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Playfair Display" panose="00000500000000000000" pitchFamily="2" charset="0"/>
      <p:regular r:id="rId20"/>
    </p:embeddedFont>
    <p:embeddedFont>
      <p:font typeface="Times New Roman Bold" panose="02020803070505020304" pitchFamily="18" charset="0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x.doi.org/10.3390/APP11156792" TargetMode="External"/><Relationship Id="rId2" Type="http://schemas.openxmlformats.org/officeDocument/2006/relationships/hyperlink" Target="https://doi.org/10.4236/jcc.2024.1210004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x.doi.org/10.1109/ICCCNT.2018.8494045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scientific-contributions/Ifeyinwa-Francisca-Unigwe-2272995270?_sg%5B0%5D=ShcvGGKXmdMqAWY9aswV_diZG5QRzlITUE385aCm2ol_c20xnjp-pmJaH42WP6WrJu8nsLo.4vMBGHuuHUEZhn3CkF_ltbzc_G8eVGJapLdCbMvauqi7nh5fLYpqVMutn0G3uz_Fg5TOLo7J2vQ2VizPR4RsAA&amp;_sg%5B1%5D=qwZJnwmYAac5Lnp74PYiauWPJ-Igjxv132TMxLnwI_XlalfCr6kTmrz114WChxzbLAG-Kg0.s9wGPAC8O2mU-JmqCW7gSgr-TT4EzdxTH7HDPKPxr__y0sr8Zap6XjEJSrKtH32Go7jNMRpxU2vMjLC9-OIStg&amp;_tp=eyJjb250ZXh0Ijp7ImZpcnN0UGFnZSI6ImhvbWUiLCJwYWdlIjoicHVibGljYXRpb24iLCJwcmV2aW91c1BhZ2UiOiJwcm9maWxlIiwicG9zaXRpb24iOiJwYWdlSGVhZGVyIn19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scientific-contributions/Fatema-Tuz-Johura-2283322816?_sg%5B0%5D=EgyFceuYHBvkKY-HmMQLdl41ZvoffAOjaM_AYdcexguwKH5EUeo2wiQlal8Wteu4sYdxpjc.LU5TLSJOnZEq4uxg-EgeeUB7wjwrrRypeunjHcCn0O-nmsXwNOboNr6YreAAdCP9CEZmVreVgXy3bRRoOexzPw&amp;_sg%5B1%5D=gYQ13YyuE0mtGRABFSKUTNOn2iUWylQYaHL005KEiSwGH5gEWoLFOXIsh3ZF-IRnZF3oRDY.BINjJsjGcENNV4Ff0Q_VtPRvsFHs7NdBZ_RrKlkr4f5WPwt_YxyR_u1OnaY3tJXT_q3W0XPGVWPGV-NIY2qCaA&amp;_tp=eyJjb250ZXh0Ijp7ImZpcnN0UGFnZSI6ImhvbWUiLCJwYWdlIjoicHVibGljYXRpb24iLCJwcmV2aW91c1BhZ2UiOiJwcm9maWxlIiwicG9zaXRpb24iOiJwYWdlSGVhZGVyIn19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610015"/>
            <a:ext cx="16230594" cy="38509"/>
          </a:xfrm>
          <a:prstGeom prst="line">
            <a:avLst/>
          </a:prstGeom>
          <a:ln w="85725" cap="flat">
            <a:solidFill>
              <a:srgbClr val="10B79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850974" y="2133674"/>
            <a:ext cx="16408332" cy="2282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spc="3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Blockchain Approach to Data Security</a:t>
            </a:r>
          </a:p>
          <a:p>
            <a:pPr algn="l">
              <a:lnSpc>
                <a:spcPts val="9099"/>
              </a:lnSpc>
            </a:pPr>
            <a:r>
              <a:rPr lang="en-US" sz="6999" spc="3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Issue in Modern ERP Software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6407" y="5305425"/>
            <a:ext cx="7862435" cy="4038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3000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By</a:t>
            </a:r>
          </a:p>
          <a:p>
            <a:pPr algn="l">
              <a:lnSpc>
                <a:spcPts val="4500"/>
              </a:lnSpc>
            </a:pPr>
            <a:r>
              <a:rPr lang="en-US" sz="3000" b="1">
                <a:solidFill>
                  <a:srgbClr val="2B2C3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Maurya Samanta</a:t>
            </a:r>
          </a:p>
          <a:p>
            <a:pPr algn="l">
              <a:lnSpc>
                <a:spcPts val="4500"/>
              </a:lnSpc>
            </a:pPr>
            <a:r>
              <a:rPr lang="en-US" sz="3000" b="1">
                <a:solidFill>
                  <a:srgbClr val="2B2C3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002211701092</a:t>
            </a:r>
          </a:p>
          <a:p>
            <a:pPr algn="l">
              <a:lnSpc>
                <a:spcPts val="4500"/>
              </a:lnSpc>
            </a:pPr>
            <a:r>
              <a:rPr lang="en-US" sz="3000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</a:t>
            </a:r>
          </a:p>
          <a:p>
            <a:pPr algn="l">
              <a:lnSpc>
                <a:spcPts val="4500"/>
              </a:lnSpc>
            </a:pPr>
            <a:r>
              <a:rPr lang="en-US" sz="3000" b="1">
                <a:solidFill>
                  <a:srgbClr val="2B2C3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Dr. Asim Gopal Barman</a:t>
            </a:r>
            <a:r>
              <a:rPr lang="en-US" sz="3000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</a:p>
          <a:p>
            <a:pPr algn="l">
              <a:lnSpc>
                <a:spcPts val="4500"/>
              </a:lnSpc>
            </a:pPr>
            <a:r>
              <a:rPr lang="en-US" sz="3000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Production Engineering,</a:t>
            </a:r>
          </a:p>
          <a:p>
            <a:pPr algn="l">
              <a:lnSpc>
                <a:spcPts val="4500"/>
              </a:lnSpc>
            </a:pPr>
            <a:r>
              <a:rPr lang="en-US" sz="3000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Jadavpur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47513" y="904875"/>
            <a:ext cx="10592755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10B798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DISCUSSION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92449" y="2145411"/>
            <a:ext cx="14991951" cy="6332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40"/>
              </a:lnSpc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Understanding Blockchain</a:t>
            </a:r>
          </a:p>
          <a:p>
            <a:pPr marL="647700" lvl="1" indent="-323850" algn="just">
              <a:lnSpc>
                <a:spcPts val="4140"/>
              </a:lnSpc>
              <a:buFont typeface="Arial"/>
              <a:buChar char="•"/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Definition:</a:t>
            </a:r>
          </a:p>
          <a:p>
            <a:pPr marL="1295400" lvl="2" indent="-431800" algn="just">
              <a:lnSpc>
                <a:spcPts val="4140"/>
              </a:lnSpc>
              <a:buFont typeface="Arial"/>
              <a:buChar char="⚬"/>
            </a:pP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 is a </a:t>
            </a: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ledger of transactions</a:t>
            </a: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is </a:t>
            </a: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distributed</a:t>
            </a: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across multiple computers (</a:t>
            </a: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nodes</a:t>
            </a: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in a network.</a:t>
            </a:r>
          </a:p>
          <a:p>
            <a:pPr marL="1295400" lvl="2" indent="-431800" algn="just">
              <a:lnSpc>
                <a:spcPts val="4140"/>
              </a:lnSpc>
              <a:buFont typeface="Arial"/>
              <a:buChar char="⚬"/>
            </a:pP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Think of it as a </a:t>
            </a: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secure, unchangeable spreadsheet</a:t>
            </a: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shared among a group, where </a:t>
            </a: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everyone</a:t>
            </a: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see changes but </a:t>
            </a: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no one can alter past entries</a:t>
            </a: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647700" lvl="1" indent="-323850" algn="just">
              <a:lnSpc>
                <a:spcPts val="4140"/>
              </a:lnSpc>
              <a:buFont typeface="Arial"/>
              <a:buChar char="•"/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Key Features:</a:t>
            </a:r>
          </a:p>
          <a:p>
            <a:pPr marL="1295400" lvl="2" indent="-431800" algn="just">
              <a:lnSpc>
                <a:spcPts val="4140"/>
              </a:lnSpc>
              <a:buFont typeface="Arial"/>
              <a:buChar char="⚬"/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Decentralized</a:t>
            </a: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Data is </a:t>
            </a: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not stored</a:t>
            </a: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one central location but</a:t>
            </a: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across a network</a:t>
            </a: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1295400" lvl="2" indent="-431800" algn="just">
              <a:lnSpc>
                <a:spcPts val="4140"/>
              </a:lnSpc>
              <a:buFont typeface="Arial"/>
              <a:buChar char="⚬"/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Immutable</a:t>
            </a: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Once data is recorded, it </a:t>
            </a: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cannot be altered without consensus from the network</a:t>
            </a: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1295400" lvl="2" indent="-431800" algn="just">
              <a:lnSpc>
                <a:spcPts val="4140"/>
              </a:lnSpc>
              <a:buFont typeface="Arial"/>
              <a:buChar char="⚬"/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Transparent</a:t>
            </a: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All participants can see the </a:t>
            </a: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history of recorded data, ensuring trust</a:t>
            </a: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4140"/>
              </a:lnSpc>
            </a:pPr>
            <a:endParaRPr lang="en-US" sz="30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19875" y="1028700"/>
            <a:ext cx="8846424" cy="3228728"/>
          </a:xfrm>
          <a:custGeom>
            <a:avLst/>
            <a:gdLst/>
            <a:ahLst/>
            <a:cxnLst/>
            <a:rect l="l" t="t" r="r" b="b"/>
            <a:pathLst>
              <a:path w="8846424" h="3228728">
                <a:moveTo>
                  <a:pt x="0" y="0"/>
                </a:moveTo>
                <a:lnTo>
                  <a:pt x="8846424" y="0"/>
                </a:lnTo>
                <a:lnTo>
                  <a:pt x="8846424" y="3228728"/>
                </a:lnTo>
                <a:lnTo>
                  <a:pt x="0" y="32287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52450" y="4713508"/>
            <a:ext cx="8246184" cy="4773392"/>
          </a:xfrm>
          <a:custGeom>
            <a:avLst/>
            <a:gdLst/>
            <a:ahLst/>
            <a:cxnLst/>
            <a:rect l="l" t="t" r="r" b="b"/>
            <a:pathLst>
              <a:path w="8246184" h="4773392">
                <a:moveTo>
                  <a:pt x="0" y="0"/>
                </a:moveTo>
                <a:lnTo>
                  <a:pt x="8246184" y="0"/>
                </a:lnTo>
                <a:lnTo>
                  <a:pt x="8246184" y="4773392"/>
                </a:lnTo>
                <a:lnTo>
                  <a:pt x="0" y="47733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60" r="-4385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028899" y="4713508"/>
            <a:ext cx="8744751" cy="4773392"/>
          </a:xfrm>
          <a:custGeom>
            <a:avLst/>
            <a:gdLst/>
            <a:ahLst/>
            <a:cxnLst/>
            <a:rect l="l" t="t" r="r" b="b"/>
            <a:pathLst>
              <a:path w="8744751" h="4773392">
                <a:moveTo>
                  <a:pt x="0" y="0"/>
                </a:moveTo>
                <a:lnTo>
                  <a:pt x="8744751" y="0"/>
                </a:lnTo>
                <a:lnTo>
                  <a:pt x="8744751" y="4773392"/>
                </a:lnTo>
                <a:lnTo>
                  <a:pt x="0" y="47733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292100"/>
            <a:ext cx="8000199" cy="666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760"/>
              </a:lnSpc>
            </a:pPr>
            <a:r>
              <a:rPr lang="en-US" sz="3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Securing Data with Cryptography</a:t>
            </a:r>
          </a:p>
        </p:txBody>
      </p:sp>
      <p:sp>
        <p:nvSpPr>
          <p:cNvPr id="6" name="AutoShape 6"/>
          <p:cNvSpPr/>
          <p:nvPr/>
        </p:nvSpPr>
        <p:spPr>
          <a:xfrm flipV="1">
            <a:off x="9095574" y="4497590"/>
            <a:ext cx="0" cy="4434554"/>
          </a:xfrm>
          <a:prstGeom prst="line">
            <a:avLst/>
          </a:prstGeom>
          <a:ln w="38100" cap="flat">
            <a:solidFill>
              <a:srgbClr val="10B79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5897880" y="4516640"/>
            <a:ext cx="6492240" cy="0"/>
          </a:xfrm>
          <a:prstGeom prst="line">
            <a:avLst/>
          </a:prstGeom>
          <a:ln w="38100" cap="flat">
            <a:solidFill>
              <a:srgbClr val="10B798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3134942"/>
            <a:ext cx="736466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8393363" y="3115892"/>
            <a:ext cx="7983950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6377314" y="3115892"/>
            <a:ext cx="0" cy="294966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905882" y="6084602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8398122" y="6065552"/>
            <a:ext cx="7983950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H="1">
            <a:off x="1901123" y="6084602"/>
            <a:ext cx="0" cy="297245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1905882" y="9056402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flipV="1">
            <a:off x="8398122" y="9037352"/>
            <a:ext cx="7983950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" name="Group 10"/>
          <p:cNvGrpSpPr/>
          <p:nvPr/>
        </p:nvGrpSpPr>
        <p:grpSpPr>
          <a:xfrm>
            <a:off x="1017141" y="3134942"/>
            <a:ext cx="3903618" cy="815216"/>
            <a:chOff x="0" y="0"/>
            <a:chExt cx="1028113" cy="21470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28114" cy="214707"/>
            </a:xfrm>
            <a:custGeom>
              <a:avLst/>
              <a:gdLst/>
              <a:ahLst/>
              <a:cxnLst/>
              <a:rect l="l" t="t" r="r" b="b"/>
              <a:pathLst>
                <a:path w="1028114" h="214707">
                  <a:moveTo>
                    <a:pt x="101147" y="0"/>
                  </a:moveTo>
                  <a:lnTo>
                    <a:pt x="926967" y="0"/>
                  </a:lnTo>
                  <a:cubicBezTo>
                    <a:pt x="982829" y="0"/>
                    <a:pt x="1028114" y="45285"/>
                    <a:pt x="1028114" y="101147"/>
                  </a:cubicBezTo>
                  <a:lnTo>
                    <a:pt x="1028114" y="113560"/>
                  </a:lnTo>
                  <a:cubicBezTo>
                    <a:pt x="1028114" y="169422"/>
                    <a:pt x="982829" y="214707"/>
                    <a:pt x="926967" y="214707"/>
                  </a:cubicBezTo>
                  <a:lnTo>
                    <a:pt x="101147" y="214707"/>
                  </a:lnTo>
                  <a:cubicBezTo>
                    <a:pt x="45285" y="214707"/>
                    <a:pt x="0" y="169422"/>
                    <a:pt x="0" y="113560"/>
                  </a:cubicBezTo>
                  <a:lnTo>
                    <a:pt x="0" y="101147"/>
                  </a:lnTo>
                  <a:cubicBezTo>
                    <a:pt x="0" y="45285"/>
                    <a:pt x="45285" y="0"/>
                    <a:pt x="101147" y="0"/>
                  </a:cubicBezTo>
                  <a:close/>
                </a:path>
              </a:pathLst>
            </a:custGeom>
            <a:solidFill>
              <a:srgbClr val="10B798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1028113" cy="233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0"/>
                </a:lnSpc>
              </a:pPr>
              <a:r>
                <a:rPr lang="en-US" sz="2000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ARCHITECTURE DESIGN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83791" y="310756"/>
            <a:ext cx="13544905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10B798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ROADMAP TO DEVELOPMENT</a:t>
            </a:r>
          </a:p>
        </p:txBody>
      </p:sp>
      <p:sp>
        <p:nvSpPr>
          <p:cNvPr id="14" name="AutoShape 14"/>
          <p:cNvSpPr/>
          <p:nvPr/>
        </p:nvSpPr>
        <p:spPr>
          <a:xfrm>
            <a:off x="1469655" y="2548558"/>
            <a:ext cx="1499295" cy="57124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 flipH="1">
            <a:off x="2968950" y="2203235"/>
            <a:ext cx="11466" cy="93170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 flipH="1">
            <a:off x="2994072" y="2369488"/>
            <a:ext cx="1799047" cy="75198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7"/>
          <p:cNvSpPr txBox="1"/>
          <p:nvPr/>
        </p:nvSpPr>
        <p:spPr>
          <a:xfrm>
            <a:off x="0" y="2095169"/>
            <a:ext cx="2625593" cy="453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Frontend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709850" y="1826355"/>
            <a:ext cx="2625593" cy="453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Backend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480323" y="2095169"/>
            <a:ext cx="2625593" cy="453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Blockchain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8303563" y="3098090"/>
            <a:ext cx="6583262" cy="815216"/>
            <a:chOff x="0" y="0"/>
            <a:chExt cx="1733863" cy="21470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33863" cy="214707"/>
            </a:xfrm>
            <a:custGeom>
              <a:avLst/>
              <a:gdLst/>
              <a:ahLst/>
              <a:cxnLst/>
              <a:rect l="l" t="t" r="r" b="b"/>
              <a:pathLst>
                <a:path w="1733863" h="214707">
                  <a:moveTo>
                    <a:pt x="59976" y="0"/>
                  </a:moveTo>
                  <a:lnTo>
                    <a:pt x="1673887" y="0"/>
                  </a:lnTo>
                  <a:cubicBezTo>
                    <a:pt x="1689794" y="0"/>
                    <a:pt x="1705049" y="6319"/>
                    <a:pt x="1716297" y="17567"/>
                  </a:cubicBezTo>
                  <a:cubicBezTo>
                    <a:pt x="1727544" y="28814"/>
                    <a:pt x="1733863" y="44069"/>
                    <a:pt x="1733863" y="59976"/>
                  </a:cubicBezTo>
                  <a:lnTo>
                    <a:pt x="1733863" y="154731"/>
                  </a:lnTo>
                  <a:cubicBezTo>
                    <a:pt x="1733863" y="170638"/>
                    <a:pt x="1727544" y="185893"/>
                    <a:pt x="1716297" y="197140"/>
                  </a:cubicBezTo>
                  <a:cubicBezTo>
                    <a:pt x="1705049" y="208388"/>
                    <a:pt x="1689794" y="214707"/>
                    <a:pt x="1673887" y="214707"/>
                  </a:cubicBezTo>
                  <a:lnTo>
                    <a:pt x="59976" y="214707"/>
                  </a:lnTo>
                  <a:cubicBezTo>
                    <a:pt x="44069" y="214707"/>
                    <a:pt x="28814" y="208388"/>
                    <a:pt x="17567" y="197140"/>
                  </a:cubicBezTo>
                  <a:cubicBezTo>
                    <a:pt x="6319" y="185893"/>
                    <a:pt x="0" y="170638"/>
                    <a:pt x="0" y="154731"/>
                  </a:cubicBezTo>
                  <a:lnTo>
                    <a:pt x="0" y="59976"/>
                  </a:lnTo>
                  <a:cubicBezTo>
                    <a:pt x="0" y="44069"/>
                    <a:pt x="6319" y="28814"/>
                    <a:pt x="17567" y="17567"/>
                  </a:cubicBezTo>
                  <a:cubicBezTo>
                    <a:pt x="28814" y="6319"/>
                    <a:pt x="44069" y="0"/>
                    <a:pt x="59976" y="0"/>
                  </a:cubicBezTo>
                  <a:close/>
                </a:path>
              </a:pathLst>
            </a:custGeom>
            <a:solidFill>
              <a:srgbClr val="10B798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19050"/>
              <a:ext cx="1733863" cy="233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0"/>
                </a:lnSpc>
              </a:pPr>
              <a:r>
                <a:rPr lang="en-US" sz="2000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DEVELOPING THE BLOCKCHAIN LAYER</a:t>
              </a:r>
            </a:p>
          </p:txBody>
        </p:sp>
      </p:grpSp>
      <p:sp>
        <p:nvSpPr>
          <p:cNvPr id="23" name="AutoShape 23"/>
          <p:cNvSpPr/>
          <p:nvPr/>
        </p:nvSpPr>
        <p:spPr>
          <a:xfrm flipH="1">
            <a:off x="11146090" y="1670594"/>
            <a:ext cx="6783" cy="142749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4"/>
          <p:cNvSpPr txBox="1"/>
          <p:nvPr/>
        </p:nvSpPr>
        <p:spPr>
          <a:xfrm>
            <a:off x="10606264" y="1501381"/>
            <a:ext cx="5986502" cy="495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Smart Contracts Module</a:t>
            </a:r>
          </a:p>
        </p:txBody>
      </p:sp>
      <p:sp>
        <p:nvSpPr>
          <p:cNvPr id="25" name="AutoShape 25"/>
          <p:cNvSpPr/>
          <p:nvPr/>
        </p:nvSpPr>
        <p:spPr>
          <a:xfrm flipH="1">
            <a:off x="11153303" y="1767509"/>
            <a:ext cx="684308" cy="1377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TextBox 26"/>
          <p:cNvSpPr txBox="1"/>
          <p:nvPr/>
        </p:nvSpPr>
        <p:spPr>
          <a:xfrm>
            <a:off x="11272798" y="2013137"/>
            <a:ext cx="5986502" cy="424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Blockchain Network Management</a:t>
            </a:r>
            <a:endParaRPr lang="en-US" sz="2600" dirty="0">
              <a:solidFill>
                <a:srgbClr val="333333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27" name="AutoShape 27"/>
          <p:cNvSpPr/>
          <p:nvPr/>
        </p:nvSpPr>
        <p:spPr>
          <a:xfrm flipH="1">
            <a:off x="11153303" y="2241413"/>
            <a:ext cx="684308" cy="1377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TextBox 28"/>
          <p:cNvSpPr txBox="1"/>
          <p:nvPr/>
        </p:nvSpPr>
        <p:spPr>
          <a:xfrm>
            <a:off x="11920281" y="2432810"/>
            <a:ext cx="5986502" cy="495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Anchoring Module</a:t>
            </a:r>
          </a:p>
        </p:txBody>
      </p:sp>
      <p:sp>
        <p:nvSpPr>
          <p:cNvPr id="29" name="AutoShape 29"/>
          <p:cNvSpPr/>
          <p:nvPr/>
        </p:nvSpPr>
        <p:spPr>
          <a:xfrm flipH="1">
            <a:off x="11130814" y="2734320"/>
            <a:ext cx="684308" cy="1377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0" name="Group 30"/>
          <p:cNvGrpSpPr/>
          <p:nvPr/>
        </p:nvGrpSpPr>
        <p:grpSpPr>
          <a:xfrm>
            <a:off x="8303563" y="6058196"/>
            <a:ext cx="6583262" cy="815216"/>
            <a:chOff x="0" y="0"/>
            <a:chExt cx="1733863" cy="214707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733863" cy="214707"/>
            </a:xfrm>
            <a:custGeom>
              <a:avLst/>
              <a:gdLst/>
              <a:ahLst/>
              <a:cxnLst/>
              <a:rect l="l" t="t" r="r" b="b"/>
              <a:pathLst>
                <a:path w="1733863" h="214707">
                  <a:moveTo>
                    <a:pt x="59976" y="0"/>
                  </a:moveTo>
                  <a:lnTo>
                    <a:pt x="1673887" y="0"/>
                  </a:lnTo>
                  <a:cubicBezTo>
                    <a:pt x="1689794" y="0"/>
                    <a:pt x="1705049" y="6319"/>
                    <a:pt x="1716297" y="17567"/>
                  </a:cubicBezTo>
                  <a:cubicBezTo>
                    <a:pt x="1727544" y="28814"/>
                    <a:pt x="1733863" y="44069"/>
                    <a:pt x="1733863" y="59976"/>
                  </a:cubicBezTo>
                  <a:lnTo>
                    <a:pt x="1733863" y="154731"/>
                  </a:lnTo>
                  <a:cubicBezTo>
                    <a:pt x="1733863" y="170638"/>
                    <a:pt x="1727544" y="185893"/>
                    <a:pt x="1716297" y="197140"/>
                  </a:cubicBezTo>
                  <a:cubicBezTo>
                    <a:pt x="1705049" y="208388"/>
                    <a:pt x="1689794" y="214707"/>
                    <a:pt x="1673887" y="214707"/>
                  </a:cubicBezTo>
                  <a:lnTo>
                    <a:pt x="59976" y="214707"/>
                  </a:lnTo>
                  <a:cubicBezTo>
                    <a:pt x="44069" y="214707"/>
                    <a:pt x="28814" y="208388"/>
                    <a:pt x="17567" y="197140"/>
                  </a:cubicBezTo>
                  <a:cubicBezTo>
                    <a:pt x="6319" y="185893"/>
                    <a:pt x="0" y="170638"/>
                    <a:pt x="0" y="154731"/>
                  </a:cubicBezTo>
                  <a:lnTo>
                    <a:pt x="0" y="59976"/>
                  </a:lnTo>
                  <a:cubicBezTo>
                    <a:pt x="0" y="44069"/>
                    <a:pt x="6319" y="28814"/>
                    <a:pt x="17567" y="17567"/>
                  </a:cubicBezTo>
                  <a:cubicBezTo>
                    <a:pt x="28814" y="6319"/>
                    <a:pt x="44069" y="0"/>
                    <a:pt x="59976" y="0"/>
                  </a:cubicBezTo>
                  <a:close/>
                </a:path>
              </a:pathLst>
            </a:custGeom>
            <a:solidFill>
              <a:srgbClr val="10B798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19050"/>
              <a:ext cx="1733863" cy="233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0"/>
                </a:lnSpc>
              </a:pPr>
              <a:r>
                <a:rPr lang="en-US" sz="2000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MIDDLEWARE LAYER</a:t>
              </a:r>
            </a:p>
          </p:txBody>
        </p:sp>
      </p:grpSp>
      <p:sp>
        <p:nvSpPr>
          <p:cNvPr id="33" name="AutoShape 33"/>
          <p:cNvSpPr/>
          <p:nvPr/>
        </p:nvSpPr>
        <p:spPr>
          <a:xfrm flipH="1">
            <a:off x="11569362" y="4657015"/>
            <a:ext cx="6783" cy="142749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34"/>
          <p:cNvSpPr txBox="1"/>
          <p:nvPr/>
        </p:nvSpPr>
        <p:spPr>
          <a:xfrm>
            <a:off x="8601943" y="4161081"/>
            <a:ext cx="5986502" cy="495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Blockchain API Module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1501488" y="6084512"/>
            <a:ext cx="6583262" cy="815216"/>
            <a:chOff x="0" y="0"/>
            <a:chExt cx="1733863" cy="214707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733863" cy="214707"/>
            </a:xfrm>
            <a:custGeom>
              <a:avLst/>
              <a:gdLst/>
              <a:ahLst/>
              <a:cxnLst/>
              <a:rect l="l" t="t" r="r" b="b"/>
              <a:pathLst>
                <a:path w="1733863" h="214707">
                  <a:moveTo>
                    <a:pt x="59976" y="0"/>
                  </a:moveTo>
                  <a:lnTo>
                    <a:pt x="1673887" y="0"/>
                  </a:lnTo>
                  <a:cubicBezTo>
                    <a:pt x="1689794" y="0"/>
                    <a:pt x="1705049" y="6319"/>
                    <a:pt x="1716297" y="17567"/>
                  </a:cubicBezTo>
                  <a:cubicBezTo>
                    <a:pt x="1727544" y="28814"/>
                    <a:pt x="1733863" y="44069"/>
                    <a:pt x="1733863" y="59976"/>
                  </a:cubicBezTo>
                  <a:lnTo>
                    <a:pt x="1733863" y="154731"/>
                  </a:lnTo>
                  <a:cubicBezTo>
                    <a:pt x="1733863" y="170638"/>
                    <a:pt x="1727544" y="185893"/>
                    <a:pt x="1716297" y="197140"/>
                  </a:cubicBezTo>
                  <a:cubicBezTo>
                    <a:pt x="1705049" y="208388"/>
                    <a:pt x="1689794" y="214707"/>
                    <a:pt x="1673887" y="214707"/>
                  </a:cubicBezTo>
                  <a:lnTo>
                    <a:pt x="59976" y="214707"/>
                  </a:lnTo>
                  <a:cubicBezTo>
                    <a:pt x="44069" y="214707"/>
                    <a:pt x="28814" y="208388"/>
                    <a:pt x="17567" y="197140"/>
                  </a:cubicBezTo>
                  <a:cubicBezTo>
                    <a:pt x="6319" y="185893"/>
                    <a:pt x="0" y="170638"/>
                    <a:pt x="0" y="154731"/>
                  </a:cubicBezTo>
                  <a:lnTo>
                    <a:pt x="0" y="59976"/>
                  </a:lnTo>
                  <a:cubicBezTo>
                    <a:pt x="0" y="44069"/>
                    <a:pt x="6319" y="28814"/>
                    <a:pt x="17567" y="17567"/>
                  </a:cubicBezTo>
                  <a:cubicBezTo>
                    <a:pt x="28814" y="6319"/>
                    <a:pt x="44069" y="0"/>
                    <a:pt x="59976" y="0"/>
                  </a:cubicBezTo>
                  <a:close/>
                </a:path>
              </a:pathLst>
            </a:custGeom>
            <a:solidFill>
              <a:srgbClr val="10B798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19050"/>
              <a:ext cx="1733863" cy="233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0"/>
                </a:lnSpc>
              </a:pPr>
              <a:r>
                <a:rPr lang="en-US" sz="2000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BACKEND LAYER</a:t>
              </a:r>
            </a:p>
          </p:txBody>
        </p:sp>
      </p:grpSp>
      <p:sp>
        <p:nvSpPr>
          <p:cNvPr id="38" name="AutoShape 38"/>
          <p:cNvSpPr/>
          <p:nvPr/>
        </p:nvSpPr>
        <p:spPr>
          <a:xfrm flipH="1">
            <a:off x="4767287" y="4657106"/>
            <a:ext cx="6783" cy="142749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TextBox 39"/>
          <p:cNvSpPr txBox="1"/>
          <p:nvPr/>
        </p:nvSpPr>
        <p:spPr>
          <a:xfrm>
            <a:off x="4106658" y="4552240"/>
            <a:ext cx="5986502" cy="495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Business Logic Module</a:t>
            </a:r>
          </a:p>
        </p:txBody>
      </p:sp>
      <p:sp>
        <p:nvSpPr>
          <p:cNvPr id="40" name="AutoShape 40"/>
          <p:cNvSpPr/>
          <p:nvPr/>
        </p:nvSpPr>
        <p:spPr>
          <a:xfrm flipH="1">
            <a:off x="4806283" y="4818368"/>
            <a:ext cx="684308" cy="1377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TextBox 41"/>
          <p:cNvSpPr txBox="1"/>
          <p:nvPr/>
        </p:nvSpPr>
        <p:spPr>
          <a:xfrm>
            <a:off x="4106658" y="4943400"/>
            <a:ext cx="5986502" cy="495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Authentication Module</a:t>
            </a:r>
          </a:p>
        </p:txBody>
      </p:sp>
      <p:sp>
        <p:nvSpPr>
          <p:cNvPr id="42" name="AutoShape 42"/>
          <p:cNvSpPr/>
          <p:nvPr/>
        </p:nvSpPr>
        <p:spPr>
          <a:xfrm flipH="1">
            <a:off x="4806283" y="5209528"/>
            <a:ext cx="684308" cy="1377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TextBox 43"/>
          <p:cNvSpPr txBox="1"/>
          <p:nvPr/>
        </p:nvSpPr>
        <p:spPr>
          <a:xfrm>
            <a:off x="3779687" y="5371256"/>
            <a:ext cx="5986502" cy="495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Database Module</a:t>
            </a:r>
          </a:p>
        </p:txBody>
      </p:sp>
      <p:sp>
        <p:nvSpPr>
          <p:cNvPr id="44" name="AutoShape 44"/>
          <p:cNvSpPr/>
          <p:nvPr/>
        </p:nvSpPr>
        <p:spPr>
          <a:xfrm flipH="1">
            <a:off x="4806283" y="5657837"/>
            <a:ext cx="684308" cy="1377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5" name="Group 45"/>
          <p:cNvGrpSpPr/>
          <p:nvPr/>
        </p:nvGrpSpPr>
        <p:grpSpPr>
          <a:xfrm>
            <a:off x="1501488" y="9056402"/>
            <a:ext cx="6583262" cy="815216"/>
            <a:chOff x="0" y="0"/>
            <a:chExt cx="1733863" cy="214707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1733863" cy="214707"/>
            </a:xfrm>
            <a:custGeom>
              <a:avLst/>
              <a:gdLst/>
              <a:ahLst/>
              <a:cxnLst/>
              <a:rect l="l" t="t" r="r" b="b"/>
              <a:pathLst>
                <a:path w="1733863" h="214707">
                  <a:moveTo>
                    <a:pt x="59976" y="0"/>
                  </a:moveTo>
                  <a:lnTo>
                    <a:pt x="1673887" y="0"/>
                  </a:lnTo>
                  <a:cubicBezTo>
                    <a:pt x="1689794" y="0"/>
                    <a:pt x="1705049" y="6319"/>
                    <a:pt x="1716297" y="17567"/>
                  </a:cubicBezTo>
                  <a:cubicBezTo>
                    <a:pt x="1727544" y="28814"/>
                    <a:pt x="1733863" y="44069"/>
                    <a:pt x="1733863" y="59976"/>
                  </a:cubicBezTo>
                  <a:lnTo>
                    <a:pt x="1733863" y="154731"/>
                  </a:lnTo>
                  <a:cubicBezTo>
                    <a:pt x="1733863" y="170638"/>
                    <a:pt x="1727544" y="185893"/>
                    <a:pt x="1716297" y="197140"/>
                  </a:cubicBezTo>
                  <a:cubicBezTo>
                    <a:pt x="1705049" y="208388"/>
                    <a:pt x="1689794" y="214707"/>
                    <a:pt x="1673887" y="214707"/>
                  </a:cubicBezTo>
                  <a:lnTo>
                    <a:pt x="59976" y="214707"/>
                  </a:lnTo>
                  <a:cubicBezTo>
                    <a:pt x="44069" y="214707"/>
                    <a:pt x="28814" y="208388"/>
                    <a:pt x="17567" y="197140"/>
                  </a:cubicBezTo>
                  <a:cubicBezTo>
                    <a:pt x="6319" y="185893"/>
                    <a:pt x="0" y="170638"/>
                    <a:pt x="0" y="154731"/>
                  </a:cubicBezTo>
                  <a:lnTo>
                    <a:pt x="0" y="59976"/>
                  </a:lnTo>
                  <a:cubicBezTo>
                    <a:pt x="0" y="44069"/>
                    <a:pt x="6319" y="28814"/>
                    <a:pt x="17567" y="17567"/>
                  </a:cubicBezTo>
                  <a:cubicBezTo>
                    <a:pt x="28814" y="6319"/>
                    <a:pt x="44069" y="0"/>
                    <a:pt x="59976" y="0"/>
                  </a:cubicBezTo>
                  <a:close/>
                </a:path>
              </a:pathLst>
            </a:custGeom>
            <a:solidFill>
              <a:srgbClr val="10B798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0" y="-19050"/>
              <a:ext cx="1733863" cy="233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0"/>
                </a:lnSpc>
              </a:pPr>
              <a:r>
                <a:rPr lang="en-US" sz="2000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FRONTEND LAYER</a:t>
              </a:r>
            </a:p>
          </p:txBody>
        </p:sp>
      </p:grpSp>
      <p:sp>
        <p:nvSpPr>
          <p:cNvPr id="48" name="AutoShape 48"/>
          <p:cNvSpPr/>
          <p:nvPr/>
        </p:nvSpPr>
        <p:spPr>
          <a:xfrm flipH="1">
            <a:off x="4786337" y="7690393"/>
            <a:ext cx="6783" cy="142749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TextBox 49"/>
          <p:cNvSpPr txBox="1"/>
          <p:nvPr/>
        </p:nvSpPr>
        <p:spPr>
          <a:xfrm>
            <a:off x="3935208" y="7585527"/>
            <a:ext cx="5986502" cy="495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Dashboard Module</a:t>
            </a:r>
          </a:p>
        </p:txBody>
      </p:sp>
      <p:sp>
        <p:nvSpPr>
          <p:cNvPr id="50" name="AutoShape 50"/>
          <p:cNvSpPr/>
          <p:nvPr/>
        </p:nvSpPr>
        <p:spPr>
          <a:xfrm flipH="1">
            <a:off x="4825333" y="7851655"/>
            <a:ext cx="684308" cy="1377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TextBox 51"/>
          <p:cNvSpPr txBox="1"/>
          <p:nvPr/>
        </p:nvSpPr>
        <p:spPr>
          <a:xfrm>
            <a:off x="4920760" y="7976687"/>
            <a:ext cx="5986502" cy="495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Transaction Management Module</a:t>
            </a:r>
          </a:p>
        </p:txBody>
      </p:sp>
      <p:sp>
        <p:nvSpPr>
          <p:cNvPr id="52" name="AutoShape 52"/>
          <p:cNvSpPr/>
          <p:nvPr/>
        </p:nvSpPr>
        <p:spPr>
          <a:xfrm flipH="1">
            <a:off x="4825333" y="8242815"/>
            <a:ext cx="684308" cy="1377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TextBox 53"/>
          <p:cNvSpPr txBox="1"/>
          <p:nvPr/>
        </p:nvSpPr>
        <p:spPr>
          <a:xfrm>
            <a:off x="3836837" y="8414068"/>
            <a:ext cx="5986502" cy="495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Reporting Module</a:t>
            </a:r>
          </a:p>
        </p:txBody>
      </p:sp>
      <p:sp>
        <p:nvSpPr>
          <p:cNvPr id="54" name="AutoShape 54"/>
          <p:cNvSpPr/>
          <p:nvPr/>
        </p:nvSpPr>
        <p:spPr>
          <a:xfrm flipH="1">
            <a:off x="4825333" y="8691124"/>
            <a:ext cx="684308" cy="1377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5" name="Group 55"/>
          <p:cNvGrpSpPr/>
          <p:nvPr/>
        </p:nvGrpSpPr>
        <p:grpSpPr>
          <a:xfrm>
            <a:off x="9588370" y="9037352"/>
            <a:ext cx="6583262" cy="815216"/>
            <a:chOff x="0" y="0"/>
            <a:chExt cx="1733863" cy="214707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1733863" cy="214707"/>
            </a:xfrm>
            <a:custGeom>
              <a:avLst/>
              <a:gdLst/>
              <a:ahLst/>
              <a:cxnLst/>
              <a:rect l="l" t="t" r="r" b="b"/>
              <a:pathLst>
                <a:path w="1733863" h="214707">
                  <a:moveTo>
                    <a:pt x="59976" y="0"/>
                  </a:moveTo>
                  <a:lnTo>
                    <a:pt x="1673887" y="0"/>
                  </a:lnTo>
                  <a:cubicBezTo>
                    <a:pt x="1689794" y="0"/>
                    <a:pt x="1705049" y="6319"/>
                    <a:pt x="1716297" y="17567"/>
                  </a:cubicBezTo>
                  <a:cubicBezTo>
                    <a:pt x="1727544" y="28814"/>
                    <a:pt x="1733863" y="44069"/>
                    <a:pt x="1733863" y="59976"/>
                  </a:cubicBezTo>
                  <a:lnTo>
                    <a:pt x="1733863" y="154731"/>
                  </a:lnTo>
                  <a:cubicBezTo>
                    <a:pt x="1733863" y="170638"/>
                    <a:pt x="1727544" y="185893"/>
                    <a:pt x="1716297" y="197140"/>
                  </a:cubicBezTo>
                  <a:cubicBezTo>
                    <a:pt x="1705049" y="208388"/>
                    <a:pt x="1689794" y="214707"/>
                    <a:pt x="1673887" y="214707"/>
                  </a:cubicBezTo>
                  <a:lnTo>
                    <a:pt x="59976" y="214707"/>
                  </a:lnTo>
                  <a:cubicBezTo>
                    <a:pt x="44069" y="214707"/>
                    <a:pt x="28814" y="208388"/>
                    <a:pt x="17567" y="197140"/>
                  </a:cubicBezTo>
                  <a:cubicBezTo>
                    <a:pt x="6319" y="185893"/>
                    <a:pt x="0" y="170638"/>
                    <a:pt x="0" y="154731"/>
                  </a:cubicBezTo>
                  <a:lnTo>
                    <a:pt x="0" y="59976"/>
                  </a:lnTo>
                  <a:cubicBezTo>
                    <a:pt x="0" y="44069"/>
                    <a:pt x="6319" y="28814"/>
                    <a:pt x="17567" y="17567"/>
                  </a:cubicBezTo>
                  <a:cubicBezTo>
                    <a:pt x="28814" y="6319"/>
                    <a:pt x="44069" y="0"/>
                    <a:pt x="59976" y="0"/>
                  </a:cubicBezTo>
                  <a:close/>
                </a:path>
              </a:pathLst>
            </a:custGeom>
            <a:solidFill>
              <a:srgbClr val="10B798"/>
            </a:solidFill>
          </p:spPr>
        </p:sp>
        <p:sp>
          <p:nvSpPr>
            <p:cNvPr id="57" name="TextBox 57"/>
            <p:cNvSpPr txBox="1"/>
            <p:nvPr/>
          </p:nvSpPr>
          <p:spPr>
            <a:xfrm>
              <a:off x="0" y="-19050"/>
              <a:ext cx="1733863" cy="233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0"/>
                </a:lnSpc>
              </a:pPr>
              <a:r>
                <a:rPr lang="en-US" sz="2000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TESTING LAYER</a:t>
              </a:r>
            </a:p>
          </p:txBody>
        </p:sp>
      </p:grpSp>
      <p:sp>
        <p:nvSpPr>
          <p:cNvPr id="58" name="AutoShape 58"/>
          <p:cNvSpPr/>
          <p:nvPr/>
        </p:nvSpPr>
        <p:spPr>
          <a:xfrm flipH="1">
            <a:off x="12792199" y="7606927"/>
            <a:ext cx="6783" cy="142749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TextBox 59"/>
          <p:cNvSpPr txBox="1"/>
          <p:nvPr/>
        </p:nvSpPr>
        <p:spPr>
          <a:xfrm>
            <a:off x="11272798" y="7502062"/>
            <a:ext cx="5986502" cy="495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Unit Tests</a:t>
            </a:r>
          </a:p>
        </p:txBody>
      </p:sp>
      <p:sp>
        <p:nvSpPr>
          <p:cNvPr id="60" name="AutoShape 60"/>
          <p:cNvSpPr/>
          <p:nvPr/>
        </p:nvSpPr>
        <p:spPr>
          <a:xfrm flipH="1">
            <a:off x="12831195" y="7768190"/>
            <a:ext cx="684308" cy="1377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TextBox 61"/>
          <p:cNvSpPr txBox="1"/>
          <p:nvPr/>
        </p:nvSpPr>
        <p:spPr>
          <a:xfrm>
            <a:off x="11737925" y="7883696"/>
            <a:ext cx="5986502" cy="495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Integration Tests</a:t>
            </a:r>
          </a:p>
        </p:txBody>
      </p:sp>
      <p:sp>
        <p:nvSpPr>
          <p:cNvPr id="62" name="AutoShape 62"/>
          <p:cNvSpPr/>
          <p:nvPr/>
        </p:nvSpPr>
        <p:spPr>
          <a:xfrm flipH="1">
            <a:off x="12831195" y="8159349"/>
            <a:ext cx="684308" cy="1377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11623625" y="8321078"/>
            <a:ext cx="5986502" cy="495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CI/CD Module</a:t>
            </a:r>
          </a:p>
        </p:txBody>
      </p:sp>
      <p:sp>
        <p:nvSpPr>
          <p:cNvPr id="64" name="AutoShape 64"/>
          <p:cNvSpPr/>
          <p:nvPr/>
        </p:nvSpPr>
        <p:spPr>
          <a:xfrm flipH="1">
            <a:off x="12831195" y="8607658"/>
            <a:ext cx="684308" cy="1377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83791" y="1596631"/>
            <a:ext cx="16375509" cy="8469208"/>
          </a:xfrm>
          <a:custGeom>
            <a:avLst/>
            <a:gdLst/>
            <a:ahLst/>
            <a:cxnLst/>
            <a:rect l="l" t="t" r="r" b="b"/>
            <a:pathLst>
              <a:path w="16375509" h="8469208">
                <a:moveTo>
                  <a:pt x="0" y="0"/>
                </a:moveTo>
                <a:lnTo>
                  <a:pt x="16375509" y="0"/>
                </a:lnTo>
                <a:lnTo>
                  <a:pt x="16375509" y="8469209"/>
                </a:lnTo>
                <a:lnTo>
                  <a:pt x="0" y="84692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83791" y="558406"/>
            <a:ext cx="13544905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10B798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EXAMPLE FLOW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62138" y="723583"/>
            <a:ext cx="10592755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10B798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62138" y="1571308"/>
            <a:ext cx="16297162" cy="856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00"/>
              </a:lnSpc>
              <a:spcBef>
                <a:spcPct val="0"/>
              </a:spcBef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Summary of Findings</a:t>
            </a: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algn="just">
              <a:lnSpc>
                <a:spcPts val="4800"/>
              </a:lnSpc>
              <a:spcBef>
                <a:spcPct val="0"/>
              </a:spcBef>
            </a:pP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Integrating ERP software in the manufacturing industry significantly improves </a:t>
            </a: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operational efficiency</a:t>
            </a: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but faces challenges such as </a:t>
            </a: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security concerns, high costs, integration issues, and workforce resistance.</a:t>
            </a:r>
          </a:p>
          <a:p>
            <a:pPr algn="just">
              <a:lnSpc>
                <a:spcPts val="4800"/>
              </a:lnSpc>
              <a:spcBef>
                <a:spcPct val="0"/>
              </a:spcBef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Contributions of the Study</a:t>
            </a: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algn="just">
              <a:lnSpc>
                <a:spcPts val="4800"/>
              </a:lnSpc>
              <a:spcBef>
                <a:spcPct val="0"/>
              </a:spcBef>
            </a:pP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study addresses the </a:t>
            </a: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critical issue of data security in cloud-based ERP systems</a:t>
            </a: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proposing the use of </a:t>
            </a: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decentralized blockchain technology</a:t>
            </a: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647700" lvl="1" indent="-323850" algn="just">
              <a:lnSpc>
                <a:spcPts val="4800"/>
              </a:lnSpc>
              <a:buFont typeface="Arial"/>
              <a:buChar char="•"/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Solution</a:t>
            </a: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Implementing ERP on a blockchain enhances security, transparency, and efficiency across modules like financial transactions, inventory, and supply chain.</a:t>
            </a:r>
          </a:p>
          <a:p>
            <a:pPr marL="647700" lvl="1" indent="-323850" algn="just">
              <a:lnSpc>
                <a:spcPts val="4800"/>
              </a:lnSpc>
              <a:buFont typeface="Arial"/>
              <a:buChar char="•"/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Proposed Architecture</a:t>
            </a: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structured design with frontend, backend, and blockchain layers for effective integration.</a:t>
            </a:r>
          </a:p>
          <a:p>
            <a:pPr marL="647700" lvl="1" indent="-323850" algn="just">
              <a:lnSpc>
                <a:spcPts val="4800"/>
              </a:lnSpc>
              <a:buFont typeface="Arial"/>
              <a:buChar char="•"/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Future Directions</a:t>
            </a: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Encourages further development of blockchain-based ERP systems for greater innovation and adoption.</a:t>
            </a:r>
          </a:p>
          <a:p>
            <a:pPr algn="just">
              <a:lnSpc>
                <a:spcPts val="4800"/>
              </a:lnSpc>
              <a:spcBef>
                <a:spcPct val="0"/>
              </a:spcBef>
            </a:pPr>
            <a:endParaRPr lang="en-US" sz="30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64501" y="647383"/>
            <a:ext cx="10592755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10B798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REFERENCES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62138" y="1637983"/>
            <a:ext cx="15956009" cy="10097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just">
              <a:lnSpc>
                <a:spcPts val="3640"/>
              </a:lnSpc>
              <a:buFont typeface="Arial"/>
              <a:buChar char="•"/>
            </a:pP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Alam, M.J., Sharma, S.D. and Chowdhury, T. (2024) A Model of Cloud-Based Enterprise Resource Planning (ERP) for Small and Medium Enterprise. Journal of Computer and Communications, 12, 37-50.  </a:t>
            </a:r>
            <a:r>
              <a:rPr lang="en-US" sz="2600" b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https://doi.org/10.4236/jcc.2024.1210004</a:t>
            </a:r>
            <a:endParaRPr lang="en-US" sz="2600" b="1" dirty="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  <a:hlinkClick r:id="rId2" tooltip="https://doi.org/10.4236/jcc.2024.1210004"/>
            </a:endParaRPr>
          </a:p>
          <a:p>
            <a:pPr algn="just">
              <a:lnSpc>
                <a:spcPts val="3640"/>
              </a:lnSpc>
            </a:pPr>
            <a:endParaRPr lang="en-US" sz="2600" u="sng" dirty="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  <a:hlinkClick r:id="rId2" tooltip="https://doi.org/10.4236/jcc.2024.1210004"/>
            </a:endParaRPr>
          </a:p>
          <a:p>
            <a:pPr marL="561341" lvl="1" indent="-280670" algn="just">
              <a:lnSpc>
                <a:spcPts val="3640"/>
              </a:lnSpc>
              <a:buFont typeface="Arial"/>
              <a:buChar char="•"/>
            </a:pP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Arnold Masud </a:t>
            </a:r>
            <a:r>
              <a:rPr lang="en-US" sz="2600" b="1" dirty="0" err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Abukari</a:t>
            </a: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&amp; Vivek Gupta “A Homomorphic Block Approach to Blockchain and Cloud ERP Implementation” Journal of applied Intelligent Systems and Information Sciences 4.1(2023): 55-59</a:t>
            </a:r>
          </a:p>
          <a:p>
            <a:pPr algn="just">
              <a:lnSpc>
                <a:spcPts val="3640"/>
              </a:lnSpc>
            </a:pPr>
            <a:endParaRPr lang="en-US" sz="2600" b="1" dirty="0">
              <a:solidFill>
                <a:srgbClr val="333333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marL="561341" lvl="1" indent="-280670" algn="just">
              <a:lnSpc>
                <a:spcPts val="3640"/>
              </a:lnSpc>
              <a:buFont typeface="Arial"/>
              <a:buChar char="•"/>
            </a:pPr>
            <a:r>
              <a:rPr lang="en-US" sz="2600" b="1" dirty="0" err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Faccia</a:t>
            </a: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, A., &amp; </a:t>
            </a:r>
            <a:r>
              <a:rPr lang="en-US" sz="2600" b="1" dirty="0" err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Petratos</a:t>
            </a: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, P. (2021). Blockchain, Enterprise Resource Planning (ERP) and Accounting Information Systems (AIS): Research on e-Procurement and System Integration. Applied Sciences. https://dx.doi.org/10.3390/APP11156792</a:t>
            </a:r>
            <a:endParaRPr lang="en-US" sz="2600" b="1" dirty="0">
              <a:solidFill>
                <a:srgbClr val="333333"/>
              </a:solidFill>
              <a:latin typeface="Times New Roman Bold"/>
              <a:ea typeface="Times New Roman Bold"/>
              <a:cs typeface="Times New Roman Bold"/>
              <a:sym typeface="Times New Roman Bold"/>
              <a:hlinkClick r:id="rId3" tooltip="https://dx.doi.org/10.3390/APP11156792"/>
            </a:endParaRPr>
          </a:p>
          <a:p>
            <a:pPr algn="just">
              <a:lnSpc>
                <a:spcPts val="3640"/>
              </a:lnSpc>
            </a:pPr>
            <a:endParaRPr lang="en-US" sz="2600" b="1" u="sng" dirty="0">
              <a:solidFill>
                <a:srgbClr val="333333"/>
              </a:solidFill>
              <a:latin typeface="Times New Roman Bold"/>
              <a:ea typeface="Times New Roman Bold"/>
              <a:cs typeface="Times New Roman Bold"/>
              <a:sym typeface="Times New Roman Bold"/>
              <a:hlinkClick r:id="rId3" tooltip="https://dx.doi.org/10.3390/APP11156792"/>
            </a:endParaRPr>
          </a:p>
          <a:p>
            <a:pPr marL="561341" lvl="1" indent="-280670" algn="just">
              <a:lnSpc>
                <a:spcPts val="3640"/>
              </a:lnSpc>
              <a:buFont typeface="Arial"/>
              <a:buChar char="•"/>
            </a:pP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G. U. </a:t>
            </a:r>
            <a:r>
              <a:rPr lang="en-US" sz="2600" b="1" dirty="0" err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Ebirim</a:t>
            </a: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&amp; I. F. </a:t>
            </a:r>
            <a:r>
              <a:rPr lang="en-US" sz="2600" b="1" dirty="0" err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Unigwe</a:t>
            </a: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“A Critical Review Of ERP Systems Implementation In Multinational Corporations: Trends, Challenges, AND Future Directions” International Journal of Management &amp; Entrepreneurship Research 06.02(2024): 281-295</a:t>
            </a:r>
          </a:p>
          <a:p>
            <a:pPr algn="just">
              <a:lnSpc>
                <a:spcPts val="3640"/>
              </a:lnSpc>
            </a:pPr>
            <a:endParaRPr lang="en-US" sz="2600" b="1" dirty="0">
              <a:solidFill>
                <a:srgbClr val="333333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marL="561341" lvl="1" indent="-280670" algn="just">
              <a:lnSpc>
                <a:spcPts val="3640"/>
              </a:lnSpc>
              <a:buFont typeface="Arial"/>
              <a:buChar char="•"/>
            </a:pP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K. M. Verma &amp; N. D. Chowdary “Cloud based ERP systems and Data Security for Cloud based ERP Applications -SAP S/4HANA.” International Journal of Scientific Research in Engineering and Management (IJSREM) 07.02 (2023)</a:t>
            </a:r>
          </a:p>
          <a:p>
            <a:pPr algn="just">
              <a:lnSpc>
                <a:spcPts val="3640"/>
              </a:lnSpc>
            </a:pPr>
            <a:endParaRPr lang="en-US" sz="2600" b="1" dirty="0">
              <a:solidFill>
                <a:srgbClr val="333333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just">
              <a:lnSpc>
                <a:spcPts val="3640"/>
              </a:lnSpc>
            </a:pPr>
            <a:endParaRPr lang="en-US" sz="2600" b="1" dirty="0">
              <a:solidFill>
                <a:srgbClr val="333333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just">
              <a:lnSpc>
                <a:spcPts val="3640"/>
              </a:lnSpc>
            </a:pPr>
            <a:endParaRPr lang="en-US" sz="2600" b="1" dirty="0">
              <a:solidFill>
                <a:srgbClr val="333333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just">
              <a:lnSpc>
                <a:spcPts val="3640"/>
              </a:lnSpc>
            </a:pPr>
            <a:endParaRPr lang="en-US" sz="2600" b="1" dirty="0">
              <a:solidFill>
                <a:srgbClr val="333333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62138" y="1590358"/>
            <a:ext cx="15956009" cy="9099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just">
              <a:lnSpc>
                <a:spcPts val="4160"/>
              </a:lnSpc>
              <a:buFont typeface="Arial"/>
              <a:buChar char="•"/>
            </a:pP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M. A. Basher &amp; M. A. Taher “Challenges Of ERP Systems In The Manufacturing Sector: A Comprehensive Analysis” International Journal of Progressive Research in Engineering Management and Science (IJPREMS) 04.05(2024): 1858-1866</a:t>
            </a:r>
          </a:p>
          <a:p>
            <a:pPr algn="just">
              <a:lnSpc>
                <a:spcPts val="4160"/>
              </a:lnSpc>
            </a:pPr>
            <a:endParaRPr lang="en-US" sz="2600" b="1" dirty="0">
              <a:solidFill>
                <a:srgbClr val="333333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marL="561341" lvl="1" indent="-280670" algn="just">
              <a:lnSpc>
                <a:spcPts val="4160"/>
              </a:lnSpc>
              <a:buFont typeface="Arial"/>
              <a:buChar char="•"/>
            </a:pP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M. Bolanle &amp; Mark J Keown “Adoption of enterprise resource planning (ERP) systems and cloud-based accounting software” (2024)</a:t>
            </a:r>
          </a:p>
          <a:p>
            <a:pPr algn="just">
              <a:lnSpc>
                <a:spcPts val="4160"/>
              </a:lnSpc>
            </a:pPr>
            <a:endParaRPr lang="en-US" sz="2600" b="1" dirty="0">
              <a:solidFill>
                <a:srgbClr val="333333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marL="561341" lvl="1" indent="-280670" algn="just">
              <a:lnSpc>
                <a:spcPts val="4160"/>
              </a:lnSpc>
              <a:buFont typeface="Arial"/>
              <a:buChar char="•"/>
            </a:pP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M. H. Miraz &amp; H. H. Jin “What factors affect the adoption of cloud-based ERP in companies' operations in Malaysia?” International Journal of Management and Sustainability 13.03(2024): 490-505</a:t>
            </a:r>
          </a:p>
          <a:p>
            <a:pPr algn="just">
              <a:lnSpc>
                <a:spcPts val="4160"/>
              </a:lnSpc>
            </a:pPr>
            <a:endParaRPr lang="en-US" sz="2600" b="1" dirty="0">
              <a:solidFill>
                <a:srgbClr val="333333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marL="561341" lvl="1" indent="-280670" algn="just">
              <a:lnSpc>
                <a:spcPts val="4160"/>
              </a:lnSpc>
              <a:buFont typeface="Arial"/>
              <a:buChar char="•"/>
            </a:pPr>
            <a:r>
              <a:rPr lang="en-US" sz="2600" b="1" dirty="0" err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Mohanta</a:t>
            </a: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, B. K., Panda, S. S., &amp; Jena, D. (2018). An Overview of Smart Contract and Use Cases in Blockchain Technology. ICCCNT.  https://dx.doi.org/10.1109/ICCCNT.2018.8494045</a:t>
            </a:r>
            <a:endParaRPr lang="en-US" sz="2600" b="1" dirty="0">
              <a:solidFill>
                <a:srgbClr val="333333"/>
              </a:solidFill>
              <a:latin typeface="Times New Roman Bold"/>
              <a:ea typeface="Times New Roman Bold"/>
              <a:cs typeface="Times New Roman Bold"/>
              <a:sym typeface="Times New Roman Bold"/>
              <a:hlinkClick r:id="rId2" tooltip="https://dx.doi.org/10.1109/ICCCNT.2018.8494045"/>
            </a:endParaRPr>
          </a:p>
          <a:p>
            <a:pPr algn="just">
              <a:lnSpc>
                <a:spcPts val="4160"/>
              </a:lnSpc>
            </a:pPr>
            <a:endParaRPr lang="en-US" sz="2600" b="1" u="sng" dirty="0">
              <a:solidFill>
                <a:srgbClr val="333333"/>
              </a:solidFill>
              <a:latin typeface="Times New Roman Bold"/>
              <a:ea typeface="Times New Roman Bold"/>
              <a:cs typeface="Times New Roman Bold"/>
              <a:sym typeface="Times New Roman Bold"/>
              <a:hlinkClick r:id="rId2" tooltip="https://dx.doi.org/10.1109/ICCCNT.2018.8494045"/>
            </a:endParaRPr>
          </a:p>
          <a:p>
            <a:pPr marL="561341" lvl="1" indent="-280670" algn="just">
              <a:lnSpc>
                <a:spcPts val="4160"/>
              </a:lnSpc>
              <a:buFont typeface="Arial"/>
              <a:buChar char="•"/>
            </a:pP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Oliver </a:t>
            </a:r>
            <a:r>
              <a:rPr lang="en-US" sz="2600" b="1" dirty="0" err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Bodemer</a:t>
            </a: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“Navigating the Uncharted Waters of Integrating Blockchain with Enterprise Resource Planning” (2023)</a:t>
            </a:r>
          </a:p>
          <a:p>
            <a:pPr algn="just">
              <a:lnSpc>
                <a:spcPts val="4160"/>
              </a:lnSpc>
            </a:pPr>
            <a:endParaRPr lang="en-US" sz="2600" b="1" dirty="0">
              <a:solidFill>
                <a:srgbClr val="333333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just">
              <a:lnSpc>
                <a:spcPts val="4160"/>
              </a:lnSpc>
              <a:spcBef>
                <a:spcPct val="0"/>
              </a:spcBef>
            </a:pPr>
            <a:endParaRPr lang="en-US" sz="2600" b="1" dirty="0">
              <a:solidFill>
                <a:srgbClr val="333333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3076" y="1608862"/>
            <a:ext cx="15525070" cy="263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just">
              <a:lnSpc>
                <a:spcPts val="4160"/>
              </a:lnSpc>
              <a:buFont typeface="Arial"/>
              <a:buChar char="•"/>
            </a:pPr>
            <a:r>
              <a:rPr lang="en-US" sz="26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Pablo Saa &amp; Andres Costales “Moving ERP Systems to the Cloud - Data Security Issues” Journal of Information Systems Engineering 02.04(2017)</a:t>
            </a:r>
          </a:p>
          <a:p>
            <a:pPr algn="just">
              <a:lnSpc>
                <a:spcPts val="4160"/>
              </a:lnSpc>
            </a:pPr>
            <a:endParaRPr lang="en-US" sz="2600" b="1">
              <a:solidFill>
                <a:srgbClr val="333333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marL="561341" lvl="1" indent="-280670" algn="just">
              <a:lnSpc>
                <a:spcPts val="4160"/>
              </a:lnSpc>
              <a:buFont typeface="Arial"/>
              <a:buChar char="•"/>
            </a:pPr>
            <a:r>
              <a:rPr lang="en-US" sz="26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T. S. Wulan &amp; P. W. Novika “Impact of ERP System Implementation on Operational and Financial Efficiency in Manufacturing Industry” 05.02 (2024) https://journal.unm.ac.id/index.php/JE3S/index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1857" y="2208400"/>
            <a:ext cx="18326559" cy="5951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>
                <a:solidFill>
                  <a:srgbClr val="10B79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</a:t>
            </a:r>
          </a:p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for your </a:t>
            </a:r>
          </a:p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attention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790575"/>
            <a:ext cx="16230600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b="1">
                <a:solidFill>
                  <a:srgbClr val="10B798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INDEX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617641" y="2363006"/>
            <a:ext cx="1057156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617641" y="3071073"/>
            <a:ext cx="1057156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Methodology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617641" y="3756873"/>
            <a:ext cx="1057156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Literature Review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617641" y="4461723"/>
            <a:ext cx="1057156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Identification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617641" y="5166573"/>
            <a:ext cx="1057156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Solution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06871" y="2363006"/>
            <a:ext cx="85041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06871" y="3071073"/>
            <a:ext cx="85041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06871" y="3756873"/>
            <a:ext cx="85041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III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06871" y="4461723"/>
            <a:ext cx="85041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IV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06871" y="5166573"/>
            <a:ext cx="85041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071565" y="2363006"/>
            <a:ext cx="85041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071565" y="3071073"/>
            <a:ext cx="85041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5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071565" y="3756873"/>
            <a:ext cx="85041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071565" y="4461723"/>
            <a:ext cx="85041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9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071565" y="5166573"/>
            <a:ext cx="85041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10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800222" y="1679533"/>
            <a:ext cx="1874046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Page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617641" y="5871423"/>
            <a:ext cx="1057156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Discussion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06871" y="5871423"/>
            <a:ext cx="85041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5071565" y="5871423"/>
            <a:ext cx="85041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617641" y="6576273"/>
            <a:ext cx="1057156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Roadmap to Development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06871" y="6576273"/>
            <a:ext cx="85041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VII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5071565" y="6576273"/>
            <a:ext cx="85041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12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629512" y="7281123"/>
            <a:ext cx="1057156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Example Flow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18743" y="7281123"/>
            <a:ext cx="1046276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VIII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5083437" y="7281123"/>
            <a:ext cx="85041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13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617641" y="7966923"/>
            <a:ext cx="1057156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06871" y="7966923"/>
            <a:ext cx="1046276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IX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5071565" y="7966923"/>
            <a:ext cx="85041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14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629512" y="8652723"/>
            <a:ext cx="1057156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References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18743" y="8652723"/>
            <a:ext cx="1046276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X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5083437" y="8652723"/>
            <a:ext cx="85041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514350"/>
            <a:ext cx="16230600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b="1">
                <a:solidFill>
                  <a:srgbClr val="10B798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INTRODUCTION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847850"/>
            <a:ext cx="15632850" cy="6760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39"/>
              </a:lnSpc>
            </a:pPr>
            <a:r>
              <a:rPr lang="en-US" sz="2999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Enterprise Resource Planning (ERP) systems</a:t>
            </a:r>
            <a:r>
              <a:rPr lang="en-US" sz="2999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integral to modern business operations, especially in industries like </a:t>
            </a:r>
            <a:r>
              <a:rPr lang="en-US" sz="2999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manufacturing</a:t>
            </a:r>
            <a:r>
              <a:rPr lang="en-US" sz="2999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where seamless coordination of processes such as </a:t>
            </a:r>
            <a:r>
              <a:rPr lang="en-US" sz="2999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procurement, inventory management, production, and sales is critical</a:t>
            </a:r>
            <a:r>
              <a:rPr lang="en-US" sz="2999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5939"/>
              </a:lnSpc>
            </a:pPr>
            <a:r>
              <a:rPr lang="en-US" sz="2999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Despite their potential, ERP systems face </a:t>
            </a:r>
            <a:r>
              <a:rPr lang="en-US" sz="2999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significant</a:t>
            </a:r>
            <a:r>
              <a:rPr lang="en-US" sz="2999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challenges, including:</a:t>
            </a:r>
          </a:p>
          <a:p>
            <a:pPr marL="647698" lvl="1" indent="-323849" algn="just">
              <a:lnSpc>
                <a:spcPts val="5939"/>
              </a:lnSpc>
              <a:buFont typeface="Arial"/>
              <a:buChar char="•"/>
            </a:pPr>
            <a:r>
              <a:rPr lang="en-US" sz="2999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</a:t>
            </a:r>
            <a:r>
              <a:rPr lang="en-US" sz="2999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implementation</a:t>
            </a:r>
            <a:r>
              <a:rPr lang="en-US" sz="2999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999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maintenance costs</a:t>
            </a:r>
            <a:r>
              <a:rPr lang="en-US" sz="2999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647698" lvl="1" indent="-323849" algn="just">
              <a:lnSpc>
                <a:spcPts val="5939"/>
              </a:lnSpc>
              <a:buFont typeface="Arial"/>
              <a:buChar char="•"/>
            </a:pPr>
            <a:r>
              <a:rPr lang="en-US" sz="2999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</a:t>
            </a:r>
            <a:r>
              <a:rPr lang="en-US" sz="2999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difficulties with legacy systems</a:t>
            </a:r>
            <a:r>
              <a:rPr lang="en-US" sz="2999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custom workflows.</a:t>
            </a:r>
          </a:p>
          <a:p>
            <a:pPr marL="647698" lvl="1" indent="-323849" algn="just">
              <a:lnSpc>
                <a:spcPts val="5939"/>
              </a:lnSpc>
              <a:buFont typeface="Arial"/>
              <a:buChar char="•"/>
            </a:pPr>
            <a:r>
              <a:rPr lang="en-US" sz="2999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Vulnerabilities to</a:t>
            </a:r>
            <a:r>
              <a:rPr lang="en-US" sz="2999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data security threats</a:t>
            </a:r>
            <a:r>
              <a:rPr lang="en-US" sz="2999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5939"/>
              </a:lnSpc>
            </a:pPr>
            <a:r>
              <a:rPr lang="en-US" sz="2999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</a:t>
            </a:r>
            <a:r>
              <a:rPr lang="en-US" sz="2999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limitations often prevent businesses</a:t>
            </a:r>
            <a:r>
              <a:rPr lang="en-US" sz="2999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particularly (Small and Medium Enterprises) SMEs, from </a:t>
            </a:r>
            <a:r>
              <a:rPr lang="en-US" sz="2999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realizing the full benefits of ERP systems</a:t>
            </a:r>
            <a:r>
              <a:rPr lang="en-US" sz="2999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4584" y="1400965"/>
            <a:ext cx="16412791" cy="734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00"/>
              </a:lnSpc>
            </a:pPr>
            <a:endParaRPr/>
          </a:p>
          <a:p>
            <a:pPr algn="just"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research utilized a comprehensive approach to investigate ERP challenges and potential solutions in the manufacturing sector:</a:t>
            </a:r>
          </a:p>
          <a:p>
            <a:pPr marL="647700" lvl="1" indent="-323850" algn="just">
              <a:lnSpc>
                <a:spcPts val="4800"/>
              </a:lnSpc>
              <a:buFont typeface="Arial"/>
              <a:buChar char="•"/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Literature Review:</a:t>
            </a:r>
          </a:p>
          <a:p>
            <a:pPr marL="1295400" lvl="2" indent="-431800" algn="just">
              <a:lnSpc>
                <a:spcPts val="4800"/>
              </a:lnSpc>
              <a:buFont typeface="Arial"/>
              <a:buChar char="⚬"/>
            </a:pP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Conducted an extensive review of</a:t>
            </a: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articles, and journals to gather existing knowledge</a:t>
            </a: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1295400" lvl="2" indent="-431800" algn="just">
              <a:lnSpc>
                <a:spcPts val="4800"/>
              </a:lnSpc>
              <a:buFont typeface="Arial"/>
              <a:buChar char="⚬"/>
            </a:pP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Keywords such as “</a:t>
            </a: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ERP challenges</a:t>
            </a: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”, “</a:t>
            </a: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manufacturing sector</a:t>
            </a: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”, “</a:t>
            </a: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system integration</a:t>
            </a: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and “</a:t>
            </a: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resistance</a:t>
            </a: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were used to retrieve relevant publications.</a:t>
            </a:r>
          </a:p>
          <a:p>
            <a:pPr marL="1295400" lvl="2" indent="-431800" algn="just">
              <a:lnSpc>
                <a:spcPts val="4800"/>
              </a:lnSpc>
              <a:buFont typeface="Arial"/>
              <a:buChar char="⚬"/>
            </a:pP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Sources included databases like </a:t>
            </a: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ResearchGate, Google Scholar, and industry reports.</a:t>
            </a:r>
          </a:p>
          <a:p>
            <a:pPr marL="647700" lvl="1" indent="-323850" algn="just">
              <a:lnSpc>
                <a:spcPts val="4800"/>
              </a:lnSpc>
              <a:buFont typeface="Arial"/>
              <a:buChar char="•"/>
            </a:pP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going through the papers and gaining necessary insights, applied </a:t>
            </a: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knowledge in software development</a:t>
            </a: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</a:t>
            </a: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propose an architecture and roadmap</a:t>
            </a: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the </a:t>
            </a: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development of an ERP System using Blockchain</a:t>
            </a:r>
          </a:p>
          <a:p>
            <a:pPr algn="just">
              <a:lnSpc>
                <a:spcPts val="4800"/>
              </a:lnSpc>
              <a:spcBef>
                <a:spcPct val="0"/>
              </a:spcBef>
            </a:pPr>
            <a:endParaRPr lang="en-US" sz="3000" b="1">
              <a:solidFill>
                <a:srgbClr val="333333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59505" y="612350"/>
            <a:ext cx="6229256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10B798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METHODLOGY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9878" y="406238"/>
            <a:ext cx="10592755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 b="1">
                <a:solidFill>
                  <a:srgbClr val="10B798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LITERATURE REVIEW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333500"/>
            <a:ext cx="16071638" cy="9638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60"/>
              </a:lnSpc>
            </a:pP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“Moving ERP Systems to the Cloud-Data Security Issues”  Pablo </a:t>
            </a:r>
            <a:r>
              <a:rPr lang="en-US" sz="2600" b="1" dirty="0" err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Saa</a:t>
            </a: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, Andrés Cueva </a:t>
            </a:r>
            <a:r>
              <a:rPr lang="en-US" sz="2600" b="1" dirty="0" err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Costales</a:t>
            </a: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, Oswaldo Moscoso-</a:t>
            </a:r>
            <a:r>
              <a:rPr lang="en-US" sz="2600" b="1" dirty="0" err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Zea</a:t>
            </a: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, Sergio Lujan-Mora</a:t>
            </a:r>
          </a:p>
          <a:p>
            <a:pPr marL="561341" lvl="1" indent="-280670" algn="just">
              <a:lnSpc>
                <a:spcPts val="4160"/>
              </a:lnSpc>
              <a:buFont typeface="Arial"/>
              <a:buChar char="•"/>
            </a:pPr>
            <a:r>
              <a:rPr lang="en-US" sz="2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Authors pointed out the differences and benefits of </a:t>
            </a: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Cloud-Based ERP over On-Premise ERP Systems.</a:t>
            </a:r>
          </a:p>
          <a:p>
            <a:pPr marL="561341" lvl="1" indent="-280670" algn="just">
              <a:lnSpc>
                <a:spcPts val="4160"/>
              </a:lnSpc>
              <a:buFont typeface="Arial"/>
              <a:buChar char="•"/>
            </a:pPr>
            <a:r>
              <a:rPr lang="en-US" sz="2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Explained how companies are </a:t>
            </a: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reluctant</a:t>
            </a:r>
            <a:r>
              <a:rPr lang="en-US" sz="2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move to </a:t>
            </a: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Cloud-Based ERP systems because of data security</a:t>
            </a:r>
            <a:r>
              <a:rPr lang="en-US" sz="2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issues as they feel that they do not have </a:t>
            </a: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direct control over their data.</a:t>
            </a:r>
          </a:p>
          <a:p>
            <a:pPr marL="561341" lvl="1" indent="-280670" algn="just">
              <a:lnSpc>
                <a:spcPts val="4160"/>
              </a:lnSpc>
              <a:buFont typeface="Arial"/>
              <a:buChar char="•"/>
            </a:pPr>
            <a:r>
              <a:rPr lang="en-US" sz="2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second main concern is </a:t>
            </a: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maintaining integrity of data in cloud-based systems</a:t>
            </a:r>
            <a:r>
              <a:rPr lang="en-US" sz="2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data can be lost because of cloud providers’ fault and errors.</a:t>
            </a:r>
          </a:p>
          <a:p>
            <a:pPr marL="561341" lvl="1" indent="-280670" algn="just">
              <a:lnSpc>
                <a:spcPts val="4160"/>
              </a:lnSpc>
              <a:buFont typeface="Arial"/>
              <a:buChar char="•"/>
            </a:pPr>
            <a:r>
              <a:rPr lang="en-US" sz="2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paper </a:t>
            </a: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fails to provide an actual long-term solution to the data security issue</a:t>
            </a:r>
            <a:r>
              <a:rPr lang="en-US" sz="2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4160"/>
              </a:lnSpc>
            </a:pP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“A Critical Review of ERP Systems Implementation in Multinational Corporations: Trends, Challenges, and Future Directions” </a:t>
            </a:r>
            <a:r>
              <a:rPr lang="en-US" sz="2600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Glory </a:t>
            </a:r>
            <a:r>
              <a:rPr lang="en-US" sz="2600" dirty="0" err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Ugochi</a:t>
            </a:r>
            <a:r>
              <a:rPr lang="en-US" sz="2600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lang="en-US" sz="2600" dirty="0" err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Ebirim</a:t>
            </a:r>
            <a:r>
              <a:rPr lang="en-US" sz="2600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lang="en-US" sz="2600" dirty="0" err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Ifeyinwa</a:t>
            </a:r>
            <a:r>
              <a:rPr lang="en-US" sz="2600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Francisca </a:t>
            </a:r>
            <a:r>
              <a:rPr lang="en-US" sz="2600" dirty="0" err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Unigwe</a:t>
            </a:r>
            <a:endParaRPr lang="en-US" sz="2600" dirty="0">
              <a:solidFill>
                <a:srgbClr val="333333"/>
              </a:solidFill>
              <a:latin typeface="Times New Roman Bold"/>
              <a:ea typeface="Times New Roman Bold"/>
              <a:cs typeface="Times New Roman Bold"/>
              <a:sym typeface="Times New Roman Bold"/>
              <a:hlinkClick r:id="rId2" tooltip="https://www.researchgate.net/scientific-contributions/Ifeyinwa-Francisca-Unigwe-2272995270?_sg%5B0%5D=ShcvGGKXmdMqAWY9aswV_diZG5QRzlITUE385aCm2ol_c20xnjp-pmJaH42WP6WrJu8nsLo.4vMBGHuuHUEZhn3CkF_ltbzc_G8eVGJapLdCbMvauqi7nh5fLYpqVMutn0G3uz_Fg5TOLo7J2vQ2VizPR4RsAA&amp;_sg%5B1%5D=qwZJnwmYAac5Lnp74PYiauWPJ-Igjxv132TMxLnwI_XlalfCr6kTmrz114WChxzbLAG-Kg0.s9wGPAC8O2mU-JmqCW7gSgr-TT4EzdxTH7HDPKPxr__y0sr8Zap6XjEJSrKtH32Go7jNMRpxU2vMjLC9-OIStg&amp;_tp=eyJjb250ZXh0Ijp7ImZpcnN0UGFnZSI6ImhvbWUiLCJwYWdlIjoicHVibGljYXRpb24iLCJwcmV2aW91c1BhZ2UiOiJwcm9maWxlIiwicG9zaXRpb24iOiJwYWdlSGVhZGVyIn19"/>
            </a:endParaRPr>
          </a:p>
          <a:p>
            <a:pPr marL="561341" lvl="1" indent="-280670" algn="just">
              <a:lnSpc>
                <a:spcPts val="4160"/>
              </a:lnSpc>
              <a:buFont typeface="Arial"/>
              <a:buChar char="•"/>
            </a:pPr>
            <a:r>
              <a:rPr lang="en-US" sz="2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Depicted the </a:t>
            </a: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implementation of AI and ML in the various modules of ERP</a:t>
            </a:r>
            <a:r>
              <a:rPr lang="en-US" sz="2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enhancing decision making.</a:t>
            </a:r>
          </a:p>
          <a:p>
            <a:pPr marL="561341" lvl="1" indent="-280670" algn="just">
              <a:lnSpc>
                <a:spcPts val="4160"/>
              </a:lnSpc>
              <a:buFont typeface="Arial"/>
              <a:buChar char="•"/>
            </a:pPr>
            <a:r>
              <a:rPr lang="en-US" sz="2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Stated that </a:t>
            </a: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User Acceptance</a:t>
            </a:r>
            <a:r>
              <a:rPr lang="en-US" sz="2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Security</a:t>
            </a:r>
            <a:r>
              <a:rPr lang="en-US" sz="2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concerns are the biggest </a:t>
            </a: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roadblocks</a:t>
            </a:r>
            <a:r>
              <a:rPr lang="en-US" sz="2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implementing ERP Systems in organizations.</a:t>
            </a:r>
          </a:p>
          <a:p>
            <a:pPr marL="561341" lvl="1" indent="-280670" algn="just">
              <a:lnSpc>
                <a:spcPts val="4160"/>
              </a:lnSpc>
              <a:buFont typeface="Arial"/>
              <a:buChar char="•"/>
            </a:pPr>
            <a:r>
              <a:rPr lang="en-US" sz="2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Recommended the use of </a:t>
            </a: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Blockchain Technology to solve data security and integrity issue.</a:t>
            </a:r>
          </a:p>
          <a:p>
            <a:pPr marL="561341" lvl="1" indent="-280670" algn="just">
              <a:lnSpc>
                <a:spcPts val="4160"/>
              </a:lnSpc>
              <a:buFont typeface="Arial"/>
              <a:buChar char="•"/>
            </a:pP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Failed</a:t>
            </a:r>
            <a:r>
              <a:rPr lang="en-US" sz="2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provide a proper </a:t>
            </a: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technical roadmap for development and implementation</a:t>
            </a:r>
            <a:r>
              <a:rPr lang="en-US" sz="2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such blockchain technology.</a:t>
            </a:r>
          </a:p>
          <a:p>
            <a:pPr algn="just">
              <a:lnSpc>
                <a:spcPts val="4160"/>
              </a:lnSpc>
            </a:pPr>
            <a:endParaRPr lang="en-US" sz="2600" dirty="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4160"/>
              </a:lnSpc>
            </a:pPr>
            <a:endParaRPr lang="en-US" sz="2600" dirty="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46509" y="780474"/>
            <a:ext cx="16071638" cy="8926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60"/>
              </a:lnSpc>
            </a:pP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“Challenges of ERP Systems in Manufacturing Sector: A comprehensive analysis”  Mahboob Al Bashar</a:t>
            </a:r>
            <a:r>
              <a:rPr lang="en-US" sz="2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Md Abu Taher</a:t>
            </a:r>
            <a:r>
              <a:rPr lang="en-US" sz="2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Fatema </a:t>
            </a:r>
            <a:r>
              <a:rPr lang="en-US" sz="2600" b="1" dirty="0" err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Tuz</a:t>
            </a: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lang="en-US" sz="2600" b="1" dirty="0" err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Johura</a:t>
            </a:r>
            <a:endParaRPr lang="en-US" sz="2600" b="1" dirty="0">
              <a:solidFill>
                <a:srgbClr val="333333"/>
              </a:solidFill>
              <a:latin typeface="Times New Roman Bold"/>
              <a:ea typeface="Times New Roman Bold"/>
              <a:cs typeface="Times New Roman Bold"/>
              <a:sym typeface="Times New Roman Bold"/>
              <a:hlinkClick r:id="rId2" tooltip="https://www.researchgate.net/scientific-contributions/Fatema-Tuz-Johura-2283322816?_sg%5B0%5D=EgyFceuYHBvkKY-HmMQLdl41ZvoffAOjaM_AYdcexguwKH5EUeo2wiQlal8Wteu4sYdxpjc.LU5TLSJOnZEq4uxg-EgeeUB7wjwrrRypeunjHcCn0O-nmsXwNOboNr6YreAAdCP9CEZmVreVgXy3bRRoOexzPw&amp;_sg%5B1%5D=gYQ13YyuE0mtGRABFSKUTNOn2iUWylQYaHL005KEiSwGH5gEWoLFOXIsh3ZF-IRnZF3oRDY.BINjJsjGcENNV4Ff0Q_VtPRvsFHs7NdBZ_RrKlkr4f5WPwt_YxyR_u1OnaY3tJXT_q3W0XPGVWPGV-NIY2qCaA&amp;_tp=eyJjb250ZXh0Ijp7ImZpcnN0UGFnZSI6ImhvbWUiLCJwYWdlIjoicHVibGljYXRpb24iLCJwcmV2aW91c1BhZ2UiOiJwcm9maWxlIiwicG9zaXRpb24iOiJwYWdlSGVhZGVyIn19"/>
            </a:endParaRPr>
          </a:p>
          <a:p>
            <a:pPr marL="561341" lvl="1" indent="-280670" algn="just">
              <a:lnSpc>
                <a:spcPts val="4160"/>
              </a:lnSpc>
              <a:buFont typeface="Arial"/>
              <a:buChar char="•"/>
            </a:pPr>
            <a:r>
              <a:rPr lang="en-US" sz="2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Thoroughly explained</a:t>
            </a: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Technical, Financial and Organizational problems</a:t>
            </a:r>
            <a:r>
              <a:rPr lang="en-US" sz="2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associated with ERP Systems with data gathered from surveys.</a:t>
            </a:r>
          </a:p>
          <a:p>
            <a:pPr marL="561341" lvl="1" indent="-280670" algn="just">
              <a:lnSpc>
                <a:spcPts val="4160"/>
              </a:lnSpc>
              <a:buFont typeface="Arial"/>
              <a:buChar char="•"/>
            </a:pP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Legacy systems used by manufacturing firms are difficult to integrate</a:t>
            </a:r>
            <a:r>
              <a:rPr lang="en-US" sz="2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modern ERP Systems.</a:t>
            </a:r>
          </a:p>
          <a:p>
            <a:pPr marL="561341" lvl="1" indent="-280670" algn="just">
              <a:lnSpc>
                <a:spcPts val="4160"/>
              </a:lnSpc>
              <a:buFont typeface="Arial"/>
              <a:buChar char="•"/>
            </a:pPr>
            <a:r>
              <a:rPr lang="en-US" sz="2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600" b="1" dirty="0" err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intial</a:t>
            </a: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investment expenses are a huge burden</a:t>
            </a:r>
            <a:r>
              <a:rPr lang="en-US" sz="2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especially for Small and Medium Enterprises. Furthermore, </a:t>
            </a: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continuous upgrade charges</a:t>
            </a:r>
            <a:r>
              <a:rPr lang="en-US" sz="2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increase the financial strain.</a:t>
            </a:r>
          </a:p>
          <a:p>
            <a:pPr marL="561341" lvl="1" indent="-280670" algn="just">
              <a:lnSpc>
                <a:spcPts val="4160"/>
              </a:lnSpc>
              <a:buFont typeface="Arial"/>
              <a:buChar char="•"/>
            </a:pPr>
            <a:r>
              <a:rPr lang="en-US" sz="2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Organizational challenges include </a:t>
            </a: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resistance to change and fear of job displacement.</a:t>
            </a:r>
          </a:p>
          <a:p>
            <a:pPr algn="just">
              <a:lnSpc>
                <a:spcPts val="4160"/>
              </a:lnSpc>
            </a:pPr>
            <a:endParaRPr lang="en-US" sz="2600" b="1" dirty="0">
              <a:solidFill>
                <a:srgbClr val="333333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just">
              <a:lnSpc>
                <a:spcPts val="4160"/>
              </a:lnSpc>
            </a:pP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“A Model of Cloud-Based Enterprise Resource Planning (ERP) for Small and Medium Enterprise” Mohammad Jahangir Alam, </a:t>
            </a:r>
            <a:r>
              <a:rPr lang="en-US" sz="2600" b="1" dirty="0" err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Shoman</a:t>
            </a: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Das Sharma, Tanjia Chowdhury</a:t>
            </a:r>
          </a:p>
          <a:p>
            <a:pPr marL="561341" lvl="1" indent="-280670" algn="just">
              <a:lnSpc>
                <a:spcPts val="4160"/>
              </a:lnSpc>
              <a:buFont typeface="Arial"/>
              <a:buChar char="•"/>
            </a:pPr>
            <a:r>
              <a:rPr lang="en-US" sz="2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Stated how </a:t>
            </a: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Small and Medium Enterprises</a:t>
            </a:r>
            <a:r>
              <a:rPr lang="en-US" sz="2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benefit from cloud-based ERP Systems as </a:t>
            </a: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set up costs are minimal</a:t>
            </a:r>
          </a:p>
          <a:p>
            <a:pPr marL="561341" lvl="1" indent="-280670" algn="just">
              <a:lnSpc>
                <a:spcPts val="4160"/>
              </a:lnSpc>
              <a:buFont typeface="Arial"/>
              <a:buChar char="•"/>
            </a:pPr>
            <a:r>
              <a:rPr lang="en-US" sz="2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Provided a </a:t>
            </a: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roadmap for implementation of ERP System.</a:t>
            </a:r>
          </a:p>
          <a:p>
            <a:pPr marL="561341" lvl="1" indent="-280670" algn="just">
              <a:lnSpc>
                <a:spcPts val="4160"/>
              </a:lnSpc>
              <a:buFont typeface="Arial"/>
              <a:buChar char="•"/>
            </a:pPr>
            <a:r>
              <a:rPr lang="en-US" sz="2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Provided </a:t>
            </a: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necessary solution to high cost problem by promoting cloud-based architecture</a:t>
            </a:r>
            <a:r>
              <a:rPr lang="en-US" sz="2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but failed to address </a:t>
            </a:r>
            <a:r>
              <a:rPr lang="en-US" sz="2600" b="1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security</a:t>
            </a:r>
            <a:r>
              <a:rPr lang="en-US" sz="2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integrity concerns.</a:t>
            </a:r>
          </a:p>
          <a:p>
            <a:pPr algn="just">
              <a:lnSpc>
                <a:spcPts val="4160"/>
              </a:lnSpc>
            </a:pPr>
            <a:endParaRPr lang="en-US" sz="2600" dirty="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4160"/>
              </a:lnSpc>
            </a:pPr>
            <a:endParaRPr lang="en-US" sz="2600" dirty="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46509" y="809049"/>
            <a:ext cx="16071638" cy="734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“ERP with Blockchain”  Oliver Bodemer</a:t>
            </a:r>
          </a:p>
          <a:p>
            <a:pPr marL="647700" lvl="1" indent="-323850" algn="just">
              <a:lnSpc>
                <a:spcPts val="4800"/>
              </a:lnSpc>
              <a:buFont typeface="Arial"/>
              <a:buChar char="•"/>
            </a:pP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Thoroughly explored the </a:t>
            </a: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practical implementation</a:t>
            </a: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Blockchain in ERP Systems and the </a:t>
            </a: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challenges involved with it through case studies.</a:t>
            </a:r>
          </a:p>
          <a:p>
            <a:pPr marL="647700" lvl="1" indent="-323850" algn="just">
              <a:lnSpc>
                <a:spcPts val="4800"/>
              </a:lnSpc>
              <a:buFont typeface="Arial"/>
              <a:buChar char="•"/>
            </a:pP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Showed that the integration of Blockchain will </a:t>
            </a: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not only enhance data security and integrity</a:t>
            </a: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but also bring about </a:t>
            </a: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significant operational efficiencies</a:t>
            </a: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pPr marL="647700" lvl="1" indent="-323850" algn="just">
              <a:lnSpc>
                <a:spcPts val="4800"/>
              </a:lnSpc>
              <a:buFont typeface="Arial"/>
              <a:buChar char="•"/>
            </a:pP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Discussed the </a:t>
            </a: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technical complexities</a:t>
            </a: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associated with blockchain,  </a:t>
            </a: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related to system integration</a:t>
            </a: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ensuring data consistency</a:t>
            </a: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across the blockchain network, and </a:t>
            </a: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managing the change in organizational processes</a:t>
            </a: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workflows.</a:t>
            </a:r>
          </a:p>
          <a:p>
            <a:pPr marL="647700" lvl="1" indent="-323850" algn="just">
              <a:lnSpc>
                <a:spcPts val="4800"/>
              </a:lnSpc>
              <a:buFont typeface="Arial"/>
              <a:buChar char="•"/>
            </a:pPr>
            <a:r>
              <a:rPr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study did </a:t>
            </a:r>
            <a:r>
              <a:rPr lang="en-US" sz="3000" b="1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not provide the technical roadmap for developing such a system.</a:t>
            </a:r>
          </a:p>
          <a:p>
            <a:pPr algn="just">
              <a:lnSpc>
                <a:spcPts val="4800"/>
              </a:lnSpc>
            </a:pPr>
            <a:endParaRPr lang="en-US" sz="3000" b="1">
              <a:solidFill>
                <a:srgbClr val="333333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just">
              <a:lnSpc>
                <a:spcPts val="4800"/>
              </a:lnSpc>
            </a:pPr>
            <a:endParaRPr lang="en-US" sz="3000" b="1">
              <a:solidFill>
                <a:srgbClr val="333333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just">
              <a:lnSpc>
                <a:spcPts val="4800"/>
              </a:lnSpc>
            </a:pPr>
            <a:endParaRPr lang="en-US" sz="3000" b="1">
              <a:solidFill>
                <a:srgbClr val="333333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59726" y="2736565"/>
            <a:ext cx="815216" cy="81521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80"/>
                </a:lnSpc>
              </a:pPr>
              <a:r>
                <a:rPr lang="en-US" sz="3000" b="1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01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336411" y="2736185"/>
            <a:ext cx="8996986" cy="67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1">
                <a:solidFill>
                  <a:srgbClr val="2B2C3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Centralized Nature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259726" y="4609055"/>
            <a:ext cx="815216" cy="81521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80"/>
                </a:lnSpc>
              </a:pPr>
              <a:r>
                <a:rPr lang="en-US" sz="3000" b="1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02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746272" y="2736565"/>
            <a:ext cx="815216" cy="815216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80"/>
                </a:lnSpc>
              </a:pPr>
              <a:r>
                <a:rPr lang="en-US" sz="3000" b="1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03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746272" y="4726244"/>
            <a:ext cx="815216" cy="815216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80"/>
                </a:lnSpc>
              </a:pPr>
              <a:r>
                <a:rPr lang="en-US" sz="3000" b="1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04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259726" y="645351"/>
            <a:ext cx="13147376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10B798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IDENTIFICATION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925789" y="2736185"/>
            <a:ext cx="5704203" cy="67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1">
                <a:solidFill>
                  <a:srgbClr val="2B2C3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Single Point of Failure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336411" y="4608675"/>
            <a:ext cx="5113773" cy="67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1">
                <a:solidFill>
                  <a:srgbClr val="2B2C3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Lack of Transparency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925789" y="4725865"/>
            <a:ext cx="5318153" cy="67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1">
                <a:solidFill>
                  <a:srgbClr val="2B2C3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Integrity Issues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3137909" y="6713035"/>
            <a:ext cx="12012181" cy="2343562"/>
            <a:chOff x="0" y="0"/>
            <a:chExt cx="16016242" cy="3124749"/>
          </a:xfrm>
        </p:grpSpPr>
        <p:sp>
          <p:nvSpPr>
            <p:cNvPr id="20" name="AutoShape 20"/>
            <p:cNvSpPr/>
            <p:nvPr/>
          </p:nvSpPr>
          <p:spPr>
            <a:xfrm flipV="1">
              <a:off x="3636193" y="1582887"/>
              <a:ext cx="2460516" cy="20855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arrow" w="med" len="sm"/>
            </a:ln>
          </p:spPr>
        </p:sp>
        <p:sp>
          <p:nvSpPr>
            <p:cNvPr id="21" name="AutoShape 21"/>
            <p:cNvSpPr/>
            <p:nvPr/>
          </p:nvSpPr>
          <p:spPr>
            <a:xfrm>
              <a:off x="9719016" y="1593315"/>
              <a:ext cx="2657290" cy="20855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arrow" w="med" len="sm"/>
            </a:ln>
          </p:spPr>
        </p:sp>
        <p:grpSp>
          <p:nvGrpSpPr>
            <p:cNvPr id="22" name="Group 22"/>
            <p:cNvGrpSpPr/>
            <p:nvPr/>
          </p:nvGrpSpPr>
          <p:grpSpPr>
            <a:xfrm>
              <a:off x="0" y="23782"/>
              <a:ext cx="3639787" cy="3080113"/>
              <a:chOff x="0" y="0"/>
              <a:chExt cx="96049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96049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960490" h="812800">
                    <a:moveTo>
                      <a:pt x="480245" y="0"/>
                    </a:moveTo>
                    <a:cubicBezTo>
                      <a:pt x="215013" y="0"/>
                      <a:pt x="0" y="181951"/>
                      <a:pt x="0" y="406400"/>
                    </a:cubicBezTo>
                    <a:cubicBezTo>
                      <a:pt x="0" y="630849"/>
                      <a:pt x="215013" y="812800"/>
                      <a:pt x="480245" y="812800"/>
                    </a:cubicBezTo>
                    <a:cubicBezTo>
                      <a:pt x="745477" y="812800"/>
                      <a:pt x="960490" y="630849"/>
                      <a:pt x="960490" y="406400"/>
                    </a:cubicBezTo>
                    <a:cubicBezTo>
                      <a:pt x="960490" y="181951"/>
                      <a:pt x="745477" y="0"/>
                      <a:pt x="480245" y="0"/>
                    </a:cubicBezTo>
                    <a:close/>
                  </a:path>
                </a:pathLst>
              </a:custGeom>
              <a:solidFill>
                <a:srgbClr val="10B798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90046" y="57150"/>
                <a:ext cx="780398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332"/>
                  </a:lnSpc>
                </a:pPr>
                <a:r>
                  <a:rPr lang="en-US" sz="2200" b="1">
                    <a:solidFill>
                      <a:srgbClr val="000000"/>
                    </a:solidFill>
                    <a:latin typeface="Times New Roman Bold"/>
                    <a:ea typeface="Times New Roman Bold"/>
                    <a:cs typeface="Times New Roman Bold"/>
                    <a:sym typeface="Times New Roman Bold"/>
                  </a:rPr>
                  <a:t>BREACH IN SECUTRITY</a:t>
                </a:r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6096870" y="44636"/>
              <a:ext cx="3639787" cy="3080113"/>
              <a:chOff x="0" y="0"/>
              <a:chExt cx="96049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96049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960490" h="812800">
                    <a:moveTo>
                      <a:pt x="480245" y="0"/>
                    </a:moveTo>
                    <a:cubicBezTo>
                      <a:pt x="215013" y="0"/>
                      <a:pt x="0" y="181951"/>
                      <a:pt x="0" y="406400"/>
                    </a:cubicBezTo>
                    <a:cubicBezTo>
                      <a:pt x="0" y="630849"/>
                      <a:pt x="215013" y="812800"/>
                      <a:pt x="480245" y="812800"/>
                    </a:cubicBezTo>
                    <a:cubicBezTo>
                      <a:pt x="745477" y="812800"/>
                      <a:pt x="960490" y="630849"/>
                      <a:pt x="960490" y="406400"/>
                    </a:cubicBezTo>
                    <a:cubicBezTo>
                      <a:pt x="960490" y="181951"/>
                      <a:pt x="745477" y="0"/>
                      <a:pt x="480245" y="0"/>
                    </a:cubicBezTo>
                    <a:close/>
                  </a:path>
                </a:pathLst>
              </a:custGeom>
              <a:solidFill>
                <a:srgbClr val="10B798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90046" y="57150"/>
                <a:ext cx="780398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332"/>
                  </a:lnSpc>
                </a:pPr>
                <a:r>
                  <a:rPr lang="en-US" sz="2200" b="1">
                    <a:solidFill>
                      <a:srgbClr val="000000"/>
                    </a:solidFill>
                    <a:latin typeface="Times New Roman Bold"/>
                    <a:ea typeface="Times New Roman Bold"/>
                    <a:cs typeface="Times New Roman Bold"/>
                    <a:sym typeface="Times New Roman Bold"/>
                  </a:rPr>
                  <a:t>DISRUPT OPERATIONS</a:t>
                </a:r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>
              <a:off x="12376455" y="0"/>
              <a:ext cx="3639787" cy="3080113"/>
              <a:chOff x="0" y="0"/>
              <a:chExt cx="96049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96049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960490" h="812800">
                    <a:moveTo>
                      <a:pt x="480245" y="0"/>
                    </a:moveTo>
                    <a:cubicBezTo>
                      <a:pt x="215013" y="0"/>
                      <a:pt x="0" y="181951"/>
                      <a:pt x="0" y="406400"/>
                    </a:cubicBezTo>
                    <a:cubicBezTo>
                      <a:pt x="0" y="630849"/>
                      <a:pt x="215013" y="812800"/>
                      <a:pt x="480245" y="812800"/>
                    </a:cubicBezTo>
                    <a:cubicBezTo>
                      <a:pt x="745477" y="812800"/>
                      <a:pt x="960490" y="630849"/>
                      <a:pt x="960490" y="406400"/>
                    </a:cubicBezTo>
                    <a:cubicBezTo>
                      <a:pt x="960490" y="181951"/>
                      <a:pt x="745477" y="0"/>
                      <a:pt x="480245" y="0"/>
                    </a:cubicBezTo>
                    <a:close/>
                  </a:path>
                </a:pathLst>
              </a:custGeom>
              <a:solidFill>
                <a:srgbClr val="10B798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90046" y="57150"/>
                <a:ext cx="780398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332"/>
                  </a:lnSpc>
                </a:pPr>
                <a:r>
                  <a:rPr lang="en-US" sz="2200" b="1">
                    <a:solidFill>
                      <a:srgbClr val="000000"/>
                    </a:solidFill>
                    <a:latin typeface="Times New Roman Bold"/>
                    <a:ea typeface="Times New Roman Bold"/>
                    <a:cs typeface="Times New Roman Bold"/>
                    <a:sym typeface="Times New Roman Bold"/>
                  </a:rPr>
                  <a:t>DAMAGE REPUTATION</a:t>
                </a: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524221" y="3540277"/>
            <a:ext cx="7672026" cy="5426215"/>
          </a:xfrm>
          <a:custGeom>
            <a:avLst/>
            <a:gdLst/>
            <a:ahLst/>
            <a:cxnLst/>
            <a:rect l="l" t="t" r="r" b="b"/>
            <a:pathLst>
              <a:path w="7672026" h="5426215">
                <a:moveTo>
                  <a:pt x="0" y="0"/>
                </a:moveTo>
                <a:lnTo>
                  <a:pt x="7672026" y="0"/>
                </a:lnTo>
                <a:lnTo>
                  <a:pt x="7672026" y="5426215"/>
                </a:lnTo>
                <a:lnTo>
                  <a:pt x="0" y="54262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1393076" y="904875"/>
            <a:ext cx="10592755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10B798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SOLUTION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93076" y="1971675"/>
            <a:ext cx="14427497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b="1" spc="15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Integrating Blockchain with ERP Systems to create a secure, transparent, and tamper-proof environment for critical business data.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286486" y="3985848"/>
            <a:ext cx="7672026" cy="702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69"/>
              </a:lnSpc>
              <a:spcBef>
                <a:spcPct val="0"/>
              </a:spcBef>
            </a:pPr>
            <a:r>
              <a:rPr lang="en-US" sz="3692" b="1" spc="18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Decentralized Data Storage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365014" y="5830825"/>
            <a:ext cx="7672026" cy="702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69"/>
              </a:lnSpc>
              <a:spcBef>
                <a:spcPct val="0"/>
              </a:spcBef>
            </a:pPr>
            <a:r>
              <a:rPr lang="en-US" sz="3692" b="1" spc="18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Enhanced Security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365014" y="7671383"/>
            <a:ext cx="7672026" cy="702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69"/>
              </a:lnSpc>
              <a:spcBef>
                <a:spcPct val="0"/>
              </a:spcBef>
            </a:pPr>
            <a:r>
              <a:rPr lang="en-US" sz="3692" b="1" spc="18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Transparency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123197" y="3848310"/>
            <a:ext cx="676550" cy="870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84"/>
              </a:lnSpc>
              <a:spcBef>
                <a:spcPct val="0"/>
              </a:spcBef>
            </a:pPr>
            <a:r>
              <a:rPr lang="en-US" sz="5274" b="1" spc="26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23197" y="5655604"/>
            <a:ext cx="676550" cy="870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84"/>
              </a:lnSpc>
              <a:spcBef>
                <a:spcPct val="0"/>
              </a:spcBef>
            </a:pPr>
            <a:r>
              <a:rPr lang="en-US" sz="5274" b="1" spc="26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23197" y="7496163"/>
            <a:ext cx="676550" cy="870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84"/>
              </a:lnSpc>
              <a:spcBef>
                <a:spcPct val="0"/>
              </a:spcBef>
            </a:pPr>
            <a:r>
              <a:rPr lang="en-US" sz="5274" b="1" spc="26" dirty="0">
                <a:solidFill>
                  <a:srgbClr val="33333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1539</Words>
  <Application>Microsoft Office PowerPoint</Application>
  <PresentationFormat>Custom</PresentationFormat>
  <Paragraphs>172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Times New Roman</vt:lpstr>
      <vt:lpstr>Times New Roman Bold</vt:lpstr>
      <vt:lpstr>Playfair Display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Approach to Data Security Issue in Modern ERP Software</dc:title>
  <cp:lastModifiedBy>mauryasamanta1508@outlook.com</cp:lastModifiedBy>
  <cp:revision>2</cp:revision>
  <dcterms:created xsi:type="dcterms:W3CDTF">2006-08-16T00:00:00Z</dcterms:created>
  <dcterms:modified xsi:type="dcterms:W3CDTF">2024-11-28T03:21:50Z</dcterms:modified>
  <dc:identifier>DAGXmFHBYpc</dc:identifier>
</cp:coreProperties>
</file>