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9" r:id="rId3"/>
    <p:sldId id="263" r:id="rId4"/>
    <p:sldId id="260" r:id="rId5"/>
    <p:sldId id="262" r:id="rId6"/>
    <p:sldId id="261" r:id="rId7"/>
    <p:sldId id="265" r:id="rId8"/>
    <p:sldId id="268" r:id="rId9"/>
    <p:sldId id="266" r:id="rId10"/>
    <p:sldId id="269" r:id="rId11"/>
    <p:sldId id="270" r:id="rId12"/>
    <p:sldId id="271" r:id="rId13"/>
    <p:sldId id="276" r:id="rId14"/>
    <p:sldId id="272" r:id="rId15"/>
    <p:sldId id="275" r:id="rId16"/>
    <p:sldId id="278" r:id="rId17"/>
    <p:sldId id="257" r:id="rId18"/>
    <p:sldId id="27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583000-F5B2-443E-A95A-616D85FF2E4E}">
          <p14:sldIdLst>
            <p14:sldId id="256"/>
            <p14:sldId id="259"/>
            <p14:sldId id="263"/>
            <p14:sldId id="260"/>
            <p14:sldId id="262"/>
            <p14:sldId id="261"/>
            <p14:sldId id="265"/>
            <p14:sldId id="268"/>
            <p14:sldId id="266"/>
            <p14:sldId id="269"/>
            <p14:sldId id="270"/>
            <p14:sldId id="271"/>
          </p14:sldIdLst>
        </p14:section>
        <p14:section name="Untitled Section" id="{3D0E5730-D5AB-453A-870A-F0425CDD5C80}">
          <p14:sldIdLst>
            <p14:sldId id="276"/>
            <p14:sldId id="272"/>
            <p14:sldId id="275"/>
            <p14:sldId id="278"/>
            <p14:sldId id="257"/>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9" autoAdjust="0"/>
    <p:restoredTop sz="78686" autoAdjust="0"/>
  </p:normalViewPr>
  <p:slideViewPr>
    <p:cSldViewPr>
      <p:cViewPr varScale="1">
        <p:scale>
          <a:sx n="57" d="100"/>
          <a:sy n="57" d="100"/>
        </p:scale>
        <p:origin x="-1722" y="-90"/>
      </p:cViewPr>
      <p:guideLst>
        <p:guide orient="horz" pos="2160"/>
        <p:guide pos="2880"/>
      </p:guideLst>
    </p:cSldViewPr>
  </p:slideViewPr>
  <p:notesTextViewPr>
    <p:cViewPr>
      <p:scale>
        <a:sx n="1" d="1"/>
        <a:sy n="1" d="1"/>
      </p:scale>
      <p:origin x="0" y="0"/>
    </p:cViewPr>
  </p:notesTextViewPr>
  <p:sorterViewPr>
    <p:cViewPr>
      <p:scale>
        <a:sx n="100" d="100"/>
        <a:sy n="100" d="100"/>
      </p:scale>
      <p:origin x="0" y="243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807030-9C4C-49F5-B3CC-1434AA316270}"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E02DE05F-6B38-49FD-800E-F410D4F917C2}">
      <dgm:prSet phldrT="[Text]"/>
      <dgm:spPr/>
      <dgm:t>
        <a:bodyPr/>
        <a:lstStyle/>
        <a:p>
          <a:r>
            <a:rPr lang="en-GB" dirty="0" smtClean="0"/>
            <a:t>Learn</a:t>
          </a:r>
          <a:endParaRPr lang="en-US" dirty="0"/>
        </a:p>
      </dgm:t>
    </dgm:pt>
    <dgm:pt modelId="{A8964580-C2FE-49CF-9CD6-D3EBD1840AC1}" type="parTrans" cxnId="{FE2E8209-328E-4A9C-8037-3920C06467E7}">
      <dgm:prSet/>
      <dgm:spPr/>
      <dgm:t>
        <a:bodyPr/>
        <a:lstStyle/>
        <a:p>
          <a:endParaRPr lang="en-US"/>
        </a:p>
      </dgm:t>
    </dgm:pt>
    <dgm:pt modelId="{C2B21EFE-B4DD-4E8C-A044-AAF1D47A4CEA}" type="sibTrans" cxnId="{FE2E8209-328E-4A9C-8037-3920C06467E7}">
      <dgm:prSet/>
      <dgm:spPr/>
      <dgm:t>
        <a:bodyPr/>
        <a:lstStyle/>
        <a:p>
          <a:endParaRPr lang="en-US"/>
        </a:p>
      </dgm:t>
    </dgm:pt>
    <dgm:pt modelId="{662208B5-498D-4C3E-8151-D55DABDB56F8}">
      <dgm:prSet phldrT="[Text]"/>
      <dgm:spPr/>
      <dgm:t>
        <a:bodyPr/>
        <a:lstStyle/>
        <a:p>
          <a:r>
            <a:rPr lang="en-GB" dirty="0" smtClean="0"/>
            <a:t>Try</a:t>
          </a:r>
          <a:endParaRPr lang="en-US" dirty="0"/>
        </a:p>
      </dgm:t>
    </dgm:pt>
    <dgm:pt modelId="{77ECA060-46BD-4D8E-B83E-AB2ABA644A79}" type="parTrans" cxnId="{87E817EA-D55E-462B-AFEC-8AC81BA03689}">
      <dgm:prSet/>
      <dgm:spPr/>
      <dgm:t>
        <a:bodyPr/>
        <a:lstStyle/>
        <a:p>
          <a:endParaRPr lang="en-US"/>
        </a:p>
      </dgm:t>
    </dgm:pt>
    <dgm:pt modelId="{E9E61313-5CB9-4E8C-B69C-567291A95B2C}" type="sibTrans" cxnId="{87E817EA-D55E-462B-AFEC-8AC81BA03689}">
      <dgm:prSet/>
      <dgm:spPr/>
      <dgm:t>
        <a:bodyPr/>
        <a:lstStyle/>
        <a:p>
          <a:endParaRPr lang="en-US"/>
        </a:p>
      </dgm:t>
    </dgm:pt>
    <dgm:pt modelId="{B2281482-E2FC-4000-ABFA-B4A2CD368621}">
      <dgm:prSet phldrT="[Text]"/>
      <dgm:spPr/>
      <dgm:t>
        <a:bodyPr/>
        <a:lstStyle/>
        <a:p>
          <a:r>
            <a:rPr lang="en-GB" dirty="0" smtClean="0"/>
            <a:t>Buy</a:t>
          </a:r>
          <a:endParaRPr lang="en-US" dirty="0"/>
        </a:p>
      </dgm:t>
    </dgm:pt>
    <dgm:pt modelId="{B4B6D3A4-F695-47A0-B864-FF8294DDEA43}" type="parTrans" cxnId="{F97BAA34-DDAE-4AEE-9E37-222F6657DAE0}">
      <dgm:prSet/>
      <dgm:spPr/>
      <dgm:t>
        <a:bodyPr/>
        <a:lstStyle/>
        <a:p>
          <a:endParaRPr lang="en-US"/>
        </a:p>
      </dgm:t>
    </dgm:pt>
    <dgm:pt modelId="{1FBC4312-4278-41D5-B9E8-AC0CFD9B48ED}" type="sibTrans" cxnId="{F97BAA34-DDAE-4AEE-9E37-222F6657DAE0}">
      <dgm:prSet/>
      <dgm:spPr/>
      <dgm:t>
        <a:bodyPr/>
        <a:lstStyle/>
        <a:p>
          <a:endParaRPr lang="en-US"/>
        </a:p>
      </dgm:t>
    </dgm:pt>
    <dgm:pt modelId="{F1743552-D3C9-4D2E-A882-E9BC1F0DA702}">
      <dgm:prSet phldrT="[Text]"/>
      <dgm:spPr/>
      <dgm:t>
        <a:bodyPr/>
        <a:lstStyle/>
        <a:p>
          <a:r>
            <a:rPr lang="en-GB" dirty="0" smtClean="0"/>
            <a:t>Propagate</a:t>
          </a:r>
          <a:endParaRPr lang="en-US" dirty="0"/>
        </a:p>
      </dgm:t>
    </dgm:pt>
    <dgm:pt modelId="{AE952473-CCC9-4198-A89A-245C91185D7C}" type="parTrans" cxnId="{7D421375-F673-49CA-B14E-A25B9C007432}">
      <dgm:prSet/>
      <dgm:spPr/>
      <dgm:t>
        <a:bodyPr/>
        <a:lstStyle/>
        <a:p>
          <a:endParaRPr lang="en-US"/>
        </a:p>
      </dgm:t>
    </dgm:pt>
    <dgm:pt modelId="{FFEF0F2F-04F8-4BA8-BB3B-3C22AA9DA596}" type="sibTrans" cxnId="{7D421375-F673-49CA-B14E-A25B9C007432}">
      <dgm:prSet/>
      <dgm:spPr/>
      <dgm:t>
        <a:bodyPr/>
        <a:lstStyle/>
        <a:p>
          <a:endParaRPr lang="en-US"/>
        </a:p>
      </dgm:t>
    </dgm:pt>
    <dgm:pt modelId="{6023C35A-725C-4B9D-9F6E-6F592565204A}">
      <dgm:prSet phldrT="[Text]"/>
      <dgm:spPr/>
      <dgm:t>
        <a:bodyPr/>
        <a:lstStyle/>
        <a:p>
          <a:r>
            <a:rPr lang="en-GB" dirty="0" smtClean="0"/>
            <a:t>Discover</a:t>
          </a:r>
          <a:endParaRPr lang="en-US" dirty="0"/>
        </a:p>
      </dgm:t>
    </dgm:pt>
    <dgm:pt modelId="{F8FBF2B7-7086-47D2-9383-7E9D6E810F20}" type="parTrans" cxnId="{5B6AA664-BDA2-47AB-80D8-79A1423C9B08}">
      <dgm:prSet/>
      <dgm:spPr/>
      <dgm:t>
        <a:bodyPr/>
        <a:lstStyle/>
        <a:p>
          <a:endParaRPr lang="en-US"/>
        </a:p>
      </dgm:t>
    </dgm:pt>
    <dgm:pt modelId="{53156A7A-847A-49BE-B1F9-72CC88DCC461}" type="sibTrans" cxnId="{5B6AA664-BDA2-47AB-80D8-79A1423C9B08}">
      <dgm:prSet/>
      <dgm:spPr/>
      <dgm:t>
        <a:bodyPr/>
        <a:lstStyle/>
        <a:p>
          <a:endParaRPr lang="en-US"/>
        </a:p>
      </dgm:t>
    </dgm:pt>
    <dgm:pt modelId="{9A5118D7-1423-467A-A0B1-EE81E2A8A2FB}" type="pres">
      <dgm:prSet presAssocID="{0C807030-9C4C-49F5-B3CC-1434AA316270}" presName="cycle" presStyleCnt="0">
        <dgm:presLayoutVars>
          <dgm:dir/>
          <dgm:resizeHandles val="exact"/>
        </dgm:presLayoutVars>
      </dgm:prSet>
      <dgm:spPr/>
      <dgm:t>
        <a:bodyPr/>
        <a:lstStyle/>
        <a:p>
          <a:endParaRPr lang="en-US"/>
        </a:p>
      </dgm:t>
    </dgm:pt>
    <dgm:pt modelId="{C3C72353-0497-4753-BC37-9AFA58F7C15C}" type="pres">
      <dgm:prSet presAssocID="{E02DE05F-6B38-49FD-800E-F410D4F917C2}" presName="dummy" presStyleCnt="0"/>
      <dgm:spPr/>
    </dgm:pt>
    <dgm:pt modelId="{BA8BF9D6-A595-4F1D-BF02-637A66A9B3DC}" type="pres">
      <dgm:prSet presAssocID="{E02DE05F-6B38-49FD-800E-F410D4F917C2}" presName="node" presStyleLbl="revTx" presStyleIdx="0" presStyleCnt="5">
        <dgm:presLayoutVars>
          <dgm:bulletEnabled val="1"/>
        </dgm:presLayoutVars>
      </dgm:prSet>
      <dgm:spPr/>
      <dgm:t>
        <a:bodyPr/>
        <a:lstStyle/>
        <a:p>
          <a:endParaRPr lang="en-US"/>
        </a:p>
      </dgm:t>
    </dgm:pt>
    <dgm:pt modelId="{4593AB70-B902-4D25-9AF7-C4D4F424D14B}" type="pres">
      <dgm:prSet presAssocID="{C2B21EFE-B4DD-4E8C-A044-AAF1D47A4CEA}" presName="sibTrans" presStyleLbl="node1" presStyleIdx="0" presStyleCnt="5"/>
      <dgm:spPr/>
      <dgm:t>
        <a:bodyPr/>
        <a:lstStyle/>
        <a:p>
          <a:endParaRPr lang="en-US"/>
        </a:p>
      </dgm:t>
    </dgm:pt>
    <dgm:pt modelId="{24DA29E4-6D08-4822-AD39-1D733B94A31F}" type="pres">
      <dgm:prSet presAssocID="{662208B5-498D-4C3E-8151-D55DABDB56F8}" presName="dummy" presStyleCnt="0"/>
      <dgm:spPr/>
    </dgm:pt>
    <dgm:pt modelId="{2C12F855-CE33-42FE-87E1-A7D1D7183420}" type="pres">
      <dgm:prSet presAssocID="{662208B5-498D-4C3E-8151-D55DABDB56F8}" presName="node" presStyleLbl="revTx" presStyleIdx="1" presStyleCnt="5">
        <dgm:presLayoutVars>
          <dgm:bulletEnabled val="1"/>
        </dgm:presLayoutVars>
      </dgm:prSet>
      <dgm:spPr/>
      <dgm:t>
        <a:bodyPr/>
        <a:lstStyle/>
        <a:p>
          <a:endParaRPr lang="en-US"/>
        </a:p>
      </dgm:t>
    </dgm:pt>
    <dgm:pt modelId="{26F3CDFF-BC84-4092-A815-647DD17483BD}" type="pres">
      <dgm:prSet presAssocID="{E9E61313-5CB9-4E8C-B69C-567291A95B2C}" presName="sibTrans" presStyleLbl="node1" presStyleIdx="1" presStyleCnt="5"/>
      <dgm:spPr/>
      <dgm:t>
        <a:bodyPr/>
        <a:lstStyle/>
        <a:p>
          <a:endParaRPr lang="en-US"/>
        </a:p>
      </dgm:t>
    </dgm:pt>
    <dgm:pt modelId="{19E596A8-A3B0-4136-BDB7-12859F958326}" type="pres">
      <dgm:prSet presAssocID="{B2281482-E2FC-4000-ABFA-B4A2CD368621}" presName="dummy" presStyleCnt="0"/>
      <dgm:spPr/>
    </dgm:pt>
    <dgm:pt modelId="{43E10DE1-0DCC-4993-AC34-CF3026F82A7F}" type="pres">
      <dgm:prSet presAssocID="{B2281482-E2FC-4000-ABFA-B4A2CD368621}" presName="node" presStyleLbl="revTx" presStyleIdx="2" presStyleCnt="5">
        <dgm:presLayoutVars>
          <dgm:bulletEnabled val="1"/>
        </dgm:presLayoutVars>
      </dgm:prSet>
      <dgm:spPr/>
      <dgm:t>
        <a:bodyPr/>
        <a:lstStyle/>
        <a:p>
          <a:endParaRPr lang="en-US"/>
        </a:p>
      </dgm:t>
    </dgm:pt>
    <dgm:pt modelId="{4C7B1EB5-C308-48A9-BC6D-F74B58CA6635}" type="pres">
      <dgm:prSet presAssocID="{1FBC4312-4278-41D5-B9E8-AC0CFD9B48ED}" presName="sibTrans" presStyleLbl="node1" presStyleIdx="2" presStyleCnt="5"/>
      <dgm:spPr/>
      <dgm:t>
        <a:bodyPr/>
        <a:lstStyle/>
        <a:p>
          <a:endParaRPr lang="en-US"/>
        </a:p>
      </dgm:t>
    </dgm:pt>
    <dgm:pt modelId="{7CFAF2E7-AC46-41F7-9024-D634DA59C889}" type="pres">
      <dgm:prSet presAssocID="{F1743552-D3C9-4D2E-A882-E9BC1F0DA702}" presName="dummy" presStyleCnt="0"/>
      <dgm:spPr/>
    </dgm:pt>
    <dgm:pt modelId="{E351507B-05DA-4CDA-9BE7-F60150A057E7}" type="pres">
      <dgm:prSet presAssocID="{F1743552-D3C9-4D2E-A882-E9BC1F0DA702}" presName="node" presStyleLbl="revTx" presStyleIdx="3" presStyleCnt="5">
        <dgm:presLayoutVars>
          <dgm:bulletEnabled val="1"/>
        </dgm:presLayoutVars>
      </dgm:prSet>
      <dgm:spPr/>
      <dgm:t>
        <a:bodyPr/>
        <a:lstStyle/>
        <a:p>
          <a:endParaRPr lang="en-US"/>
        </a:p>
      </dgm:t>
    </dgm:pt>
    <dgm:pt modelId="{6A4C8F65-92D7-4E59-8C09-5FA5296855EC}" type="pres">
      <dgm:prSet presAssocID="{FFEF0F2F-04F8-4BA8-BB3B-3C22AA9DA596}" presName="sibTrans" presStyleLbl="node1" presStyleIdx="3" presStyleCnt="5"/>
      <dgm:spPr/>
      <dgm:t>
        <a:bodyPr/>
        <a:lstStyle/>
        <a:p>
          <a:endParaRPr lang="en-US"/>
        </a:p>
      </dgm:t>
    </dgm:pt>
    <dgm:pt modelId="{1889F962-D016-43A4-BE87-5FD561201056}" type="pres">
      <dgm:prSet presAssocID="{6023C35A-725C-4B9D-9F6E-6F592565204A}" presName="dummy" presStyleCnt="0"/>
      <dgm:spPr/>
    </dgm:pt>
    <dgm:pt modelId="{9E5B56E0-1B18-4ED7-9A1E-925CC12CDEC8}" type="pres">
      <dgm:prSet presAssocID="{6023C35A-725C-4B9D-9F6E-6F592565204A}" presName="node" presStyleLbl="revTx" presStyleIdx="4" presStyleCnt="5">
        <dgm:presLayoutVars>
          <dgm:bulletEnabled val="1"/>
        </dgm:presLayoutVars>
      </dgm:prSet>
      <dgm:spPr/>
      <dgm:t>
        <a:bodyPr/>
        <a:lstStyle/>
        <a:p>
          <a:endParaRPr lang="en-US"/>
        </a:p>
      </dgm:t>
    </dgm:pt>
    <dgm:pt modelId="{BDA131D9-E225-4178-8BC3-03290301CEA4}" type="pres">
      <dgm:prSet presAssocID="{53156A7A-847A-49BE-B1F9-72CC88DCC461}" presName="sibTrans" presStyleLbl="node1" presStyleIdx="4" presStyleCnt="5"/>
      <dgm:spPr/>
      <dgm:t>
        <a:bodyPr/>
        <a:lstStyle/>
        <a:p>
          <a:endParaRPr lang="en-US"/>
        </a:p>
      </dgm:t>
    </dgm:pt>
  </dgm:ptLst>
  <dgm:cxnLst>
    <dgm:cxn modelId="{FE2E8209-328E-4A9C-8037-3920C06467E7}" srcId="{0C807030-9C4C-49F5-B3CC-1434AA316270}" destId="{E02DE05F-6B38-49FD-800E-F410D4F917C2}" srcOrd="0" destOrd="0" parTransId="{A8964580-C2FE-49CF-9CD6-D3EBD1840AC1}" sibTransId="{C2B21EFE-B4DD-4E8C-A044-AAF1D47A4CEA}"/>
    <dgm:cxn modelId="{D4D8CDDC-1989-42D6-A159-66FDB2A865E7}" type="presOf" srcId="{53156A7A-847A-49BE-B1F9-72CC88DCC461}" destId="{BDA131D9-E225-4178-8BC3-03290301CEA4}" srcOrd="0" destOrd="0" presId="urn:microsoft.com/office/officeart/2005/8/layout/cycle1"/>
    <dgm:cxn modelId="{1D7FC7B3-1FB3-4158-B3C0-01D427B58128}" type="presOf" srcId="{1FBC4312-4278-41D5-B9E8-AC0CFD9B48ED}" destId="{4C7B1EB5-C308-48A9-BC6D-F74B58CA6635}" srcOrd="0" destOrd="0" presId="urn:microsoft.com/office/officeart/2005/8/layout/cycle1"/>
    <dgm:cxn modelId="{35AC361E-B614-4B25-A8E2-D2540D786B55}" type="presOf" srcId="{0C807030-9C4C-49F5-B3CC-1434AA316270}" destId="{9A5118D7-1423-467A-A0B1-EE81E2A8A2FB}" srcOrd="0" destOrd="0" presId="urn:microsoft.com/office/officeart/2005/8/layout/cycle1"/>
    <dgm:cxn modelId="{C36500E1-6068-429E-807F-1EC6D03181E4}" type="presOf" srcId="{B2281482-E2FC-4000-ABFA-B4A2CD368621}" destId="{43E10DE1-0DCC-4993-AC34-CF3026F82A7F}" srcOrd="0" destOrd="0" presId="urn:microsoft.com/office/officeart/2005/8/layout/cycle1"/>
    <dgm:cxn modelId="{A10934FF-2567-4B1A-8B60-79FFA81C8A1E}" type="presOf" srcId="{E9E61313-5CB9-4E8C-B69C-567291A95B2C}" destId="{26F3CDFF-BC84-4092-A815-647DD17483BD}" srcOrd="0" destOrd="0" presId="urn:microsoft.com/office/officeart/2005/8/layout/cycle1"/>
    <dgm:cxn modelId="{F97BAA34-DDAE-4AEE-9E37-222F6657DAE0}" srcId="{0C807030-9C4C-49F5-B3CC-1434AA316270}" destId="{B2281482-E2FC-4000-ABFA-B4A2CD368621}" srcOrd="2" destOrd="0" parTransId="{B4B6D3A4-F695-47A0-B864-FF8294DDEA43}" sibTransId="{1FBC4312-4278-41D5-B9E8-AC0CFD9B48ED}"/>
    <dgm:cxn modelId="{5B6AA664-BDA2-47AB-80D8-79A1423C9B08}" srcId="{0C807030-9C4C-49F5-B3CC-1434AA316270}" destId="{6023C35A-725C-4B9D-9F6E-6F592565204A}" srcOrd="4" destOrd="0" parTransId="{F8FBF2B7-7086-47D2-9383-7E9D6E810F20}" sibTransId="{53156A7A-847A-49BE-B1F9-72CC88DCC461}"/>
    <dgm:cxn modelId="{8108B15B-614C-4E57-AE6F-9D9100F7001D}" type="presOf" srcId="{C2B21EFE-B4DD-4E8C-A044-AAF1D47A4CEA}" destId="{4593AB70-B902-4D25-9AF7-C4D4F424D14B}" srcOrd="0" destOrd="0" presId="urn:microsoft.com/office/officeart/2005/8/layout/cycle1"/>
    <dgm:cxn modelId="{D896078C-FDA9-44A3-8983-1F08E7B19EB9}" type="presOf" srcId="{6023C35A-725C-4B9D-9F6E-6F592565204A}" destId="{9E5B56E0-1B18-4ED7-9A1E-925CC12CDEC8}" srcOrd="0" destOrd="0" presId="urn:microsoft.com/office/officeart/2005/8/layout/cycle1"/>
    <dgm:cxn modelId="{7D421375-F673-49CA-B14E-A25B9C007432}" srcId="{0C807030-9C4C-49F5-B3CC-1434AA316270}" destId="{F1743552-D3C9-4D2E-A882-E9BC1F0DA702}" srcOrd="3" destOrd="0" parTransId="{AE952473-CCC9-4198-A89A-245C91185D7C}" sibTransId="{FFEF0F2F-04F8-4BA8-BB3B-3C22AA9DA596}"/>
    <dgm:cxn modelId="{5D606523-B059-4A18-8944-07E4F19CF38E}" type="presOf" srcId="{FFEF0F2F-04F8-4BA8-BB3B-3C22AA9DA596}" destId="{6A4C8F65-92D7-4E59-8C09-5FA5296855EC}" srcOrd="0" destOrd="0" presId="urn:microsoft.com/office/officeart/2005/8/layout/cycle1"/>
    <dgm:cxn modelId="{AE830489-73C2-4A32-A430-A46C062BB104}" type="presOf" srcId="{E02DE05F-6B38-49FD-800E-F410D4F917C2}" destId="{BA8BF9D6-A595-4F1D-BF02-637A66A9B3DC}" srcOrd="0" destOrd="0" presId="urn:microsoft.com/office/officeart/2005/8/layout/cycle1"/>
    <dgm:cxn modelId="{87E817EA-D55E-462B-AFEC-8AC81BA03689}" srcId="{0C807030-9C4C-49F5-B3CC-1434AA316270}" destId="{662208B5-498D-4C3E-8151-D55DABDB56F8}" srcOrd="1" destOrd="0" parTransId="{77ECA060-46BD-4D8E-B83E-AB2ABA644A79}" sibTransId="{E9E61313-5CB9-4E8C-B69C-567291A95B2C}"/>
    <dgm:cxn modelId="{6FAAF52E-7B34-4412-8A45-FFF0B18C0A33}" type="presOf" srcId="{662208B5-498D-4C3E-8151-D55DABDB56F8}" destId="{2C12F855-CE33-42FE-87E1-A7D1D7183420}" srcOrd="0" destOrd="0" presId="urn:microsoft.com/office/officeart/2005/8/layout/cycle1"/>
    <dgm:cxn modelId="{8EFAA348-6A4D-4098-A151-323A2A8A8015}" type="presOf" srcId="{F1743552-D3C9-4D2E-A882-E9BC1F0DA702}" destId="{E351507B-05DA-4CDA-9BE7-F60150A057E7}" srcOrd="0" destOrd="0" presId="urn:microsoft.com/office/officeart/2005/8/layout/cycle1"/>
    <dgm:cxn modelId="{5BD7FA62-7469-480C-96DF-2D6E0989C8C2}" type="presParOf" srcId="{9A5118D7-1423-467A-A0B1-EE81E2A8A2FB}" destId="{C3C72353-0497-4753-BC37-9AFA58F7C15C}" srcOrd="0" destOrd="0" presId="urn:microsoft.com/office/officeart/2005/8/layout/cycle1"/>
    <dgm:cxn modelId="{C5C3DF11-B80D-454C-9FEE-D5D714DC2474}" type="presParOf" srcId="{9A5118D7-1423-467A-A0B1-EE81E2A8A2FB}" destId="{BA8BF9D6-A595-4F1D-BF02-637A66A9B3DC}" srcOrd="1" destOrd="0" presId="urn:microsoft.com/office/officeart/2005/8/layout/cycle1"/>
    <dgm:cxn modelId="{01113B6B-6C8C-4A8F-A160-30F269ED36F2}" type="presParOf" srcId="{9A5118D7-1423-467A-A0B1-EE81E2A8A2FB}" destId="{4593AB70-B902-4D25-9AF7-C4D4F424D14B}" srcOrd="2" destOrd="0" presId="urn:microsoft.com/office/officeart/2005/8/layout/cycle1"/>
    <dgm:cxn modelId="{92EB15E4-43A6-4997-823E-6868D67E37C7}" type="presParOf" srcId="{9A5118D7-1423-467A-A0B1-EE81E2A8A2FB}" destId="{24DA29E4-6D08-4822-AD39-1D733B94A31F}" srcOrd="3" destOrd="0" presId="urn:microsoft.com/office/officeart/2005/8/layout/cycle1"/>
    <dgm:cxn modelId="{52951604-1F30-47A8-A599-8F640212717D}" type="presParOf" srcId="{9A5118D7-1423-467A-A0B1-EE81E2A8A2FB}" destId="{2C12F855-CE33-42FE-87E1-A7D1D7183420}" srcOrd="4" destOrd="0" presId="urn:microsoft.com/office/officeart/2005/8/layout/cycle1"/>
    <dgm:cxn modelId="{507A10BA-8B39-432A-AAFF-FCC524A5037F}" type="presParOf" srcId="{9A5118D7-1423-467A-A0B1-EE81E2A8A2FB}" destId="{26F3CDFF-BC84-4092-A815-647DD17483BD}" srcOrd="5" destOrd="0" presId="urn:microsoft.com/office/officeart/2005/8/layout/cycle1"/>
    <dgm:cxn modelId="{8AAC0194-CB30-4FB1-99C3-8F9C1139F588}" type="presParOf" srcId="{9A5118D7-1423-467A-A0B1-EE81E2A8A2FB}" destId="{19E596A8-A3B0-4136-BDB7-12859F958326}" srcOrd="6" destOrd="0" presId="urn:microsoft.com/office/officeart/2005/8/layout/cycle1"/>
    <dgm:cxn modelId="{BFA90AEC-2116-4B32-8005-B2F53EF67A00}" type="presParOf" srcId="{9A5118D7-1423-467A-A0B1-EE81E2A8A2FB}" destId="{43E10DE1-0DCC-4993-AC34-CF3026F82A7F}" srcOrd="7" destOrd="0" presId="urn:microsoft.com/office/officeart/2005/8/layout/cycle1"/>
    <dgm:cxn modelId="{8D5862EC-114D-4626-83CE-9C449B5EBDF6}" type="presParOf" srcId="{9A5118D7-1423-467A-A0B1-EE81E2A8A2FB}" destId="{4C7B1EB5-C308-48A9-BC6D-F74B58CA6635}" srcOrd="8" destOrd="0" presId="urn:microsoft.com/office/officeart/2005/8/layout/cycle1"/>
    <dgm:cxn modelId="{5D719D2B-A600-4D15-8161-5097E937AA4C}" type="presParOf" srcId="{9A5118D7-1423-467A-A0B1-EE81E2A8A2FB}" destId="{7CFAF2E7-AC46-41F7-9024-D634DA59C889}" srcOrd="9" destOrd="0" presId="urn:microsoft.com/office/officeart/2005/8/layout/cycle1"/>
    <dgm:cxn modelId="{A86D1B37-DE18-41AD-A669-2342B3E56604}" type="presParOf" srcId="{9A5118D7-1423-467A-A0B1-EE81E2A8A2FB}" destId="{E351507B-05DA-4CDA-9BE7-F60150A057E7}" srcOrd="10" destOrd="0" presId="urn:microsoft.com/office/officeart/2005/8/layout/cycle1"/>
    <dgm:cxn modelId="{D36880EF-901D-4178-901D-F97E1C5FF0C8}" type="presParOf" srcId="{9A5118D7-1423-467A-A0B1-EE81E2A8A2FB}" destId="{6A4C8F65-92D7-4E59-8C09-5FA5296855EC}" srcOrd="11" destOrd="0" presId="urn:microsoft.com/office/officeart/2005/8/layout/cycle1"/>
    <dgm:cxn modelId="{CEC3BD9C-49DF-42CD-B0F3-398AA91E286B}" type="presParOf" srcId="{9A5118D7-1423-467A-A0B1-EE81E2A8A2FB}" destId="{1889F962-D016-43A4-BE87-5FD561201056}" srcOrd="12" destOrd="0" presId="urn:microsoft.com/office/officeart/2005/8/layout/cycle1"/>
    <dgm:cxn modelId="{09F865D4-29E9-419F-8650-58E1CC6DAAD6}" type="presParOf" srcId="{9A5118D7-1423-467A-A0B1-EE81E2A8A2FB}" destId="{9E5B56E0-1B18-4ED7-9A1E-925CC12CDEC8}" srcOrd="13" destOrd="0" presId="urn:microsoft.com/office/officeart/2005/8/layout/cycle1"/>
    <dgm:cxn modelId="{D97F570D-4851-43C1-AE43-296EA0196105}" type="presParOf" srcId="{9A5118D7-1423-467A-A0B1-EE81E2A8A2FB}" destId="{BDA131D9-E225-4178-8BC3-03290301CEA4}"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BF9D6-A595-4F1D-BF02-637A66A9B3DC}">
      <dsp:nvSpPr>
        <dsp:cNvPr id="0" name=""/>
        <dsp:cNvSpPr/>
      </dsp:nvSpPr>
      <dsp:spPr>
        <a:xfrm>
          <a:off x="4650258" y="33995"/>
          <a:ext cx="1119113" cy="1119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GB" sz="2000" kern="1200" dirty="0" smtClean="0"/>
            <a:t>Learn</a:t>
          </a:r>
          <a:endParaRPr lang="en-US" sz="2000" kern="1200" dirty="0"/>
        </a:p>
      </dsp:txBody>
      <dsp:txXfrm>
        <a:off x="4650258" y="33995"/>
        <a:ext cx="1119113" cy="1119113"/>
      </dsp:txXfrm>
    </dsp:sp>
    <dsp:sp modelId="{4593AB70-B902-4D25-9AF7-C4D4F424D14B}">
      <dsp:nvSpPr>
        <dsp:cNvPr id="0" name=""/>
        <dsp:cNvSpPr/>
      </dsp:nvSpPr>
      <dsp:spPr>
        <a:xfrm>
          <a:off x="2015436" y="1347"/>
          <a:ext cx="4198726" cy="4198726"/>
        </a:xfrm>
        <a:prstGeom prst="circularArrow">
          <a:avLst>
            <a:gd name="adj1" fmla="val 5197"/>
            <a:gd name="adj2" fmla="val 335716"/>
            <a:gd name="adj3" fmla="val 21294043"/>
            <a:gd name="adj4" fmla="val 19765537"/>
            <a:gd name="adj5" fmla="val 606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12F855-CE33-42FE-87E1-A7D1D7183420}">
      <dsp:nvSpPr>
        <dsp:cNvPr id="0" name=""/>
        <dsp:cNvSpPr/>
      </dsp:nvSpPr>
      <dsp:spPr>
        <a:xfrm>
          <a:off x="5327014" y="2116836"/>
          <a:ext cx="1119113" cy="1119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GB" sz="2000" kern="1200" dirty="0" smtClean="0"/>
            <a:t>Try</a:t>
          </a:r>
          <a:endParaRPr lang="en-US" sz="2000" kern="1200" dirty="0"/>
        </a:p>
      </dsp:txBody>
      <dsp:txXfrm>
        <a:off x="5327014" y="2116836"/>
        <a:ext cx="1119113" cy="1119113"/>
      </dsp:txXfrm>
    </dsp:sp>
    <dsp:sp modelId="{26F3CDFF-BC84-4092-A815-647DD17483BD}">
      <dsp:nvSpPr>
        <dsp:cNvPr id="0" name=""/>
        <dsp:cNvSpPr/>
      </dsp:nvSpPr>
      <dsp:spPr>
        <a:xfrm>
          <a:off x="2015436" y="1347"/>
          <a:ext cx="4198726" cy="4198726"/>
        </a:xfrm>
        <a:prstGeom prst="circularArrow">
          <a:avLst>
            <a:gd name="adj1" fmla="val 5197"/>
            <a:gd name="adj2" fmla="val 335716"/>
            <a:gd name="adj3" fmla="val 4015529"/>
            <a:gd name="adj4" fmla="val 2252670"/>
            <a:gd name="adj5" fmla="val 606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E10DE1-0DCC-4993-AC34-CF3026F82A7F}">
      <dsp:nvSpPr>
        <dsp:cNvPr id="0" name=""/>
        <dsp:cNvSpPr/>
      </dsp:nvSpPr>
      <dsp:spPr>
        <a:xfrm>
          <a:off x="3555243" y="3404103"/>
          <a:ext cx="1119113" cy="1119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GB" sz="2000" kern="1200" dirty="0" smtClean="0"/>
            <a:t>Buy</a:t>
          </a:r>
          <a:endParaRPr lang="en-US" sz="2000" kern="1200" dirty="0"/>
        </a:p>
      </dsp:txBody>
      <dsp:txXfrm>
        <a:off x="3555243" y="3404103"/>
        <a:ext cx="1119113" cy="1119113"/>
      </dsp:txXfrm>
    </dsp:sp>
    <dsp:sp modelId="{4C7B1EB5-C308-48A9-BC6D-F74B58CA6635}">
      <dsp:nvSpPr>
        <dsp:cNvPr id="0" name=""/>
        <dsp:cNvSpPr/>
      </dsp:nvSpPr>
      <dsp:spPr>
        <a:xfrm>
          <a:off x="2015436" y="1347"/>
          <a:ext cx="4198726" cy="4198726"/>
        </a:xfrm>
        <a:prstGeom prst="circularArrow">
          <a:avLst>
            <a:gd name="adj1" fmla="val 5197"/>
            <a:gd name="adj2" fmla="val 335716"/>
            <a:gd name="adj3" fmla="val 8211614"/>
            <a:gd name="adj4" fmla="val 6448755"/>
            <a:gd name="adj5" fmla="val 606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51507B-05DA-4CDA-9BE7-F60150A057E7}">
      <dsp:nvSpPr>
        <dsp:cNvPr id="0" name=""/>
        <dsp:cNvSpPr/>
      </dsp:nvSpPr>
      <dsp:spPr>
        <a:xfrm>
          <a:off x="1783472" y="2116836"/>
          <a:ext cx="1119113" cy="1119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GB" sz="2000" kern="1200" dirty="0" smtClean="0"/>
            <a:t>Propagate</a:t>
          </a:r>
          <a:endParaRPr lang="en-US" sz="2000" kern="1200" dirty="0"/>
        </a:p>
      </dsp:txBody>
      <dsp:txXfrm>
        <a:off x="1783472" y="2116836"/>
        <a:ext cx="1119113" cy="1119113"/>
      </dsp:txXfrm>
    </dsp:sp>
    <dsp:sp modelId="{6A4C8F65-92D7-4E59-8C09-5FA5296855EC}">
      <dsp:nvSpPr>
        <dsp:cNvPr id="0" name=""/>
        <dsp:cNvSpPr/>
      </dsp:nvSpPr>
      <dsp:spPr>
        <a:xfrm>
          <a:off x="2015436" y="1347"/>
          <a:ext cx="4198726" cy="4198726"/>
        </a:xfrm>
        <a:prstGeom prst="circularArrow">
          <a:avLst>
            <a:gd name="adj1" fmla="val 5197"/>
            <a:gd name="adj2" fmla="val 335716"/>
            <a:gd name="adj3" fmla="val 12298747"/>
            <a:gd name="adj4" fmla="val 10770240"/>
            <a:gd name="adj5" fmla="val 606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5B56E0-1B18-4ED7-9A1E-925CC12CDEC8}">
      <dsp:nvSpPr>
        <dsp:cNvPr id="0" name=""/>
        <dsp:cNvSpPr/>
      </dsp:nvSpPr>
      <dsp:spPr>
        <a:xfrm>
          <a:off x="2460228" y="33995"/>
          <a:ext cx="1119113" cy="1119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GB" sz="2000" kern="1200" dirty="0" smtClean="0"/>
            <a:t>Discover</a:t>
          </a:r>
          <a:endParaRPr lang="en-US" sz="2000" kern="1200" dirty="0"/>
        </a:p>
      </dsp:txBody>
      <dsp:txXfrm>
        <a:off x="2460228" y="33995"/>
        <a:ext cx="1119113" cy="1119113"/>
      </dsp:txXfrm>
    </dsp:sp>
    <dsp:sp modelId="{BDA131D9-E225-4178-8BC3-03290301CEA4}">
      <dsp:nvSpPr>
        <dsp:cNvPr id="0" name=""/>
        <dsp:cNvSpPr/>
      </dsp:nvSpPr>
      <dsp:spPr>
        <a:xfrm>
          <a:off x="2015436" y="1347"/>
          <a:ext cx="4198726" cy="4198726"/>
        </a:xfrm>
        <a:prstGeom prst="circularArrow">
          <a:avLst>
            <a:gd name="adj1" fmla="val 5197"/>
            <a:gd name="adj2" fmla="val 335716"/>
            <a:gd name="adj3" fmla="val 16866515"/>
            <a:gd name="adj4" fmla="val 15197769"/>
            <a:gd name="adj5" fmla="val 606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CF36E8-A5E5-45ED-BE86-6A5774501F93}" type="datetimeFigureOut">
              <a:rPr lang="en-US" smtClean="0"/>
              <a:t>6/12/2017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E37582-9E81-4AA6-BC80-7BC8E177CD63}" type="slidenum">
              <a:rPr lang="en-US" smtClean="0"/>
              <a:t>‹#›</a:t>
            </a:fld>
            <a:endParaRPr lang="en-US"/>
          </a:p>
        </p:txBody>
      </p:sp>
    </p:spTree>
    <p:extLst>
      <p:ext uri="{BB962C8B-B14F-4D97-AF65-F5344CB8AC3E}">
        <p14:creationId xmlns:p14="http://schemas.microsoft.com/office/powerpoint/2010/main" val="3478076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Instead of sending all the promotions in one email We can send them according to the segments apart from the searchable options present on the website..</a:t>
            </a:r>
          </a:p>
          <a:p>
            <a:endParaRPr lang="en-GB"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2</a:t>
            </a:fld>
            <a:endParaRPr lang="en-US"/>
          </a:p>
        </p:txBody>
      </p:sp>
    </p:spTree>
    <p:extLst>
      <p:ext uri="{BB962C8B-B14F-4D97-AF65-F5344CB8AC3E}">
        <p14:creationId xmlns:p14="http://schemas.microsoft.com/office/powerpoint/2010/main" val="2154171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(he judges the email and will not click the email unless he finds the subject line compelling. Quick to unsubscribe)</a:t>
            </a:r>
          </a:p>
          <a:p>
            <a:r>
              <a:rPr lang="en-GB" dirty="0" smtClean="0"/>
              <a:t>Feed all: Doesn’t mind any kind of </a:t>
            </a:r>
            <a:r>
              <a:rPr lang="en-GB" dirty="0" err="1" smtClean="0"/>
              <a:t>communicaiton</a:t>
            </a:r>
            <a:r>
              <a:rPr lang="en-GB" dirty="0" smtClean="0"/>
              <a:t>.</a:t>
            </a:r>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3</a:t>
            </a:fld>
            <a:endParaRPr lang="en-US"/>
          </a:p>
        </p:txBody>
      </p:sp>
    </p:spTree>
    <p:extLst>
      <p:ext uri="{BB962C8B-B14F-4D97-AF65-F5344CB8AC3E}">
        <p14:creationId xmlns:p14="http://schemas.microsoft.com/office/powerpoint/2010/main" val="2690230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Using previous sales history we can attach a segment(s) to a customer and send related offers stating “We know you love to buy </a:t>
            </a:r>
            <a:r>
              <a:rPr lang="en-US" sz="1200" u="sng" kern="1200" dirty="0" smtClean="0">
                <a:solidFill>
                  <a:schemeClr val="tx1"/>
                </a:solidFill>
                <a:effectLst/>
                <a:latin typeface="+mn-lt"/>
                <a:ea typeface="+mn-ea"/>
                <a:cs typeface="+mn-cs"/>
              </a:rPr>
              <a:t>SEGMENTED </a:t>
            </a:r>
            <a:r>
              <a:rPr lang="en-US" sz="1200" kern="1200" dirty="0" smtClean="0">
                <a:solidFill>
                  <a:schemeClr val="tx1"/>
                </a:solidFill>
                <a:effectLst/>
                <a:latin typeface="+mn-lt"/>
                <a:ea typeface="+mn-ea"/>
                <a:cs typeface="+mn-cs"/>
              </a:rPr>
              <a:t>cars, so here are few more.”</a:t>
            </a:r>
            <a:r>
              <a:rPr lang="en-US" sz="1200" u="sng"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case the customer does not click on any links after arriving on the landing page , and this happens for 3 times  we can send another category. Or we can send him a short survey along with the email asking “want to see different cars? Tell us your preference” Both the information should be captured and processed to CRM and the customer preference must be set accordingly so that he receives communication to his suitability. </a:t>
            </a:r>
          </a:p>
          <a:p>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4</a:t>
            </a:fld>
            <a:endParaRPr lang="en-US"/>
          </a:p>
        </p:txBody>
      </p:sp>
    </p:spTree>
    <p:extLst>
      <p:ext uri="{BB962C8B-B14F-4D97-AF65-F5344CB8AC3E}">
        <p14:creationId xmlns:p14="http://schemas.microsoft.com/office/powerpoint/2010/main" val="300466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Wide gap between Buy and Propagate</a:t>
            </a:r>
            <a:r>
              <a:rPr lang="en-GB" baseline="0" dirty="0" smtClean="0"/>
              <a:t> which can be filled in by better communication. Most companies loose repeat customers because they lacked in post sales communication or better say customer service.</a:t>
            </a:r>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8</a:t>
            </a:fld>
            <a:endParaRPr lang="en-US"/>
          </a:p>
        </p:txBody>
      </p:sp>
    </p:spTree>
    <p:extLst>
      <p:ext uri="{BB962C8B-B14F-4D97-AF65-F5344CB8AC3E}">
        <p14:creationId xmlns:p14="http://schemas.microsoft.com/office/powerpoint/2010/main" val="2546275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Very Basic emails like Sale Confirmation, Thank you email</a:t>
            </a:r>
            <a:r>
              <a:rPr lang="en-GB" baseline="0" dirty="0" smtClean="0"/>
              <a:t> , </a:t>
            </a:r>
            <a:r>
              <a:rPr lang="en-GB" baseline="0" dirty="0" err="1" smtClean="0"/>
              <a:t>etc</a:t>
            </a:r>
            <a:r>
              <a:rPr lang="en-GB" baseline="0" dirty="0" smtClean="0"/>
              <a:t> are not mentioned here. Personalizes emails for Birthdays or anniversaries, favourite </a:t>
            </a:r>
            <a:r>
              <a:rPr lang="en-GB" baseline="0" smtClean="0"/>
              <a:t>sports team are also good.</a:t>
            </a:r>
            <a:endParaRPr lang="en-GB" baseline="0" dirty="0" smtClean="0"/>
          </a:p>
          <a:p>
            <a:r>
              <a:rPr lang="en-GB" baseline="0" dirty="0" smtClean="0"/>
              <a:t>Customer Care – Email followed by a phone call. Empathy is important.</a:t>
            </a:r>
          </a:p>
          <a:p>
            <a:endParaRPr lang="en-GB" baseline="0" dirty="0" smtClean="0"/>
          </a:p>
          <a:p>
            <a:r>
              <a:rPr lang="en-GB" baseline="0" dirty="0" smtClean="0"/>
              <a:t>Reviews – Overwhelmed people share reviews.</a:t>
            </a:r>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10</a:t>
            </a:fld>
            <a:endParaRPr lang="en-US"/>
          </a:p>
        </p:txBody>
      </p:sp>
    </p:spTree>
    <p:extLst>
      <p:ext uri="{BB962C8B-B14F-4D97-AF65-F5344CB8AC3E}">
        <p14:creationId xmlns:p14="http://schemas.microsoft.com/office/powerpoint/2010/main" val="2364350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activities are excluded because they are not good indicators of a prospect's interest, or they are passive actions that the prospect didn't perform (like email bounces).</a:t>
            </a:r>
          </a:p>
          <a:p>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12</a:t>
            </a:fld>
            <a:endParaRPr lang="en-US"/>
          </a:p>
        </p:txBody>
      </p:sp>
    </p:spTree>
    <p:extLst>
      <p:ext uri="{BB962C8B-B14F-4D97-AF65-F5344CB8AC3E}">
        <p14:creationId xmlns:p14="http://schemas.microsoft.com/office/powerpoint/2010/main" val="1897443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end of the drip program will give us interested leads and the rest can be moved to  </a:t>
            </a:r>
            <a:r>
              <a:rPr lang="en-US" sz="1200" kern="1200" dirty="0" err="1" smtClean="0">
                <a:solidFill>
                  <a:schemeClr val="tx1"/>
                </a:solidFill>
                <a:effectLst/>
                <a:latin typeface="+mn-lt"/>
                <a:ea typeface="+mn-ea"/>
                <a:cs typeface="+mn-cs"/>
              </a:rPr>
              <a:t>Recyle</a:t>
            </a:r>
            <a:r>
              <a:rPr lang="en-US" sz="1200" kern="1200" dirty="0" smtClean="0">
                <a:solidFill>
                  <a:schemeClr val="tx1"/>
                </a:solidFill>
                <a:effectLst/>
                <a:latin typeface="+mn-lt"/>
                <a:ea typeface="+mn-ea"/>
                <a:cs typeface="+mn-cs"/>
              </a:rPr>
              <a:t> Bin. Clarification: Recycle Bin keeps up the data without increasing your database. Whenever a Contact who was in your recycle bin makes an activity on your website by using the same email address as is in the CRM he is moved back to Active Prospect.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You can chose the inactive </a:t>
            </a:r>
            <a:r>
              <a:rPr lang="en-GB" sz="1200" kern="1200" dirty="0" err="1" smtClean="0">
                <a:solidFill>
                  <a:schemeClr val="tx1"/>
                </a:solidFill>
                <a:effectLst/>
                <a:latin typeface="+mn-lt"/>
                <a:ea typeface="+mn-ea"/>
                <a:cs typeface="+mn-cs"/>
              </a:rPr>
              <a:t>tiem</a:t>
            </a:r>
            <a:r>
              <a:rPr lang="en-GB" sz="1200" kern="1200" dirty="0" smtClean="0">
                <a:solidFill>
                  <a:schemeClr val="tx1"/>
                </a:solidFill>
                <a:effectLst/>
                <a:latin typeface="+mn-lt"/>
                <a:ea typeface="+mn-ea"/>
                <a:cs typeface="+mn-cs"/>
              </a:rPr>
              <a:t> frame </a:t>
            </a:r>
            <a:r>
              <a:rPr lang="en-GB" sz="1200" kern="1200" dirty="0" err="1" smtClean="0">
                <a:solidFill>
                  <a:schemeClr val="tx1"/>
                </a:solidFill>
                <a:effectLst/>
                <a:latin typeface="+mn-lt"/>
                <a:ea typeface="+mn-ea"/>
                <a:cs typeface="+mn-cs"/>
              </a:rPr>
              <a:t>eg</a:t>
            </a:r>
            <a:r>
              <a:rPr lang="en-GB" sz="1200" kern="1200" dirty="0" smtClean="0">
                <a:solidFill>
                  <a:schemeClr val="tx1"/>
                </a:solidFill>
                <a:effectLst/>
                <a:latin typeface="+mn-lt"/>
                <a:ea typeface="+mn-ea"/>
                <a:cs typeface="+mn-cs"/>
              </a:rPr>
              <a:t>:</a:t>
            </a:r>
            <a:r>
              <a:rPr lang="en-GB" sz="1200" kern="1200" baseline="0" dirty="0" smtClean="0">
                <a:solidFill>
                  <a:schemeClr val="tx1"/>
                </a:solidFill>
                <a:effectLst/>
                <a:latin typeface="+mn-lt"/>
                <a:ea typeface="+mn-ea"/>
                <a:cs typeface="+mn-cs"/>
              </a:rPr>
              <a:t> contacts who are inactive from 1 year.</a:t>
            </a:r>
          </a:p>
          <a:p>
            <a:endParaRPr lang="en-GB" sz="1200" kern="1200" baseline="0" dirty="0" smtClean="0">
              <a:solidFill>
                <a:schemeClr val="tx1"/>
              </a:solidFill>
              <a:effectLst/>
              <a:latin typeface="+mn-lt"/>
              <a:ea typeface="+mn-ea"/>
              <a:cs typeface="+mn-cs"/>
            </a:endParaRPr>
          </a:p>
          <a:p>
            <a:r>
              <a:rPr lang="en-GB" sz="1200" kern="1200" baseline="0" dirty="0" smtClean="0">
                <a:solidFill>
                  <a:schemeClr val="tx1"/>
                </a:solidFill>
                <a:effectLst/>
                <a:latin typeface="+mn-lt"/>
                <a:ea typeface="+mn-ea"/>
                <a:cs typeface="+mn-cs"/>
              </a:rPr>
              <a:t>Instead of Drip Program you can use Engagement Studio. </a:t>
            </a:r>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13</a:t>
            </a:fld>
            <a:endParaRPr lang="en-US"/>
          </a:p>
        </p:txBody>
      </p:sp>
    </p:spTree>
    <p:extLst>
      <p:ext uri="{BB962C8B-B14F-4D97-AF65-F5344CB8AC3E}">
        <p14:creationId xmlns:p14="http://schemas.microsoft.com/office/powerpoint/2010/main" val="2531070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Permission</a:t>
            </a:r>
            <a:r>
              <a:rPr lang="en-US" baseline="0" dirty="0" smtClean="0"/>
              <a:t> Pass: </a:t>
            </a:r>
            <a:r>
              <a:rPr lang="en-US" dirty="0" smtClean="0"/>
              <a:t>We can create a form or a redirect link with “Opt in to receive future communication” and sent it to all the contacts.  After a waiting period of 7-14 days we can run an automation to establish Opt in and Opt out in the database. All the data can be synced to Salesforce and other CRMs. This will leave us with an interested list.</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Hard Bounce: Many times we don’t realize that few contacts have hard bounce email address while the phone number is still reachable. The email address can be edited by the Sales rep if the contact is still interested and the email might have moved or changed.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15</a:t>
            </a:fld>
            <a:endParaRPr lang="en-US"/>
          </a:p>
        </p:txBody>
      </p:sp>
    </p:spTree>
    <p:extLst>
      <p:ext uri="{BB962C8B-B14F-4D97-AF65-F5344CB8AC3E}">
        <p14:creationId xmlns:p14="http://schemas.microsoft.com/office/powerpoint/2010/main" val="885715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740982-4C07-45D9-83E2-34FF5EB0E1D3}"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9E356-7C3C-4CE0-B6C6-3FA12554CB37}" type="slidenum">
              <a:rPr lang="en-US" smtClean="0"/>
              <a:t>‹#›</a:t>
            </a:fld>
            <a:endParaRPr lang="en-US"/>
          </a:p>
        </p:txBody>
      </p:sp>
    </p:spTree>
    <p:extLst>
      <p:ext uri="{BB962C8B-B14F-4D97-AF65-F5344CB8AC3E}">
        <p14:creationId xmlns:p14="http://schemas.microsoft.com/office/powerpoint/2010/main" val="246874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740982-4C07-45D9-83E2-34FF5EB0E1D3}"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9E356-7C3C-4CE0-B6C6-3FA12554CB37}" type="slidenum">
              <a:rPr lang="en-US" smtClean="0"/>
              <a:t>‹#›</a:t>
            </a:fld>
            <a:endParaRPr lang="en-US"/>
          </a:p>
        </p:txBody>
      </p:sp>
    </p:spTree>
    <p:extLst>
      <p:ext uri="{BB962C8B-B14F-4D97-AF65-F5344CB8AC3E}">
        <p14:creationId xmlns:p14="http://schemas.microsoft.com/office/powerpoint/2010/main" val="1019458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740982-4C07-45D9-83E2-34FF5EB0E1D3}"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9E356-7C3C-4CE0-B6C6-3FA12554CB37}" type="slidenum">
              <a:rPr lang="en-US" smtClean="0"/>
              <a:t>‹#›</a:t>
            </a:fld>
            <a:endParaRPr lang="en-US"/>
          </a:p>
        </p:txBody>
      </p:sp>
    </p:spTree>
    <p:extLst>
      <p:ext uri="{BB962C8B-B14F-4D97-AF65-F5344CB8AC3E}">
        <p14:creationId xmlns:p14="http://schemas.microsoft.com/office/powerpoint/2010/main" val="3600174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740982-4C07-45D9-83E2-34FF5EB0E1D3}"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9E356-7C3C-4CE0-B6C6-3FA12554CB37}" type="slidenum">
              <a:rPr lang="en-US" smtClean="0"/>
              <a:t>‹#›</a:t>
            </a:fld>
            <a:endParaRPr lang="en-US"/>
          </a:p>
        </p:txBody>
      </p:sp>
    </p:spTree>
    <p:extLst>
      <p:ext uri="{BB962C8B-B14F-4D97-AF65-F5344CB8AC3E}">
        <p14:creationId xmlns:p14="http://schemas.microsoft.com/office/powerpoint/2010/main" val="63885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740982-4C07-45D9-83E2-34FF5EB0E1D3}" type="datetimeFigureOut">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9E356-7C3C-4CE0-B6C6-3FA12554CB37}" type="slidenum">
              <a:rPr lang="en-US" smtClean="0"/>
              <a:t>‹#›</a:t>
            </a:fld>
            <a:endParaRPr lang="en-US"/>
          </a:p>
        </p:txBody>
      </p:sp>
    </p:spTree>
    <p:extLst>
      <p:ext uri="{BB962C8B-B14F-4D97-AF65-F5344CB8AC3E}">
        <p14:creationId xmlns:p14="http://schemas.microsoft.com/office/powerpoint/2010/main" val="3918527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740982-4C07-45D9-83E2-34FF5EB0E1D3}" type="datetimeFigureOut">
              <a:rPr lang="en-US" smtClean="0"/>
              <a:t>6/12/2017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9E356-7C3C-4CE0-B6C6-3FA12554CB37}" type="slidenum">
              <a:rPr lang="en-US" smtClean="0"/>
              <a:t>‹#›</a:t>
            </a:fld>
            <a:endParaRPr lang="en-US"/>
          </a:p>
        </p:txBody>
      </p:sp>
    </p:spTree>
    <p:extLst>
      <p:ext uri="{BB962C8B-B14F-4D97-AF65-F5344CB8AC3E}">
        <p14:creationId xmlns:p14="http://schemas.microsoft.com/office/powerpoint/2010/main" val="3522293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740982-4C07-45D9-83E2-34FF5EB0E1D3}" type="datetimeFigureOut">
              <a:rPr lang="en-US" smtClean="0"/>
              <a:t>6/12/2017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B9E356-7C3C-4CE0-B6C6-3FA12554CB37}" type="slidenum">
              <a:rPr lang="en-US" smtClean="0"/>
              <a:t>‹#›</a:t>
            </a:fld>
            <a:endParaRPr lang="en-US"/>
          </a:p>
        </p:txBody>
      </p:sp>
    </p:spTree>
    <p:extLst>
      <p:ext uri="{BB962C8B-B14F-4D97-AF65-F5344CB8AC3E}">
        <p14:creationId xmlns:p14="http://schemas.microsoft.com/office/powerpoint/2010/main" val="126722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740982-4C07-45D9-83E2-34FF5EB0E1D3}" type="datetimeFigureOut">
              <a:rPr lang="en-US" smtClean="0"/>
              <a:t>6/12/2017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B9E356-7C3C-4CE0-B6C6-3FA12554CB37}" type="slidenum">
              <a:rPr lang="en-US" smtClean="0"/>
              <a:t>‹#›</a:t>
            </a:fld>
            <a:endParaRPr lang="en-US"/>
          </a:p>
        </p:txBody>
      </p:sp>
    </p:spTree>
    <p:extLst>
      <p:ext uri="{BB962C8B-B14F-4D97-AF65-F5344CB8AC3E}">
        <p14:creationId xmlns:p14="http://schemas.microsoft.com/office/powerpoint/2010/main" val="2204308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740982-4C07-45D9-83E2-34FF5EB0E1D3}" type="datetimeFigureOut">
              <a:rPr lang="en-US" smtClean="0"/>
              <a:t>6/12/2017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B9E356-7C3C-4CE0-B6C6-3FA12554CB37}" type="slidenum">
              <a:rPr lang="en-US" smtClean="0"/>
              <a:t>‹#›</a:t>
            </a:fld>
            <a:endParaRPr lang="en-US"/>
          </a:p>
        </p:txBody>
      </p:sp>
    </p:spTree>
    <p:extLst>
      <p:ext uri="{BB962C8B-B14F-4D97-AF65-F5344CB8AC3E}">
        <p14:creationId xmlns:p14="http://schemas.microsoft.com/office/powerpoint/2010/main" val="992587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740982-4C07-45D9-83E2-34FF5EB0E1D3}" type="datetimeFigureOut">
              <a:rPr lang="en-US" smtClean="0"/>
              <a:t>6/12/2017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9E356-7C3C-4CE0-B6C6-3FA12554CB37}" type="slidenum">
              <a:rPr lang="en-US" smtClean="0"/>
              <a:t>‹#›</a:t>
            </a:fld>
            <a:endParaRPr lang="en-US"/>
          </a:p>
        </p:txBody>
      </p:sp>
    </p:spTree>
    <p:extLst>
      <p:ext uri="{BB962C8B-B14F-4D97-AF65-F5344CB8AC3E}">
        <p14:creationId xmlns:p14="http://schemas.microsoft.com/office/powerpoint/2010/main" val="780196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740982-4C07-45D9-83E2-34FF5EB0E1D3}" type="datetimeFigureOut">
              <a:rPr lang="en-US" smtClean="0"/>
              <a:t>6/12/2017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9E356-7C3C-4CE0-B6C6-3FA12554CB37}" type="slidenum">
              <a:rPr lang="en-US" smtClean="0"/>
              <a:t>‹#›</a:t>
            </a:fld>
            <a:endParaRPr lang="en-US"/>
          </a:p>
        </p:txBody>
      </p:sp>
    </p:spTree>
    <p:extLst>
      <p:ext uri="{BB962C8B-B14F-4D97-AF65-F5344CB8AC3E}">
        <p14:creationId xmlns:p14="http://schemas.microsoft.com/office/powerpoint/2010/main" val="3510955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740982-4C07-45D9-83E2-34FF5EB0E1D3}" type="datetimeFigureOut">
              <a:rPr lang="en-US" smtClean="0"/>
              <a:t>6/12/2017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9E356-7C3C-4CE0-B6C6-3FA12554CB37}" type="slidenum">
              <a:rPr lang="en-US" smtClean="0"/>
              <a:t>‹#›</a:t>
            </a:fld>
            <a:endParaRPr lang="en-US"/>
          </a:p>
        </p:txBody>
      </p:sp>
    </p:spTree>
    <p:extLst>
      <p:ext uri="{BB962C8B-B14F-4D97-AF65-F5344CB8AC3E}">
        <p14:creationId xmlns:p14="http://schemas.microsoft.com/office/powerpoint/2010/main" val="2335262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help.pardot.com/customer/portal/articles/2250437-why-don-t-email-opens-count-as-prospect-activiti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JPG"/><Relationship Id="rId1" Type="http://schemas.microsoft.com/office/2007/relationships/media" Target="../media/media1.JP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ausamiibs.github.io/"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Marketing Automation for Network4cars</a:t>
            </a:r>
            <a:endParaRPr lang="en-US" dirty="0"/>
          </a:p>
        </p:txBody>
      </p:sp>
      <p:sp>
        <p:nvSpPr>
          <p:cNvPr id="3" name="Subtitle 2"/>
          <p:cNvSpPr>
            <a:spLocks noGrp="1"/>
          </p:cNvSpPr>
          <p:nvPr>
            <p:ph type="subTitle" idx="1"/>
          </p:nvPr>
        </p:nvSpPr>
        <p:spPr/>
        <p:txBody>
          <a:bodyPr/>
          <a:lstStyle/>
          <a:p>
            <a:r>
              <a:rPr lang="en-GB" dirty="0" smtClean="0"/>
              <a:t>Author - </a:t>
            </a:r>
            <a:r>
              <a:rPr lang="en-GB" dirty="0" err="1" smtClean="0"/>
              <a:t>Mausam</a:t>
            </a:r>
            <a:r>
              <a:rPr lang="en-GB" dirty="0" smtClean="0"/>
              <a:t> </a:t>
            </a:r>
            <a:r>
              <a:rPr lang="en-GB" dirty="0" err="1" smtClean="0"/>
              <a:t>Kumari</a:t>
            </a:r>
            <a:endParaRPr lang="en-US" dirty="0"/>
          </a:p>
        </p:txBody>
      </p:sp>
    </p:spTree>
    <p:extLst>
      <p:ext uri="{BB962C8B-B14F-4D97-AF65-F5344CB8AC3E}">
        <p14:creationId xmlns:p14="http://schemas.microsoft.com/office/powerpoint/2010/main" val="2000898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Post Sale Communication</a:t>
            </a:r>
            <a:endParaRPr lang="en-US" dirty="0"/>
          </a:p>
        </p:txBody>
      </p:sp>
      <p:sp>
        <p:nvSpPr>
          <p:cNvPr id="3" name="Content Placeholder 2"/>
          <p:cNvSpPr>
            <a:spLocks noGrp="1"/>
          </p:cNvSpPr>
          <p:nvPr>
            <p:ph idx="1"/>
          </p:nvPr>
        </p:nvSpPr>
        <p:spPr/>
        <p:txBody>
          <a:bodyPr>
            <a:noAutofit/>
          </a:bodyPr>
          <a:lstStyle/>
          <a:p>
            <a:pPr marL="0" indent="0">
              <a:buNone/>
            </a:pPr>
            <a:r>
              <a:rPr lang="en-GB" sz="1800" dirty="0" smtClean="0"/>
              <a:t>Feedback Forms: These are strong examples that you take customer feedback seriously.</a:t>
            </a:r>
          </a:p>
          <a:p>
            <a:pPr marL="0" indent="0">
              <a:buNone/>
            </a:pPr>
            <a:endParaRPr lang="en-GB" sz="1800" dirty="0"/>
          </a:p>
          <a:p>
            <a:pPr marL="0" indent="0">
              <a:buNone/>
            </a:pPr>
            <a:r>
              <a:rPr lang="en-GB" sz="1800" dirty="0" smtClean="0"/>
              <a:t>Customer Care: Ask them about the difficulties they faced and if we can help them in the future.</a:t>
            </a:r>
          </a:p>
          <a:p>
            <a:pPr marL="0" indent="0">
              <a:buNone/>
            </a:pPr>
            <a:r>
              <a:rPr lang="en-GB" sz="1800" dirty="0" smtClean="0"/>
              <a:t>Information about best offers: Make them feel privileged by sending  fast and first communication about best deals and offers.</a:t>
            </a:r>
          </a:p>
          <a:p>
            <a:pPr marL="0" indent="0">
              <a:buNone/>
            </a:pPr>
            <a:r>
              <a:rPr lang="en-GB" sz="1800" dirty="0" smtClean="0"/>
              <a:t>Referral Bonus: This will help spreading word of mouth if the customer is also benefitted. He can receive some discount on his next purchase when his referral makes a purchase.</a:t>
            </a:r>
          </a:p>
          <a:p>
            <a:pPr marL="0" indent="0">
              <a:buNone/>
            </a:pPr>
            <a:r>
              <a:rPr lang="en-GB" sz="1800" dirty="0" smtClean="0"/>
              <a:t>Ask for Reviews: Happy customers will give good reviews and it can be showed on our website.</a:t>
            </a:r>
          </a:p>
          <a:p>
            <a:pPr marL="0" indent="0">
              <a:buNone/>
            </a:pPr>
            <a:r>
              <a:rPr lang="en-GB" sz="1800" dirty="0" smtClean="0"/>
              <a:t>Newsletter:  We can create newsletter about some simple topics which our customers might want to know more about like the Maintenance hacks, industry trends,  tax changes, best car awards and latest industry news. </a:t>
            </a:r>
          </a:p>
          <a:p>
            <a:pPr marL="0" indent="0">
              <a:buNone/>
            </a:pPr>
            <a:r>
              <a:rPr lang="en-GB" sz="1800" dirty="0" smtClean="0">
                <a:solidFill>
                  <a:srgbClr val="FF0000"/>
                </a:solidFill>
              </a:rPr>
              <a:t>Caution – Timeline your emails and do not send several  emails at one time. Use </a:t>
            </a:r>
            <a:r>
              <a:rPr lang="en-GB" sz="1800" dirty="0" err="1" smtClean="0">
                <a:solidFill>
                  <a:srgbClr val="FF0000"/>
                </a:solidFill>
              </a:rPr>
              <a:t>Supression</a:t>
            </a:r>
            <a:r>
              <a:rPr lang="en-GB" sz="1800" dirty="0" smtClean="0">
                <a:solidFill>
                  <a:srgbClr val="FF0000"/>
                </a:solidFill>
              </a:rPr>
              <a:t> List</a:t>
            </a:r>
            <a:endParaRPr lang="en-US" sz="1800" dirty="0">
              <a:solidFill>
                <a:srgbClr val="FF0000"/>
              </a:solidFill>
            </a:endParaRPr>
          </a:p>
        </p:txBody>
      </p:sp>
    </p:spTree>
    <p:extLst>
      <p:ext uri="{BB962C8B-B14F-4D97-AF65-F5344CB8AC3E}">
        <p14:creationId xmlns:p14="http://schemas.microsoft.com/office/powerpoint/2010/main" val="279896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Database</a:t>
            </a:r>
            <a:endParaRPr lang="en-US" dirty="0"/>
          </a:p>
        </p:txBody>
      </p:sp>
      <p:sp>
        <p:nvSpPr>
          <p:cNvPr id="3" name="Content Placeholder 2"/>
          <p:cNvSpPr>
            <a:spLocks noGrp="1"/>
          </p:cNvSpPr>
          <p:nvPr>
            <p:ph idx="1"/>
          </p:nvPr>
        </p:nvSpPr>
        <p:spPr/>
        <p:txBody>
          <a:bodyPr/>
          <a:lstStyle/>
          <a:p>
            <a:r>
              <a:rPr lang="en-GB" dirty="0" smtClean="0"/>
              <a:t>Current Scenario: 18000 contacts with around 5000 active. </a:t>
            </a:r>
          </a:p>
          <a:p>
            <a:endParaRPr lang="en-GB" dirty="0"/>
          </a:p>
          <a:p>
            <a:r>
              <a:rPr lang="en-GB" dirty="0" smtClean="0"/>
              <a:t>Bottleneck: Identify potential customers and who are not-interested.</a:t>
            </a:r>
            <a:endParaRPr lang="en-US" dirty="0"/>
          </a:p>
        </p:txBody>
      </p:sp>
    </p:spTree>
    <p:extLst>
      <p:ext uri="{BB962C8B-B14F-4D97-AF65-F5344CB8AC3E}">
        <p14:creationId xmlns:p14="http://schemas.microsoft.com/office/powerpoint/2010/main" val="19901619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Solution</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GB" dirty="0" smtClean="0"/>
          </a:p>
          <a:p>
            <a:pPr marL="0" indent="0">
              <a:buNone/>
            </a:pPr>
            <a:r>
              <a:rPr lang="en-US" dirty="0"/>
              <a:t>In B2B industry roughly 30% data decays every year. – </a:t>
            </a:r>
            <a:r>
              <a:rPr lang="en-US" dirty="0" err="1"/>
              <a:t>SiriusDecisions</a:t>
            </a:r>
            <a:r>
              <a:rPr lang="en-US" dirty="0"/>
              <a:t> estimate. </a:t>
            </a:r>
            <a:endParaRPr lang="en-US" dirty="0" smtClean="0"/>
          </a:p>
          <a:p>
            <a:pPr marL="0" indent="0">
              <a:buNone/>
            </a:pPr>
            <a:r>
              <a:rPr lang="en-US" dirty="0"/>
              <a:t> </a:t>
            </a:r>
            <a:r>
              <a:rPr lang="en-US" dirty="0" smtClean="0"/>
              <a:t>According to </a:t>
            </a:r>
            <a:r>
              <a:rPr lang="en-US" dirty="0" err="1" smtClean="0"/>
              <a:t>Pardot</a:t>
            </a:r>
            <a:r>
              <a:rPr lang="en-US" dirty="0" smtClean="0"/>
              <a:t> - Active </a:t>
            </a:r>
            <a:r>
              <a:rPr lang="en-US" dirty="0"/>
              <a:t>prospects are prospects that have </a:t>
            </a:r>
            <a:r>
              <a:rPr lang="en-US" i="1" dirty="0"/>
              <a:t>ever</a:t>
            </a:r>
            <a:r>
              <a:rPr lang="en-US" dirty="0"/>
              <a:t> had at least one activity besides an email send, </a:t>
            </a:r>
            <a:r>
              <a:rPr lang="en-US" u="sng" dirty="0">
                <a:hlinkClick r:id="rId3"/>
              </a:rPr>
              <a:t>email open</a:t>
            </a:r>
            <a:r>
              <a:rPr lang="en-US" dirty="0"/>
              <a:t>, email bounce, or opportunity. </a:t>
            </a:r>
            <a:r>
              <a:rPr lang="en-US" dirty="0" smtClean="0"/>
              <a:t>(not good indicators)</a:t>
            </a:r>
          </a:p>
          <a:p>
            <a:pPr marL="0" indent="0">
              <a:buNone/>
            </a:pPr>
            <a:r>
              <a:rPr lang="en-GB" dirty="0"/>
              <a:t> </a:t>
            </a:r>
            <a:endParaRPr lang="en-US" dirty="0"/>
          </a:p>
        </p:txBody>
      </p:sp>
    </p:spTree>
    <p:extLst>
      <p:ext uri="{BB962C8B-B14F-4D97-AF65-F5344CB8AC3E}">
        <p14:creationId xmlns:p14="http://schemas.microsoft.com/office/powerpoint/2010/main" val="30267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Measures to Ensure Database Hygiene</a:t>
            </a:r>
            <a:endParaRPr lang="en-US" dirty="0"/>
          </a:p>
        </p:txBody>
      </p:sp>
      <p:sp>
        <p:nvSpPr>
          <p:cNvPr id="3" name="Content Placeholder 2"/>
          <p:cNvSpPr>
            <a:spLocks noGrp="1"/>
          </p:cNvSpPr>
          <p:nvPr>
            <p:ph idx="1"/>
          </p:nvPr>
        </p:nvSpPr>
        <p:spPr/>
        <p:txBody>
          <a:bodyPr/>
          <a:lstStyle/>
          <a:p>
            <a:pPr marL="0" indent="0">
              <a:buNone/>
            </a:pPr>
            <a:endParaRPr lang="en-GB" dirty="0" smtClean="0"/>
          </a:p>
          <a:p>
            <a:pPr marL="0" indent="0">
              <a:buNone/>
            </a:pPr>
            <a:r>
              <a:rPr lang="en-GB" dirty="0" smtClean="0"/>
              <a:t>1&gt; Drip Program: </a:t>
            </a:r>
            <a:r>
              <a:rPr lang="en-US" dirty="0" smtClean="0"/>
              <a:t>We can set up a drip program with a simple dynamic list and good emails to encourage our prospects .  </a:t>
            </a:r>
          </a:p>
          <a:p>
            <a:endParaRPr lang="en-US" dirty="0"/>
          </a:p>
        </p:txBody>
      </p:sp>
    </p:spTree>
    <p:extLst>
      <p:ext uri="{BB962C8B-B14F-4D97-AF65-F5344CB8AC3E}">
        <p14:creationId xmlns:p14="http://schemas.microsoft.com/office/powerpoint/2010/main" val="3756943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3928" y="332656"/>
            <a:ext cx="104227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1. First email:  Best offers</a:t>
            </a:r>
            <a:endParaRPr lang="en-US" sz="1000" dirty="0"/>
          </a:p>
        </p:txBody>
      </p:sp>
      <p:sp>
        <p:nvSpPr>
          <p:cNvPr id="4" name="TextBox 3"/>
          <p:cNvSpPr txBox="1"/>
          <p:nvPr/>
        </p:nvSpPr>
        <p:spPr>
          <a:xfrm>
            <a:off x="4885116" y="1132910"/>
            <a:ext cx="1800200" cy="369332"/>
          </a:xfrm>
          <a:prstGeom prst="rect">
            <a:avLst/>
          </a:prstGeom>
          <a:noFill/>
        </p:spPr>
        <p:txBody>
          <a:bodyPr wrap="square" rtlCol="0">
            <a:spAutoFit/>
          </a:bodyPr>
          <a:lstStyle/>
          <a:p>
            <a:r>
              <a:rPr lang="en-GB" dirty="0" smtClean="0"/>
              <a:t>Pause for 5 days</a:t>
            </a:r>
            <a:endParaRPr lang="en-US" dirty="0"/>
          </a:p>
        </p:txBody>
      </p:sp>
      <p:sp>
        <p:nvSpPr>
          <p:cNvPr id="6" name="Oval 5"/>
          <p:cNvSpPr/>
          <p:nvPr/>
        </p:nvSpPr>
        <p:spPr>
          <a:xfrm>
            <a:off x="3969658" y="2217570"/>
            <a:ext cx="960401" cy="2520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rgbClr val="FF0000"/>
                </a:solidFill>
              </a:rPr>
              <a:t>No</a:t>
            </a:r>
            <a:endParaRPr lang="en-US" sz="1000" dirty="0">
              <a:solidFill>
                <a:srgbClr val="FF0000"/>
              </a:solidFill>
            </a:endParaRPr>
          </a:p>
        </p:txBody>
      </p:sp>
      <p:cxnSp>
        <p:nvCxnSpPr>
          <p:cNvPr id="8" name="Straight Arrow Connector 7"/>
          <p:cNvCxnSpPr>
            <a:stCxn id="2" idx="2"/>
          </p:cNvCxnSpPr>
          <p:nvPr/>
        </p:nvCxnSpPr>
        <p:spPr>
          <a:xfrm>
            <a:off x="4445065" y="764704"/>
            <a:ext cx="0" cy="473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0"/>
          </p:cNvCxnSpPr>
          <p:nvPr/>
        </p:nvCxnSpPr>
        <p:spPr>
          <a:xfrm>
            <a:off x="4445065" y="1449662"/>
            <a:ext cx="4794" cy="767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13295" y="1700808"/>
            <a:ext cx="1512168" cy="246221"/>
          </a:xfrm>
          <a:prstGeom prst="rect">
            <a:avLst/>
          </a:prstGeom>
          <a:noFill/>
        </p:spPr>
        <p:txBody>
          <a:bodyPr wrap="square" rtlCol="0">
            <a:spAutoFit/>
          </a:bodyPr>
          <a:lstStyle/>
          <a:p>
            <a:r>
              <a:rPr lang="en-GB" sz="1000" dirty="0" smtClean="0"/>
              <a:t>Link Clicked</a:t>
            </a:r>
            <a:endParaRPr lang="en-US" sz="1000" dirty="0"/>
          </a:p>
        </p:txBody>
      </p:sp>
      <p:sp>
        <p:nvSpPr>
          <p:cNvPr id="13" name="Oval 12"/>
          <p:cNvSpPr/>
          <p:nvPr/>
        </p:nvSpPr>
        <p:spPr>
          <a:xfrm>
            <a:off x="6164269" y="1823918"/>
            <a:ext cx="558316" cy="2369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t>Y</a:t>
            </a:r>
            <a:r>
              <a:rPr lang="en-GB" sz="1000" dirty="0" smtClean="0"/>
              <a:t>es</a:t>
            </a:r>
            <a:endParaRPr lang="en-US" sz="1000" dirty="0"/>
          </a:p>
        </p:txBody>
      </p:sp>
      <p:cxnSp>
        <p:nvCxnSpPr>
          <p:cNvPr id="15" name="Straight Arrow Connector 14"/>
          <p:cNvCxnSpPr/>
          <p:nvPr/>
        </p:nvCxnSpPr>
        <p:spPr>
          <a:xfrm flipV="1">
            <a:off x="4499960" y="1963630"/>
            <a:ext cx="1594890"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589988" y="1795024"/>
            <a:ext cx="111663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Notify Sales Rep</a:t>
            </a:r>
            <a:endParaRPr lang="en-US" sz="1000" dirty="0"/>
          </a:p>
        </p:txBody>
      </p:sp>
      <p:cxnSp>
        <p:nvCxnSpPr>
          <p:cNvPr id="21" name="Straight Arrow Connector 20"/>
          <p:cNvCxnSpPr>
            <a:stCxn id="13" idx="6"/>
          </p:cNvCxnSpPr>
          <p:nvPr/>
        </p:nvCxnSpPr>
        <p:spPr>
          <a:xfrm>
            <a:off x="6722585" y="1942383"/>
            <a:ext cx="86740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Callout 22"/>
          <p:cNvSpPr/>
          <p:nvPr/>
        </p:nvSpPr>
        <p:spPr>
          <a:xfrm>
            <a:off x="7601144" y="2658946"/>
            <a:ext cx="1105475" cy="417241"/>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Assign to New Drip</a:t>
            </a:r>
            <a:endParaRPr lang="en-US" sz="1000" dirty="0"/>
          </a:p>
        </p:txBody>
      </p:sp>
      <p:sp>
        <p:nvSpPr>
          <p:cNvPr id="25" name="Oval 24"/>
          <p:cNvSpPr/>
          <p:nvPr/>
        </p:nvSpPr>
        <p:spPr>
          <a:xfrm>
            <a:off x="7601145" y="3372276"/>
            <a:ext cx="1105475" cy="57606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000" dirty="0" smtClean="0"/>
              <a:t>End Drip</a:t>
            </a:r>
            <a:endParaRPr lang="en-US" sz="1000" dirty="0"/>
          </a:p>
        </p:txBody>
      </p:sp>
      <p:cxnSp>
        <p:nvCxnSpPr>
          <p:cNvPr id="27" name="Straight Arrow Connector 26"/>
          <p:cNvCxnSpPr>
            <a:stCxn id="18" idx="2"/>
          </p:cNvCxnSpPr>
          <p:nvPr/>
        </p:nvCxnSpPr>
        <p:spPr>
          <a:xfrm>
            <a:off x="8148304" y="2299080"/>
            <a:ext cx="28905" cy="6944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4"/>
          </p:cNvCxnSpPr>
          <p:nvPr/>
        </p:nvCxnSpPr>
        <p:spPr>
          <a:xfrm flipH="1">
            <a:off x="8148306" y="3076187"/>
            <a:ext cx="5576" cy="2960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666044" y="3220349"/>
            <a:ext cx="1559616" cy="46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2. Second Email: 1 day discount</a:t>
            </a:r>
            <a:endParaRPr lang="en-US" sz="1000" dirty="0"/>
          </a:p>
        </p:txBody>
      </p:sp>
      <p:cxnSp>
        <p:nvCxnSpPr>
          <p:cNvPr id="33" name="Straight Arrow Connector 32"/>
          <p:cNvCxnSpPr>
            <a:stCxn id="6" idx="4"/>
            <a:endCxn id="31" idx="0"/>
          </p:cNvCxnSpPr>
          <p:nvPr/>
        </p:nvCxnSpPr>
        <p:spPr>
          <a:xfrm flipH="1">
            <a:off x="4445852" y="2469598"/>
            <a:ext cx="4007" cy="7507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774191" y="3925416"/>
            <a:ext cx="1800200" cy="369332"/>
          </a:xfrm>
          <a:prstGeom prst="rect">
            <a:avLst/>
          </a:prstGeom>
          <a:noFill/>
        </p:spPr>
        <p:txBody>
          <a:bodyPr wrap="square" rtlCol="0">
            <a:spAutoFit/>
          </a:bodyPr>
          <a:lstStyle/>
          <a:p>
            <a:r>
              <a:rPr lang="en-GB" dirty="0" smtClean="0"/>
              <a:t>Pause for 5 days</a:t>
            </a:r>
            <a:endParaRPr lang="en-US" dirty="0"/>
          </a:p>
        </p:txBody>
      </p:sp>
      <p:cxnSp>
        <p:nvCxnSpPr>
          <p:cNvPr id="37" name="Straight Arrow Connector 36"/>
          <p:cNvCxnSpPr/>
          <p:nvPr/>
        </p:nvCxnSpPr>
        <p:spPr>
          <a:xfrm>
            <a:off x="4449859" y="2744826"/>
            <a:ext cx="39427" cy="12269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4097023" y="4758154"/>
            <a:ext cx="934019"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FF0000"/>
                </a:solidFill>
              </a:rPr>
              <a:t>No</a:t>
            </a:r>
            <a:endParaRPr lang="en-US" dirty="0">
              <a:solidFill>
                <a:srgbClr val="FF0000"/>
              </a:solidFill>
            </a:endParaRPr>
          </a:p>
        </p:txBody>
      </p:sp>
      <p:cxnSp>
        <p:nvCxnSpPr>
          <p:cNvPr id="40" name="Straight Arrow Connector 39"/>
          <p:cNvCxnSpPr>
            <a:endCxn id="38" idx="0"/>
          </p:cNvCxnSpPr>
          <p:nvPr/>
        </p:nvCxnSpPr>
        <p:spPr>
          <a:xfrm flipH="1">
            <a:off x="4564033" y="4349812"/>
            <a:ext cx="10140" cy="408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6201538" y="4311823"/>
            <a:ext cx="521047" cy="3204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Yes</a:t>
            </a:r>
            <a:endParaRPr lang="en-US" sz="1000" dirty="0"/>
          </a:p>
        </p:txBody>
      </p:sp>
      <p:cxnSp>
        <p:nvCxnSpPr>
          <p:cNvPr id="44" name="Straight Arrow Connector 43"/>
          <p:cNvCxnSpPr>
            <a:endCxn id="42" idx="2"/>
          </p:cNvCxnSpPr>
          <p:nvPr/>
        </p:nvCxnSpPr>
        <p:spPr>
          <a:xfrm>
            <a:off x="4522163" y="4472068"/>
            <a:ext cx="16793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589988" y="4398461"/>
            <a:ext cx="1116632" cy="467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Notify Sales Rep</a:t>
            </a:r>
            <a:endParaRPr lang="en-US" sz="1000" dirty="0"/>
          </a:p>
        </p:txBody>
      </p:sp>
      <p:cxnSp>
        <p:nvCxnSpPr>
          <p:cNvPr id="109" name="Straight Arrow Connector 108"/>
          <p:cNvCxnSpPr>
            <a:stCxn id="42" idx="6"/>
          </p:cNvCxnSpPr>
          <p:nvPr/>
        </p:nvCxnSpPr>
        <p:spPr>
          <a:xfrm>
            <a:off x="6722585" y="4472068"/>
            <a:ext cx="81136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6" idx="2"/>
            <a:endCxn id="46" idx="2"/>
          </p:cNvCxnSpPr>
          <p:nvPr/>
        </p:nvCxnSpPr>
        <p:spPr>
          <a:xfrm>
            <a:off x="8148304" y="4866166"/>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46" idx="2"/>
          </p:cNvCxnSpPr>
          <p:nvPr/>
        </p:nvCxnSpPr>
        <p:spPr>
          <a:xfrm>
            <a:off x="8148304" y="4866166"/>
            <a:ext cx="38066" cy="202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858" y="3076187"/>
            <a:ext cx="45719" cy="22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7" name="Oval Callout 116"/>
          <p:cNvSpPr/>
          <p:nvPr/>
        </p:nvSpPr>
        <p:spPr>
          <a:xfrm>
            <a:off x="7582083" y="5085064"/>
            <a:ext cx="1219327" cy="44025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t>Assign to New Drip</a:t>
            </a:r>
            <a:endParaRPr lang="en-US" sz="1000" dirty="0"/>
          </a:p>
        </p:txBody>
      </p:sp>
      <p:sp>
        <p:nvSpPr>
          <p:cNvPr id="118" name="Oval 117"/>
          <p:cNvSpPr/>
          <p:nvPr/>
        </p:nvSpPr>
        <p:spPr>
          <a:xfrm>
            <a:off x="7589989" y="5733256"/>
            <a:ext cx="1116630" cy="43204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000" dirty="0" smtClean="0"/>
              <a:t>End Drip</a:t>
            </a:r>
            <a:endParaRPr lang="en-US" sz="1000" dirty="0"/>
          </a:p>
        </p:txBody>
      </p:sp>
      <p:sp>
        <p:nvSpPr>
          <p:cNvPr id="122" name="Rectangle 121"/>
          <p:cNvSpPr/>
          <p:nvPr/>
        </p:nvSpPr>
        <p:spPr>
          <a:xfrm>
            <a:off x="3408152" y="5225099"/>
            <a:ext cx="235097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3. Better Discount</a:t>
            </a:r>
            <a:br>
              <a:rPr lang="en-GB" dirty="0" smtClean="0"/>
            </a:br>
            <a:r>
              <a:rPr lang="en-GB" dirty="0" smtClean="0"/>
              <a:t>4. Last offer</a:t>
            </a:r>
            <a:endParaRPr lang="en-US" dirty="0"/>
          </a:p>
        </p:txBody>
      </p:sp>
      <p:sp>
        <p:nvSpPr>
          <p:cNvPr id="123" name="Oval 122"/>
          <p:cNvSpPr/>
          <p:nvPr/>
        </p:nvSpPr>
        <p:spPr>
          <a:xfrm>
            <a:off x="4136236" y="6325852"/>
            <a:ext cx="894806"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rgbClr val="FF0000"/>
                </a:solidFill>
              </a:rPr>
              <a:t>No</a:t>
            </a:r>
            <a:endParaRPr lang="en-US" sz="1000" dirty="0">
              <a:solidFill>
                <a:srgbClr val="FF0000"/>
              </a:solidFill>
            </a:endParaRPr>
          </a:p>
        </p:txBody>
      </p:sp>
      <p:cxnSp>
        <p:nvCxnSpPr>
          <p:cNvPr id="125" name="Straight Arrow Connector 124"/>
          <p:cNvCxnSpPr>
            <a:stCxn id="38" idx="4"/>
            <a:endCxn id="122" idx="0"/>
          </p:cNvCxnSpPr>
          <p:nvPr/>
        </p:nvCxnSpPr>
        <p:spPr>
          <a:xfrm>
            <a:off x="4564033" y="4974178"/>
            <a:ext cx="19606" cy="2509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78" name="Straight Arrow Connector 3077"/>
          <p:cNvCxnSpPr>
            <a:stCxn id="122" idx="2"/>
            <a:endCxn id="123" idx="0"/>
          </p:cNvCxnSpPr>
          <p:nvPr/>
        </p:nvCxnSpPr>
        <p:spPr>
          <a:xfrm>
            <a:off x="4583639" y="5945179"/>
            <a:ext cx="0" cy="3806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79" name="Oval 3078"/>
          <p:cNvSpPr/>
          <p:nvPr/>
        </p:nvSpPr>
        <p:spPr>
          <a:xfrm>
            <a:off x="3820323" y="6938487"/>
            <a:ext cx="1662103" cy="5040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smtClean="0"/>
              <a:t>End Drip</a:t>
            </a:r>
            <a:endParaRPr lang="en-US" dirty="0"/>
          </a:p>
        </p:txBody>
      </p:sp>
      <p:cxnSp>
        <p:nvCxnSpPr>
          <p:cNvPr id="3081" name="Straight Arrow Connector 3080"/>
          <p:cNvCxnSpPr>
            <a:stCxn id="123" idx="4"/>
          </p:cNvCxnSpPr>
          <p:nvPr/>
        </p:nvCxnSpPr>
        <p:spPr>
          <a:xfrm>
            <a:off x="4583639" y="6541876"/>
            <a:ext cx="0" cy="3161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83" name="Straight Connector 3082"/>
          <p:cNvCxnSpPr>
            <a:stCxn id="122" idx="3"/>
          </p:cNvCxnSpPr>
          <p:nvPr/>
        </p:nvCxnSpPr>
        <p:spPr>
          <a:xfrm>
            <a:off x="5759126" y="5585139"/>
            <a:ext cx="8152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5" name="Straight Arrow Connector 3084"/>
          <p:cNvCxnSpPr>
            <a:endCxn id="42" idx="4"/>
          </p:cNvCxnSpPr>
          <p:nvPr/>
        </p:nvCxnSpPr>
        <p:spPr>
          <a:xfrm flipH="1" flipV="1">
            <a:off x="6462062" y="4632313"/>
            <a:ext cx="9447" cy="9055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88" name="TextBox 3087"/>
          <p:cNvSpPr txBox="1"/>
          <p:nvPr/>
        </p:nvSpPr>
        <p:spPr>
          <a:xfrm>
            <a:off x="323528" y="4866166"/>
            <a:ext cx="3084624" cy="369332"/>
          </a:xfrm>
          <a:prstGeom prst="rect">
            <a:avLst/>
          </a:prstGeom>
          <a:noFill/>
        </p:spPr>
        <p:txBody>
          <a:bodyPr wrap="square" rtlCol="0">
            <a:spAutoFit/>
          </a:bodyPr>
          <a:lstStyle/>
          <a:p>
            <a:r>
              <a:rPr lang="en-GB" dirty="0" smtClean="0"/>
              <a:t>Wait for 7 days after 3</a:t>
            </a:r>
            <a:r>
              <a:rPr lang="en-GB" baseline="30000" dirty="0" smtClean="0"/>
              <a:t>rd</a:t>
            </a:r>
            <a:r>
              <a:rPr lang="en-GB" dirty="0" smtClean="0"/>
              <a:t> Email.</a:t>
            </a:r>
          </a:p>
        </p:txBody>
      </p:sp>
      <p:cxnSp>
        <p:nvCxnSpPr>
          <p:cNvPr id="3093" name="Straight Arrow Connector 3092"/>
          <p:cNvCxnSpPr>
            <a:stCxn id="117" idx="4"/>
          </p:cNvCxnSpPr>
          <p:nvPr/>
        </p:nvCxnSpPr>
        <p:spPr>
          <a:xfrm flipH="1">
            <a:off x="8191746" y="5525314"/>
            <a:ext cx="1"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098" name="Picture 4" descr="Image result for pause button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6236" y="1101767"/>
            <a:ext cx="566155" cy="566155"/>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4" descr="Image result for pause button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6882" y="3919254"/>
            <a:ext cx="566155" cy="566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080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GB" dirty="0" smtClean="0"/>
              <a:t>2&gt; Permission Pass: </a:t>
            </a:r>
            <a:r>
              <a:rPr lang="en-US" dirty="0"/>
              <a:t>Permission pass is a  one time email sent  to reconfirm your interested </a:t>
            </a:r>
            <a:r>
              <a:rPr lang="en-US" dirty="0" smtClean="0"/>
              <a:t>prospects with a ‘Opt in”.  </a:t>
            </a:r>
            <a:endParaRPr lang="en-US" dirty="0"/>
          </a:p>
          <a:p>
            <a:pPr marL="0" indent="0">
              <a:buNone/>
            </a:pPr>
            <a:r>
              <a:rPr lang="en-US" dirty="0" smtClean="0"/>
              <a:t>3&gt;Clearing </a:t>
            </a:r>
            <a:r>
              <a:rPr lang="en-US" dirty="0"/>
              <a:t>Hard bounce </a:t>
            </a:r>
            <a:r>
              <a:rPr lang="en-US" dirty="0" smtClean="0"/>
              <a:t>: We don’t realize. </a:t>
            </a:r>
          </a:p>
          <a:p>
            <a:pPr marL="0" indent="0">
              <a:buNone/>
            </a:pPr>
            <a:r>
              <a:rPr lang="en-GB" dirty="0" smtClean="0"/>
              <a:t>4&gt;</a:t>
            </a:r>
            <a:r>
              <a:rPr lang="en-GB" dirty="0" err="1" smtClean="0"/>
              <a:t>Javascript</a:t>
            </a:r>
            <a:r>
              <a:rPr lang="en-GB" dirty="0" smtClean="0"/>
              <a:t> Tracking: We can add scores to the pages a customer/prospect might visit. </a:t>
            </a:r>
            <a:r>
              <a:rPr lang="en-US" dirty="0"/>
              <a:t>This can be done using JavaScript when we add the parameter </a:t>
            </a:r>
            <a:r>
              <a:rPr lang="en-US" b="1" dirty="0" err="1" smtClean="0"/>
              <a:t>piPoints</a:t>
            </a:r>
            <a:r>
              <a:rPr lang="en-US" b="1" dirty="0" smtClean="0"/>
              <a:t> </a:t>
            </a:r>
            <a:r>
              <a:rPr lang="en-US" b="1" dirty="0"/>
              <a:t>= “10”;</a:t>
            </a:r>
            <a:r>
              <a:rPr lang="en-US" dirty="0"/>
              <a:t> before the </a:t>
            </a:r>
            <a:r>
              <a:rPr lang="en-US" b="1" dirty="0" err="1"/>
              <a:t>piTracker</a:t>
            </a:r>
            <a:r>
              <a:rPr lang="en-US" b="1" dirty="0"/>
              <a:t>()</a:t>
            </a:r>
            <a:r>
              <a:rPr lang="en-US" dirty="0"/>
              <a:t> function before the </a:t>
            </a:r>
            <a:r>
              <a:rPr lang="en-US" b="1" dirty="0"/>
              <a:t>&lt;!</a:t>
            </a:r>
            <a:r>
              <a:rPr lang="en-US" dirty="0"/>
              <a:t> or after </a:t>
            </a:r>
            <a:r>
              <a:rPr lang="en-US" b="1" dirty="0" err="1"/>
              <a:t>piCId</a:t>
            </a:r>
            <a:r>
              <a:rPr lang="en-US" dirty="0"/>
              <a:t> variable</a:t>
            </a:r>
            <a:r>
              <a:rPr lang="en-US" dirty="0" smtClean="0"/>
              <a:t>.</a:t>
            </a:r>
          </a:p>
          <a:p>
            <a:pPr marL="0" indent="0">
              <a:buNone/>
            </a:pPr>
            <a:r>
              <a:rPr lang="en-GB" dirty="0" smtClean="0"/>
              <a:t>5&gt;We can also assign negative points to visitors visiting Career page or less points to other non-sales related page.</a:t>
            </a:r>
          </a:p>
          <a:p>
            <a:pPr marL="0" indent="0">
              <a:buNone/>
            </a:pPr>
            <a:r>
              <a:rPr lang="en-GB" dirty="0" smtClean="0"/>
              <a:t>6&gt;Sales Alert – Alert to the sales rep as soon as a contact moves to Active.</a:t>
            </a:r>
            <a:endParaRPr lang="en-US" dirty="0"/>
          </a:p>
          <a:p>
            <a:endParaRPr lang="en-US" dirty="0"/>
          </a:p>
        </p:txBody>
      </p:sp>
    </p:spTree>
    <p:extLst>
      <p:ext uri="{BB962C8B-B14F-4D97-AF65-F5344CB8AC3E}">
        <p14:creationId xmlns:p14="http://schemas.microsoft.com/office/powerpoint/2010/main" val="402783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Pardot</a:t>
            </a:r>
            <a:r>
              <a:rPr lang="en-GB" dirty="0" smtClean="0"/>
              <a:t> Best Practices</a:t>
            </a:r>
            <a:endParaRPr lang="en-US" dirty="0"/>
          </a:p>
        </p:txBody>
      </p:sp>
      <p:sp>
        <p:nvSpPr>
          <p:cNvPr id="3" name="Content Placeholder 2"/>
          <p:cNvSpPr>
            <a:spLocks noGrp="1"/>
          </p:cNvSpPr>
          <p:nvPr>
            <p:ph idx="1"/>
          </p:nvPr>
        </p:nvSpPr>
        <p:spPr/>
        <p:txBody>
          <a:bodyPr>
            <a:normAutofit lnSpcReduction="10000"/>
          </a:bodyPr>
          <a:lstStyle/>
          <a:p>
            <a:r>
              <a:rPr lang="en-GB" dirty="0" err="1" smtClean="0"/>
              <a:t>Pardot</a:t>
            </a:r>
            <a:r>
              <a:rPr lang="en-GB" dirty="0" smtClean="0"/>
              <a:t>  allows for 5 soft bounces and then moves a contact to “Opt out” </a:t>
            </a:r>
            <a:r>
              <a:rPr lang="en-GB" dirty="0" err="1" smtClean="0"/>
              <a:t>untill</a:t>
            </a:r>
            <a:r>
              <a:rPr lang="en-GB" dirty="0" smtClean="0"/>
              <a:t> the contact completes an action(filling a form, survey, action on website) or is added </a:t>
            </a:r>
            <a:r>
              <a:rPr lang="en-GB" dirty="0" err="1" smtClean="0"/>
              <a:t>manuallly</a:t>
            </a:r>
            <a:r>
              <a:rPr lang="en-GB" dirty="0" smtClean="0"/>
              <a:t> back.</a:t>
            </a:r>
          </a:p>
          <a:p>
            <a:r>
              <a:rPr lang="en-GB" dirty="0" err="1" smtClean="0"/>
              <a:t>Pardot</a:t>
            </a:r>
            <a:r>
              <a:rPr lang="en-GB" dirty="0" smtClean="0"/>
              <a:t> Automatically “Opts </a:t>
            </a:r>
            <a:r>
              <a:rPr lang="en-GB" dirty="0" err="1" smtClean="0"/>
              <a:t>Out”Hard</a:t>
            </a:r>
            <a:r>
              <a:rPr lang="en-GB" dirty="0" smtClean="0"/>
              <a:t> Bounces.</a:t>
            </a:r>
          </a:p>
          <a:p>
            <a:r>
              <a:rPr lang="en-GB" dirty="0" smtClean="0"/>
              <a:t>Unsubscribe is Taken seriously by </a:t>
            </a:r>
            <a:r>
              <a:rPr lang="en-GB" dirty="0" err="1" smtClean="0"/>
              <a:t>Pardot</a:t>
            </a:r>
            <a:r>
              <a:rPr lang="en-GB" dirty="0" smtClean="0"/>
              <a:t> and is automated.</a:t>
            </a:r>
            <a:endParaRPr lang="en-US" dirty="0"/>
          </a:p>
        </p:txBody>
      </p:sp>
    </p:spTree>
    <p:extLst>
      <p:ext uri="{BB962C8B-B14F-4D97-AF65-F5344CB8AC3E}">
        <p14:creationId xmlns:p14="http://schemas.microsoft.com/office/powerpoint/2010/main" val="17986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G_5694.JPG">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08327" y="135976"/>
            <a:ext cx="8908231" cy="6702846"/>
          </a:xfrm>
        </p:spPr>
      </p:pic>
      <p:sp>
        <p:nvSpPr>
          <p:cNvPr id="5" name="TextBox 4"/>
          <p:cNvSpPr txBox="1"/>
          <p:nvPr/>
        </p:nvSpPr>
        <p:spPr>
          <a:xfrm>
            <a:off x="2555776" y="332656"/>
            <a:ext cx="3672408" cy="646331"/>
          </a:xfrm>
          <a:prstGeom prst="rect">
            <a:avLst/>
          </a:prstGeom>
          <a:noFill/>
        </p:spPr>
        <p:txBody>
          <a:bodyPr wrap="square" rtlCol="0">
            <a:spAutoFit/>
          </a:bodyPr>
          <a:lstStyle/>
          <a:p>
            <a:r>
              <a:rPr lang="en-GB" sz="3600" b="1" dirty="0" smtClean="0">
                <a:solidFill>
                  <a:srgbClr val="C00000"/>
                </a:solidFill>
              </a:rPr>
              <a:t>Cars on my Mind!</a:t>
            </a:r>
            <a:endParaRPr lang="en-US" sz="3600" b="1" dirty="0">
              <a:solidFill>
                <a:srgbClr val="C00000"/>
              </a:solidFill>
            </a:endParaRPr>
          </a:p>
        </p:txBody>
      </p:sp>
    </p:spTree>
    <p:extLst>
      <p:ext uri="{BB962C8B-B14F-4D97-AF65-F5344CB8AC3E}">
        <p14:creationId xmlns:p14="http://schemas.microsoft.com/office/powerpoint/2010/main" val="344752593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a:t>
            </a:r>
            <a:endParaRPr lang="en-US" dirty="0"/>
          </a:p>
        </p:txBody>
      </p:sp>
      <p:sp>
        <p:nvSpPr>
          <p:cNvPr id="3" name="Content Placeholder 2"/>
          <p:cNvSpPr>
            <a:spLocks noGrp="1"/>
          </p:cNvSpPr>
          <p:nvPr>
            <p:ph idx="1"/>
          </p:nvPr>
        </p:nvSpPr>
        <p:spPr/>
        <p:txBody>
          <a:bodyPr/>
          <a:lstStyle/>
          <a:p>
            <a:pPr marL="0" indent="0" algn="ctr">
              <a:buNone/>
            </a:pPr>
            <a:r>
              <a:rPr lang="en-GB" dirty="0" smtClean="0"/>
              <a:t>Questions /Doubts/</a:t>
            </a:r>
            <a:r>
              <a:rPr lang="en-GB" dirty="0" err="1" smtClean="0"/>
              <a:t>Clarificaitons</a:t>
            </a:r>
            <a:r>
              <a:rPr lang="en-GB" dirty="0" smtClean="0"/>
              <a:t>!</a:t>
            </a:r>
            <a:endParaRPr lang="en-US" dirty="0"/>
          </a:p>
        </p:txBody>
      </p:sp>
    </p:spTree>
    <p:extLst>
      <p:ext uri="{BB962C8B-B14F-4D97-AF65-F5344CB8AC3E}">
        <p14:creationId xmlns:p14="http://schemas.microsoft.com/office/powerpoint/2010/main" val="1859255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Solution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endParaRPr lang="en-GB" dirty="0" smtClean="0"/>
          </a:p>
          <a:p>
            <a:r>
              <a:rPr lang="en-GB" dirty="0" smtClean="0"/>
              <a:t>All the emails sent by Sales rep needs to be synchronized with </a:t>
            </a:r>
            <a:r>
              <a:rPr lang="en-GB" dirty="0" err="1" smtClean="0"/>
              <a:t>Pardot</a:t>
            </a:r>
            <a:r>
              <a:rPr lang="en-GB" dirty="0"/>
              <a:t> </a:t>
            </a:r>
            <a:r>
              <a:rPr lang="en-GB" dirty="0" smtClean="0"/>
              <a:t>to record the history.</a:t>
            </a:r>
          </a:p>
          <a:p>
            <a:r>
              <a:rPr lang="en-GB" dirty="0" smtClean="0"/>
              <a:t>The frequency of the emails needs to be finalized and must be near to uniform. </a:t>
            </a:r>
            <a:r>
              <a:rPr lang="en-GB" dirty="0" err="1" smtClean="0"/>
              <a:t>Eg</a:t>
            </a:r>
            <a:r>
              <a:rPr lang="en-GB" dirty="0" smtClean="0"/>
              <a:t>. Monthly Newsletter, Bi-weekly offers</a:t>
            </a:r>
          </a:p>
          <a:p>
            <a:r>
              <a:rPr lang="en-GB" dirty="0" smtClean="0"/>
              <a:t>Car Segments need to be determined and the promotions need to be categorized  accordingly. </a:t>
            </a:r>
            <a:r>
              <a:rPr lang="en-GB" dirty="0" err="1" smtClean="0"/>
              <a:t>Eg</a:t>
            </a:r>
            <a:r>
              <a:rPr lang="en-GB" dirty="0" smtClean="0"/>
              <a:t>: Used Cars, Best Discounts, Sedan, Luxury, SUV, Quick Delivery etc.</a:t>
            </a:r>
          </a:p>
          <a:p>
            <a:endParaRPr lang="en-US" dirty="0"/>
          </a:p>
        </p:txBody>
      </p:sp>
    </p:spTree>
    <p:extLst>
      <p:ext uri="{BB962C8B-B14F-4D97-AF65-F5344CB8AC3E}">
        <p14:creationId xmlns:p14="http://schemas.microsoft.com/office/powerpoint/2010/main" val="473842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Categories of Audience</a:t>
            </a:r>
            <a:br>
              <a:rPr lang="en-GB" dirty="0" smtClean="0"/>
            </a:br>
            <a:endParaRPr lang="en-US" dirty="0"/>
          </a:p>
        </p:txBody>
      </p:sp>
      <p:sp>
        <p:nvSpPr>
          <p:cNvPr id="3" name="Content Placeholder 2"/>
          <p:cNvSpPr>
            <a:spLocks noGrp="1"/>
          </p:cNvSpPr>
          <p:nvPr>
            <p:ph idx="1"/>
          </p:nvPr>
        </p:nvSpPr>
        <p:spPr/>
        <p:txBody>
          <a:bodyPr>
            <a:normAutofit/>
          </a:bodyPr>
          <a:lstStyle/>
          <a:p>
            <a:pPr marL="0" indent="0">
              <a:buNone/>
            </a:pPr>
            <a:r>
              <a:rPr lang="en-GB" dirty="0" smtClean="0"/>
              <a:t>Of all a few:</a:t>
            </a:r>
          </a:p>
          <a:p>
            <a:pPr marL="0" indent="0">
              <a:buNone/>
            </a:pPr>
            <a:r>
              <a:rPr lang="en-GB" dirty="0" smtClean="0"/>
              <a:t>Specific Communication: This audience only wants communication he is interested in. (Quick Unsubscribe)</a:t>
            </a:r>
          </a:p>
          <a:p>
            <a:pPr marL="0" indent="0">
              <a:buNone/>
            </a:pPr>
            <a:r>
              <a:rPr lang="en-GB" dirty="0" smtClean="0"/>
              <a:t>Feed all: He is a voracious receiver and will open all the emails and click on links but might not action beyond that.</a:t>
            </a:r>
          </a:p>
          <a:p>
            <a:pPr marL="0" indent="0">
              <a:buNone/>
            </a:pPr>
            <a:endParaRPr lang="en-US" dirty="0"/>
          </a:p>
        </p:txBody>
      </p:sp>
    </p:spTree>
    <p:extLst>
      <p:ext uri="{BB962C8B-B14F-4D97-AF65-F5344CB8AC3E}">
        <p14:creationId xmlns:p14="http://schemas.microsoft.com/office/powerpoint/2010/main" val="15324180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Optimising Customer Emails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endParaRPr lang="en-GB" dirty="0" smtClean="0"/>
          </a:p>
          <a:p>
            <a:pPr marL="0" indent="0">
              <a:buNone/>
            </a:pPr>
            <a:r>
              <a:rPr lang="en-GB" dirty="0" smtClean="0"/>
              <a:t>The recent purchase history can be analysed to drive a pattern about the segment of cars being purchased. The segments can be tagged so that a report can be created as </a:t>
            </a:r>
            <a:r>
              <a:rPr lang="en-GB" dirty="0" err="1" smtClean="0"/>
              <a:t>Eg</a:t>
            </a:r>
            <a:r>
              <a:rPr lang="en-GB" dirty="0" smtClean="0"/>
              <a:t>.</a:t>
            </a:r>
          </a:p>
          <a:p>
            <a:pPr marL="0" indent="0">
              <a:buNone/>
            </a:pPr>
            <a:r>
              <a:rPr lang="en-GB" dirty="0" smtClean="0">
                <a:solidFill>
                  <a:srgbClr val="C00000"/>
                </a:solidFill>
              </a:rPr>
              <a:t>Customers</a:t>
            </a:r>
            <a:r>
              <a:rPr lang="en-GB" dirty="0" smtClean="0"/>
              <a:t> who have bought </a:t>
            </a:r>
            <a:r>
              <a:rPr lang="en-GB" dirty="0" smtClean="0">
                <a:solidFill>
                  <a:srgbClr val="C00000"/>
                </a:solidFill>
              </a:rPr>
              <a:t>Used BMWs </a:t>
            </a:r>
            <a:r>
              <a:rPr lang="en-GB" dirty="0" smtClean="0"/>
              <a:t>in the </a:t>
            </a:r>
            <a:r>
              <a:rPr lang="en-GB" dirty="0" smtClean="0">
                <a:solidFill>
                  <a:srgbClr val="C00000"/>
                </a:solidFill>
              </a:rPr>
              <a:t>past one year</a:t>
            </a:r>
            <a:r>
              <a:rPr lang="en-GB" dirty="0" smtClean="0"/>
              <a:t>. </a:t>
            </a:r>
          </a:p>
          <a:p>
            <a:pPr marL="0" indent="0">
              <a:buNone/>
            </a:pPr>
            <a:r>
              <a:rPr lang="en-GB" dirty="0" smtClean="0">
                <a:solidFill>
                  <a:srgbClr val="C00000"/>
                </a:solidFill>
              </a:rPr>
              <a:t>Customers</a:t>
            </a:r>
            <a:r>
              <a:rPr lang="en-GB" dirty="0" smtClean="0"/>
              <a:t> who have bought </a:t>
            </a:r>
            <a:r>
              <a:rPr lang="en-GB" dirty="0" smtClean="0">
                <a:solidFill>
                  <a:srgbClr val="C00000"/>
                </a:solidFill>
              </a:rPr>
              <a:t>New cars </a:t>
            </a:r>
            <a:r>
              <a:rPr lang="en-GB" dirty="0" smtClean="0"/>
              <a:t>at </a:t>
            </a:r>
            <a:r>
              <a:rPr lang="en-GB" dirty="0" smtClean="0">
                <a:solidFill>
                  <a:srgbClr val="C00000"/>
                </a:solidFill>
              </a:rPr>
              <a:t>best Discount</a:t>
            </a:r>
            <a:r>
              <a:rPr lang="en-GB" dirty="0" smtClean="0"/>
              <a:t> in the </a:t>
            </a:r>
            <a:r>
              <a:rPr lang="en-GB" dirty="0" smtClean="0">
                <a:solidFill>
                  <a:srgbClr val="C00000"/>
                </a:solidFill>
              </a:rPr>
              <a:t>last quarter</a:t>
            </a:r>
            <a:r>
              <a:rPr lang="en-GB" dirty="0" smtClean="0"/>
              <a:t>. </a:t>
            </a:r>
          </a:p>
          <a:p>
            <a:pPr marL="0" indent="0">
              <a:buNone/>
            </a:pPr>
            <a:r>
              <a:rPr lang="en-GB" dirty="0" smtClean="0"/>
              <a:t>When similar products are available we can send a </a:t>
            </a:r>
            <a:r>
              <a:rPr lang="en-GB" dirty="0" smtClean="0">
                <a:hlinkClick r:id="rId3"/>
              </a:rPr>
              <a:t>promotional email </a:t>
            </a:r>
            <a:r>
              <a:rPr lang="en-GB" dirty="0" smtClean="0"/>
              <a:t>to the customers.</a:t>
            </a:r>
            <a:endParaRPr lang="en-US" dirty="0"/>
          </a:p>
        </p:txBody>
      </p:sp>
    </p:spTree>
    <p:extLst>
      <p:ext uri="{BB962C8B-B14F-4D97-AF65-F5344CB8AC3E}">
        <p14:creationId xmlns:p14="http://schemas.microsoft.com/office/powerpoint/2010/main" val="233847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Bottleneck: - No action on promotional emails? </a:t>
            </a:r>
          </a:p>
          <a:p>
            <a:pPr marL="0" indent="0">
              <a:buNone/>
            </a:pPr>
            <a:r>
              <a:rPr lang="en-US" dirty="0" smtClean="0"/>
              <a:t>Solution: Change the offer category.</a:t>
            </a:r>
          </a:p>
          <a:p>
            <a:pPr marL="0" indent="0">
              <a:buNone/>
            </a:pPr>
            <a:r>
              <a:rPr lang="en-US" dirty="0" smtClean="0"/>
              <a:t>Still no action?</a:t>
            </a:r>
          </a:p>
          <a:p>
            <a:pPr marL="0" indent="0">
              <a:buNone/>
            </a:pPr>
            <a:r>
              <a:rPr lang="en-US" dirty="0" smtClean="0"/>
              <a:t>Send a survey or call him to check if this is the information he wants to see.</a:t>
            </a:r>
          </a:p>
          <a:p>
            <a:pPr marL="0" indent="0">
              <a:buNone/>
            </a:pPr>
            <a:r>
              <a:rPr lang="en-GB" dirty="0" smtClean="0"/>
              <a:t>(further information is shared in Case 3)</a:t>
            </a:r>
            <a:endParaRPr lang="en-US" dirty="0" smtClean="0"/>
          </a:p>
          <a:p>
            <a:pPr marL="0" indent="0">
              <a:buNone/>
            </a:pPr>
            <a:r>
              <a:rPr lang="en-GB" dirty="0" smtClean="0"/>
              <a:t>The information he shares should be attached to his profile so that suitable communication reaches him.</a:t>
            </a:r>
          </a:p>
          <a:p>
            <a:pPr marL="0" indent="0">
              <a:buNone/>
            </a:pPr>
            <a:r>
              <a:rPr lang="en-GB" dirty="0" smtClean="0"/>
              <a:t>Make sure the communication is responsive to other devices.</a:t>
            </a:r>
          </a:p>
          <a:p>
            <a:pPr marL="0" indent="0">
              <a:buNone/>
            </a:pPr>
            <a:r>
              <a:rPr lang="en-GB" sz="1700" dirty="0" smtClean="0"/>
              <a:t>Do not forget the Unsubscribe button but it shouldn’t be highlighted at all. </a:t>
            </a:r>
            <a:endParaRPr lang="en-US" sz="1700" dirty="0" smtClean="0"/>
          </a:p>
          <a:p>
            <a:endParaRPr lang="en-US" dirty="0"/>
          </a:p>
        </p:txBody>
      </p:sp>
    </p:spTree>
    <p:extLst>
      <p:ext uri="{BB962C8B-B14F-4D97-AF65-F5344CB8AC3E}">
        <p14:creationId xmlns:p14="http://schemas.microsoft.com/office/powerpoint/2010/main" val="40526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Optimising Prospect Emails</a:t>
            </a:r>
            <a:endParaRPr lang="en-US" dirty="0"/>
          </a:p>
        </p:txBody>
      </p:sp>
      <p:sp>
        <p:nvSpPr>
          <p:cNvPr id="3" name="Content Placeholder 2"/>
          <p:cNvSpPr>
            <a:spLocks noGrp="1"/>
          </p:cNvSpPr>
          <p:nvPr>
            <p:ph idx="1"/>
          </p:nvPr>
        </p:nvSpPr>
        <p:spPr/>
        <p:txBody>
          <a:bodyPr>
            <a:normAutofit/>
          </a:bodyPr>
          <a:lstStyle/>
          <a:p>
            <a:pPr marL="0" indent="0">
              <a:buNone/>
            </a:pPr>
            <a:r>
              <a:rPr lang="en-GB" dirty="0" smtClean="0"/>
              <a:t>Activate Lead scoring to know categories he is interested in. Use </a:t>
            </a:r>
            <a:r>
              <a:rPr lang="en-GB" dirty="0" err="1" smtClean="0"/>
              <a:t>Pardot</a:t>
            </a:r>
            <a:r>
              <a:rPr lang="en-GB" dirty="0" smtClean="0"/>
              <a:t> Forms with 4-6 fields.</a:t>
            </a:r>
          </a:p>
          <a:p>
            <a:pPr marL="0" indent="0">
              <a:buNone/>
            </a:pPr>
            <a:r>
              <a:rPr lang="en-GB" dirty="0" smtClean="0"/>
              <a:t>Save Previous search or let him create one now with subscribe set to his email.</a:t>
            </a:r>
          </a:p>
          <a:p>
            <a:pPr marL="0" indent="0">
              <a:buNone/>
            </a:pPr>
            <a:r>
              <a:rPr lang="en-GB" dirty="0" smtClean="0"/>
              <a:t>JavaScript Tracking on visited pages can indicate if a prospect is Sales ready.</a:t>
            </a:r>
          </a:p>
          <a:p>
            <a:pPr marL="0" indent="0">
              <a:buNone/>
            </a:pPr>
            <a:r>
              <a:rPr lang="en-GB" dirty="0" smtClean="0"/>
              <a:t>Create a Drip Program  – Explained in Section 3.</a:t>
            </a:r>
          </a:p>
          <a:p>
            <a:pPr marL="0" indent="0">
              <a:buNone/>
            </a:pPr>
            <a:endParaRPr lang="en-US" dirty="0"/>
          </a:p>
        </p:txBody>
      </p:sp>
    </p:spTree>
    <p:extLst>
      <p:ext uri="{BB962C8B-B14F-4D97-AF65-F5344CB8AC3E}">
        <p14:creationId xmlns:p14="http://schemas.microsoft.com/office/powerpoint/2010/main" val="221937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Customer Journey</a:t>
            </a:r>
            <a:endParaRPr lang="en-US" dirty="0"/>
          </a:p>
        </p:txBody>
      </p:sp>
      <p:sp>
        <p:nvSpPr>
          <p:cNvPr id="3" name="Content Placeholder 2"/>
          <p:cNvSpPr>
            <a:spLocks noGrp="1"/>
          </p:cNvSpPr>
          <p:nvPr>
            <p:ph idx="1"/>
          </p:nvPr>
        </p:nvSpPr>
        <p:spPr/>
        <p:txBody>
          <a:bodyPr/>
          <a:lstStyle/>
          <a:p>
            <a:pPr marL="0" indent="0">
              <a:buNone/>
            </a:pPr>
            <a:r>
              <a:rPr lang="en-GB" dirty="0" smtClean="0"/>
              <a:t>Current Scenario: No communication after the sales except emails which contain new possible deals.</a:t>
            </a:r>
          </a:p>
          <a:p>
            <a:endParaRPr lang="en-GB" dirty="0"/>
          </a:p>
          <a:p>
            <a:pPr marL="0" indent="0">
              <a:buNone/>
            </a:pPr>
            <a:r>
              <a:rPr lang="en-GB" dirty="0" smtClean="0"/>
              <a:t>Bottleneck: Defining a customer journey. Post sales Communication</a:t>
            </a:r>
            <a:r>
              <a:rPr lang="en-US" dirty="0"/>
              <a:t> </a:t>
            </a:r>
            <a:r>
              <a:rPr lang="en-GB" dirty="0" smtClean="0"/>
              <a:t>to bring in customer Loyalty. </a:t>
            </a:r>
            <a:endParaRPr lang="en-US" dirty="0"/>
          </a:p>
        </p:txBody>
      </p:sp>
    </p:spTree>
    <p:extLst>
      <p:ext uri="{BB962C8B-B14F-4D97-AF65-F5344CB8AC3E}">
        <p14:creationId xmlns:p14="http://schemas.microsoft.com/office/powerpoint/2010/main" val="2287928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Customer Journey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2462989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4743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GB" dirty="0" smtClean="0"/>
              <a:t>The customer in this case is either in or has crossed the Buy stage. We need to ensure that he buys again and propagates about our services. The communication should be compelling.</a:t>
            </a:r>
          </a:p>
          <a:p>
            <a:r>
              <a:rPr lang="en-GB" dirty="0" smtClean="0"/>
              <a:t>“</a:t>
            </a:r>
            <a:r>
              <a:rPr lang="en-GB" dirty="0" smtClean="0">
                <a:solidFill>
                  <a:srgbClr val="C00000"/>
                </a:solidFill>
              </a:rPr>
              <a:t>Send communication which helps the customer instead which helps you. Sales will follow</a:t>
            </a:r>
            <a:r>
              <a:rPr lang="en-GB" dirty="0" smtClean="0"/>
              <a:t>” – My ex-colleague who is the CEO of a Marketing Automation Company now. </a:t>
            </a:r>
          </a:p>
          <a:p>
            <a:endParaRPr lang="en-GB" dirty="0" smtClean="0"/>
          </a:p>
        </p:txBody>
      </p:sp>
    </p:spTree>
    <p:extLst>
      <p:ext uri="{BB962C8B-B14F-4D97-AF65-F5344CB8AC3E}">
        <p14:creationId xmlns:p14="http://schemas.microsoft.com/office/powerpoint/2010/main" val="207440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1474</Words>
  <Application>Microsoft Office PowerPoint</Application>
  <PresentationFormat>On-screen Show (4:3)</PresentationFormat>
  <Paragraphs>121</Paragraphs>
  <Slides>18</Slides>
  <Notes>8</Notes>
  <HiddenSlides>0</HiddenSlides>
  <MMClips>1</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Marketing Automation for Network4cars</vt:lpstr>
      <vt:lpstr>Solution</vt:lpstr>
      <vt:lpstr>Categories of Audience </vt:lpstr>
      <vt:lpstr>Optimising Customer Emails</vt:lpstr>
      <vt:lpstr>Cont.</vt:lpstr>
      <vt:lpstr>Optimising Prospect Emails</vt:lpstr>
      <vt:lpstr>Customer Journey</vt:lpstr>
      <vt:lpstr>The Customer Journey</vt:lpstr>
      <vt:lpstr>PowerPoint Presentation</vt:lpstr>
      <vt:lpstr>Types of Post Sale Communication</vt:lpstr>
      <vt:lpstr>Database</vt:lpstr>
      <vt:lpstr>Solution</vt:lpstr>
      <vt:lpstr>Measures to Ensure Database Hygiene</vt:lpstr>
      <vt:lpstr>PowerPoint Presentation</vt:lpstr>
      <vt:lpstr>PowerPoint Presentation</vt:lpstr>
      <vt:lpstr>Pardot Best Practices</vt:lpstr>
      <vt:lpstr>PowerPoint Presentation</vt:lpstr>
      <vt:lpstr>Thank you.</vt:lpstr>
    </vt:vector>
  </TitlesOfParts>
  <Company>ABN AMRO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Automation for Network4cars</dc:title>
  <dc:creator>Kumar (Naveen)</dc:creator>
  <cp:lastModifiedBy>Kumar (Naveen)</cp:lastModifiedBy>
  <cp:revision>70</cp:revision>
  <dcterms:created xsi:type="dcterms:W3CDTF">2017-06-11T09:24:16Z</dcterms:created>
  <dcterms:modified xsi:type="dcterms:W3CDTF">2017-06-12T20:23:59Z</dcterms:modified>
</cp:coreProperties>
</file>