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media1.JPG" ContentType="video/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23"/>
  </p:notesMasterIdLst>
  <p:sldIdLst>
    <p:sldId id="256" r:id="rId2"/>
    <p:sldId id="280" r:id="rId3"/>
    <p:sldId id="259" r:id="rId4"/>
    <p:sldId id="263" r:id="rId5"/>
    <p:sldId id="260" r:id="rId6"/>
    <p:sldId id="262" r:id="rId7"/>
    <p:sldId id="261" r:id="rId8"/>
    <p:sldId id="265" r:id="rId9"/>
    <p:sldId id="268" r:id="rId10"/>
    <p:sldId id="266" r:id="rId11"/>
    <p:sldId id="269" r:id="rId12"/>
    <p:sldId id="279" r:id="rId13"/>
    <p:sldId id="281" r:id="rId14"/>
    <p:sldId id="270" r:id="rId15"/>
    <p:sldId id="271" r:id="rId16"/>
    <p:sldId id="276" r:id="rId17"/>
    <p:sldId id="282" r:id="rId18"/>
    <p:sldId id="275" r:id="rId19"/>
    <p:sldId id="278" r:id="rId20"/>
    <p:sldId id="257"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583000-F5B2-443E-A95A-616D85FF2E4E}">
          <p14:sldIdLst>
            <p14:sldId id="256"/>
            <p14:sldId id="280"/>
            <p14:sldId id="259"/>
            <p14:sldId id="263"/>
            <p14:sldId id="260"/>
            <p14:sldId id="262"/>
            <p14:sldId id="261"/>
            <p14:sldId id="265"/>
            <p14:sldId id="268"/>
            <p14:sldId id="266"/>
            <p14:sldId id="269"/>
            <p14:sldId id="279"/>
            <p14:sldId id="281"/>
            <p14:sldId id="270"/>
            <p14:sldId id="271"/>
          </p14:sldIdLst>
        </p14:section>
        <p14:section name="Untitled Section" id="{3D0E5730-D5AB-453A-870A-F0425CDD5C80}">
          <p14:sldIdLst>
            <p14:sldId id="276"/>
            <p14:sldId id="282"/>
            <p14:sldId id="275"/>
            <p14:sldId id="278"/>
            <p14:sldId id="257"/>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B2F"/>
    <a:srgbClr val="000066"/>
    <a:srgbClr val="654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3073" autoAdjust="0"/>
  </p:normalViewPr>
  <p:slideViewPr>
    <p:cSldViewPr>
      <p:cViewPr varScale="1">
        <p:scale>
          <a:sx n="82" d="100"/>
          <a:sy n="82" d="100"/>
        </p:scale>
        <p:origin x="-1450"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07030-9C4C-49F5-B3CC-1434AA31627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02DE05F-6B38-49FD-800E-F410D4F917C2}">
      <dgm:prSet phldrT="[Text]"/>
      <dgm:spPr/>
      <dgm:t>
        <a:bodyPr/>
        <a:lstStyle/>
        <a:p>
          <a:r>
            <a:rPr lang="en-GB" dirty="0" smtClean="0"/>
            <a:t>Learn</a:t>
          </a:r>
          <a:endParaRPr lang="en-US" dirty="0"/>
        </a:p>
      </dgm:t>
    </dgm:pt>
    <dgm:pt modelId="{A8964580-C2FE-49CF-9CD6-D3EBD1840AC1}" type="parTrans" cxnId="{FE2E8209-328E-4A9C-8037-3920C06467E7}">
      <dgm:prSet/>
      <dgm:spPr/>
      <dgm:t>
        <a:bodyPr/>
        <a:lstStyle/>
        <a:p>
          <a:endParaRPr lang="en-US"/>
        </a:p>
      </dgm:t>
    </dgm:pt>
    <dgm:pt modelId="{C2B21EFE-B4DD-4E8C-A044-AAF1D47A4CEA}" type="sibTrans" cxnId="{FE2E8209-328E-4A9C-8037-3920C06467E7}">
      <dgm:prSet/>
      <dgm:spPr/>
      <dgm:t>
        <a:bodyPr/>
        <a:lstStyle/>
        <a:p>
          <a:endParaRPr lang="en-US"/>
        </a:p>
      </dgm:t>
    </dgm:pt>
    <dgm:pt modelId="{662208B5-498D-4C3E-8151-D55DABDB56F8}">
      <dgm:prSet phldrT="[Text]"/>
      <dgm:spPr/>
      <dgm:t>
        <a:bodyPr/>
        <a:lstStyle/>
        <a:p>
          <a:r>
            <a:rPr lang="en-GB" dirty="0" smtClean="0"/>
            <a:t>Try</a:t>
          </a:r>
          <a:endParaRPr lang="en-US" dirty="0"/>
        </a:p>
      </dgm:t>
    </dgm:pt>
    <dgm:pt modelId="{77ECA060-46BD-4D8E-B83E-AB2ABA644A79}" type="parTrans" cxnId="{87E817EA-D55E-462B-AFEC-8AC81BA03689}">
      <dgm:prSet/>
      <dgm:spPr/>
      <dgm:t>
        <a:bodyPr/>
        <a:lstStyle/>
        <a:p>
          <a:endParaRPr lang="en-US"/>
        </a:p>
      </dgm:t>
    </dgm:pt>
    <dgm:pt modelId="{E9E61313-5CB9-4E8C-B69C-567291A95B2C}" type="sibTrans" cxnId="{87E817EA-D55E-462B-AFEC-8AC81BA03689}">
      <dgm:prSet/>
      <dgm:spPr/>
      <dgm:t>
        <a:bodyPr/>
        <a:lstStyle/>
        <a:p>
          <a:endParaRPr lang="en-US"/>
        </a:p>
      </dgm:t>
    </dgm:pt>
    <dgm:pt modelId="{B2281482-E2FC-4000-ABFA-B4A2CD368621}">
      <dgm:prSet phldrT="[Text]"/>
      <dgm:spPr/>
      <dgm:t>
        <a:bodyPr/>
        <a:lstStyle/>
        <a:p>
          <a:r>
            <a:rPr lang="en-GB" dirty="0" smtClean="0"/>
            <a:t>Buy</a:t>
          </a:r>
          <a:endParaRPr lang="en-US" dirty="0"/>
        </a:p>
      </dgm:t>
    </dgm:pt>
    <dgm:pt modelId="{B4B6D3A4-F695-47A0-B864-FF8294DDEA43}" type="parTrans" cxnId="{F97BAA34-DDAE-4AEE-9E37-222F6657DAE0}">
      <dgm:prSet/>
      <dgm:spPr/>
      <dgm:t>
        <a:bodyPr/>
        <a:lstStyle/>
        <a:p>
          <a:endParaRPr lang="en-US"/>
        </a:p>
      </dgm:t>
    </dgm:pt>
    <dgm:pt modelId="{1FBC4312-4278-41D5-B9E8-AC0CFD9B48ED}" type="sibTrans" cxnId="{F97BAA34-DDAE-4AEE-9E37-222F6657DAE0}">
      <dgm:prSet/>
      <dgm:spPr/>
      <dgm:t>
        <a:bodyPr/>
        <a:lstStyle/>
        <a:p>
          <a:endParaRPr lang="en-US"/>
        </a:p>
      </dgm:t>
    </dgm:pt>
    <dgm:pt modelId="{F1743552-D3C9-4D2E-A882-E9BC1F0DA702}">
      <dgm:prSet phldrT="[Text]"/>
      <dgm:spPr/>
      <dgm:t>
        <a:bodyPr/>
        <a:lstStyle/>
        <a:p>
          <a:r>
            <a:rPr lang="en-GB" dirty="0" smtClean="0"/>
            <a:t>Propagate</a:t>
          </a:r>
          <a:endParaRPr lang="en-US" dirty="0"/>
        </a:p>
      </dgm:t>
    </dgm:pt>
    <dgm:pt modelId="{AE952473-CCC9-4198-A89A-245C91185D7C}" type="parTrans" cxnId="{7D421375-F673-49CA-B14E-A25B9C007432}">
      <dgm:prSet/>
      <dgm:spPr/>
      <dgm:t>
        <a:bodyPr/>
        <a:lstStyle/>
        <a:p>
          <a:endParaRPr lang="en-US"/>
        </a:p>
      </dgm:t>
    </dgm:pt>
    <dgm:pt modelId="{FFEF0F2F-04F8-4BA8-BB3B-3C22AA9DA596}" type="sibTrans" cxnId="{7D421375-F673-49CA-B14E-A25B9C007432}">
      <dgm:prSet/>
      <dgm:spPr/>
      <dgm:t>
        <a:bodyPr/>
        <a:lstStyle/>
        <a:p>
          <a:endParaRPr lang="en-US"/>
        </a:p>
      </dgm:t>
    </dgm:pt>
    <dgm:pt modelId="{6023C35A-725C-4B9D-9F6E-6F592565204A}">
      <dgm:prSet phldrT="[Text]"/>
      <dgm:spPr/>
      <dgm:t>
        <a:bodyPr/>
        <a:lstStyle/>
        <a:p>
          <a:r>
            <a:rPr lang="en-GB" dirty="0" smtClean="0"/>
            <a:t>Discover</a:t>
          </a:r>
          <a:endParaRPr lang="en-US" dirty="0"/>
        </a:p>
      </dgm:t>
    </dgm:pt>
    <dgm:pt modelId="{F8FBF2B7-7086-47D2-9383-7E9D6E810F20}" type="parTrans" cxnId="{5B6AA664-BDA2-47AB-80D8-79A1423C9B08}">
      <dgm:prSet/>
      <dgm:spPr/>
      <dgm:t>
        <a:bodyPr/>
        <a:lstStyle/>
        <a:p>
          <a:endParaRPr lang="en-US"/>
        </a:p>
      </dgm:t>
    </dgm:pt>
    <dgm:pt modelId="{53156A7A-847A-49BE-B1F9-72CC88DCC461}" type="sibTrans" cxnId="{5B6AA664-BDA2-47AB-80D8-79A1423C9B08}">
      <dgm:prSet/>
      <dgm:spPr/>
      <dgm:t>
        <a:bodyPr/>
        <a:lstStyle/>
        <a:p>
          <a:endParaRPr lang="en-US"/>
        </a:p>
      </dgm:t>
    </dgm:pt>
    <dgm:pt modelId="{9A5118D7-1423-467A-A0B1-EE81E2A8A2FB}" type="pres">
      <dgm:prSet presAssocID="{0C807030-9C4C-49F5-B3CC-1434AA316270}" presName="cycle" presStyleCnt="0">
        <dgm:presLayoutVars>
          <dgm:dir/>
          <dgm:resizeHandles val="exact"/>
        </dgm:presLayoutVars>
      </dgm:prSet>
      <dgm:spPr/>
      <dgm:t>
        <a:bodyPr/>
        <a:lstStyle/>
        <a:p>
          <a:endParaRPr lang="en-US"/>
        </a:p>
      </dgm:t>
    </dgm:pt>
    <dgm:pt modelId="{C3C72353-0497-4753-BC37-9AFA58F7C15C}" type="pres">
      <dgm:prSet presAssocID="{E02DE05F-6B38-49FD-800E-F410D4F917C2}" presName="dummy" presStyleCnt="0"/>
      <dgm:spPr/>
    </dgm:pt>
    <dgm:pt modelId="{BA8BF9D6-A595-4F1D-BF02-637A66A9B3DC}" type="pres">
      <dgm:prSet presAssocID="{E02DE05F-6B38-49FD-800E-F410D4F917C2}" presName="node" presStyleLbl="revTx" presStyleIdx="0" presStyleCnt="5">
        <dgm:presLayoutVars>
          <dgm:bulletEnabled val="1"/>
        </dgm:presLayoutVars>
      </dgm:prSet>
      <dgm:spPr/>
      <dgm:t>
        <a:bodyPr/>
        <a:lstStyle/>
        <a:p>
          <a:endParaRPr lang="en-US"/>
        </a:p>
      </dgm:t>
    </dgm:pt>
    <dgm:pt modelId="{4593AB70-B902-4D25-9AF7-C4D4F424D14B}" type="pres">
      <dgm:prSet presAssocID="{C2B21EFE-B4DD-4E8C-A044-AAF1D47A4CEA}" presName="sibTrans" presStyleLbl="node1" presStyleIdx="0" presStyleCnt="5"/>
      <dgm:spPr/>
      <dgm:t>
        <a:bodyPr/>
        <a:lstStyle/>
        <a:p>
          <a:endParaRPr lang="en-US"/>
        </a:p>
      </dgm:t>
    </dgm:pt>
    <dgm:pt modelId="{24DA29E4-6D08-4822-AD39-1D733B94A31F}" type="pres">
      <dgm:prSet presAssocID="{662208B5-498D-4C3E-8151-D55DABDB56F8}" presName="dummy" presStyleCnt="0"/>
      <dgm:spPr/>
    </dgm:pt>
    <dgm:pt modelId="{2C12F855-CE33-42FE-87E1-A7D1D7183420}" type="pres">
      <dgm:prSet presAssocID="{662208B5-498D-4C3E-8151-D55DABDB56F8}" presName="node" presStyleLbl="revTx" presStyleIdx="1" presStyleCnt="5">
        <dgm:presLayoutVars>
          <dgm:bulletEnabled val="1"/>
        </dgm:presLayoutVars>
      </dgm:prSet>
      <dgm:spPr/>
      <dgm:t>
        <a:bodyPr/>
        <a:lstStyle/>
        <a:p>
          <a:endParaRPr lang="en-US"/>
        </a:p>
      </dgm:t>
    </dgm:pt>
    <dgm:pt modelId="{26F3CDFF-BC84-4092-A815-647DD17483BD}" type="pres">
      <dgm:prSet presAssocID="{E9E61313-5CB9-4E8C-B69C-567291A95B2C}" presName="sibTrans" presStyleLbl="node1" presStyleIdx="1" presStyleCnt="5"/>
      <dgm:spPr/>
      <dgm:t>
        <a:bodyPr/>
        <a:lstStyle/>
        <a:p>
          <a:endParaRPr lang="en-US"/>
        </a:p>
      </dgm:t>
    </dgm:pt>
    <dgm:pt modelId="{19E596A8-A3B0-4136-BDB7-12859F958326}" type="pres">
      <dgm:prSet presAssocID="{B2281482-E2FC-4000-ABFA-B4A2CD368621}" presName="dummy" presStyleCnt="0"/>
      <dgm:spPr/>
    </dgm:pt>
    <dgm:pt modelId="{43E10DE1-0DCC-4993-AC34-CF3026F82A7F}" type="pres">
      <dgm:prSet presAssocID="{B2281482-E2FC-4000-ABFA-B4A2CD368621}" presName="node" presStyleLbl="revTx" presStyleIdx="2" presStyleCnt="5">
        <dgm:presLayoutVars>
          <dgm:bulletEnabled val="1"/>
        </dgm:presLayoutVars>
      </dgm:prSet>
      <dgm:spPr/>
      <dgm:t>
        <a:bodyPr/>
        <a:lstStyle/>
        <a:p>
          <a:endParaRPr lang="en-US"/>
        </a:p>
      </dgm:t>
    </dgm:pt>
    <dgm:pt modelId="{4C7B1EB5-C308-48A9-BC6D-F74B58CA6635}" type="pres">
      <dgm:prSet presAssocID="{1FBC4312-4278-41D5-B9E8-AC0CFD9B48ED}" presName="sibTrans" presStyleLbl="node1" presStyleIdx="2" presStyleCnt="5"/>
      <dgm:spPr/>
      <dgm:t>
        <a:bodyPr/>
        <a:lstStyle/>
        <a:p>
          <a:endParaRPr lang="en-US"/>
        </a:p>
      </dgm:t>
    </dgm:pt>
    <dgm:pt modelId="{7CFAF2E7-AC46-41F7-9024-D634DA59C889}" type="pres">
      <dgm:prSet presAssocID="{F1743552-D3C9-4D2E-A882-E9BC1F0DA702}" presName="dummy" presStyleCnt="0"/>
      <dgm:spPr/>
    </dgm:pt>
    <dgm:pt modelId="{E351507B-05DA-4CDA-9BE7-F60150A057E7}" type="pres">
      <dgm:prSet presAssocID="{F1743552-D3C9-4D2E-A882-E9BC1F0DA702}" presName="node" presStyleLbl="revTx" presStyleIdx="3" presStyleCnt="5">
        <dgm:presLayoutVars>
          <dgm:bulletEnabled val="1"/>
        </dgm:presLayoutVars>
      </dgm:prSet>
      <dgm:spPr/>
      <dgm:t>
        <a:bodyPr/>
        <a:lstStyle/>
        <a:p>
          <a:endParaRPr lang="en-US"/>
        </a:p>
      </dgm:t>
    </dgm:pt>
    <dgm:pt modelId="{6A4C8F65-92D7-4E59-8C09-5FA5296855EC}" type="pres">
      <dgm:prSet presAssocID="{FFEF0F2F-04F8-4BA8-BB3B-3C22AA9DA596}" presName="sibTrans" presStyleLbl="node1" presStyleIdx="3" presStyleCnt="5"/>
      <dgm:spPr/>
      <dgm:t>
        <a:bodyPr/>
        <a:lstStyle/>
        <a:p>
          <a:endParaRPr lang="en-US"/>
        </a:p>
      </dgm:t>
    </dgm:pt>
    <dgm:pt modelId="{1889F962-D016-43A4-BE87-5FD561201056}" type="pres">
      <dgm:prSet presAssocID="{6023C35A-725C-4B9D-9F6E-6F592565204A}" presName="dummy" presStyleCnt="0"/>
      <dgm:spPr/>
    </dgm:pt>
    <dgm:pt modelId="{9E5B56E0-1B18-4ED7-9A1E-925CC12CDEC8}" type="pres">
      <dgm:prSet presAssocID="{6023C35A-725C-4B9D-9F6E-6F592565204A}" presName="node" presStyleLbl="revTx" presStyleIdx="4" presStyleCnt="5">
        <dgm:presLayoutVars>
          <dgm:bulletEnabled val="1"/>
        </dgm:presLayoutVars>
      </dgm:prSet>
      <dgm:spPr/>
      <dgm:t>
        <a:bodyPr/>
        <a:lstStyle/>
        <a:p>
          <a:endParaRPr lang="en-US"/>
        </a:p>
      </dgm:t>
    </dgm:pt>
    <dgm:pt modelId="{BDA131D9-E225-4178-8BC3-03290301CEA4}" type="pres">
      <dgm:prSet presAssocID="{53156A7A-847A-49BE-B1F9-72CC88DCC461}" presName="sibTrans" presStyleLbl="node1" presStyleIdx="4" presStyleCnt="5"/>
      <dgm:spPr/>
      <dgm:t>
        <a:bodyPr/>
        <a:lstStyle/>
        <a:p>
          <a:endParaRPr lang="en-US"/>
        </a:p>
      </dgm:t>
    </dgm:pt>
  </dgm:ptLst>
  <dgm:cxnLst>
    <dgm:cxn modelId="{FE2E8209-328E-4A9C-8037-3920C06467E7}" srcId="{0C807030-9C4C-49F5-B3CC-1434AA316270}" destId="{E02DE05F-6B38-49FD-800E-F410D4F917C2}" srcOrd="0" destOrd="0" parTransId="{A8964580-C2FE-49CF-9CD6-D3EBD1840AC1}" sibTransId="{C2B21EFE-B4DD-4E8C-A044-AAF1D47A4CEA}"/>
    <dgm:cxn modelId="{D4D8CDDC-1989-42D6-A159-66FDB2A865E7}" type="presOf" srcId="{53156A7A-847A-49BE-B1F9-72CC88DCC461}" destId="{BDA131D9-E225-4178-8BC3-03290301CEA4}" srcOrd="0" destOrd="0" presId="urn:microsoft.com/office/officeart/2005/8/layout/cycle1"/>
    <dgm:cxn modelId="{1D7FC7B3-1FB3-4158-B3C0-01D427B58128}" type="presOf" srcId="{1FBC4312-4278-41D5-B9E8-AC0CFD9B48ED}" destId="{4C7B1EB5-C308-48A9-BC6D-F74B58CA6635}" srcOrd="0" destOrd="0" presId="urn:microsoft.com/office/officeart/2005/8/layout/cycle1"/>
    <dgm:cxn modelId="{35AC361E-B614-4B25-A8E2-D2540D786B55}" type="presOf" srcId="{0C807030-9C4C-49F5-B3CC-1434AA316270}" destId="{9A5118D7-1423-467A-A0B1-EE81E2A8A2FB}" srcOrd="0" destOrd="0" presId="urn:microsoft.com/office/officeart/2005/8/layout/cycle1"/>
    <dgm:cxn modelId="{C36500E1-6068-429E-807F-1EC6D03181E4}" type="presOf" srcId="{B2281482-E2FC-4000-ABFA-B4A2CD368621}" destId="{43E10DE1-0DCC-4993-AC34-CF3026F82A7F}" srcOrd="0" destOrd="0" presId="urn:microsoft.com/office/officeart/2005/8/layout/cycle1"/>
    <dgm:cxn modelId="{A10934FF-2567-4B1A-8B60-79FFA81C8A1E}" type="presOf" srcId="{E9E61313-5CB9-4E8C-B69C-567291A95B2C}" destId="{26F3CDFF-BC84-4092-A815-647DD17483BD}" srcOrd="0" destOrd="0" presId="urn:microsoft.com/office/officeart/2005/8/layout/cycle1"/>
    <dgm:cxn modelId="{F97BAA34-DDAE-4AEE-9E37-222F6657DAE0}" srcId="{0C807030-9C4C-49F5-B3CC-1434AA316270}" destId="{B2281482-E2FC-4000-ABFA-B4A2CD368621}" srcOrd="2" destOrd="0" parTransId="{B4B6D3A4-F695-47A0-B864-FF8294DDEA43}" sibTransId="{1FBC4312-4278-41D5-B9E8-AC0CFD9B48ED}"/>
    <dgm:cxn modelId="{5B6AA664-BDA2-47AB-80D8-79A1423C9B08}" srcId="{0C807030-9C4C-49F5-B3CC-1434AA316270}" destId="{6023C35A-725C-4B9D-9F6E-6F592565204A}" srcOrd="4" destOrd="0" parTransId="{F8FBF2B7-7086-47D2-9383-7E9D6E810F20}" sibTransId="{53156A7A-847A-49BE-B1F9-72CC88DCC461}"/>
    <dgm:cxn modelId="{8108B15B-614C-4E57-AE6F-9D9100F7001D}" type="presOf" srcId="{C2B21EFE-B4DD-4E8C-A044-AAF1D47A4CEA}" destId="{4593AB70-B902-4D25-9AF7-C4D4F424D14B}" srcOrd="0" destOrd="0" presId="urn:microsoft.com/office/officeart/2005/8/layout/cycle1"/>
    <dgm:cxn modelId="{D896078C-FDA9-44A3-8983-1F08E7B19EB9}" type="presOf" srcId="{6023C35A-725C-4B9D-9F6E-6F592565204A}" destId="{9E5B56E0-1B18-4ED7-9A1E-925CC12CDEC8}" srcOrd="0" destOrd="0" presId="urn:microsoft.com/office/officeart/2005/8/layout/cycle1"/>
    <dgm:cxn modelId="{7D421375-F673-49CA-B14E-A25B9C007432}" srcId="{0C807030-9C4C-49F5-B3CC-1434AA316270}" destId="{F1743552-D3C9-4D2E-A882-E9BC1F0DA702}" srcOrd="3" destOrd="0" parTransId="{AE952473-CCC9-4198-A89A-245C91185D7C}" sibTransId="{FFEF0F2F-04F8-4BA8-BB3B-3C22AA9DA596}"/>
    <dgm:cxn modelId="{5D606523-B059-4A18-8944-07E4F19CF38E}" type="presOf" srcId="{FFEF0F2F-04F8-4BA8-BB3B-3C22AA9DA596}" destId="{6A4C8F65-92D7-4E59-8C09-5FA5296855EC}" srcOrd="0" destOrd="0" presId="urn:microsoft.com/office/officeart/2005/8/layout/cycle1"/>
    <dgm:cxn modelId="{AE830489-73C2-4A32-A430-A46C062BB104}" type="presOf" srcId="{E02DE05F-6B38-49FD-800E-F410D4F917C2}" destId="{BA8BF9D6-A595-4F1D-BF02-637A66A9B3DC}" srcOrd="0" destOrd="0" presId="urn:microsoft.com/office/officeart/2005/8/layout/cycle1"/>
    <dgm:cxn modelId="{87E817EA-D55E-462B-AFEC-8AC81BA03689}" srcId="{0C807030-9C4C-49F5-B3CC-1434AA316270}" destId="{662208B5-498D-4C3E-8151-D55DABDB56F8}" srcOrd="1" destOrd="0" parTransId="{77ECA060-46BD-4D8E-B83E-AB2ABA644A79}" sibTransId="{E9E61313-5CB9-4E8C-B69C-567291A95B2C}"/>
    <dgm:cxn modelId="{6FAAF52E-7B34-4412-8A45-FFF0B18C0A33}" type="presOf" srcId="{662208B5-498D-4C3E-8151-D55DABDB56F8}" destId="{2C12F855-CE33-42FE-87E1-A7D1D7183420}" srcOrd="0" destOrd="0" presId="urn:microsoft.com/office/officeart/2005/8/layout/cycle1"/>
    <dgm:cxn modelId="{8EFAA348-6A4D-4098-A151-323A2A8A8015}" type="presOf" srcId="{F1743552-D3C9-4D2E-A882-E9BC1F0DA702}" destId="{E351507B-05DA-4CDA-9BE7-F60150A057E7}" srcOrd="0" destOrd="0" presId="urn:microsoft.com/office/officeart/2005/8/layout/cycle1"/>
    <dgm:cxn modelId="{5BD7FA62-7469-480C-96DF-2D6E0989C8C2}" type="presParOf" srcId="{9A5118D7-1423-467A-A0B1-EE81E2A8A2FB}" destId="{C3C72353-0497-4753-BC37-9AFA58F7C15C}" srcOrd="0" destOrd="0" presId="urn:microsoft.com/office/officeart/2005/8/layout/cycle1"/>
    <dgm:cxn modelId="{C5C3DF11-B80D-454C-9FEE-D5D714DC2474}" type="presParOf" srcId="{9A5118D7-1423-467A-A0B1-EE81E2A8A2FB}" destId="{BA8BF9D6-A595-4F1D-BF02-637A66A9B3DC}" srcOrd="1" destOrd="0" presId="urn:microsoft.com/office/officeart/2005/8/layout/cycle1"/>
    <dgm:cxn modelId="{01113B6B-6C8C-4A8F-A160-30F269ED36F2}" type="presParOf" srcId="{9A5118D7-1423-467A-A0B1-EE81E2A8A2FB}" destId="{4593AB70-B902-4D25-9AF7-C4D4F424D14B}" srcOrd="2" destOrd="0" presId="urn:microsoft.com/office/officeart/2005/8/layout/cycle1"/>
    <dgm:cxn modelId="{92EB15E4-43A6-4997-823E-6868D67E37C7}" type="presParOf" srcId="{9A5118D7-1423-467A-A0B1-EE81E2A8A2FB}" destId="{24DA29E4-6D08-4822-AD39-1D733B94A31F}" srcOrd="3" destOrd="0" presId="urn:microsoft.com/office/officeart/2005/8/layout/cycle1"/>
    <dgm:cxn modelId="{52951604-1F30-47A8-A599-8F640212717D}" type="presParOf" srcId="{9A5118D7-1423-467A-A0B1-EE81E2A8A2FB}" destId="{2C12F855-CE33-42FE-87E1-A7D1D7183420}" srcOrd="4" destOrd="0" presId="urn:microsoft.com/office/officeart/2005/8/layout/cycle1"/>
    <dgm:cxn modelId="{507A10BA-8B39-432A-AAFF-FCC524A5037F}" type="presParOf" srcId="{9A5118D7-1423-467A-A0B1-EE81E2A8A2FB}" destId="{26F3CDFF-BC84-4092-A815-647DD17483BD}" srcOrd="5" destOrd="0" presId="urn:microsoft.com/office/officeart/2005/8/layout/cycle1"/>
    <dgm:cxn modelId="{8AAC0194-CB30-4FB1-99C3-8F9C1139F588}" type="presParOf" srcId="{9A5118D7-1423-467A-A0B1-EE81E2A8A2FB}" destId="{19E596A8-A3B0-4136-BDB7-12859F958326}" srcOrd="6" destOrd="0" presId="urn:microsoft.com/office/officeart/2005/8/layout/cycle1"/>
    <dgm:cxn modelId="{BFA90AEC-2116-4B32-8005-B2F53EF67A00}" type="presParOf" srcId="{9A5118D7-1423-467A-A0B1-EE81E2A8A2FB}" destId="{43E10DE1-0DCC-4993-AC34-CF3026F82A7F}" srcOrd="7" destOrd="0" presId="urn:microsoft.com/office/officeart/2005/8/layout/cycle1"/>
    <dgm:cxn modelId="{8D5862EC-114D-4626-83CE-9C449B5EBDF6}" type="presParOf" srcId="{9A5118D7-1423-467A-A0B1-EE81E2A8A2FB}" destId="{4C7B1EB5-C308-48A9-BC6D-F74B58CA6635}" srcOrd="8" destOrd="0" presId="urn:microsoft.com/office/officeart/2005/8/layout/cycle1"/>
    <dgm:cxn modelId="{5D719D2B-A600-4D15-8161-5097E937AA4C}" type="presParOf" srcId="{9A5118D7-1423-467A-A0B1-EE81E2A8A2FB}" destId="{7CFAF2E7-AC46-41F7-9024-D634DA59C889}" srcOrd="9" destOrd="0" presId="urn:microsoft.com/office/officeart/2005/8/layout/cycle1"/>
    <dgm:cxn modelId="{A86D1B37-DE18-41AD-A669-2342B3E56604}" type="presParOf" srcId="{9A5118D7-1423-467A-A0B1-EE81E2A8A2FB}" destId="{E351507B-05DA-4CDA-9BE7-F60150A057E7}" srcOrd="10" destOrd="0" presId="urn:microsoft.com/office/officeart/2005/8/layout/cycle1"/>
    <dgm:cxn modelId="{D36880EF-901D-4178-901D-F97E1C5FF0C8}" type="presParOf" srcId="{9A5118D7-1423-467A-A0B1-EE81E2A8A2FB}" destId="{6A4C8F65-92D7-4E59-8C09-5FA5296855EC}" srcOrd="11" destOrd="0" presId="urn:microsoft.com/office/officeart/2005/8/layout/cycle1"/>
    <dgm:cxn modelId="{CEC3BD9C-49DF-42CD-B0F3-398AA91E286B}" type="presParOf" srcId="{9A5118D7-1423-467A-A0B1-EE81E2A8A2FB}" destId="{1889F962-D016-43A4-BE87-5FD561201056}" srcOrd="12" destOrd="0" presId="urn:microsoft.com/office/officeart/2005/8/layout/cycle1"/>
    <dgm:cxn modelId="{09F865D4-29E9-419F-8650-58E1CC6DAAD6}" type="presParOf" srcId="{9A5118D7-1423-467A-A0B1-EE81E2A8A2FB}" destId="{9E5B56E0-1B18-4ED7-9A1E-925CC12CDEC8}" srcOrd="13" destOrd="0" presId="urn:microsoft.com/office/officeart/2005/8/layout/cycle1"/>
    <dgm:cxn modelId="{D97F570D-4851-43C1-AE43-296EA0196105}" type="presParOf" srcId="{9A5118D7-1423-467A-A0B1-EE81E2A8A2FB}" destId="{BDA131D9-E225-4178-8BC3-03290301CEA4}"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F36E8-A5E5-45ED-BE86-6A5774501F93}" type="datetimeFigureOut">
              <a:rPr lang="en-US" smtClean="0"/>
              <a:t>6/13/2017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37582-9E81-4AA6-BC80-7BC8E177CD63}" type="slidenum">
              <a:rPr lang="en-US" smtClean="0"/>
              <a:t>‹#›</a:t>
            </a:fld>
            <a:endParaRPr lang="en-US"/>
          </a:p>
        </p:txBody>
      </p:sp>
    </p:spTree>
    <p:extLst>
      <p:ext uri="{BB962C8B-B14F-4D97-AF65-F5344CB8AC3E}">
        <p14:creationId xmlns:p14="http://schemas.microsoft.com/office/powerpoint/2010/main" val="347807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sending all the promotions in one email We can send them according to the segments apart from the searchable options present on the website..</a:t>
            </a:r>
          </a:p>
          <a:p>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3</a:t>
            </a:fld>
            <a:endParaRPr lang="en-US"/>
          </a:p>
        </p:txBody>
      </p:sp>
    </p:spTree>
    <p:extLst>
      <p:ext uri="{BB962C8B-B14F-4D97-AF65-F5344CB8AC3E}">
        <p14:creationId xmlns:p14="http://schemas.microsoft.com/office/powerpoint/2010/main" val="21541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Permission</a:t>
            </a:r>
            <a:r>
              <a:rPr lang="en-US" baseline="0" dirty="0" smtClean="0"/>
              <a:t> Pass: </a:t>
            </a:r>
            <a:r>
              <a:rPr lang="en-US" dirty="0" smtClean="0"/>
              <a:t>We can create a form or a redirect link with “Opt in to receive future communication” and sent it to all the contacts.  After a waiting period of 7-14 days we can run an automation to establish Opt in and Opt out in the database. All the data can be synced to Salesforce and other CRMs. This will leave us with an interested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Hard Bounce: Many times we don’t realize that few contacts have hard bounce email address while the phone number is still reachable. The email address can be edited by the Sales rep if the contact is still interested and the email might have moved or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18</a:t>
            </a:fld>
            <a:endParaRPr lang="en-US"/>
          </a:p>
        </p:txBody>
      </p:sp>
    </p:spTree>
    <p:extLst>
      <p:ext uri="{BB962C8B-B14F-4D97-AF65-F5344CB8AC3E}">
        <p14:creationId xmlns:p14="http://schemas.microsoft.com/office/powerpoint/2010/main" val="88571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(he judges the email and will not click the email unless he finds the subject line compelling. Quick to unsubscribe)</a:t>
            </a:r>
          </a:p>
          <a:p>
            <a:r>
              <a:rPr lang="en-GB" dirty="0" smtClean="0"/>
              <a:t>Feed all: Doesn’t mind any kind of </a:t>
            </a:r>
            <a:r>
              <a:rPr lang="en-GB" dirty="0" err="1" smtClean="0"/>
              <a:t>communicaiton</a:t>
            </a:r>
            <a:r>
              <a:rPr lang="en-GB" dirty="0" smtClean="0"/>
              <a:t>.</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4</a:t>
            </a:fld>
            <a:endParaRPr lang="en-US"/>
          </a:p>
        </p:txBody>
      </p:sp>
    </p:spTree>
    <p:extLst>
      <p:ext uri="{BB962C8B-B14F-4D97-AF65-F5344CB8AC3E}">
        <p14:creationId xmlns:p14="http://schemas.microsoft.com/office/powerpoint/2010/main" val="26902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previous sales history we can attach a segment(s) to a customer and send related offers stating “We know you love to buy </a:t>
            </a:r>
            <a:r>
              <a:rPr lang="en-US" sz="1200" u="sng" kern="1200" dirty="0" smtClean="0">
                <a:solidFill>
                  <a:schemeClr val="tx1"/>
                </a:solidFill>
                <a:effectLst/>
                <a:latin typeface="+mn-lt"/>
                <a:ea typeface="+mn-ea"/>
                <a:cs typeface="+mn-cs"/>
              </a:rPr>
              <a:t>SEGMENTED </a:t>
            </a:r>
            <a:r>
              <a:rPr lang="en-US" sz="1200" kern="1200" dirty="0" smtClean="0">
                <a:solidFill>
                  <a:schemeClr val="tx1"/>
                </a:solidFill>
                <a:effectLst/>
                <a:latin typeface="+mn-lt"/>
                <a:ea typeface="+mn-ea"/>
                <a:cs typeface="+mn-cs"/>
              </a:rPr>
              <a:t>cars, so here are few more.”</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case the customer does not click on any links after arriving on the landing page , and this happens for 3 times  we can send another category. Or we can send him a short survey along with the email asking “want to see different cars? Tell us your preference” Both the information should be captured and processed to CRM and the customer preference must be set accordingly so that he receives communication to his suitability. </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5</a:t>
            </a:fld>
            <a:endParaRPr lang="en-US"/>
          </a:p>
        </p:txBody>
      </p:sp>
    </p:spTree>
    <p:extLst>
      <p:ext uri="{BB962C8B-B14F-4D97-AF65-F5344CB8AC3E}">
        <p14:creationId xmlns:p14="http://schemas.microsoft.com/office/powerpoint/2010/main" val="300466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Wide gap between Buy and Propagate</a:t>
            </a:r>
            <a:r>
              <a:rPr lang="en-GB" baseline="0" dirty="0" smtClean="0"/>
              <a:t> which can be filled in by better communication. Most companies loose repeat customers because they lacked in post sales communication or better say customer service.</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9</a:t>
            </a:fld>
            <a:endParaRPr lang="en-US"/>
          </a:p>
        </p:txBody>
      </p:sp>
    </p:spTree>
    <p:extLst>
      <p:ext uri="{BB962C8B-B14F-4D97-AF65-F5344CB8AC3E}">
        <p14:creationId xmlns:p14="http://schemas.microsoft.com/office/powerpoint/2010/main" val="254627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customer in this case is either in or has crossed the Buy stage. We need to ensure that he buys again and propagates about our services. The communication should be compelling.</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10</a:t>
            </a:fld>
            <a:endParaRPr lang="en-US"/>
          </a:p>
        </p:txBody>
      </p:sp>
    </p:spTree>
    <p:extLst>
      <p:ext uri="{BB962C8B-B14F-4D97-AF65-F5344CB8AC3E}">
        <p14:creationId xmlns:p14="http://schemas.microsoft.com/office/powerpoint/2010/main" val="706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Very Basic emails like Sale Confirmation, Thank you email</a:t>
            </a:r>
            <a:r>
              <a:rPr lang="en-GB" baseline="0" dirty="0" smtClean="0"/>
              <a:t> , </a:t>
            </a:r>
            <a:r>
              <a:rPr lang="en-GB" baseline="0" dirty="0" err="1" smtClean="0"/>
              <a:t>etc</a:t>
            </a:r>
            <a:r>
              <a:rPr lang="en-GB" baseline="0" dirty="0" smtClean="0"/>
              <a:t> are not mentioned here. Personalizes emails for Birthdays or anniversaries, favourite sports team are also good.</a:t>
            </a:r>
          </a:p>
          <a:p>
            <a:r>
              <a:rPr lang="en-GB" baseline="0" dirty="0" smtClean="0"/>
              <a:t>Customer Care – Email followed by a phone call. Empathy is important.</a:t>
            </a:r>
          </a:p>
          <a:p>
            <a:r>
              <a:rPr lang="en-GB" baseline="0" dirty="0" smtClean="0"/>
              <a:t>Sometimes customers want to share something but are not getting time or moment so your email might remind them]</a:t>
            </a:r>
          </a:p>
          <a:p>
            <a:r>
              <a:rPr lang="en-GB" baseline="0" dirty="0" smtClean="0"/>
              <a:t>Reviews – Overwhelmed people share reviews.</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11</a:t>
            </a:fld>
            <a:endParaRPr lang="en-US"/>
          </a:p>
        </p:txBody>
      </p:sp>
    </p:spTree>
    <p:extLst>
      <p:ext uri="{BB962C8B-B14F-4D97-AF65-F5344CB8AC3E}">
        <p14:creationId xmlns:p14="http://schemas.microsoft.com/office/powerpoint/2010/main" val="236435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activities are excluded because they are not good indicators of a prospect's interest, or they are passive actions that the prospect didn't perform (like email bounces).</a:t>
            </a:r>
          </a:p>
          <a:p>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15</a:t>
            </a:fld>
            <a:endParaRPr lang="en-US"/>
          </a:p>
        </p:txBody>
      </p:sp>
    </p:spTree>
    <p:extLst>
      <p:ext uri="{BB962C8B-B14F-4D97-AF65-F5344CB8AC3E}">
        <p14:creationId xmlns:p14="http://schemas.microsoft.com/office/powerpoint/2010/main" val="189744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end of the drip program will give us interested leads and the rest can be moved to  </a:t>
            </a:r>
            <a:r>
              <a:rPr lang="en-US" sz="1200" kern="1200" dirty="0" err="1" smtClean="0">
                <a:solidFill>
                  <a:schemeClr val="tx1"/>
                </a:solidFill>
                <a:effectLst/>
                <a:latin typeface="+mn-lt"/>
                <a:ea typeface="+mn-ea"/>
                <a:cs typeface="+mn-cs"/>
              </a:rPr>
              <a:t>Recyle</a:t>
            </a:r>
            <a:r>
              <a:rPr lang="en-US" sz="1200" kern="1200" dirty="0" smtClean="0">
                <a:solidFill>
                  <a:schemeClr val="tx1"/>
                </a:solidFill>
                <a:effectLst/>
                <a:latin typeface="+mn-lt"/>
                <a:ea typeface="+mn-ea"/>
                <a:cs typeface="+mn-cs"/>
              </a:rPr>
              <a:t> Bin. Clarification: Recycle Bin keeps up the data without increasing your database. Whenever a Contact who was in your recycle bin makes an activity on your website by using the same email address as is in the CRM he is moved back to Active Prospect.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You can chose the inactive </a:t>
            </a:r>
            <a:r>
              <a:rPr lang="en-GB" sz="1200" kern="1200" dirty="0" err="1" smtClean="0">
                <a:solidFill>
                  <a:schemeClr val="tx1"/>
                </a:solidFill>
                <a:effectLst/>
                <a:latin typeface="+mn-lt"/>
                <a:ea typeface="+mn-ea"/>
                <a:cs typeface="+mn-cs"/>
              </a:rPr>
              <a:t>tiem</a:t>
            </a:r>
            <a:r>
              <a:rPr lang="en-GB" sz="1200" kern="1200" dirty="0" smtClean="0">
                <a:solidFill>
                  <a:schemeClr val="tx1"/>
                </a:solidFill>
                <a:effectLst/>
                <a:latin typeface="+mn-lt"/>
                <a:ea typeface="+mn-ea"/>
                <a:cs typeface="+mn-cs"/>
              </a:rPr>
              <a:t> frame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a:t>
            </a:r>
            <a:r>
              <a:rPr lang="en-GB" sz="1200" kern="1200" baseline="0" dirty="0" smtClean="0">
                <a:solidFill>
                  <a:schemeClr val="tx1"/>
                </a:solidFill>
                <a:effectLst/>
                <a:latin typeface="+mn-lt"/>
                <a:ea typeface="+mn-ea"/>
                <a:cs typeface="+mn-cs"/>
              </a:rPr>
              <a:t> contacts who are inactive from 1 year.</a:t>
            </a:r>
          </a:p>
          <a:p>
            <a:endParaRPr lang="en-GB" sz="1200" kern="1200" baseline="0" dirty="0" smtClean="0">
              <a:solidFill>
                <a:schemeClr val="tx1"/>
              </a:solidFill>
              <a:effectLst/>
              <a:latin typeface="+mn-lt"/>
              <a:ea typeface="+mn-ea"/>
              <a:cs typeface="+mn-cs"/>
            </a:endParaRPr>
          </a:p>
          <a:p>
            <a:r>
              <a:rPr lang="en-GB" sz="1200" kern="1200" baseline="0" dirty="0" smtClean="0">
                <a:solidFill>
                  <a:schemeClr val="tx1"/>
                </a:solidFill>
                <a:effectLst/>
                <a:latin typeface="+mn-lt"/>
                <a:ea typeface="+mn-ea"/>
                <a:cs typeface="+mn-cs"/>
              </a:rPr>
              <a:t>Instead of Drip Program you can use Engagement Studio. </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16</a:t>
            </a:fld>
            <a:endParaRPr lang="en-US"/>
          </a:p>
        </p:txBody>
      </p:sp>
    </p:spTree>
    <p:extLst>
      <p:ext uri="{BB962C8B-B14F-4D97-AF65-F5344CB8AC3E}">
        <p14:creationId xmlns:p14="http://schemas.microsoft.com/office/powerpoint/2010/main" val="253107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Elaborate Recycle bin.</a:t>
            </a:r>
            <a:endParaRPr lang="en-US" dirty="0"/>
          </a:p>
        </p:txBody>
      </p:sp>
      <p:sp>
        <p:nvSpPr>
          <p:cNvPr id="4" name="Slide Number Placeholder 3"/>
          <p:cNvSpPr>
            <a:spLocks noGrp="1"/>
          </p:cNvSpPr>
          <p:nvPr>
            <p:ph type="sldNum" sz="quarter" idx="10"/>
          </p:nvPr>
        </p:nvSpPr>
        <p:spPr/>
        <p:txBody>
          <a:bodyPr/>
          <a:lstStyle/>
          <a:p>
            <a:fld id="{1BE37582-9E81-4AA6-BC80-7BC8E177CD63}" type="slidenum">
              <a:rPr lang="en-US" smtClean="0"/>
              <a:t>17</a:t>
            </a:fld>
            <a:endParaRPr lang="en-US"/>
          </a:p>
        </p:txBody>
      </p:sp>
    </p:spTree>
    <p:extLst>
      <p:ext uri="{BB962C8B-B14F-4D97-AF65-F5344CB8AC3E}">
        <p14:creationId xmlns:p14="http://schemas.microsoft.com/office/powerpoint/2010/main" val="213693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7740982-4C07-45D9-83E2-34FF5EB0E1D3}" type="datetimeFigureOut">
              <a:rPr lang="en-US" smtClean="0"/>
              <a:t>6/13/2017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5B9E356-7C3C-4CE0-B6C6-3FA12554CB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A776908-7CED-49C4-9DEC-A1005F2F9065}" type="datetimeFigureOut">
              <a:rPr lang="en-US" smtClean="0"/>
              <a:t>6/13/2017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A776908-7CED-49C4-9DEC-A1005F2F9065}" type="datetimeFigureOut">
              <a:rPr lang="en-US" smtClean="0"/>
              <a:t>6/13/2017</a:t>
            </a:fld>
            <a:endParaRPr lang="en-US"/>
          </a:p>
        </p:txBody>
      </p:sp>
      <p:sp>
        <p:nvSpPr>
          <p:cNvPr id="27" name="Slide Number Placeholder 26"/>
          <p:cNvSpPr>
            <a:spLocks noGrp="1"/>
          </p:cNvSpPr>
          <p:nvPr>
            <p:ph type="sldNum" sz="quarter" idx="11"/>
          </p:nvPr>
        </p:nvSpPr>
        <p:spPr/>
        <p:txBody>
          <a:bodyPr rtlCol="0"/>
          <a:lstStyle/>
          <a:p>
            <a:fld id="{098EDC0B-E40D-413A-8F51-D6170D3BBAA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A776908-7CED-49C4-9DEC-A1005F2F9065}" type="datetimeFigureOut">
              <a:rPr lang="en-US" smtClean="0"/>
              <a:t>6/13/2017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98EDC0B-E40D-413A-8F51-D6170D3BBAA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76908-7CED-49C4-9DEC-A1005F2F9065}" type="datetimeFigureOut">
              <a:rPr lang="en-US" smtClean="0"/>
              <a:t>6/13/2017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A776908-7CED-49C4-9DEC-A1005F2F9065}" type="datetimeFigureOut">
              <a:rPr lang="en-US" smtClean="0"/>
              <a:t>6/13/2017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8EDC0B-E40D-413A-8F51-D6170D3BBAA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A776908-7CED-49C4-9DEC-A1005F2F9065}" type="datetimeFigureOut">
              <a:rPr lang="en-US" smtClean="0"/>
              <a:t>6/13/2017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98EDC0B-E40D-413A-8F51-D6170D3BBA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jpg"/><Relationship Id="rId10" Type="http://schemas.openxmlformats.org/officeDocument/2006/relationships/image" Target="../media/image11.jpeg"/><Relationship Id="rId4" Type="http://schemas.openxmlformats.org/officeDocument/2006/relationships/image" Target="../media/image6.jp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JPG"/><Relationship Id="rId1" Type="http://schemas.microsoft.com/office/2007/relationships/media" Target="../media/media1.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usamiibs.github.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urveyplanet.com/593a90b9ca25bd6dcc31666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2000" r="-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79712" y="980728"/>
            <a:ext cx="6836296" cy="1254001"/>
          </a:xfrm>
        </p:spPr>
        <p:txBody>
          <a:bodyPr>
            <a:noAutofit/>
          </a:bodyPr>
          <a:lstStyle/>
          <a:p>
            <a:r>
              <a:rPr lang="en-GB" sz="5400" b="1" dirty="0" smtClean="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rPr>
              <a:t>Marketing Automation for Network4cars</a:t>
            </a:r>
            <a:endParaRPr lang="en-US" sz="5400" b="1" dirty="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latin typeface="Arial Narrow" panose="020B0606020202030204" pitchFamily="34" charset="0"/>
            </a:endParaRPr>
          </a:p>
        </p:txBody>
      </p:sp>
      <p:sp>
        <p:nvSpPr>
          <p:cNvPr id="3" name="Subtitle 2"/>
          <p:cNvSpPr>
            <a:spLocks noGrp="1"/>
          </p:cNvSpPr>
          <p:nvPr>
            <p:ph type="subTitle" idx="1"/>
          </p:nvPr>
        </p:nvSpPr>
        <p:spPr>
          <a:xfrm>
            <a:off x="539552" y="5517232"/>
            <a:ext cx="4752528" cy="910952"/>
          </a:xfrm>
        </p:spPr>
        <p:txBody>
          <a:bodyPr>
            <a:normAutofit/>
          </a:bodyPr>
          <a:lstStyle/>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Author -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Mausam</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GB"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Kumari</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 y="-4665"/>
            <a:ext cx="1866900" cy="906780"/>
          </a:xfrm>
          <a:prstGeom prst="rect">
            <a:avLst/>
          </a:prstGeom>
        </p:spPr>
      </p:pic>
    </p:spTree>
    <p:extLst>
      <p:ext uri="{BB962C8B-B14F-4D97-AF65-F5344CB8AC3E}">
        <p14:creationId xmlns:p14="http://schemas.microsoft.com/office/powerpoint/2010/main" val="2000898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325112"/>
          </a:xfrm>
        </p:spPr>
        <p:txBody>
          <a:bodyPr>
            <a:normAutofit/>
          </a:bodyPr>
          <a:lstStyle/>
          <a:p>
            <a:pPr>
              <a:buFont typeface="Wingdings" panose="05000000000000000000" pitchFamily="2" charset="2"/>
              <a:buChar char="Ø"/>
            </a:pPr>
            <a:r>
              <a:rPr lang="en-GB" dirty="0" smtClean="0"/>
              <a:t>The customer stage - Buy stage. </a:t>
            </a:r>
          </a:p>
          <a:p>
            <a:pPr>
              <a:buFont typeface="Wingdings" panose="05000000000000000000" pitchFamily="2" charset="2"/>
              <a:buChar char="Ø"/>
            </a:pPr>
            <a:r>
              <a:rPr lang="en-GB" dirty="0" smtClean="0"/>
              <a:t>Desired result – </a:t>
            </a:r>
            <a:r>
              <a:rPr lang="en-GB" i="1" dirty="0" smtClean="0">
                <a:solidFill>
                  <a:srgbClr val="6543C5"/>
                </a:solidFill>
              </a:rPr>
              <a:t>Repeat</a:t>
            </a:r>
            <a:r>
              <a:rPr lang="en-GB" dirty="0" smtClean="0"/>
              <a:t> customer and </a:t>
            </a:r>
            <a:r>
              <a:rPr lang="en-GB" i="1" dirty="0" smtClean="0">
                <a:solidFill>
                  <a:srgbClr val="6543C5"/>
                </a:solidFill>
              </a:rPr>
              <a:t>propagates</a:t>
            </a:r>
            <a:r>
              <a:rPr lang="en-GB" dirty="0" smtClean="0"/>
              <a:t>.</a:t>
            </a:r>
          </a:p>
          <a:p>
            <a:pPr marL="0" indent="0">
              <a:buNone/>
            </a:pPr>
            <a:endParaRPr lang="en-GB" dirty="0" smtClean="0"/>
          </a:p>
          <a:p>
            <a:pPr marL="0" indent="0">
              <a:buNone/>
            </a:pPr>
            <a:r>
              <a:rPr lang="en-GB" dirty="0" smtClean="0"/>
              <a:t>“</a:t>
            </a:r>
            <a:r>
              <a:rPr lang="en-GB" dirty="0" smtClean="0">
                <a:solidFill>
                  <a:srgbClr val="C00000"/>
                </a:solidFill>
              </a:rPr>
              <a:t>Send communication which helps the customer instead which helps you. Sales will follow</a:t>
            </a:r>
            <a:r>
              <a:rPr lang="en-GB" dirty="0" smtClean="0"/>
              <a:t>” – My ex-colleague who is the CEO of a Marketing Automation Company now. </a:t>
            </a:r>
          </a:p>
          <a:p>
            <a:endParaRPr lang="en-GB" dirty="0" smtClean="0"/>
          </a:p>
        </p:txBody>
      </p:sp>
    </p:spTree>
    <p:extLst>
      <p:ext uri="{BB962C8B-B14F-4D97-AF65-F5344CB8AC3E}">
        <p14:creationId xmlns:p14="http://schemas.microsoft.com/office/powerpoint/2010/main" val="2074401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20688"/>
            <a:ext cx="7632848" cy="864096"/>
          </a:xfrm>
        </p:spPr>
        <p:txBody>
          <a:bodyPr>
            <a:normAutofit fontScale="90000"/>
          </a:bodyPr>
          <a:lstStyle/>
          <a:p>
            <a:r>
              <a:rPr lang="en-GB" dirty="0" smtClean="0"/>
              <a:t>Types of Post Sale Communication</a:t>
            </a:r>
            <a:endParaRPr lang="en-US" dirty="0"/>
          </a:p>
        </p:txBody>
      </p:sp>
      <p:sp>
        <p:nvSpPr>
          <p:cNvPr id="3" name="Content Placeholder 2"/>
          <p:cNvSpPr>
            <a:spLocks noGrp="1"/>
          </p:cNvSpPr>
          <p:nvPr>
            <p:ph idx="1"/>
          </p:nvPr>
        </p:nvSpPr>
        <p:spPr>
          <a:xfrm>
            <a:off x="467545" y="1772816"/>
            <a:ext cx="8280920" cy="4392488"/>
          </a:xfrm>
        </p:spPr>
        <p:txBody>
          <a:bodyPr>
            <a:noAutofit/>
          </a:bodyPr>
          <a:lstStyle/>
          <a:p>
            <a:pPr>
              <a:buFont typeface="Wingdings" panose="05000000000000000000" pitchFamily="2" charset="2"/>
              <a:buChar char="Ø"/>
            </a:pPr>
            <a:r>
              <a:rPr lang="en-GB" sz="2400" dirty="0" smtClean="0"/>
              <a:t>Feedback Forms: These are strong examples that you take </a:t>
            </a:r>
            <a:r>
              <a:rPr lang="en-GB" sz="2400" i="1" dirty="0" smtClean="0">
                <a:solidFill>
                  <a:srgbClr val="6543C5"/>
                </a:solidFill>
              </a:rPr>
              <a:t>customer feedback </a:t>
            </a:r>
            <a:r>
              <a:rPr lang="en-GB" sz="2400" dirty="0" smtClean="0"/>
              <a:t>seriously.</a:t>
            </a:r>
          </a:p>
          <a:p>
            <a:pPr>
              <a:buFont typeface="Wingdings" panose="05000000000000000000" pitchFamily="2" charset="2"/>
              <a:buChar char="Ø"/>
            </a:pPr>
            <a:r>
              <a:rPr lang="en-GB" sz="2400" dirty="0" smtClean="0"/>
              <a:t>Customer Care: Ask them about the difficulties they faced and if we can </a:t>
            </a:r>
            <a:r>
              <a:rPr lang="en-GB" sz="2400" i="1" dirty="0" smtClean="0">
                <a:solidFill>
                  <a:srgbClr val="6543C5"/>
                </a:solidFill>
              </a:rPr>
              <a:t>help them </a:t>
            </a:r>
            <a:r>
              <a:rPr lang="en-GB" sz="2400" dirty="0" smtClean="0"/>
              <a:t>in the future.</a:t>
            </a:r>
          </a:p>
          <a:p>
            <a:pPr>
              <a:buFont typeface="Wingdings" panose="05000000000000000000" pitchFamily="2" charset="2"/>
              <a:buChar char="Ø"/>
            </a:pPr>
            <a:r>
              <a:rPr lang="en-GB" sz="2400" dirty="0" smtClean="0"/>
              <a:t>Information about best offers: Make them </a:t>
            </a:r>
            <a:r>
              <a:rPr lang="en-GB" sz="2400" i="1" dirty="0" smtClean="0">
                <a:solidFill>
                  <a:srgbClr val="6543C5"/>
                </a:solidFill>
              </a:rPr>
              <a:t>feel privileged </a:t>
            </a:r>
            <a:r>
              <a:rPr lang="en-GB" sz="2400" dirty="0" smtClean="0"/>
              <a:t>by sending  fast and </a:t>
            </a:r>
            <a:r>
              <a:rPr lang="en-GB" sz="2400" i="1" dirty="0" smtClean="0">
                <a:solidFill>
                  <a:srgbClr val="6543C5"/>
                </a:solidFill>
              </a:rPr>
              <a:t>first communication </a:t>
            </a:r>
            <a:r>
              <a:rPr lang="en-GB" sz="2400" dirty="0" smtClean="0"/>
              <a:t>about best deals and offers.</a:t>
            </a:r>
          </a:p>
          <a:p>
            <a:pPr>
              <a:buFont typeface="Wingdings" panose="05000000000000000000" pitchFamily="2" charset="2"/>
              <a:buChar char="Ø"/>
            </a:pPr>
            <a:r>
              <a:rPr lang="en-GB" sz="2400" dirty="0" smtClean="0"/>
              <a:t>Referral Bonus: This will help spreading word of mouth if the </a:t>
            </a:r>
            <a:r>
              <a:rPr lang="en-GB" sz="2400" i="1" dirty="0" smtClean="0">
                <a:solidFill>
                  <a:srgbClr val="6543C5"/>
                </a:solidFill>
              </a:rPr>
              <a:t>customer is also benefitted</a:t>
            </a:r>
            <a:r>
              <a:rPr lang="en-GB" sz="2400" dirty="0" smtClean="0"/>
              <a:t>. He can receive some discount on his next purchase when his referral makes a purchase.</a:t>
            </a:r>
          </a:p>
          <a:p>
            <a:pPr>
              <a:buFont typeface="Wingdings" panose="05000000000000000000" pitchFamily="2" charset="2"/>
              <a:buChar char="Ø"/>
            </a:pPr>
            <a:r>
              <a:rPr lang="en-GB" sz="2400" dirty="0" smtClean="0"/>
              <a:t>Basic emails like Confirmation email, Thank you email and personalized Birthday/anniversary emails.</a:t>
            </a:r>
          </a:p>
        </p:txBody>
      </p:sp>
    </p:spTree>
    <p:extLst>
      <p:ext uri="{BB962C8B-B14F-4D97-AF65-F5344CB8AC3E}">
        <p14:creationId xmlns:p14="http://schemas.microsoft.com/office/powerpoint/2010/main" val="279896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1738536" cy="858424"/>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251520" y="2708920"/>
            <a:ext cx="3744415" cy="2880321"/>
          </a:xfrm>
        </p:spPr>
        <p:txBody>
          <a:bodyPr>
            <a:normAutofit lnSpcReduction="10000"/>
          </a:bodyPr>
          <a:lstStyle/>
          <a:p>
            <a:pPr marL="0" indent="0">
              <a:buNone/>
            </a:pPr>
            <a:r>
              <a:rPr lang="en-GB" dirty="0"/>
              <a:t>Ask for Reviews: </a:t>
            </a:r>
            <a:r>
              <a:rPr lang="en-GB" i="1" dirty="0">
                <a:solidFill>
                  <a:srgbClr val="6543C5"/>
                </a:solidFill>
              </a:rPr>
              <a:t>Happy customers </a:t>
            </a:r>
            <a:r>
              <a:rPr lang="en-GB" dirty="0"/>
              <a:t>will give good reviews and it can be showed on our </a:t>
            </a:r>
            <a:r>
              <a:rPr lang="en-GB" dirty="0" smtClean="0"/>
              <a:t>website and moves your page up in organic search.</a:t>
            </a:r>
          </a:p>
          <a:p>
            <a:pPr marL="0" indent="0">
              <a:buNone/>
            </a:pPr>
            <a:endParaRPr lang="en-GB"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1556792"/>
            <a:ext cx="4795124" cy="4309677"/>
          </a:xfrm>
          <a:prstGeom prst="rect">
            <a:avLst/>
          </a:prstGeom>
        </p:spPr>
      </p:pic>
    </p:spTree>
    <p:extLst>
      <p:ext uri="{BB962C8B-B14F-4D97-AF65-F5344CB8AC3E}">
        <p14:creationId xmlns:p14="http://schemas.microsoft.com/office/powerpoint/2010/main" val="190034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484784"/>
            <a:ext cx="7408333" cy="3450696"/>
          </a:xfrm>
        </p:spPr>
        <p:txBody>
          <a:bodyPr>
            <a:normAutofit fontScale="92500" lnSpcReduction="10000"/>
          </a:bodyPr>
          <a:lstStyle/>
          <a:p>
            <a:pPr>
              <a:buFont typeface="Wingdings" panose="05000000000000000000" pitchFamily="2" charset="2"/>
              <a:buChar char="Ø"/>
            </a:pPr>
            <a:r>
              <a:rPr lang="en-GB" dirty="0"/>
              <a:t>Newsletter:  We can </a:t>
            </a:r>
            <a:r>
              <a:rPr lang="en-GB" i="1" dirty="0">
                <a:solidFill>
                  <a:srgbClr val="6543C5"/>
                </a:solidFill>
              </a:rPr>
              <a:t>create newsletter </a:t>
            </a:r>
            <a:r>
              <a:rPr lang="en-GB" dirty="0"/>
              <a:t>about some simple topics which our customers might want to know more about like the Maintenance hacks, industry trends,  tax changes, best car awards and latest industry news. </a:t>
            </a:r>
            <a:endParaRPr lang="en-GB" dirty="0" smtClean="0"/>
          </a:p>
          <a:p>
            <a:pPr marL="0" indent="0">
              <a:buNone/>
            </a:pPr>
            <a:endParaRPr lang="en-GB" dirty="0"/>
          </a:p>
          <a:p>
            <a:pPr>
              <a:buFont typeface="Wingdings" panose="05000000000000000000" pitchFamily="2" charset="2"/>
              <a:buChar char="Ø"/>
            </a:pPr>
            <a:r>
              <a:rPr lang="en-GB" dirty="0">
                <a:solidFill>
                  <a:srgbClr val="FF0000"/>
                </a:solidFill>
              </a:rPr>
              <a:t>Caution – Timeline your emails and do not send several  emails at one time. Use Suppression List</a:t>
            </a:r>
            <a:endParaRPr lang="en-US" dirty="0">
              <a:solidFill>
                <a:srgbClr val="FF0000"/>
              </a:solidFill>
            </a:endParaRPr>
          </a:p>
          <a:p>
            <a:endParaRPr lang="en-US" dirty="0"/>
          </a:p>
        </p:txBody>
      </p:sp>
    </p:spTree>
    <p:extLst>
      <p:ext uri="{BB962C8B-B14F-4D97-AF65-F5344CB8AC3E}">
        <p14:creationId xmlns:p14="http://schemas.microsoft.com/office/powerpoint/2010/main" val="327356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1066800"/>
          </a:xfrm>
        </p:spPr>
        <p:txBody>
          <a:bodyPr/>
          <a:lstStyle/>
          <a:p>
            <a:r>
              <a:rPr lang="en-GB" dirty="0" smtClean="0"/>
              <a:t>Database</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18000 contacts with around 5000 active. </a:t>
            </a:r>
          </a:p>
          <a:p>
            <a:pPr marL="0" indent="0">
              <a:buNone/>
            </a:pPr>
            <a:endParaRPr lang="en-GB" dirty="0"/>
          </a:p>
          <a:p>
            <a:pPr marL="0" indent="0">
              <a:buNone/>
            </a:pPr>
            <a:r>
              <a:rPr lang="en-GB" dirty="0" smtClean="0">
                <a:solidFill>
                  <a:srgbClr val="C00000"/>
                </a:solidFill>
              </a:rPr>
              <a:t>Bottleneck</a:t>
            </a:r>
            <a:r>
              <a:rPr lang="en-GB" dirty="0" smtClean="0"/>
              <a:t>: Identify potential customers and who are not-interested.</a:t>
            </a:r>
            <a:endParaRPr lang="en-US" dirty="0"/>
          </a:p>
        </p:txBody>
      </p:sp>
    </p:spTree>
    <p:extLst>
      <p:ext uri="{BB962C8B-B14F-4D97-AF65-F5344CB8AC3E}">
        <p14:creationId xmlns:p14="http://schemas.microsoft.com/office/powerpoint/2010/main" val="1990161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GB" dirty="0" smtClean="0"/>
              <a:t>Solution</a:t>
            </a:r>
            <a:endParaRPr lang="en-US" dirty="0"/>
          </a:p>
        </p:txBody>
      </p:sp>
      <p:sp>
        <p:nvSpPr>
          <p:cNvPr id="3" name="Content Placeholder 2"/>
          <p:cNvSpPr>
            <a:spLocks noGrp="1"/>
          </p:cNvSpPr>
          <p:nvPr>
            <p:ph idx="1"/>
          </p:nvPr>
        </p:nvSpPr>
        <p:spPr>
          <a:xfrm>
            <a:off x="395536" y="1844824"/>
            <a:ext cx="8229600" cy="4325112"/>
          </a:xfrm>
        </p:spPr>
        <p:txBody>
          <a:bodyPr>
            <a:normAutofit/>
          </a:bodyPr>
          <a:lstStyle/>
          <a:p>
            <a:pPr marL="0" indent="0">
              <a:buNone/>
            </a:pPr>
            <a:r>
              <a:rPr lang="en-US" dirty="0" smtClean="0"/>
              <a:t>In </a:t>
            </a:r>
            <a:r>
              <a:rPr lang="en-US" dirty="0"/>
              <a:t>B2B industry roughly 30% data decays every year. – </a:t>
            </a:r>
            <a:r>
              <a:rPr lang="en-US" dirty="0" err="1"/>
              <a:t>SiriusDecisions</a:t>
            </a:r>
            <a:r>
              <a:rPr lang="en-US" dirty="0"/>
              <a:t> estimate. </a:t>
            </a:r>
            <a:endParaRPr lang="en-US" dirty="0" smtClean="0"/>
          </a:p>
          <a:p>
            <a:pPr marL="0" indent="0">
              <a:buNone/>
            </a:pPr>
            <a:r>
              <a:rPr lang="en-US" dirty="0"/>
              <a:t> </a:t>
            </a:r>
            <a:r>
              <a:rPr lang="en-US" dirty="0" smtClean="0"/>
              <a:t>According to </a:t>
            </a:r>
            <a:r>
              <a:rPr lang="en-US" dirty="0" err="1" smtClean="0"/>
              <a:t>Pardot</a:t>
            </a:r>
            <a:r>
              <a:rPr lang="en-US" dirty="0" smtClean="0"/>
              <a:t> - Active </a:t>
            </a:r>
            <a:r>
              <a:rPr lang="en-US" dirty="0"/>
              <a:t>prospects are prospects that have </a:t>
            </a:r>
            <a:r>
              <a:rPr lang="en-US" i="1" dirty="0">
                <a:solidFill>
                  <a:srgbClr val="6543C5"/>
                </a:solidFill>
              </a:rPr>
              <a:t>ever</a:t>
            </a:r>
            <a:r>
              <a:rPr lang="en-US" dirty="0"/>
              <a:t> had at least </a:t>
            </a:r>
            <a:r>
              <a:rPr lang="en-US" i="1" dirty="0">
                <a:solidFill>
                  <a:srgbClr val="6543C5"/>
                </a:solidFill>
              </a:rPr>
              <a:t>one activity</a:t>
            </a:r>
            <a:r>
              <a:rPr lang="en-US" dirty="0"/>
              <a:t> besides an email </a:t>
            </a:r>
            <a:r>
              <a:rPr lang="en-US" i="1" dirty="0">
                <a:solidFill>
                  <a:srgbClr val="6543C5"/>
                </a:solidFill>
              </a:rPr>
              <a:t>send</a:t>
            </a:r>
            <a:r>
              <a:rPr lang="en-US" dirty="0"/>
              <a:t>, </a:t>
            </a:r>
            <a:r>
              <a:rPr lang="en-US" dirty="0" smtClean="0"/>
              <a:t>email </a:t>
            </a:r>
            <a:r>
              <a:rPr lang="en-US" i="1" dirty="0" smtClean="0">
                <a:solidFill>
                  <a:srgbClr val="6543C5"/>
                </a:solidFill>
              </a:rPr>
              <a:t>open</a:t>
            </a:r>
            <a:r>
              <a:rPr lang="en-US" dirty="0" smtClean="0"/>
              <a:t>, </a:t>
            </a:r>
            <a:r>
              <a:rPr lang="en-US" dirty="0"/>
              <a:t>email </a:t>
            </a:r>
            <a:r>
              <a:rPr lang="en-US" i="1" dirty="0">
                <a:solidFill>
                  <a:srgbClr val="6543C5"/>
                </a:solidFill>
              </a:rPr>
              <a:t>bounce</a:t>
            </a:r>
            <a:r>
              <a:rPr lang="en-US" dirty="0"/>
              <a:t>, or </a:t>
            </a:r>
            <a:r>
              <a:rPr lang="en-US" i="1" dirty="0">
                <a:solidFill>
                  <a:srgbClr val="6543C5"/>
                </a:solidFill>
              </a:rPr>
              <a:t>opportunity</a:t>
            </a:r>
            <a:r>
              <a:rPr lang="en-US" dirty="0"/>
              <a:t>. </a:t>
            </a:r>
            <a:r>
              <a:rPr lang="en-US" dirty="0" smtClean="0"/>
              <a:t>(not good indicators)</a:t>
            </a:r>
          </a:p>
          <a:p>
            <a:pPr marL="0" indent="0">
              <a:buNone/>
            </a:pPr>
            <a:r>
              <a:rPr lang="en-GB" dirty="0"/>
              <a:t> </a:t>
            </a:r>
            <a:endParaRPr lang="en-US" dirty="0"/>
          </a:p>
        </p:txBody>
      </p:sp>
    </p:spTree>
    <p:extLst>
      <p:ext uri="{BB962C8B-B14F-4D97-AF65-F5344CB8AC3E}">
        <p14:creationId xmlns:p14="http://schemas.microsoft.com/office/powerpoint/2010/main" val="302678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7571184" cy="1146456"/>
          </a:xfrm>
        </p:spPr>
        <p:txBody>
          <a:bodyPr>
            <a:normAutofit fontScale="90000"/>
          </a:bodyPr>
          <a:lstStyle/>
          <a:p>
            <a:r>
              <a:rPr lang="en-GB" sz="3600" dirty="0" smtClean="0"/>
              <a:t>Measures to Ensure Database Hygiene</a:t>
            </a:r>
            <a:endParaRPr lang="en-US" sz="3600" dirty="0"/>
          </a:p>
        </p:txBody>
      </p:sp>
      <p:sp>
        <p:nvSpPr>
          <p:cNvPr id="3" name="Content Placeholder 2"/>
          <p:cNvSpPr>
            <a:spLocks noGrp="1"/>
          </p:cNvSpPr>
          <p:nvPr>
            <p:ph idx="1"/>
          </p:nvPr>
        </p:nvSpPr>
        <p:spPr>
          <a:xfrm>
            <a:off x="827584" y="1988840"/>
            <a:ext cx="7408333" cy="3450696"/>
          </a:xfrm>
        </p:spPr>
        <p:txBody>
          <a:bodyPr/>
          <a:lstStyle/>
          <a:p>
            <a:pPr marL="0" indent="0">
              <a:buNone/>
            </a:pPr>
            <a:endParaRPr lang="en-GB" dirty="0" smtClean="0"/>
          </a:p>
          <a:p>
            <a:pPr>
              <a:buFont typeface="Wingdings" panose="05000000000000000000" pitchFamily="2" charset="2"/>
              <a:buChar char="Ø"/>
            </a:pPr>
            <a:r>
              <a:rPr lang="en-GB" dirty="0" smtClean="0"/>
              <a:t>Drip Program: </a:t>
            </a:r>
            <a:r>
              <a:rPr lang="en-US" dirty="0" smtClean="0"/>
              <a:t>We can set up a drip program with a </a:t>
            </a:r>
            <a:r>
              <a:rPr lang="en-US" i="1" dirty="0" smtClean="0">
                <a:solidFill>
                  <a:srgbClr val="6543C5"/>
                </a:solidFill>
              </a:rPr>
              <a:t>simple dynamic list </a:t>
            </a:r>
            <a:r>
              <a:rPr lang="en-US" dirty="0" smtClean="0"/>
              <a:t>and good emails to encourage our prospects .  </a:t>
            </a:r>
          </a:p>
          <a:p>
            <a:pPr marL="0" indent="0">
              <a:buNone/>
            </a:pPr>
            <a:endParaRPr lang="en-US" dirty="0"/>
          </a:p>
        </p:txBody>
      </p:sp>
    </p:spTree>
    <p:extLst>
      <p:ext uri="{BB962C8B-B14F-4D97-AF65-F5344CB8AC3E}">
        <p14:creationId xmlns:p14="http://schemas.microsoft.com/office/powerpoint/2010/main" val="3756943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1" name="Straight Arrow Connector 110"/>
          <p:cNvCxnSpPr/>
          <p:nvPr/>
        </p:nvCxnSpPr>
        <p:spPr>
          <a:xfrm>
            <a:off x="8148304" y="4866166"/>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9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525" y="27263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p:cNvCxnSpPr/>
          <p:nvPr/>
        </p:nvCxnSpPr>
        <p:spPr>
          <a:xfrm flipH="1">
            <a:off x="982146" y="1310479"/>
            <a:ext cx="1" cy="13358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922" y="1528051"/>
            <a:ext cx="880449" cy="880449"/>
          </a:xfrm>
          <a:prstGeom prst="rect">
            <a:avLst/>
          </a:prstGeom>
        </p:spPr>
      </p:pic>
      <p:sp>
        <p:nvSpPr>
          <p:cNvPr id="47" name="TextBox 46"/>
          <p:cNvSpPr txBox="1"/>
          <p:nvPr/>
        </p:nvSpPr>
        <p:spPr bwMode="auto">
          <a:xfrm>
            <a:off x="1259632" y="1795024"/>
            <a:ext cx="1510252"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1. First ever email : Blog link </a:t>
            </a:r>
            <a:endParaRPr lang="en-US" sz="800" dirty="0">
              <a:latin typeface="Tahoma" pitchFamily="34" charset="0"/>
              <a:cs typeface="Tahoma" pitchFamily="34"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557" y="442625"/>
            <a:ext cx="1421175" cy="690285"/>
          </a:xfrm>
          <a:prstGeom prst="rect">
            <a:avLst/>
          </a:prstGeom>
        </p:spPr>
      </p:pic>
      <p:cxnSp>
        <p:nvCxnSpPr>
          <p:cNvPr id="51" name="Straight Arrow Connector 50"/>
          <p:cNvCxnSpPr/>
          <p:nvPr/>
        </p:nvCxnSpPr>
        <p:spPr>
          <a:xfrm flipH="1">
            <a:off x="979990" y="3501008"/>
            <a:ext cx="2157" cy="63669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52"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8512" y="3833162"/>
            <a:ext cx="184508" cy="18450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p:cNvPicPr>
            <a:picLocks noChangeAspect="1"/>
          </p:cNvPicPr>
          <p:nvPr/>
        </p:nvPicPr>
        <p:blipFill rotWithShape="1">
          <a:blip r:embed="rId7" cstate="print">
            <a:extLst>
              <a:ext uri="{28A0092B-C50C-407E-A947-70E740481C1C}">
                <a14:useLocalDpi xmlns:a14="http://schemas.microsoft.com/office/drawing/2010/main" val="0"/>
              </a:ext>
            </a:extLst>
          </a:blip>
          <a:srcRect l="35248" t="21818" r="37067" b="29899"/>
          <a:stretch/>
        </p:blipFill>
        <p:spPr>
          <a:xfrm>
            <a:off x="878277" y="4205748"/>
            <a:ext cx="292571" cy="476798"/>
          </a:xfrm>
          <a:prstGeom prst="rect">
            <a:avLst/>
          </a:prstGeom>
        </p:spPr>
      </p:pic>
      <p:sp>
        <p:nvSpPr>
          <p:cNvPr id="56" name="TextBox 55"/>
          <p:cNvSpPr txBox="1"/>
          <p:nvPr/>
        </p:nvSpPr>
        <p:spPr bwMode="auto">
          <a:xfrm>
            <a:off x="1164280" y="4126751"/>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Notify Sales Rep</a:t>
            </a:r>
            <a:endParaRPr lang="en-US" sz="800" dirty="0">
              <a:latin typeface="Tahoma" pitchFamily="34" charset="0"/>
              <a:cs typeface="Tahoma" pitchFamily="34" charset="0"/>
            </a:endParaRPr>
          </a:p>
        </p:txBody>
      </p:sp>
      <p:sp>
        <p:nvSpPr>
          <p:cNvPr id="50" name="TextBox 49"/>
          <p:cNvSpPr txBox="1"/>
          <p:nvPr/>
        </p:nvSpPr>
        <p:spPr bwMode="auto">
          <a:xfrm>
            <a:off x="131033" y="3203606"/>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362" y="5225099"/>
            <a:ext cx="914400" cy="685800"/>
          </a:xfrm>
          <a:prstGeom prst="rect">
            <a:avLst/>
          </a:prstGeom>
        </p:spPr>
      </p:pic>
      <p:cxnSp>
        <p:nvCxnSpPr>
          <p:cNvPr id="58" name="Straight Arrow Connector 57"/>
          <p:cNvCxnSpPr/>
          <p:nvPr/>
        </p:nvCxnSpPr>
        <p:spPr>
          <a:xfrm>
            <a:off x="1022343" y="4758154"/>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5691" y="6106702"/>
            <a:ext cx="438300" cy="438300"/>
          </a:xfrm>
          <a:prstGeom prst="rect">
            <a:avLst/>
          </a:prstGeom>
        </p:spPr>
      </p:pic>
      <p:cxnSp>
        <p:nvCxnSpPr>
          <p:cNvPr id="62" name="Straight Arrow Connector 61"/>
          <p:cNvCxnSpPr/>
          <p:nvPr/>
        </p:nvCxnSpPr>
        <p:spPr>
          <a:xfrm>
            <a:off x="982147" y="5693590"/>
            <a:ext cx="0" cy="413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bwMode="auto">
          <a:xfrm>
            <a:off x="1228778" y="4840053"/>
            <a:ext cx="1792024"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Assign to new Drip</a:t>
            </a:r>
            <a:endParaRPr lang="en-US" sz="800" dirty="0">
              <a:latin typeface="Tahoma" pitchFamily="34" charset="0"/>
              <a:cs typeface="Tahoma" pitchFamily="34" charset="0"/>
            </a:endParaRPr>
          </a:p>
        </p:txBody>
      </p:sp>
      <p:sp>
        <p:nvSpPr>
          <p:cNvPr id="65" name="TextBox 64"/>
          <p:cNvSpPr txBox="1"/>
          <p:nvPr/>
        </p:nvSpPr>
        <p:spPr bwMode="auto">
          <a:xfrm>
            <a:off x="1116728" y="2646323"/>
            <a:ext cx="948794"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Pause for 5 days</a:t>
            </a:r>
            <a:endParaRPr lang="en-US" sz="800" dirty="0">
              <a:latin typeface="Tahoma" pitchFamily="34" charset="0"/>
              <a:cs typeface="Tahoma" pitchFamily="34" charset="0"/>
            </a:endParaRPr>
          </a:p>
        </p:txBody>
      </p:sp>
      <p:cxnSp>
        <p:nvCxnSpPr>
          <p:cNvPr id="66" name="Straight Arrow Connector 65"/>
          <p:cNvCxnSpPr/>
          <p:nvPr/>
        </p:nvCxnSpPr>
        <p:spPr bwMode="auto">
          <a:xfrm>
            <a:off x="1283020" y="2928632"/>
            <a:ext cx="1229423"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7"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2222" y="2961369"/>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2379" y="2523311"/>
            <a:ext cx="788017" cy="788017"/>
          </a:xfrm>
          <a:prstGeom prst="rect">
            <a:avLst/>
          </a:prstGeom>
        </p:spPr>
      </p:pic>
      <p:sp>
        <p:nvSpPr>
          <p:cNvPr id="69" name="TextBox 68"/>
          <p:cNvSpPr txBox="1"/>
          <p:nvPr/>
        </p:nvSpPr>
        <p:spPr bwMode="auto">
          <a:xfrm>
            <a:off x="2580577" y="2328439"/>
            <a:ext cx="123974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2</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Best offer</a:t>
            </a:r>
            <a:endParaRPr lang="en-US" sz="800" dirty="0">
              <a:latin typeface="Tahoma" pitchFamily="34" charset="0"/>
              <a:cs typeface="Tahoma" pitchFamily="34" charset="0"/>
            </a:endParaRPr>
          </a:p>
        </p:txBody>
      </p:sp>
      <p:pic>
        <p:nvPicPr>
          <p:cNvPr id="70"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6882" y="2642187"/>
            <a:ext cx="417241" cy="417241"/>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p:cNvCxnSpPr/>
          <p:nvPr/>
        </p:nvCxnSpPr>
        <p:spPr bwMode="auto">
          <a:xfrm flipV="1">
            <a:off x="3329452" y="2914593"/>
            <a:ext cx="887430" cy="1"/>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bwMode="auto">
          <a:xfrm>
            <a:off x="4372601" y="2426743"/>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smtClean="0">
                <a:latin typeface="Tahoma" pitchFamily="34" charset="0"/>
                <a:cs typeface="Tahoma" pitchFamily="34" charset="0"/>
              </a:rPr>
              <a:t>5 days</a:t>
            </a:r>
            <a:endParaRPr lang="en-US" sz="800" dirty="0">
              <a:latin typeface="Tahoma" pitchFamily="34" charset="0"/>
              <a:cs typeface="Tahoma" pitchFamily="34" charset="0"/>
            </a:endParaRPr>
          </a:p>
        </p:txBody>
      </p:sp>
      <p:cxnSp>
        <p:nvCxnSpPr>
          <p:cNvPr id="75" name="Straight Arrow Connector 74"/>
          <p:cNvCxnSpPr/>
          <p:nvPr/>
        </p:nvCxnSpPr>
        <p:spPr>
          <a:xfrm flipH="1">
            <a:off x="4372601" y="3059428"/>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3875" y="3558939"/>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83"/>
          <p:cNvSpPr txBox="1"/>
          <p:nvPr/>
        </p:nvSpPr>
        <p:spPr bwMode="auto">
          <a:xfrm>
            <a:off x="3368594" y="3061499"/>
            <a:ext cx="1535283" cy="215444"/>
          </a:xfrm>
          <a:prstGeom prst="rect">
            <a:avLst/>
          </a:prstGeom>
          <a:noFill/>
        </p:spPr>
        <p:txBody>
          <a:bodyPr wrap="square">
            <a:spAutoFit/>
          </a:bodyPr>
          <a:lstStyle/>
          <a:p>
            <a:pPr eaLnBrk="0" fontAlgn="base" hangingPunct="0">
              <a:spcBef>
                <a:spcPct val="0"/>
              </a:spcBef>
              <a:spcAft>
                <a:spcPct val="0"/>
              </a:spcAft>
              <a:defRPr/>
            </a:pPr>
            <a:r>
              <a:rPr lang="en-GB" sz="800" dirty="0" smtClean="0">
                <a:latin typeface="Tahoma" pitchFamily="34" charset="0"/>
                <a:cs typeface="Tahoma" pitchFamily="34" charset="0"/>
              </a:rPr>
              <a:t>Customer clicked on link</a:t>
            </a:r>
            <a:endParaRPr lang="en-US" sz="800" dirty="0">
              <a:latin typeface="Tahoma" pitchFamily="34" charset="0"/>
              <a:cs typeface="Tahoma" pitchFamily="34" charset="0"/>
            </a:endParaRPr>
          </a:p>
        </p:txBody>
      </p:sp>
      <p:cxnSp>
        <p:nvCxnSpPr>
          <p:cNvPr id="85" name="Straight Arrow Connector 84"/>
          <p:cNvCxnSpPr/>
          <p:nvPr/>
        </p:nvCxnSpPr>
        <p:spPr bwMode="auto">
          <a:xfrm>
            <a:off x="4818458" y="2871104"/>
            <a:ext cx="940668" cy="1651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48513" y="2935007"/>
            <a:ext cx="182259" cy="18225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9126" y="2529264"/>
            <a:ext cx="665005" cy="665005"/>
          </a:xfrm>
          <a:prstGeom prst="rect">
            <a:avLst/>
          </a:prstGeom>
        </p:spPr>
      </p:pic>
      <p:pic>
        <p:nvPicPr>
          <p:cNvPr id="88" name="Picture 4" descr="Image result for pause butt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5277" y="2611938"/>
            <a:ext cx="417241" cy="417241"/>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p:cNvSpPr txBox="1"/>
          <p:nvPr/>
        </p:nvSpPr>
        <p:spPr bwMode="auto">
          <a:xfrm>
            <a:off x="5519784" y="2010467"/>
            <a:ext cx="1356472" cy="461665"/>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3</a:t>
            </a:r>
            <a:r>
              <a:rPr lang="en-US" sz="800" baseline="30000" dirty="0" smtClean="0">
                <a:latin typeface="Tahoma" pitchFamily="34" charset="0"/>
                <a:cs typeface="Tahoma" pitchFamily="34" charset="0"/>
              </a:rPr>
              <a:t>nd</a:t>
            </a:r>
            <a:r>
              <a:rPr lang="en-US" sz="800" dirty="0" smtClean="0">
                <a:latin typeface="Tahoma" pitchFamily="34" charset="0"/>
                <a:cs typeface="Tahoma" pitchFamily="34" charset="0"/>
              </a:rPr>
              <a:t>  Email : Discount</a:t>
            </a:r>
          </a:p>
          <a:p>
            <a:pPr eaLnBrk="0" fontAlgn="base" hangingPunct="0">
              <a:spcBef>
                <a:spcPct val="0"/>
              </a:spcBef>
              <a:spcAft>
                <a:spcPct val="0"/>
              </a:spcAft>
              <a:defRPr/>
            </a:pPr>
            <a:r>
              <a:rPr lang="en-US" sz="800" dirty="0">
                <a:latin typeface="Tahoma" pitchFamily="34" charset="0"/>
                <a:cs typeface="Tahoma" pitchFamily="34" charset="0"/>
              </a:rPr>
              <a:t>4th  Email : Last offer</a:t>
            </a:r>
          </a:p>
          <a:p>
            <a:pPr eaLnBrk="0" fontAlgn="base" hangingPunct="0">
              <a:spcBef>
                <a:spcPct val="0"/>
              </a:spcBef>
              <a:spcAft>
                <a:spcPct val="0"/>
              </a:spcAft>
              <a:defRPr/>
            </a:pPr>
            <a:endParaRPr lang="en-US" sz="800" dirty="0">
              <a:latin typeface="Tahoma" pitchFamily="34" charset="0"/>
              <a:cs typeface="Tahoma" pitchFamily="34" charset="0"/>
            </a:endParaRPr>
          </a:p>
        </p:txBody>
      </p:sp>
      <p:cxnSp>
        <p:nvCxnSpPr>
          <p:cNvPr id="94" name="Straight Arrow Connector 93"/>
          <p:cNvCxnSpPr/>
          <p:nvPr/>
        </p:nvCxnSpPr>
        <p:spPr bwMode="auto">
          <a:xfrm>
            <a:off x="6388512" y="2861767"/>
            <a:ext cx="767112" cy="0"/>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Arrow Connector 94"/>
          <p:cNvCxnSpPr/>
          <p:nvPr/>
        </p:nvCxnSpPr>
        <p:spPr bwMode="auto">
          <a:xfrm>
            <a:off x="7683645" y="2848533"/>
            <a:ext cx="574245" cy="13058"/>
          </a:xfrm>
          <a:prstGeom prst="straightConnector1">
            <a:avLst/>
          </a:prstGeom>
          <a:solidFill>
            <a:schemeClr val="accent1"/>
          </a:solidFill>
          <a:ln w="28575" cap="flat" cmpd="sng" algn="ctr">
            <a:solidFill>
              <a:srgbClr val="0070C0"/>
            </a:solidFill>
            <a:prstDash val="solid"/>
            <a:round/>
            <a:headEnd type="none"/>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Straight Arrow Connector 101"/>
          <p:cNvCxnSpPr/>
          <p:nvPr/>
        </p:nvCxnSpPr>
        <p:spPr>
          <a:xfrm flipH="1">
            <a:off x="1481762" y="4349812"/>
            <a:ext cx="589209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pic>
        <p:nvPicPr>
          <p:cNvPr id="113" name="Picture 2" descr="\\solon.prd\branches\P\Global\Users\C49542\Userdata\Documents\My Pictures\NotOK icon.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788509" y="2917319"/>
            <a:ext cx="182259" cy="182259"/>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p:cNvCxnSpPr/>
          <p:nvPr/>
        </p:nvCxnSpPr>
        <p:spPr>
          <a:xfrm flipH="1">
            <a:off x="7364173" y="3061499"/>
            <a:ext cx="2" cy="1298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bwMode="auto">
          <a:xfrm>
            <a:off x="7147218" y="2395861"/>
            <a:ext cx="531276" cy="215444"/>
          </a:xfrm>
          <a:prstGeom prst="rect">
            <a:avLst/>
          </a:prstGeom>
          <a:noFill/>
        </p:spPr>
        <p:txBody>
          <a:bodyPr wrap="square">
            <a:spAutoFit/>
          </a:bodyPr>
          <a:lstStyle/>
          <a:p>
            <a:pPr eaLnBrk="0" fontAlgn="base" hangingPunct="0">
              <a:spcBef>
                <a:spcPct val="0"/>
              </a:spcBef>
              <a:spcAft>
                <a:spcPct val="0"/>
              </a:spcAft>
              <a:defRPr/>
            </a:pPr>
            <a:r>
              <a:rPr lang="en-US" sz="800" dirty="0">
                <a:latin typeface="Tahoma" pitchFamily="34" charset="0"/>
                <a:cs typeface="Tahoma" pitchFamily="34" charset="0"/>
              </a:rPr>
              <a:t>7</a:t>
            </a:r>
            <a:r>
              <a:rPr lang="en-US" sz="800" dirty="0" smtClean="0">
                <a:latin typeface="Tahoma" pitchFamily="34" charset="0"/>
                <a:cs typeface="Tahoma" pitchFamily="34" charset="0"/>
              </a:rPr>
              <a:t> days</a:t>
            </a:r>
            <a:endParaRPr lang="en-US" sz="800" dirty="0">
              <a:latin typeface="Tahoma" pitchFamily="34" charset="0"/>
              <a:cs typeface="Tahoma" pitchFamily="34" charset="0"/>
            </a:endParaRPr>
          </a:p>
        </p:txBody>
      </p:sp>
      <p:pic>
        <p:nvPicPr>
          <p:cNvPr id="124" name="Picture 3" descr="\\solon.prd\branches\P\Global\Users\C49542\Userdata\Documents\My Pictures\OK 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4964" y="3493391"/>
            <a:ext cx="184508" cy="184508"/>
          </a:xfrm>
          <a:prstGeom prst="rect">
            <a:avLst/>
          </a:prstGeom>
          <a:noFill/>
          <a:extLst>
            <a:ext uri="{909E8E84-426E-40DD-AFC4-6F175D3DCCD1}">
              <a14:hiddenFill xmlns:a14="http://schemas.microsoft.com/office/drawing/2010/main">
                <a:solidFill>
                  <a:srgbClr val="FFFFFF"/>
                </a:solidFill>
              </a14:hiddenFill>
            </a:ext>
          </a:extLst>
        </p:spPr>
      </p:pic>
      <p:sp>
        <p:nvSpPr>
          <p:cNvPr id="126" name="Curved Left Arrow 125"/>
          <p:cNvSpPr/>
          <p:nvPr/>
        </p:nvSpPr>
        <p:spPr>
          <a:xfrm>
            <a:off x="5925473" y="3346351"/>
            <a:ext cx="276177" cy="397096"/>
          </a:xfrm>
          <a:prstGeom prst="curvedLeftArrow">
            <a:avLst>
              <a:gd name="adj1" fmla="val 25000"/>
              <a:gd name="adj2" fmla="val 53406"/>
              <a:gd name="adj3" fmla="val 25000"/>
            </a:avLst>
          </a:prstGeom>
          <a:noFill/>
          <a:ln w="15875">
            <a:solidFill>
              <a:schemeClr val="accent1">
                <a:shade val="50000"/>
                <a:alpha val="71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8" name="Picture 1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96151" y="2660209"/>
            <a:ext cx="438300" cy="438300"/>
          </a:xfrm>
          <a:prstGeom prst="rect">
            <a:avLst/>
          </a:prstGeom>
        </p:spPr>
      </p:pic>
    </p:spTree>
    <p:extLst>
      <p:ext uri="{BB962C8B-B14F-4D97-AF65-F5344CB8AC3E}">
        <p14:creationId xmlns:p14="http://schemas.microsoft.com/office/powerpoint/2010/main" val="253651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412776"/>
            <a:ext cx="7920880" cy="4680520"/>
          </a:xfrm>
        </p:spPr>
        <p:txBody>
          <a:bodyPr>
            <a:normAutofit fontScale="92500" lnSpcReduction="20000"/>
          </a:bodyPr>
          <a:lstStyle/>
          <a:p>
            <a:pPr>
              <a:buFont typeface="Wingdings" panose="05000000000000000000" pitchFamily="2" charset="2"/>
              <a:buChar char="Ø"/>
            </a:pPr>
            <a:r>
              <a:rPr lang="en-GB" dirty="0" smtClean="0"/>
              <a:t>Permission Pass: </a:t>
            </a:r>
            <a:r>
              <a:rPr lang="en-US" dirty="0"/>
              <a:t>Permission pass is a  one time email sent  to </a:t>
            </a:r>
            <a:r>
              <a:rPr lang="en-US" i="1" dirty="0">
                <a:solidFill>
                  <a:srgbClr val="6543C5"/>
                </a:solidFill>
              </a:rPr>
              <a:t>reconfirm</a:t>
            </a:r>
            <a:r>
              <a:rPr lang="en-US" dirty="0"/>
              <a:t> your interested </a:t>
            </a:r>
            <a:r>
              <a:rPr lang="en-US" i="1" dirty="0" smtClean="0">
                <a:solidFill>
                  <a:srgbClr val="6543C5"/>
                </a:solidFill>
              </a:rPr>
              <a:t>prospects</a:t>
            </a:r>
            <a:r>
              <a:rPr lang="en-US" dirty="0" smtClean="0"/>
              <a:t> with a ‘Opt in”.  </a:t>
            </a:r>
            <a:endParaRPr lang="en-US" dirty="0"/>
          </a:p>
          <a:p>
            <a:pPr>
              <a:buFont typeface="Wingdings" panose="05000000000000000000" pitchFamily="2" charset="2"/>
              <a:buChar char="Ø"/>
            </a:pPr>
            <a:r>
              <a:rPr lang="en-US" dirty="0" smtClean="0"/>
              <a:t>Clearing </a:t>
            </a:r>
            <a:r>
              <a:rPr lang="en-US" dirty="0"/>
              <a:t>Hard bounce </a:t>
            </a:r>
            <a:r>
              <a:rPr lang="en-US" dirty="0" smtClean="0"/>
              <a:t>: We don’t realize. </a:t>
            </a:r>
          </a:p>
          <a:p>
            <a:pPr>
              <a:buFont typeface="Wingdings" panose="05000000000000000000" pitchFamily="2" charset="2"/>
              <a:buChar char="Ø"/>
            </a:pPr>
            <a:r>
              <a:rPr lang="en-GB" dirty="0" err="1" smtClean="0"/>
              <a:t>Javascript</a:t>
            </a:r>
            <a:r>
              <a:rPr lang="en-GB" dirty="0" smtClean="0"/>
              <a:t> Tracking: Add scores to the pages a customer/prospect might visit. </a:t>
            </a:r>
            <a:r>
              <a:rPr lang="en-US" dirty="0"/>
              <a:t>This can be done using JavaScript when we add the parameter </a:t>
            </a:r>
            <a:r>
              <a:rPr lang="en-US" b="1" dirty="0" err="1" smtClean="0"/>
              <a:t>piPoints</a:t>
            </a:r>
            <a:r>
              <a:rPr lang="en-US" b="1" dirty="0" smtClean="0"/>
              <a:t> </a:t>
            </a:r>
            <a:r>
              <a:rPr lang="en-US" b="1" dirty="0"/>
              <a:t>= “10”;</a:t>
            </a:r>
            <a:r>
              <a:rPr lang="en-US" dirty="0"/>
              <a:t> before the </a:t>
            </a:r>
            <a:r>
              <a:rPr lang="en-US" b="1" dirty="0" err="1"/>
              <a:t>piTracker</a:t>
            </a:r>
            <a:r>
              <a:rPr lang="en-US" b="1" dirty="0"/>
              <a:t>()</a:t>
            </a:r>
            <a:r>
              <a:rPr lang="en-US" dirty="0"/>
              <a:t> function before the </a:t>
            </a:r>
            <a:r>
              <a:rPr lang="en-US" b="1" dirty="0"/>
              <a:t>&lt;!</a:t>
            </a:r>
            <a:r>
              <a:rPr lang="en-US" dirty="0"/>
              <a:t> or after </a:t>
            </a:r>
            <a:r>
              <a:rPr lang="en-US" b="1" dirty="0" err="1"/>
              <a:t>piCId</a:t>
            </a:r>
            <a:r>
              <a:rPr lang="en-US" dirty="0"/>
              <a:t> variable</a:t>
            </a:r>
            <a:r>
              <a:rPr lang="en-US" dirty="0" smtClean="0"/>
              <a:t>.</a:t>
            </a:r>
          </a:p>
          <a:p>
            <a:pPr>
              <a:buFont typeface="Wingdings" panose="05000000000000000000" pitchFamily="2" charset="2"/>
              <a:buChar char="Ø"/>
            </a:pPr>
            <a:r>
              <a:rPr lang="en-GB" dirty="0" smtClean="0"/>
              <a:t>Assign </a:t>
            </a:r>
            <a:r>
              <a:rPr lang="en-GB" i="1" dirty="0" smtClean="0">
                <a:solidFill>
                  <a:srgbClr val="6543C5"/>
                </a:solidFill>
              </a:rPr>
              <a:t>negative points </a:t>
            </a:r>
            <a:r>
              <a:rPr lang="en-GB" dirty="0" smtClean="0"/>
              <a:t>to visitors visiting Career page or less points to other non-sales related page.</a:t>
            </a:r>
          </a:p>
          <a:p>
            <a:pPr>
              <a:buFont typeface="Wingdings" panose="05000000000000000000" pitchFamily="2" charset="2"/>
              <a:buChar char="Ø"/>
            </a:pPr>
            <a:r>
              <a:rPr lang="en-GB" dirty="0" smtClean="0"/>
              <a:t>Sales Alert – </a:t>
            </a:r>
            <a:r>
              <a:rPr lang="en-GB" i="1" dirty="0" smtClean="0">
                <a:solidFill>
                  <a:srgbClr val="6543C5"/>
                </a:solidFill>
              </a:rPr>
              <a:t>Alert</a:t>
            </a:r>
            <a:r>
              <a:rPr lang="en-GB" dirty="0" smtClean="0"/>
              <a:t> to the sales rep as soon as a contact moves to Active.</a:t>
            </a:r>
            <a:endParaRPr lang="en-US" dirty="0"/>
          </a:p>
          <a:p>
            <a:endParaRPr lang="en-US" dirty="0"/>
          </a:p>
        </p:txBody>
      </p:sp>
    </p:spTree>
    <p:extLst>
      <p:ext uri="{BB962C8B-B14F-4D97-AF65-F5344CB8AC3E}">
        <p14:creationId xmlns:p14="http://schemas.microsoft.com/office/powerpoint/2010/main" val="4027833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en-GB" dirty="0" err="1" smtClean="0"/>
              <a:t>Pardot</a:t>
            </a:r>
            <a:r>
              <a:rPr lang="en-GB" dirty="0" smtClean="0"/>
              <a:t> Best Practices</a:t>
            </a:r>
            <a:endParaRPr lang="en-US" dirty="0"/>
          </a:p>
        </p:txBody>
      </p:sp>
      <p:sp>
        <p:nvSpPr>
          <p:cNvPr id="3" name="Content Placeholder 2"/>
          <p:cNvSpPr>
            <a:spLocks noGrp="1"/>
          </p:cNvSpPr>
          <p:nvPr>
            <p:ph idx="1"/>
          </p:nvPr>
        </p:nvSpPr>
        <p:spPr>
          <a:xfrm>
            <a:off x="755576" y="2060848"/>
            <a:ext cx="7776864" cy="3528392"/>
          </a:xfrm>
        </p:spPr>
        <p:txBody>
          <a:bodyPr>
            <a:normAutofit fontScale="92500" lnSpcReduction="10000"/>
          </a:bodyPr>
          <a:lstStyle/>
          <a:p>
            <a:pPr>
              <a:buFont typeface="Wingdings" panose="05000000000000000000" pitchFamily="2" charset="2"/>
              <a:buChar char="Ø"/>
            </a:pPr>
            <a:r>
              <a:rPr lang="en-GB" dirty="0" err="1" smtClean="0"/>
              <a:t>Pardot</a:t>
            </a:r>
            <a:r>
              <a:rPr lang="en-GB" dirty="0" smtClean="0"/>
              <a:t>  allows for </a:t>
            </a:r>
            <a:r>
              <a:rPr lang="en-GB" i="1" dirty="0" smtClean="0">
                <a:solidFill>
                  <a:srgbClr val="6543C5"/>
                </a:solidFill>
              </a:rPr>
              <a:t>5 soft bounces </a:t>
            </a:r>
            <a:r>
              <a:rPr lang="en-GB" dirty="0" smtClean="0"/>
              <a:t>and then moves a contact to “Opt out” </a:t>
            </a:r>
            <a:r>
              <a:rPr lang="en-GB" dirty="0" err="1" smtClean="0"/>
              <a:t>untill</a:t>
            </a:r>
            <a:r>
              <a:rPr lang="en-GB" dirty="0" smtClean="0"/>
              <a:t> the contact completes an action(filling a form, survey, action on website) or is added </a:t>
            </a:r>
            <a:r>
              <a:rPr lang="en-GB" dirty="0" err="1" smtClean="0"/>
              <a:t>manuallly</a:t>
            </a:r>
            <a:r>
              <a:rPr lang="en-GB" dirty="0" smtClean="0"/>
              <a:t> back.</a:t>
            </a:r>
          </a:p>
          <a:p>
            <a:pPr>
              <a:buFont typeface="Wingdings" panose="05000000000000000000" pitchFamily="2" charset="2"/>
              <a:buChar char="Ø"/>
            </a:pPr>
            <a:r>
              <a:rPr lang="en-GB" dirty="0" err="1" smtClean="0"/>
              <a:t>Pardot</a:t>
            </a:r>
            <a:r>
              <a:rPr lang="en-GB" dirty="0" smtClean="0"/>
              <a:t> Automatically “Opts </a:t>
            </a:r>
            <a:r>
              <a:rPr lang="en-GB" dirty="0" err="1" smtClean="0"/>
              <a:t>Out”Hard</a:t>
            </a:r>
            <a:r>
              <a:rPr lang="en-GB" dirty="0" smtClean="0"/>
              <a:t> Bounces.</a:t>
            </a:r>
          </a:p>
          <a:p>
            <a:pPr>
              <a:buFont typeface="Wingdings" panose="05000000000000000000" pitchFamily="2" charset="2"/>
              <a:buChar char="Ø"/>
            </a:pPr>
            <a:r>
              <a:rPr lang="en-GB" i="1" dirty="0" smtClean="0">
                <a:solidFill>
                  <a:srgbClr val="6543C5"/>
                </a:solidFill>
              </a:rPr>
              <a:t>Unsubscribe</a:t>
            </a:r>
            <a:r>
              <a:rPr lang="en-GB" dirty="0" smtClean="0"/>
              <a:t> is Taken seriously by </a:t>
            </a:r>
            <a:r>
              <a:rPr lang="en-GB" dirty="0" err="1" smtClean="0"/>
              <a:t>Pardot</a:t>
            </a:r>
            <a:r>
              <a:rPr lang="en-GB" dirty="0" smtClean="0"/>
              <a:t> and is automated.</a:t>
            </a:r>
          </a:p>
          <a:p>
            <a:pPr>
              <a:buFont typeface="Wingdings" panose="05000000000000000000" pitchFamily="2" charset="2"/>
              <a:buChar char="Ø"/>
            </a:pPr>
            <a:r>
              <a:rPr lang="en-GB" dirty="0" err="1" smtClean="0"/>
              <a:t>Pardot’s</a:t>
            </a:r>
            <a:r>
              <a:rPr lang="en-GB" dirty="0" smtClean="0"/>
              <a:t> automation rule’s are set according to email best practises.</a:t>
            </a:r>
          </a:p>
          <a:p>
            <a:pPr marL="0" indent="0">
              <a:buNone/>
            </a:pPr>
            <a:endParaRPr lang="en-US" dirty="0"/>
          </a:p>
        </p:txBody>
      </p:sp>
    </p:spTree>
    <p:extLst>
      <p:ext uri="{BB962C8B-B14F-4D97-AF65-F5344CB8AC3E}">
        <p14:creationId xmlns:p14="http://schemas.microsoft.com/office/powerpoint/2010/main" val="179864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5554960" cy="773832"/>
          </a:xfrm>
        </p:spPr>
        <p:txBody>
          <a:bodyPr/>
          <a:lstStyle/>
          <a:p>
            <a:r>
              <a:rPr lang="en-GB" dirty="0" smtClean="0"/>
              <a:t>Automation Process</a:t>
            </a:r>
            <a:endParaRPr lang="en-US" dirty="0"/>
          </a:p>
        </p:txBody>
      </p:sp>
      <p:sp>
        <p:nvSpPr>
          <p:cNvPr id="3" name="Content Placeholder 2"/>
          <p:cNvSpPr>
            <a:spLocks noGrp="1"/>
          </p:cNvSpPr>
          <p:nvPr>
            <p:ph idx="1"/>
          </p:nvPr>
        </p:nvSpPr>
        <p:spPr/>
        <p:txBody>
          <a:bodyPr/>
          <a:lstStyle/>
          <a:p>
            <a:pPr marL="109728" indent="0">
              <a:buNone/>
            </a:pPr>
            <a:r>
              <a:rPr lang="en-GB" sz="3200" b="1" dirty="0" smtClean="0"/>
              <a:t>Scenario</a:t>
            </a:r>
          </a:p>
          <a:p>
            <a:pPr marL="109728" indent="0">
              <a:buNone/>
            </a:pPr>
            <a:r>
              <a:rPr lang="en-GB" dirty="0" smtClean="0"/>
              <a:t>Weekly email with mix of all offers is sent along with additional Marketing special deals.</a:t>
            </a:r>
          </a:p>
          <a:p>
            <a:pPr marL="109728" indent="0">
              <a:buNone/>
            </a:pPr>
            <a:endParaRPr lang="en-GB" dirty="0" smtClean="0">
              <a:solidFill>
                <a:srgbClr val="C00000"/>
              </a:solidFill>
            </a:endParaRPr>
          </a:p>
          <a:p>
            <a:pPr marL="109728" indent="0">
              <a:buNone/>
            </a:pPr>
            <a:r>
              <a:rPr lang="en-GB" sz="3200" b="1" dirty="0" smtClean="0">
                <a:solidFill>
                  <a:srgbClr val="C00000"/>
                </a:solidFill>
              </a:rPr>
              <a:t>Bottleneck</a:t>
            </a:r>
            <a:endParaRPr lang="en-GB" sz="3200" b="1" dirty="0" smtClean="0"/>
          </a:p>
          <a:p>
            <a:pPr marL="109728" indent="0">
              <a:buNone/>
            </a:pPr>
            <a:r>
              <a:rPr lang="en-GB" dirty="0" smtClean="0"/>
              <a:t>Optimization of the whole process.</a:t>
            </a:r>
            <a:endParaRPr lang="en-US" dirty="0"/>
          </a:p>
        </p:txBody>
      </p:sp>
    </p:spTree>
    <p:extLst>
      <p:ext uri="{BB962C8B-B14F-4D97-AF65-F5344CB8AC3E}">
        <p14:creationId xmlns:p14="http://schemas.microsoft.com/office/powerpoint/2010/main" val="1863224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4114800" cy="640659"/>
          </a:xfrm>
        </p:spPr>
        <p:txBody>
          <a:bodyPr>
            <a:normAutofit fontScale="90000"/>
          </a:bodyPr>
          <a:lstStyle/>
          <a:p>
            <a:r>
              <a:rPr lang="en-GB" b="1" dirty="0" smtClean="0">
                <a:solidFill>
                  <a:srgbClr val="000066"/>
                </a:solidFill>
              </a:rPr>
              <a:t>Cars on my Mind!</a:t>
            </a:r>
            <a:endParaRPr lang="en-US" b="1" dirty="0">
              <a:solidFill>
                <a:srgbClr val="000066"/>
              </a:solidFill>
            </a:endParaRPr>
          </a:p>
        </p:txBody>
      </p:sp>
      <p:pic>
        <p:nvPicPr>
          <p:cNvPr id="4" name="IMG_5694.JP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187624" y="1772816"/>
            <a:ext cx="5765800" cy="4324350"/>
          </a:xfrm>
        </p:spPr>
      </p:pic>
    </p:spTree>
    <p:extLst>
      <p:ext uri="{BB962C8B-B14F-4D97-AF65-F5344CB8AC3E}">
        <p14:creationId xmlns:p14="http://schemas.microsoft.com/office/powerpoint/2010/main" val="34475259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US" dirty="0"/>
          </a:p>
        </p:txBody>
      </p:sp>
      <p:sp>
        <p:nvSpPr>
          <p:cNvPr id="3" name="Content Placeholder 2"/>
          <p:cNvSpPr>
            <a:spLocks noGrp="1"/>
          </p:cNvSpPr>
          <p:nvPr>
            <p:ph idx="1"/>
          </p:nvPr>
        </p:nvSpPr>
        <p:spPr>
          <a:xfrm>
            <a:off x="872067" y="2675467"/>
            <a:ext cx="7408333" cy="1977669"/>
          </a:xfrm>
        </p:spPr>
        <p:txBody>
          <a:bodyPr>
            <a:normAutofit/>
          </a:bodyPr>
          <a:lstStyle/>
          <a:p>
            <a:pPr marL="0" indent="0" algn="ctr">
              <a:buNone/>
            </a:pPr>
            <a:r>
              <a:rPr lang="en-GB" sz="3600" dirty="0" smtClean="0"/>
              <a:t>Questions /Doubts/Clarifications!</a:t>
            </a:r>
            <a:endParaRPr lang="en-US" sz="3600" dirty="0"/>
          </a:p>
        </p:txBody>
      </p:sp>
    </p:spTree>
    <p:extLst>
      <p:ext uri="{BB962C8B-B14F-4D97-AF65-F5344CB8AC3E}">
        <p14:creationId xmlns:p14="http://schemas.microsoft.com/office/powerpoint/2010/main" val="1859255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3178696" cy="1146456"/>
          </a:xfrm>
        </p:spPr>
        <p:txBody>
          <a:bodyPr/>
          <a:lstStyle/>
          <a:p>
            <a:r>
              <a:rPr lang="en-GB" dirty="0" smtClean="0"/>
              <a:t>Solution</a:t>
            </a:r>
            <a:endParaRPr lang="en-US" dirty="0"/>
          </a:p>
        </p:txBody>
      </p:sp>
      <p:sp>
        <p:nvSpPr>
          <p:cNvPr id="3" name="Content Placeholder 2"/>
          <p:cNvSpPr>
            <a:spLocks noGrp="1"/>
          </p:cNvSpPr>
          <p:nvPr>
            <p:ph idx="1"/>
          </p:nvPr>
        </p:nvSpPr>
        <p:spPr>
          <a:xfrm>
            <a:off x="611560" y="1628800"/>
            <a:ext cx="7408333" cy="3600400"/>
          </a:xfrm>
        </p:spPr>
        <p:txBody>
          <a:bodyPr>
            <a:normAutofit lnSpcReduction="10000"/>
          </a:bodyPr>
          <a:lstStyle/>
          <a:p>
            <a:pPr marL="0" indent="0">
              <a:buNone/>
            </a:pPr>
            <a:endParaRPr lang="en-GB" dirty="0" smtClean="0"/>
          </a:p>
          <a:p>
            <a:pPr lvl="1">
              <a:buFont typeface="Wingdings" panose="05000000000000000000" pitchFamily="2" charset="2"/>
              <a:buChar char="Ø"/>
            </a:pPr>
            <a:r>
              <a:rPr lang="en-GB" dirty="0" smtClean="0">
                <a:solidFill>
                  <a:schemeClr val="tx1"/>
                </a:solidFill>
              </a:rPr>
              <a:t>Synchronize emails sent by Sales rep- History intact.</a:t>
            </a:r>
          </a:p>
          <a:p>
            <a:pPr lvl="1">
              <a:buFont typeface="Wingdings" panose="05000000000000000000" pitchFamily="2" charset="2"/>
              <a:buChar char="Ø"/>
            </a:pPr>
            <a:r>
              <a:rPr lang="en-GB" dirty="0">
                <a:solidFill>
                  <a:schemeClr val="tx1"/>
                </a:solidFill>
              </a:rPr>
              <a:t>F</a:t>
            </a:r>
            <a:r>
              <a:rPr lang="en-GB" dirty="0" smtClean="0">
                <a:solidFill>
                  <a:schemeClr val="tx1"/>
                </a:solidFill>
              </a:rPr>
              <a:t>requency of the emails should be uniform. </a:t>
            </a:r>
            <a:r>
              <a:rPr lang="en-GB" i="1" dirty="0" err="1" smtClean="0">
                <a:solidFill>
                  <a:srgbClr val="7030A0"/>
                </a:solidFill>
              </a:rPr>
              <a:t>Eg</a:t>
            </a:r>
            <a:r>
              <a:rPr lang="en-GB" i="1" dirty="0" smtClean="0">
                <a:solidFill>
                  <a:srgbClr val="7030A0"/>
                </a:solidFill>
              </a:rPr>
              <a:t>. Monthly Newsletter, Bi-weekly offers</a:t>
            </a:r>
          </a:p>
          <a:p>
            <a:pPr lvl="1">
              <a:buFont typeface="Wingdings" panose="05000000000000000000" pitchFamily="2" charset="2"/>
              <a:buChar char="Ø"/>
            </a:pPr>
            <a:r>
              <a:rPr lang="en-GB" dirty="0" smtClean="0">
                <a:solidFill>
                  <a:schemeClr val="tx1"/>
                </a:solidFill>
              </a:rPr>
              <a:t>Define Segments and send segment based communication. </a:t>
            </a:r>
            <a:r>
              <a:rPr lang="en-GB" i="1" dirty="0" err="1" smtClean="0">
                <a:solidFill>
                  <a:srgbClr val="7030A0"/>
                </a:solidFill>
              </a:rPr>
              <a:t>Eg</a:t>
            </a:r>
            <a:r>
              <a:rPr lang="en-GB" i="1" dirty="0" smtClean="0">
                <a:solidFill>
                  <a:srgbClr val="7030A0"/>
                </a:solidFill>
              </a:rPr>
              <a:t>: Used Cars, Best Discounts, Sedan, Luxury, SUV, Quick Delivery etc.</a:t>
            </a:r>
          </a:p>
          <a:p>
            <a:endParaRPr lang="en-US" dirty="0"/>
          </a:p>
        </p:txBody>
      </p:sp>
    </p:spTree>
    <p:extLst>
      <p:ext uri="{BB962C8B-B14F-4D97-AF65-F5344CB8AC3E}">
        <p14:creationId xmlns:p14="http://schemas.microsoft.com/office/powerpoint/2010/main" val="47384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4704"/>
            <a:ext cx="7139136" cy="845840"/>
          </a:xfrm>
        </p:spPr>
        <p:txBody>
          <a:bodyPr>
            <a:normAutofit fontScale="90000"/>
          </a:bodyPr>
          <a:lstStyle/>
          <a:p>
            <a:r>
              <a:rPr lang="en-GB" dirty="0" smtClean="0"/>
              <a:t>Categories of Audience</a:t>
            </a:r>
            <a:br>
              <a:rPr lang="en-GB" dirty="0" smtClean="0"/>
            </a:br>
            <a:endParaRPr lang="en-US" dirty="0"/>
          </a:p>
        </p:txBody>
      </p:sp>
      <p:sp>
        <p:nvSpPr>
          <p:cNvPr id="3" name="Content Placeholder 2"/>
          <p:cNvSpPr>
            <a:spLocks noGrp="1"/>
          </p:cNvSpPr>
          <p:nvPr>
            <p:ph idx="1"/>
          </p:nvPr>
        </p:nvSpPr>
        <p:spPr>
          <a:xfrm>
            <a:off x="611560" y="1700808"/>
            <a:ext cx="7408333" cy="3450696"/>
          </a:xfrm>
        </p:spPr>
        <p:txBody>
          <a:bodyPr>
            <a:normAutofit/>
          </a:bodyPr>
          <a:lstStyle/>
          <a:p>
            <a:pPr marL="0" indent="0">
              <a:buNone/>
            </a:pPr>
            <a:r>
              <a:rPr lang="en-GB" dirty="0" smtClean="0"/>
              <a:t>Of all a few:</a:t>
            </a:r>
          </a:p>
          <a:p>
            <a:pPr>
              <a:buFont typeface="Wingdings" panose="05000000000000000000" pitchFamily="2" charset="2"/>
              <a:buChar char="Ø"/>
            </a:pPr>
            <a:r>
              <a:rPr lang="en-GB" dirty="0" smtClean="0"/>
              <a:t>Specific Communication: This audience only wants communication he is interested in. (</a:t>
            </a:r>
            <a:r>
              <a:rPr lang="en-GB" i="1" dirty="0" smtClean="0">
                <a:solidFill>
                  <a:srgbClr val="7030A0"/>
                </a:solidFill>
              </a:rPr>
              <a:t>Quick Unsubscribe</a:t>
            </a:r>
            <a:r>
              <a:rPr lang="en-GB" dirty="0" smtClean="0"/>
              <a:t>)</a:t>
            </a:r>
          </a:p>
          <a:p>
            <a:pPr>
              <a:buFont typeface="Wingdings" panose="05000000000000000000" pitchFamily="2" charset="2"/>
              <a:buChar char="Ø"/>
            </a:pPr>
            <a:r>
              <a:rPr lang="en-GB" dirty="0" smtClean="0"/>
              <a:t>Feed all: </a:t>
            </a:r>
            <a:r>
              <a:rPr lang="en-GB" dirty="0"/>
              <a:t>V</a:t>
            </a:r>
            <a:r>
              <a:rPr lang="en-GB" dirty="0" smtClean="0"/>
              <a:t>oracious receiver: Open and clicks all emails: </a:t>
            </a:r>
            <a:r>
              <a:rPr lang="en-GB" i="1" dirty="0" smtClean="0">
                <a:solidFill>
                  <a:srgbClr val="7030A0"/>
                </a:solidFill>
              </a:rPr>
              <a:t>might not action </a:t>
            </a:r>
            <a:r>
              <a:rPr lang="en-GB" dirty="0" smtClean="0"/>
              <a:t>beyond that.</a:t>
            </a:r>
          </a:p>
          <a:p>
            <a:pPr marL="0" indent="0">
              <a:buNone/>
            </a:pPr>
            <a:endParaRPr lang="en-US" dirty="0"/>
          </a:p>
        </p:txBody>
      </p:sp>
    </p:spTree>
    <p:extLst>
      <p:ext uri="{BB962C8B-B14F-4D97-AF65-F5344CB8AC3E}">
        <p14:creationId xmlns:p14="http://schemas.microsoft.com/office/powerpoint/2010/main" val="15324180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64704"/>
            <a:ext cx="5987008" cy="773832"/>
          </a:xfrm>
        </p:spPr>
        <p:txBody>
          <a:bodyPr>
            <a:normAutofit fontScale="90000"/>
          </a:bodyPr>
          <a:lstStyle/>
          <a:p>
            <a:r>
              <a:rPr lang="en-GB" dirty="0" smtClean="0"/>
              <a:t>Optimising Customer Emails</a:t>
            </a:r>
            <a:endParaRPr lang="en-US" dirty="0"/>
          </a:p>
        </p:txBody>
      </p:sp>
      <p:sp>
        <p:nvSpPr>
          <p:cNvPr id="3" name="Content Placeholder 2"/>
          <p:cNvSpPr>
            <a:spLocks noGrp="1"/>
          </p:cNvSpPr>
          <p:nvPr>
            <p:ph idx="1"/>
          </p:nvPr>
        </p:nvSpPr>
        <p:spPr>
          <a:xfrm>
            <a:off x="611560" y="1556792"/>
            <a:ext cx="8013576" cy="4093915"/>
          </a:xfrm>
        </p:spPr>
        <p:txBody>
          <a:bodyPr>
            <a:normAutofit fontScale="85000" lnSpcReduction="10000"/>
          </a:bodyPr>
          <a:lstStyle/>
          <a:p>
            <a:pPr marL="0" indent="0">
              <a:buNone/>
            </a:pPr>
            <a:endParaRPr lang="en-GB" dirty="0" smtClean="0"/>
          </a:p>
          <a:p>
            <a:pPr>
              <a:buFont typeface="Wingdings" panose="05000000000000000000" pitchFamily="2" charset="2"/>
              <a:buChar char="Ø"/>
            </a:pPr>
            <a:r>
              <a:rPr lang="en-GB" dirty="0" smtClean="0"/>
              <a:t>Analyse Purchase history.</a:t>
            </a:r>
          </a:p>
          <a:p>
            <a:pPr>
              <a:buFont typeface="Wingdings" panose="05000000000000000000" pitchFamily="2" charset="2"/>
              <a:buChar char="Ø"/>
            </a:pPr>
            <a:r>
              <a:rPr lang="en-GB" dirty="0" smtClean="0"/>
              <a:t>Drive a pattern</a:t>
            </a:r>
          </a:p>
          <a:p>
            <a:pPr>
              <a:buFont typeface="Wingdings" panose="05000000000000000000" pitchFamily="2" charset="2"/>
              <a:buChar char="Ø"/>
            </a:pPr>
            <a:r>
              <a:rPr lang="en-GB" dirty="0" smtClean="0"/>
              <a:t>Tag segments to the user profile. </a:t>
            </a:r>
          </a:p>
          <a:p>
            <a:pPr>
              <a:buFont typeface="Wingdings" panose="05000000000000000000" pitchFamily="2" charset="2"/>
              <a:buChar char="Ø"/>
            </a:pPr>
            <a:r>
              <a:rPr lang="en-GB" dirty="0" smtClean="0"/>
              <a:t>Create reports/lists </a:t>
            </a:r>
          </a:p>
          <a:p>
            <a:pPr>
              <a:buFont typeface="Wingdings" panose="05000000000000000000" pitchFamily="2" charset="2"/>
              <a:buChar char="Ø"/>
            </a:pPr>
            <a:r>
              <a:rPr lang="en-GB" i="1" dirty="0" err="1" smtClean="0"/>
              <a:t>Eg</a:t>
            </a:r>
            <a:r>
              <a:rPr lang="en-GB" i="1" dirty="0" smtClean="0"/>
              <a:t>: </a:t>
            </a:r>
            <a:r>
              <a:rPr lang="en-GB" i="1" dirty="0" smtClean="0">
                <a:solidFill>
                  <a:srgbClr val="C00000"/>
                </a:solidFill>
              </a:rPr>
              <a:t>Customers</a:t>
            </a:r>
            <a:r>
              <a:rPr lang="en-GB" i="1" dirty="0" smtClean="0"/>
              <a:t> who have bought </a:t>
            </a:r>
            <a:r>
              <a:rPr lang="en-GB" i="1" dirty="0" smtClean="0">
                <a:solidFill>
                  <a:srgbClr val="C00000"/>
                </a:solidFill>
              </a:rPr>
              <a:t>Used BMWs </a:t>
            </a:r>
            <a:r>
              <a:rPr lang="en-GB" i="1" dirty="0" smtClean="0"/>
              <a:t>in the </a:t>
            </a:r>
            <a:r>
              <a:rPr lang="en-GB" i="1" dirty="0" smtClean="0">
                <a:solidFill>
                  <a:srgbClr val="C00000"/>
                </a:solidFill>
              </a:rPr>
              <a:t>past one year</a:t>
            </a:r>
            <a:r>
              <a:rPr lang="en-GB" i="1" dirty="0" smtClean="0"/>
              <a:t>. </a:t>
            </a:r>
          </a:p>
          <a:p>
            <a:pPr>
              <a:buFont typeface="Wingdings" panose="05000000000000000000" pitchFamily="2" charset="2"/>
              <a:buChar char="Ø"/>
            </a:pPr>
            <a:r>
              <a:rPr lang="en-GB" i="1" dirty="0" smtClean="0">
                <a:solidFill>
                  <a:srgbClr val="C00000"/>
                </a:solidFill>
              </a:rPr>
              <a:t>Customers</a:t>
            </a:r>
            <a:r>
              <a:rPr lang="en-GB" i="1" dirty="0" smtClean="0"/>
              <a:t> who have bought </a:t>
            </a:r>
            <a:r>
              <a:rPr lang="en-GB" i="1" dirty="0" smtClean="0">
                <a:solidFill>
                  <a:srgbClr val="C00000"/>
                </a:solidFill>
              </a:rPr>
              <a:t>New cars </a:t>
            </a:r>
            <a:r>
              <a:rPr lang="en-GB" i="1" dirty="0" smtClean="0"/>
              <a:t>at </a:t>
            </a:r>
            <a:r>
              <a:rPr lang="en-GB" i="1" dirty="0" smtClean="0">
                <a:solidFill>
                  <a:srgbClr val="C00000"/>
                </a:solidFill>
              </a:rPr>
              <a:t>best Discount</a:t>
            </a:r>
            <a:r>
              <a:rPr lang="en-GB" i="1" dirty="0" smtClean="0"/>
              <a:t> in the </a:t>
            </a:r>
            <a:r>
              <a:rPr lang="en-GB" i="1" dirty="0" smtClean="0">
                <a:solidFill>
                  <a:srgbClr val="C00000"/>
                </a:solidFill>
              </a:rPr>
              <a:t>last quarter</a:t>
            </a:r>
            <a:r>
              <a:rPr lang="en-GB" i="1" dirty="0" smtClean="0"/>
              <a:t>. </a:t>
            </a:r>
          </a:p>
          <a:p>
            <a:pPr>
              <a:buFont typeface="Wingdings" panose="05000000000000000000" pitchFamily="2" charset="2"/>
              <a:buChar char="Ø"/>
            </a:pPr>
            <a:endParaRPr lang="en-GB" dirty="0" smtClean="0"/>
          </a:p>
          <a:p>
            <a:pPr>
              <a:buFont typeface="Wingdings" panose="05000000000000000000" pitchFamily="2" charset="2"/>
              <a:buChar char="Ø"/>
            </a:pPr>
            <a:r>
              <a:rPr lang="en-GB" dirty="0"/>
              <a:t>Send related communication. </a:t>
            </a:r>
            <a:r>
              <a:rPr lang="en-GB" dirty="0" smtClean="0"/>
              <a:t> </a:t>
            </a:r>
            <a:r>
              <a:rPr lang="en-GB" i="1" dirty="0" err="1" smtClean="0"/>
              <a:t>Eg</a:t>
            </a:r>
            <a:r>
              <a:rPr lang="en-GB" i="1" dirty="0"/>
              <a:t>:</a:t>
            </a:r>
            <a:r>
              <a:rPr lang="en-GB" i="1" dirty="0" smtClean="0"/>
              <a:t> </a:t>
            </a:r>
            <a:r>
              <a:rPr lang="en-GB" i="1" dirty="0" smtClean="0">
                <a:hlinkClick r:id="rId3"/>
              </a:rPr>
              <a:t>promotional email </a:t>
            </a:r>
            <a:endParaRPr lang="en-US" i="1" dirty="0"/>
          </a:p>
        </p:txBody>
      </p:sp>
    </p:spTree>
    <p:extLst>
      <p:ext uri="{BB962C8B-B14F-4D97-AF65-F5344CB8AC3E}">
        <p14:creationId xmlns:p14="http://schemas.microsoft.com/office/powerpoint/2010/main" val="23384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1522512" cy="786416"/>
          </a:xfrm>
        </p:spPr>
        <p:txBody>
          <a:bodyPr>
            <a:normAutofit/>
          </a:bodyPr>
          <a:lstStyle/>
          <a:p>
            <a:r>
              <a:rPr lang="en-GB" dirty="0" smtClean="0"/>
              <a:t>Cont.</a:t>
            </a:r>
            <a:endParaRPr lang="en-US" dirty="0"/>
          </a:p>
        </p:txBody>
      </p:sp>
      <p:sp>
        <p:nvSpPr>
          <p:cNvPr id="3" name="Content Placeholder 2"/>
          <p:cNvSpPr>
            <a:spLocks noGrp="1"/>
          </p:cNvSpPr>
          <p:nvPr>
            <p:ph idx="1"/>
          </p:nvPr>
        </p:nvSpPr>
        <p:spPr>
          <a:xfrm>
            <a:off x="872067" y="1484784"/>
            <a:ext cx="7408333" cy="4641379"/>
          </a:xfrm>
        </p:spPr>
        <p:txBody>
          <a:bodyPr>
            <a:normAutofit fontScale="92500" lnSpcReduction="20000"/>
          </a:bodyPr>
          <a:lstStyle/>
          <a:p>
            <a:pPr>
              <a:buFont typeface="Wingdings" panose="05000000000000000000" pitchFamily="2" charset="2"/>
              <a:buChar char="Ø"/>
            </a:pPr>
            <a:r>
              <a:rPr lang="en-US" dirty="0" smtClean="0"/>
              <a:t>Bottleneck: - No action on promotional emails? </a:t>
            </a:r>
          </a:p>
          <a:p>
            <a:pPr>
              <a:buFont typeface="Wingdings" panose="05000000000000000000" pitchFamily="2" charset="2"/>
              <a:buChar char="Ø"/>
            </a:pPr>
            <a:r>
              <a:rPr lang="en-US" dirty="0" smtClean="0"/>
              <a:t>Solution: Change the offer category.</a:t>
            </a:r>
          </a:p>
          <a:p>
            <a:pPr>
              <a:buFont typeface="Wingdings" panose="05000000000000000000" pitchFamily="2" charset="2"/>
              <a:buChar char="Ø"/>
            </a:pPr>
            <a:r>
              <a:rPr lang="en-US" dirty="0" smtClean="0"/>
              <a:t>Still no action?</a:t>
            </a:r>
          </a:p>
          <a:p>
            <a:pPr>
              <a:buFont typeface="Wingdings" panose="05000000000000000000" pitchFamily="2" charset="2"/>
              <a:buChar char="Ø"/>
            </a:pPr>
            <a:r>
              <a:rPr lang="en-US" dirty="0" smtClean="0"/>
              <a:t>Send a </a:t>
            </a:r>
            <a:r>
              <a:rPr lang="en-US" dirty="0" smtClean="0">
                <a:hlinkClick r:id="rId2"/>
              </a:rPr>
              <a:t>survey</a:t>
            </a:r>
            <a:r>
              <a:rPr lang="en-US" dirty="0" smtClean="0"/>
              <a:t> or call him to check if this is the information he wants to see.</a:t>
            </a:r>
          </a:p>
          <a:p>
            <a:pPr>
              <a:buFont typeface="Wingdings" panose="05000000000000000000" pitchFamily="2" charset="2"/>
              <a:buChar char="Ø"/>
            </a:pPr>
            <a:r>
              <a:rPr lang="en-GB" dirty="0" smtClean="0"/>
              <a:t>(further information is shared in Case 3)</a:t>
            </a:r>
            <a:endParaRPr lang="en-US" dirty="0" smtClean="0"/>
          </a:p>
          <a:p>
            <a:pPr>
              <a:buFont typeface="Wingdings" panose="05000000000000000000" pitchFamily="2" charset="2"/>
              <a:buChar char="Ø"/>
            </a:pPr>
            <a:r>
              <a:rPr lang="en-GB" dirty="0" smtClean="0"/>
              <a:t>The information he shares should be </a:t>
            </a:r>
            <a:r>
              <a:rPr lang="en-GB" i="1" dirty="0" smtClean="0">
                <a:solidFill>
                  <a:srgbClr val="7030A0"/>
                </a:solidFill>
              </a:rPr>
              <a:t>attached to his profile</a:t>
            </a:r>
            <a:r>
              <a:rPr lang="en-GB" dirty="0" smtClean="0"/>
              <a:t> so that suitable communication reaches him.</a:t>
            </a:r>
          </a:p>
          <a:p>
            <a:pPr>
              <a:buFont typeface="Wingdings" panose="05000000000000000000" pitchFamily="2" charset="2"/>
              <a:buChar char="Ø"/>
            </a:pPr>
            <a:r>
              <a:rPr lang="en-GB" dirty="0" smtClean="0"/>
              <a:t>Make sure the </a:t>
            </a:r>
            <a:r>
              <a:rPr lang="en-GB" i="1" dirty="0" smtClean="0">
                <a:solidFill>
                  <a:srgbClr val="7030A0"/>
                </a:solidFill>
              </a:rPr>
              <a:t>communication is responsive</a:t>
            </a:r>
            <a:r>
              <a:rPr lang="en-GB" dirty="0" smtClean="0"/>
              <a:t> to other devices.</a:t>
            </a:r>
          </a:p>
          <a:p>
            <a:pPr>
              <a:buFont typeface="Wingdings" panose="05000000000000000000" pitchFamily="2" charset="2"/>
              <a:buChar char="q"/>
            </a:pPr>
            <a:r>
              <a:rPr lang="en-GB" sz="1700" dirty="0" smtClean="0"/>
              <a:t>Do not forget the Unsubscribe button but it shouldn’t be highlighted at all. </a:t>
            </a:r>
            <a:endParaRPr lang="en-US" sz="1700" dirty="0" smtClean="0"/>
          </a:p>
          <a:p>
            <a:endParaRPr lang="en-US" dirty="0"/>
          </a:p>
        </p:txBody>
      </p:sp>
    </p:spTree>
    <p:extLst>
      <p:ext uri="{BB962C8B-B14F-4D97-AF65-F5344CB8AC3E}">
        <p14:creationId xmlns:p14="http://schemas.microsoft.com/office/powerpoint/2010/main" val="405266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Optimising Prospect Emails</a:t>
            </a:r>
            <a:endParaRPr lang="en-US" dirty="0"/>
          </a:p>
        </p:txBody>
      </p:sp>
      <p:sp>
        <p:nvSpPr>
          <p:cNvPr id="3" name="Content Placeholder 2"/>
          <p:cNvSpPr>
            <a:spLocks noGrp="1"/>
          </p:cNvSpPr>
          <p:nvPr>
            <p:ph idx="1"/>
          </p:nvPr>
        </p:nvSpPr>
        <p:spPr>
          <a:xfrm>
            <a:off x="872067" y="1988840"/>
            <a:ext cx="7408333" cy="4137323"/>
          </a:xfrm>
        </p:spPr>
        <p:txBody>
          <a:bodyPr>
            <a:normAutofit/>
          </a:bodyPr>
          <a:lstStyle/>
          <a:p>
            <a:pPr>
              <a:buFont typeface="Wingdings" panose="05000000000000000000" pitchFamily="2" charset="2"/>
              <a:buChar char="Ø"/>
            </a:pPr>
            <a:r>
              <a:rPr lang="en-GB" dirty="0" smtClean="0"/>
              <a:t>Activate </a:t>
            </a:r>
            <a:r>
              <a:rPr lang="en-GB" i="1" dirty="0" smtClean="0">
                <a:solidFill>
                  <a:srgbClr val="7030A0"/>
                </a:solidFill>
              </a:rPr>
              <a:t>Lead scoring </a:t>
            </a:r>
            <a:r>
              <a:rPr lang="en-GB" dirty="0" smtClean="0"/>
              <a:t>to know categories he is interested in. Use </a:t>
            </a:r>
            <a:r>
              <a:rPr lang="en-GB" dirty="0" err="1" smtClean="0"/>
              <a:t>Pardot</a:t>
            </a:r>
            <a:r>
              <a:rPr lang="en-GB" dirty="0" smtClean="0"/>
              <a:t> </a:t>
            </a:r>
            <a:r>
              <a:rPr lang="en-GB" i="1" dirty="0" smtClean="0">
                <a:solidFill>
                  <a:srgbClr val="7030A0"/>
                </a:solidFill>
              </a:rPr>
              <a:t>Forms</a:t>
            </a:r>
            <a:r>
              <a:rPr lang="en-GB" dirty="0" smtClean="0"/>
              <a:t> with </a:t>
            </a:r>
            <a:r>
              <a:rPr lang="en-GB" i="1" dirty="0" smtClean="0">
                <a:solidFill>
                  <a:srgbClr val="7030A0"/>
                </a:solidFill>
              </a:rPr>
              <a:t>4-6</a:t>
            </a:r>
            <a:r>
              <a:rPr lang="en-GB" dirty="0" smtClean="0"/>
              <a:t> fields.</a:t>
            </a:r>
          </a:p>
          <a:p>
            <a:pPr>
              <a:buFont typeface="Wingdings" panose="05000000000000000000" pitchFamily="2" charset="2"/>
              <a:buChar char="Ø"/>
            </a:pPr>
            <a:r>
              <a:rPr lang="en-GB" dirty="0" smtClean="0"/>
              <a:t>Save </a:t>
            </a:r>
            <a:r>
              <a:rPr lang="en-GB" i="1" dirty="0" smtClean="0">
                <a:solidFill>
                  <a:srgbClr val="7030A0"/>
                </a:solidFill>
              </a:rPr>
              <a:t>Previous search </a:t>
            </a:r>
            <a:r>
              <a:rPr lang="en-GB" dirty="0" smtClean="0"/>
              <a:t>or let him </a:t>
            </a:r>
            <a:r>
              <a:rPr lang="en-GB" i="1" dirty="0" smtClean="0">
                <a:solidFill>
                  <a:srgbClr val="7030A0"/>
                </a:solidFill>
              </a:rPr>
              <a:t>create</a:t>
            </a:r>
            <a:r>
              <a:rPr lang="en-GB" dirty="0" smtClean="0"/>
              <a:t> one now with subscribe set to his email.</a:t>
            </a:r>
          </a:p>
          <a:p>
            <a:pPr>
              <a:buFont typeface="Wingdings" panose="05000000000000000000" pitchFamily="2" charset="2"/>
              <a:buChar char="Ø"/>
            </a:pPr>
            <a:r>
              <a:rPr lang="en-GB" i="1" dirty="0" smtClean="0">
                <a:solidFill>
                  <a:srgbClr val="7030A0"/>
                </a:solidFill>
              </a:rPr>
              <a:t>JavaScript Tracking </a:t>
            </a:r>
            <a:r>
              <a:rPr lang="en-GB" dirty="0" smtClean="0"/>
              <a:t>on visited pages can indicate if a prospect is Sales ready.</a:t>
            </a:r>
          </a:p>
          <a:p>
            <a:pPr>
              <a:buFont typeface="Wingdings" panose="05000000000000000000" pitchFamily="2" charset="2"/>
              <a:buChar char="Ø"/>
            </a:pPr>
            <a:r>
              <a:rPr lang="en-GB" dirty="0" smtClean="0"/>
              <a:t>Create a </a:t>
            </a:r>
            <a:r>
              <a:rPr lang="en-GB" i="1" dirty="0" smtClean="0">
                <a:solidFill>
                  <a:srgbClr val="7030A0"/>
                </a:solidFill>
              </a:rPr>
              <a:t>Drip Program  </a:t>
            </a:r>
            <a:r>
              <a:rPr lang="en-GB" dirty="0" smtClean="0"/>
              <a:t>– Explained in Section 3.</a:t>
            </a:r>
          </a:p>
          <a:p>
            <a:pPr marL="0" indent="0">
              <a:buNone/>
            </a:pPr>
            <a:endParaRPr lang="en-US" dirty="0"/>
          </a:p>
        </p:txBody>
      </p:sp>
    </p:spTree>
    <p:extLst>
      <p:ext uri="{BB962C8B-B14F-4D97-AF65-F5344CB8AC3E}">
        <p14:creationId xmlns:p14="http://schemas.microsoft.com/office/powerpoint/2010/main" val="221937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Customer Journey</a:t>
            </a:r>
            <a:endParaRPr lang="en-US" dirty="0"/>
          </a:p>
        </p:txBody>
      </p:sp>
      <p:sp>
        <p:nvSpPr>
          <p:cNvPr id="3" name="Content Placeholder 2"/>
          <p:cNvSpPr>
            <a:spLocks noGrp="1"/>
          </p:cNvSpPr>
          <p:nvPr>
            <p:ph idx="1"/>
          </p:nvPr>
        </p:nvSpPr>
        <p:spPr/>
        <p:txBody>
          <a:bodyPr/>
          <a:lstStyle/>
          <a:p>
            <a:pPr marL="0" indent="0">
              <a:buNone/>
            </a:pPr>
            <a:r>
              <a:rPr lang="en-GB" dirty="0" smtClean="0"/>
              <a:t>Current Scenario: No communication after the sales except emails which contain new possible deals.</a:t>
            </a:r>
          </a:p>
          <a:p>
            <a:endParaRPr lang="en-GB" dirty="0"/>
          </a:p>
          <a:p>
            <a:pPr marL="0" indent="0">
              <a:buNone/>
            </a:pPr>
            <a:r>
              <a:rPr lang="en-GB" dirty="0" smtClean="0">
                <a:solidFill>
                  <a:srgbClr val="C00000"/>
                </a:solidFill>
              </a:rPr>
              <a:t>Bottleneck: </a:t>
            </a:r>
            <a:r>
              <a:rPr lang="en-GB" dirty="0" smtClean="0"/>
              <a:t>Defining a customer journey. Post sales Communication</a:t>
            </a:r>
            <a:r>
              <a:rPr lang="en-US" dirty="0"/>
              <a:t> </a:t>
            </a:r>
            <a:r>
              <a:rPr lang="en-GB" dirty="0" smtClean="0"/>
              <a:t>to bring in customer Loyalty. </a:t>
            </a:r>
            <a:endParaRPr lang="en-US" dirty="0"/>
          </a:p>
        </p:txBody>
      </p:sp>
    </p:spTree>
    <p:extLst>
      <p:ext uri="{BB962C8B-B14F-4D97-AF65-F5344CB8AC3E}">
        <p14:creationId xmlns:p14="http://schemas.microsoft.com/office/powerpoint/2010/main" val="2287928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143000"/>
          </a:xfrm>
        </p:spPr>
        <p:txBody>
          <a:bodyPr/>
          <a:lstStyle/>
          <a:p>
            <a:r>
              <a:rPr lang="en-GB" dirty="0" smtClean="0"/>
              <a:t>The Customer Journey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4926481"/>
              </p:ext>
            </p:extLst>
          </p:nvPr>
        </p:nvGraphicFramePr>
        <p:xfrm>
          <a:off x="827584" y="2276872"/>
          <a:ext cx="7408862" cy="3451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743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1496</Words>
  <Application>Microsoft Office PowerPoint</Application>
  <PresentationFormat>On-screen Show (4:3)</PresentationFormat>
  <Paragraphs>131</Paragraphs>
  <Slides>21</Slides>
  <Notes>10</Notes>
  <HiddenSlides>0</HiddenSlides>
  <MMClips>1</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Marketing Automation for Network4cars</vt:lpstr>
      <vt:lpstr>Automation Process</vt:lpstr>
      <vt:lpstr>Solution</vt:lpstr>
      <vt:lpstr>Categories of Audience </vt:lpstr>
      <vt:lpstr>Optimising Customer Emails</vt:lpstr>
      <vt:lpstr>Cont.</vt:lpstr>
      <vt:lpstr>Optimising Prospect Emails</vt:lpstr>
      <vt:lpstr>Customer Journey</vt:lpstr>
      <vt:lpstr>The Customer Journey</vt:lpstr>
      <vt:lpstr>PowerPoint Presentation</vt:lpstr>
      <vt:lpstr>Types of Post Sale Communication</vt:lpstr>
      <vt:lpstr>Cont.</vt:lpstr>
      <vt:lpstr>PowerPoint Presentation</vt:lpstr>
      <vt:lpstr>Database</vt:lpstr>
      <vt:lpstr>Solution</vt:lpstr>
      <vt:lpstr>Measures to Ensure Database Hygiene</vt:lpstr>
      <vt:lpstr>PowerPoint Presentation</vt:lpstr>
      <vt:lpstr>PowerPoint Presentation</vt:lpstr>
      <vt:lpstr>Pardot Best Practices</vt:lpstr>
      <vt:lpstr>Cars on my Mind!</vt:lpstr>
      <vt:lpstr>Thank you.</vt:lpstr>
    </vt:vector>
  </TitlesOfParts>
  <Company>ABN AMRO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Automation for Network4cars</dc:title>
  <dc:creator>Kumar (Naveen)</dc:creator>
  <cp:lastModifiedBy>Kumar (Naveen)</cp:lastModifiedBy>
  <cp:revision>134</cp:revision>
  <dcterms:created xsi:type="dcterms:W3CDTF">2017-06-11T09:24:16Z</dcterms:created>
  <dcterms:modified xsi:type="dcterms:W3CDTF">2017-06-13T21:04:02Z</dcterms:modified>
</cp:coreProperties>
</file>