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1"/>
  </p:notesMasterIdLst>
  <p:sldIdLst>
    <p:sldId id="256" r:id="rId5"/>
    <p:sldId id="259" r:id="rId6"/>
    <p:sldId id="276" r:id="rId7"/>
    <p:sldId id="260" r:id="rId8"/>
    <p:sldId id="261" r:id="rId9"/>
    <p:sldId id="277" r:id="rId10"/>
    <p:sldId id="281" r:id="rId11"/>
    <p:sldId id="262" r:id="rId12"/>
    <p:sldId id="282" r:id="rId13"/>
    <p:sldId id="270" r:id="rId14"/>
    <p:sldId id="263" r:id="rId15"/>
    <p:sldId id="278" r:id="rId16"/>
    <p:sldId id="279" r:id="rId17"/>
    <p:sldId id="264" r:id="rId18"/>
    <p:sldId id="269" r:id="rId19"/>
    <p:sldId id="273" r:id="rId20"/>
  </p:sldIdLst>
  <p:sldSz cx="12192000" cy="6858000"/>
  <p:notesSz cx="7010400" cy="9296400"/>
  <p:embeddedFontLst>
    <p:embeddedFont>
      <p:font typeface="Tinos" panose="020B0604020202020204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82195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15-10-2020</a:t>
            </a: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:notes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5226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4522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38683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3C7AFD37-BF1A-0E6C-8493-4C8540EFE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>
            <a:extLst>
              <a:ext uri="{FF2B5EF4-FFF2-40B4-BE49-F238E27FC236}">
                <a16:creationId xmlns:a16="http://schemas.microsoft.com/office/drawing/2014/main" id="{F871BFDF-3991-3E9D-E99F-4A5F9F7A49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>
            <a:extLst>
              <a:ext uri="{FF2B5EF4-FFF2-40B4-BE49-F238E27FC236}">
                <a16:creationId xmlns:a16="http://schemas.microsoft.com/office/drawing/2014/main" id="{15FB9219-A8CE-91E7-20ED-D07ED7BAC5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3028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66F9EC85-9626-89D2-20C3-84B153795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>
            <a:extLst>
              <a:ext uri="{FF2B5EF4-FFF2-40B4-BE49-F238E27FC236}">
                <a16:creationId xmlns:a16="http://schemas.microsoft.com/office/drawing/2014/main" id="{81C6B22C-CDB1-BA8E-9960-B543986E61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>
            <a:extLst>
              <a:ext uri="{FF2B5EF4-FFF2-40B4-BE49-F238E27FC236}">
                <a16:creationId xmlns:a16="http://schemas.microsoft.com/office/drawing/2014/main" id="{2DC63F14-B9FF-8DC9-6C9A-83FD222932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9932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07925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934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1058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0167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2792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9134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0395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BA598960-B4CF-CB40-F781-281656CE9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>
            <a:extLst>
              <a:ext uri="{FF2B5EF4-FFF2-40B4-BE49-F238E27FC236}">
                <a16:creationId xmlns:a16="http://schemas.microsoft.com/office/drawing/2014/main" id="{B3042958-6CA2-1C96-DA7F-423AD3E6F8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>
            <a:extLst>
              <a:ext uri="{FF2B5EF4-FFF2-40B4-BE49-F238E27FC236}">
                <a16:creationId xmlns:a16="http://schemas.microsoft.com/office/drawing/2014/main" id="{E23EC28A-5A35-8AF5-F062-F2A2BA5C74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9108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706AD5B1-0F93-4877-6A27-B5644E36F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>
            <a:extLst>
              <a:ext uri="{FF2B5EF4-FFF2-40B4-BE49-F238E27FC236}">
                <a16:creationId xmlns:a16="http://schemas.microsoft.com/office/drawing/2014/main" id="{7027247F-DB9E-7665-B283-F68B3EDFE8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6:notes">
            <a:extLst>
              <a:ext uri="{FF2B5EF4-FFF2-40B4-BE49-F238E27FC236}">
                <a16:creationId xmlns:a16="http://schemas.microsoft.com/office/drawing/2014/main" id="{4324D50C-711F-0C1D-1047-9A42DF03F6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2451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2551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>
          <a:extLst>
            <a:ext uri="{FF2B5EF4-FFF2-40B4-BE49-F238E27FC236}">
              <a16:creationId xmlns:a16="http://schemas.microsoft.com/office/drawing/2014/main" id="{3FC5BAFD-7765-8F26-462A-2AF30F725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>
            <a:extLst>
              <a:ext uri="{FF2B5EF4-FFF2-40B4-BE49-F238E27FC236}">
                <a16:creationId xmlns:a16="http://schemas.microsoft.com/office/drawing/2014/main" id="{FFA7252D-0633-B7E2-FF1F-A5E76316E1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>
            <a:extLst>
              <a:ext uri="{FF2B5EF4-FFF2-40B4-BE49-F238E27FC236}">
                <a16:creationId xmlns:a16="http://schemas.microsoft.com/office/drawing/2014/main" id="{5E2CABD9-EA7D-F454-EB58-018C5E3D80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57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vaultofcodes.site/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aistudio.google.com/app/apike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erriAI/litellm" TargetMode="External"/><Relationship Id="rId5" Type="http://schemas.openxmlformats.org/officeDocument/2006/relationships/hyperlink" Target="https://docs.crewai.com/" TargetMode="External"/><Relationship Id="rId4" Type="http://schemas.openxmlformats.org/officeDocument/2006/relationships/hyperlink" Target="https://github.com/maushamkumarray1/ai-diagnostic-assistant" TargetMode="External"/><Relationship Id="rId9" Type="http://schemas.openxmlformats.org/officeDocument/2006/relationships/hyperlink" Target="https://docs.streamlit.io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1421100" y="-7876"/>
            <a:ext cx="10770900" cy="129590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Engineering and Technology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ctr"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INDUSTRY INTRNSHIP -2025     Course Code-CSE404</a:t>
            </a:r>
            <a:endParaRPr sz="2800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0" y="6351639"/>
            <a:ext cx="12192000" cy="40559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90000"/>
              </a:lnSpc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Name- </a:t>
            </a:r>
            <a:r>
              <a:rPr lang="en-IN" sz="2400" b="0" i="0" u="none" strike="noStrike" cap="none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Bachelor of Technol</a:t>
            </a:r>
            <a:r>
              <a:rPr lang="en-IN" sz="24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ogy</a:t>
            </a:r>
            <a:endParaRPr sz="2400" b="0" i="0" u="none" strike="noStrike" cap="none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76981" y="1203125"/>
            <a:ext cx="11798710" cy="4745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AICTE Virtual Internship Program 2025</a:t>
            </a:r>
          </a:p>
          <a:p>
            <a:pPr lvl="0"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VIRTUAL INTERNSHIP PROGRAM IN Al AND PROMPT ENGINEERING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Name- MAUSHAM KUMAR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Enrollment No-2022BTCSE015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B.Tech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- VII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9EB01-DC67-F5F0-C906-2D8723469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21100" cy="1573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12EDBA-1BA3-6EC5-C555-AA88F05CB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5612" y="3088979"/>
            <a:ext cx="2113937" cy="19156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B9F4C5-8EFD-7ED9-2D21-50753F1A5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376" y="3088979"/>
            <a:ext cx="2015613" cy="19156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B0BE2D-5538-E596-E98F-AFF24EA72B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501902" y="1218463"/>
            <a:ext cx="9645445" cy="4421074"/>
          </a:xfrm>
          <a:prstGeom prst="rect">
            <a:avLst/>
          </a:prstGeom>
        </p:spPr>
      </p:pic>
      <p:sp>
        <p:nvSpPr>
          <p:cNvPr id="138" name="Google Shape;138;p19"/>
          <p:cNvSpPr txBox="1"/>
          <p:nvPr/>
        </p:nvSpPr>
        <p:spPr>
          <a:xfrm>
            <a:off x="1536875" y="772500"/>
            <a:ext cx="10655125" cy="5251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lnSpc>
                <a:spcPct val="200000"/>
              </a:lnSpc>
            </a:pPr>
            <a:r>
              <a:rPr lang="en-US" sz="2000" b="1" dirty="0"/>
              <a:t>AI-Powered App Development</a:t>
            </a:r>
            <a:r>
              <a:rPr lang="en-US" sz="2000" dirty="0"/>
              <a:t> – Building a </a:t>
            </a:r>
            <a:r>
              <a:rPr lang="en-US" sz="2000" b="1" dirty="0" err="1"/>
              <a:t>Streamlit</a:t>
            </a:r>
            <a:r>
              <a:rPr lang="en-US" sz="2000" dirty="0"/>
              <a:t>-based diagnostic assistant</a:t>
            </a:r>
          </a:p>
          <a:p>
            <a:pPr lvl="1">
              <a:lnSpc>
                <a:spcPct val="200000"/>
              </a:lnSpc>
            </a:pPr>
            <a:r>
              <a:rPr lang="en-US" sz="2000" b="1" dirty="0"/>
              <a:t>Multi-Agent Workflow Design</a:t>
            </a:r>
            <a:r>
              <a:rPr lang="en-US" sz="2000" dirty="0"/>
              <a:t> – Using </a:t>
            </a:r>
            <a:r>
              <a:rPr lang="en-US" sz="2000" b="1" dirty="0" err="1"/>
              <a:t>CrewAI</a:t>
            </a:r>
            <a:r>
              <a:rPr lang="en-US" sz="2000" dirty="0"/>
              <a:t> to orchestrate specialized agents</a:t>
            </a:r>
          </a:p>
          <a:p>
            <a:pPr lvl="1">
              <a:lnSpc>
                <a:spcPct val="200000"/>
              </a:lnSpc>
            </a:pPr>
            <a:r>
              <a:rPr lang="en-IN" sz="2000" b="1" dirty="0"/>
              <a:t>Large Language Model Integration</a:t>
            </a:r>
            <a:r>
              <a:rPr lang="en-IN" sz="2000" dirty="0"/>
              <a:t> – Connecting </a:t>
            </a:r>
            <a:r>
              <a:rPr lang="en-IN" sz="2000" b="1" dirty="0"/>
              <a:t>Google Gemini via </a:t>
            </a:r>
            <a:r>
              <a:rPr lang="en-IN" sz="2000" b="1" dirty="0" err="1"/>
              <a:t>LiteLLM</a:t>
            </a:r>
            <a:endParaRPr lang="en-IN" sz="2000" b="1" dirty="0"/>
          </a:p>
          <a:p>
            <a:pPr lvl="1">
              <a:lnSpc>
                <a:spcPct val="200000"/>
              </a:lnSpc>
            </a:pPr>
            <a:r>
              <a:rPr lang="en-US" sz="2000" b="1" dirty="0"/>
              <a:t>Data Processing &amp; Structuring</a:t>
            </a:r>
            <a:r>
              <a:rPr lang="en-US" sz="2000" dirty="0"/>
              <a:t> – Cleaning and normalizing unstructured patient data</a:t>
            </a:r>
          </a:p>
          <a:p>
            <a:pPr lvl="1">
              <a:lnSpc>
                <a:spcPct val="200000"/>
              </a:lnSpc>
            </a:pPr>
            <a:r>
              <a:rPr lang="en-US" sz="2000" b="1" dirty="0"/>
              <a:t>User Interface Design</a:t>
            </a:r>
            <a:r>
              <a:rPr lang="en-US" sz="2000" dirty="0"/>
              <a:t> – Creating an intuitive, clinician-friendly web form</a:t>
            </a:r>
          </a:p>
          <a:p>
            <a:pPr lvl="1">
              <a:lnSpc>
                <a:spcPct val="200000"/>
              </a:lnSpc>
            </a:pPr>
            <a:r>
              <a:rPr lang="en-US" sz="2000" b="1" dirty="0"/>
              <a:t>Testing &amp; Validation</a:t>
            </a:r>
            <a:r>
              <a:rPr lang="en-US" sz="2000" dirty="0"/>
              <a:t> – Ensuring accuracy and reliability of diagnostic outputs</a:t>
            </a:r>
          </a:p>
          <a:p>
            <a:pPr lvl="1">
              <a:lnSpc>
                <a:spcPct val="200000"/>
              </a:lnSpc>
            </a:pPr>
            <a:r>
              <a:rPr lang="en-US" sz="2000" b="1" dirty="0"/>
              <a:t>Data Privacy &amp; Security Awareness</a:t>
            </a:r>
            <a:r>
              <a:rPr lang="en-US" sz="2000" dirty="0"/>
              <a:t> – Handling sensitive medical information responsibly</a:t>
            </a:r>
          </a:p>
        </p:txBody>
      </p:sp>
      <p:sp>
        <p:nvSpPr>
          <p:cNvPr id="139" name="Google Shape;139;p19"/>
          <p:cNvSpPr txBox="1"/>
          <p:nvPr/>
        </p:nvSpPr>
        <p:spPr>
          <a:xfrm>
            <a:off x="0" y="0"/>
            <a:ext cx="12192000" cy="772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Skills Gained</a:t>
            </a:r>
            <a:endParaRPr sz="2800" b="1" dirty="0">
              <a:solidFill>
                <a:schemeClr val="bg1"/>
              </a:solidFill>
              <a:latin typeface="Times New Roman" panose="02020603050405020304" pitchFamily="18" charset="0"/>
              <a:ea typeface="Tinos"/>
              <a:cs typeface="Times New Roman" panose="02020603050405020304" pitchFamily="18" charset="0"/>
              <a:sym typeface="Tinos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0" y="6023534"/>
            <a:ext cx="12192000" cy="772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90000"/>
              </a:lnSpc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Program Name-</a:t>
            </a:r>
            <a:r>
              <a:rPr lang="en-IN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Bachelor of Technology</a:t>
            </a:r>
            <a:r>
              <a:rPr lang="en-US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Tinos"/>
              <a:cs typeface="Times New Roman" panose="02020603050405020304" pitchFamily="18" charset="0"/>
              <a:sym typeface="Tino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D64D95-ABDE-54DA-D7AC-CA7EC32EC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2110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68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6D2596-CC39-6740-FA2E-468F041116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1691148" y="1140543"/>
            <a:ext cx="8485239" cy="4178709"/>
          </a:xfrm>
          <a:prstGeom prst="rect">
            <a:avLst/>
          </a:prstGeom>
        </p:spPr>
      </p:pic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1136881" y="824446"/>
            <a:ext cx="11057610" cy="499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0" y="24346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Project Demonstration</a:t>
            </a:r>
            <a:endParaRPr sz="2800" b="1" dirty="0">
              <a:solidFill>
                <a:schemeClr val="bg1"/>
              </a:solidFill>
              <a:latin typeface="Times New Roman" panose="02020603050405020304" pitchFamily="18" charset="0"/>
              <a:ea typeface="Tinos"/>
              <a:cs typeface="Times New Roman" panose="02020603050405020304" pitchFamily="18" charset="0"/>
              <a:sym typeface="Tinos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0" y="6023534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Name-</a:t>
            </a:r>
            <a:r>
              <a:rPr lang="en-IN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Bachelor of Technology</a:t>
            </a:r>
            <a:r>
              <a:rPr lang="en-US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</a:p>
          <a:p>
            <a:pPr lvl="0" algn="ctr">
              <a:lnSpc>
                <a:spcPct val="90000"/>
              </a:lnSpc>
            </a:pPr>
            <a:r>
              <a:rPr lang="en-US" sz="2800" dirty="0">
                <a:solidFill>
                  <a:schemeClr val="lt1"/>
                </a:solidFill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Tinos"/>
              <a:cs typeface="Times New Roman" panose="02020603050405020304" pitchFamily="18" charset="0"/>
              <a:sym typeface="Tino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B4B688-8629-9BA8-9ADD-FD393C0D2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36881" cy="11405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307AF7-2646-1039-7C8B-7CB9F89CC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390" y="824446"/>
            <a:ext cx="5944639" cy="5174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344144-A2A9-C4D5-C60D-DD1593C1F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1520" y="824446"/>
            <a:ext cx="5110480" cy="52234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>
          <a:extLst>
            <a:ext uri="{FF2B5EF4-FFF2-40B4-BE49-F238E27FC236}">
              <a16:creationId xmlns:a16="http://schemas.microsoft.com/office/drawing/2014/main" id="{4559ECCE-9865-E6B4-3EFB-2F86F81DD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773B01-2791-5E4B-EE46-AF17E5C915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1691148" y="1140543"/>
            <a:ext cx="8485239" cy="4178709"/>
          </a:xfrm>
          <a:prstGeom prst="rect">
            <a:avLst/>
          </a:prstGeom>
        </p:spPr>
      </p:pic>
      <p:sp>
        <p:nvSpPr>
          <p:cNvPr id="146" name="Google Shape;146;p20">
            <a:extLst>
              <a:ext uri="{FF2B5EF4-FFF2-40B4-BE49-F238E27FC236}">
                <a16:creationId xmlns:a16="http://schemas.microsoft.com/office/drawing/2014/main" id="{8A048956-0A72-5D44-EC8B-4905A7FA2E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6881" y="824446"/>
            <a:ext cx="11057610" cy="499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7" name="Google Shape;147;p20">
            <a:extLst>
              <a:ext uri="{FF2B5EF4-FFF2-40B4-BE49-F238E27FC236}">
                <a16:creationId xmlns:a16="http://schemas.microsoft.com/office/drawing/2014/main" id="{C452A020-EAAE-56F6-C6F0-8CB215E8DAD4}"/>
              </a:ext>
            </a:extLst>
          </p:cNvPr>
          <p:cNvSpPr txBox="1"/>
          <p:nvPr/>
        </p:nvSpPr>
        <p:spPr>
          <a:xfrm>
            <a:off x="0" y="24346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Project Demonstration</a:t>
            </a:r>
            <a:endParaRPr sz="2800" b="1" dirty="0">
              <a:solidFill>
                <a:schemeClr val="bg1"/>
              </a:solidFill>
              <a:latin typeface="Times New Roman" panose="02020603050405020304" pitchFamily="18" charset="0"/>
              <a:ea typeface="Tinos"/>
              <a:cs typeface="Times New Roman" panose="02020603050405020304" pitchFamily="18" charset="0"/>
              <a:sym typeface="Tinos"/>
            </a:endParaRPr>
          </a:p>
        </p:txBody>
      </p:sp>
      <p:sp>
        <p:nvSpPr>
          <p:cNvPr id="148" name="Google Shape;148;p20">
            <a:extLst>
              <a:ext uri="{FF2B5EF4-FFF2-40B4-BE49-F238E27FC236}">
                <a16:creationId xmlns:a16="http://schemas.microsoft.com/office/drawing/2014/main" id="{2C7308C8-4D81-D5EC-ED13-DDF5B6038C6F}"/>
              </a:ext>
            </a:extLst>
          </p:cNvPr>
          <p:cNvSpPr txBox="1"/>
          <p:nvPr/>
        </p:nvSpPr>
        <p:spPr>
          <a:xfrm>
            <a:off x="0" y="6023534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Name-</a:t>
            </a:r>
            <a:r>
              <a:rPr lang="en-IN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Bachelor of Technology</a:t>
            </a:r>
            <a:r>
              <a:rPr lang="en-US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</a:p>
          <a:p>
            <a:pPr lvl="0" algn="ctr">
              <a:lnSpc>
                <a:spcPct val="90000"/>
              </a:lnSpc>
            </a:pPr>
            <a:r>
              <a:rPr lang="en-US" sz="2800" dirty="0">
                <a:solidFill>
                  <a:schemeClr val="lt1"/>
                </a:solidFill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Tinos"/>
              <a:cs typeface="Times New Roman" panose="02020603050405020304" pitchFamily="18" charset="0"/>
              <a:sym typeface="Tino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AAA9FE-8AF2-69FF-17B8-92FE020AB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36881" cy="1140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276849-24FF-28EC-10FA-2DD37A853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881" y="824446"/>
            <a:ext cx="5467119" cy="5199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FA6EA4-065E-A408-7E28-57E6C7C8B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4000" y="824446"/>
            <a:ext cx="5588000" cy="519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10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">
          <a:extLst>
            <a:ext uri="{FF2B5EF4-FFF2-40B4-BE49-F238E27FC236}">
              <a16:creationId xmlns:a16="http://schemas.microsoft.com/office/drawing/2014/main" id="{9A7309AE-56B3-40C0-E44E-A63F26A89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852393-4F62-52C3-D3FA-1D34511723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2005781" y="1327354"/>
            <a:ext cx="8740877" cy="4316361"/>
          </a:xfrm>
          <a:prstGeom prst="rect">
            <a:avLst/>
          </a:prstGeom>
        </p:spPr>
      </p:pic>
      <p:sp>
        <p:nvSpPr>
          <p:cNvPr id="154" name="Google Shape;154;p21">
            <a:extLst>
              <a:ext uri="{FF2B5EF4-FFF2-40B4-BE49-F238E27FC236}">
                <a16:creationId xmlns:a16="http://schemas.microsoft.com/office/drawing/2014/main" id="{2215530F-6528-9E4E-B0D1-A5C1C3F8E04D}"/>
              </a:ext>
            </a:extLst>
          </p:cNvPr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2400" b="1" dirty="0"/>
              <a:t> </a:t>
            </a:r>
            <a:endParaRPr lang="en-GB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Conclusion</a:t>
            </a:r>
            <a:endParaRPr sz="2800" b="1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55" name="Google Shape;155;p21">
            <a:extLst>
              <a:ext uri="{FF2B5EF4-FFF2-40B4-BE49-F238E27FC236}">
                <a16:creationId xmlns:a16="http://schemas.microsoft.com/office/drawing/2014/main" id="{7A31174E-482E-E610-D9C3-FAA1E745AFFC}"/>
              </a:ext>
            </a:extLst>
          </p:cNvPr>
          <p:cNvSpPr txBox="1"/>
          <p:nvPr/>
        </p:nvSpPr>
        <p:spPr>
          <a:xfrm>
            <a:off x="0" y="6023534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Name-</a:t>
            </a:r>
            <a:r>
              <a:rPr lang="en-IN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Bachelor of Technology</a:t>
            </a:r>
            <a:r>
              <a:rPr lang="en-US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</a:p>
          <a:p>
            <a:pPr lvl="0" algn="ctr">
              <a:lnSpc>
                <a:spcPct val="90000"/>
              </a:lnSpc>
            </a:pPr>
            <a:r>
              <a:rPr lang="en-US" sz="2800" dirty="0">
                <a:solidFill>
                  <a:schemeClr val="lt1"/>
                </a:solidFill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Tinos"/>
              <a:cs typeface="Times New Roman" panose="02020603050405020304" pitchFamily="18" charset="0"/>
              <a:sym typeface="Tinos"/>
            </a:endParaRPr>
          </a:p>
        </p:txBody>
      </p:sp>
      <p:sp>
        <p:nvSpPr>
          <p:cNvPr id="156" name="Google Shape;156;p21">
            <a:extLst>
              <a:ext uri="{FF2B5EF4-FFF2-40B4-BE49-F238E27FC236}">
                <a16:creationId xmlns:a16="http://schemas.microsoft.com/office/drawing/2014/main" id="{BF9CF082-2484-4DB1-8EDC-4037F50716F2}"/>
              </a:ext>
            </a:extLst>
          </p:cNvPr>
          <p:cNvSpPr txBox="1"/>
          <p:nvPr/>
        </p:nvSpPr>
        <p:spPr>
          <a:xfrm>
            <a:off x="1238865" y="800100"/>
            <a:ext cx="10751573" cy="522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Successfully designed and developed an </a:t>
            </a:r>
            <a:r>
              <a:rPr lang="en-US" sz="2000" b="1" dirty="0"/>
              <a:t>AI-powered diagnostic assistant</a:t>
            </a:r>
            <a:r>
              <a:rPr lang="en-US" sz="2000" dirty="0"/>
              <a:t> to support healthcare professionals in </a:t>
            </a:r>
            <a:r>
              <a:rPr lang="en-US" sz="2000" b="1" dirty="0"/>
              <a:t>remote and underserved areas</a:t>
            </a:r>
            <a:r>
              <a:rPr lang="en-US" sz="2000" dirty="0"/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Implemented a </a:t>
            </a:r>
            <a:r>
              <a:rPr lang="en-US" sz="2000" b="1" dirty="0"/>
              <a:t>multi-agent workflow</a:t>
            </a:r>
            <a:r>
              <a:rPr lang="en-US" sz="2000" dirty="0"/>
              <a:t> using </a:t>
            </a:r>
            <a:r>
              <a:rPr lang="en-US" sz="2000" dirty="0" err="1"/>
              <a:t>CrewAI</a:t>
            </a:r>
            <a:r>
              <a:rPr lang="en-US" sz="2000" dirty="0"/>
              <a:t> and integrated </a:t>
            </a:r>
            <a:r>
              <a:rPr lang="en-US" sz="2000" b="1" dirty="0"/>
              <a:t>Google Gemini</a:t>
            </a:r>
            <a:r>
              <a:rPr lang="en-US" sz="2000" dirty="0"/>
              <a:t> for natural-language differential diagnosis.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/>
              <a:t>Deliverd</a:t>
            </a:r>
            <a:r>
              <a:rPr lang="en-US" sz="2000" dirty="0"/>
              <a:t> an </a:t>
            </a:r>
            <a:r>
              <a:rPr lang="en-US" sz="2000" b="1" dirty="0"/>
              <a:t>intuitive </a:t>
            </a:r>
            <a:r>
              <a:rPr lang="en-US" sz="2000" b="1" dirty="0" err="1"/>
              <a:t>Streamlit</a:t>
            </a:r>
            <a:r>
              <a:rPr lang="en-US" sz="2000" b="1" dirty="0"/>
              <a:t> interface</a:t>
            </a:r>
            <a:r>
              <a:rPr lang="en-US" sz="2000" dirty="0"/>
              <a:t> with structured, downloadable diagnostic summaries.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Improved understanding of </a:t>
            </a:r>
            <a:r>
              <a:rPr lang="en-US" sz="2000" b="1" dirty="0"/>
              <a:t>AI integration, healthcare data handling, and performance optimization</a:t>
            </a:r>
            <a:r>
              <a:rPr lang="en-US" sz="2000" dirty="0"/>
              <a:t>.</a:t>
            </a:r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This project demonstrates how modern AI can </a:t>
            </a:r>
            <a:r>
              <a:rPr lang="en-US" sz="2000" b="1" dirty="0"/>
              <a:t>bridge gaps in clinical decision support</a:t>
            </a:r>
            <a:r>
              <a:rPr lang="en-US" sz="2000" dirty="0"/>
              <a:t> and improve access to quality care.</a:t>
            </a:r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3D01F5-622D-38F4-62FE-1B16DD1D0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8865" cy="132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6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1865D0-E890-449E-791F-701C348862E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651818" y="1045200"/>
            <a:ext cx="9800681" cy="4767600"/>
          </a:xfrm>
          <a:prstGeom prst="rect">
            <a:avLst/>
          </a:prstGeom>
        </p:spPr>
      </p:pic>
      <p:sp>
        <p:nvSpPr>
          <p:cNvPr id="154" name="Google Shape;154;p21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endParaRPr lang="en-GB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Certificate of Completion</a:t>
            </a:r>
            <a:endParaRPr sz="2800" b="1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0" y="6023534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Name-</a:t>
            </a:r>
            <a:r>
              <a:rPr lang="en-IN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Bachelor of Technology</a:t>
            </a:r>
            <a:r>
              <a:rPr lang="en-US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</a:p>
          <a:p>
            <a:pPr lvl="0" algn="ctr">
              <a:lnSpc>
                <a:spcPct val="90000"/>
              </a:lnSpc>
            </a:pPr>
            <a:r>
              <a:rPr lang="en-US" sz="2800" dirty="0">
                <a:solidFill>
                  <a:schemeClr val="lt1"/>
                </a:solidFill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Tinos"/>
              <a:cs typeface="Times New Roman" panose="02020603050405020304" pitchFamily="18" charset="0"/>
              <a:sym typeface="Tinos"/>
            </a:endParaRPr>
          </a:p>
        </p:txBody>
      </p:sp>
      <p:sp>
        <p:nvSpPr>
          <p:cNvPr id="156" name="Google Shape;156;p21">
            <a:hlinkClick r:id="rId4"/>
          </p:cNvPr>
          <p:cNvSpPr txBox="1"/>
          <p:nvPr/>
        </p:nvSpPr>
        <p:spPr>
          <a:xfrm>
            <a:off x="1376516" y="800100"/>
            <a:ext cx="10815484" cy="522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342900" indent="-342900" algn="just">
              <a:buAutoNum type="arabicPeriod"/>
            </a:pPr>
            <a:endParaRPr sz="2800" baseline="30000" dirty="0">
              <a:solidFill>
                <a:schemeClr val="tx1"/>
              </a:solidFill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2F43CD-DA89-DBAF-2C8F-7082656FC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76516" cy="14945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B81213-1BC0-5BCE-CC21-566845BE9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7680" y="800100"/>
            <a:ext cx="10058400" cy="4635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22E0EC-9E76-5FDE-B972-23F00A385A2D}"/>
              </a:ext>
            </a:extLst>
          </p:cNvPr>
          <p:cNvSpPr txBox="1"/>
          <p:nvPr/>
        </p:nvSpPr>
        <p:spPr>
          <a:xfrm>
            <a:off x="5810431" y="5575678"/>
            <a:ext cx="6563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/>
              </a:rPr>
              <a:t>View Full Certificate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8DB88B-8FB6-641A-7B97-0CA2CAA4D1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"/>
          </a:blip>
          <a:stretch>
            <a:fillRect/>
          </a:stretch>
        </p:blipFill>
        <p:spPr>
          <a:xfrm>
            <a:off x="2005781" y="1327354"/>
            <a:ext cx="8740877" cy="4316361"/>
          </a:xfrm>
          <a:prstGeom prst="rect">
            <a:avLst/>
          </a:prstGeom>
        </p:spPr>
      </p:pic>
      <p:sp>
        <p:nvSpPr>
          <p:cNvPr id="154" name="Google Shape;154;p21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2400" b="1" dirty="0"/>
              <a:t> </a:t>
            </a:r>
            <a:endParaRPr lang="en-GB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Project Links &amp; References</a:t>
            </a:r>
            <a:endParaRPr sz="2800" b="1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0" y="6023534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Name-</a:t>
            </a:r>
            <a:r>
              <a:rPr lang="en-IN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Bachelor of Technology</a:t>
            </a:r>
            <a:r>
              <a:rPr lang="en-US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</a:p>
          <a:p>
            <a:pPr lvl="0" algn="ctr">
              <a:lnSpc>
                <a:spcPct val="90000"/>
              </a:lnSpc>
            </a:pPr>
            <a:r>
              <a:rPr lang="en-US" sz="2800" dirty="0">
                <a:solidFill>
                  <a:schemeClr val="lt1"/>
                </a:solidFill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Tinos"/>
              <a:cs typeface="Times New Roman" panose="02020603050405020304" pitchFamily="18" charset="0"/>
              <a:sym typeface="Tinos"/>
            </a:endParaRPr>
          </a:p>
        </p:txBody>
      </p:sp>
      <p:sp>
        <p:nvSpPr>
          <p:cNvPr id="156" name="Google Shape;156;p21">
            <a:hlinkClick r:id="rId4"/>
          </p:cNvPr>
          <p:cNvSpPr txBox="1"/>
          <p:nvPr/>
        </p:nvSpPr>
        <p:spPr>
          <a:xfrm>
            <a:off x="1349806" y="873817"/>
            <a:ext cx="10751573" cy="522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GitHub Repository: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https://github.com/maushamkumarray1/ai-diagnostic-assistant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IN" sz="2000" b="1" dirty="0"/>
              <a:t>References:-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000" dirty="0" err="1">
                <a:hlinkClick r:id="rId5"/>
              </a:rPr>
              <a:t>CrewAI</a:t>
            </a:r>
            <a:r>
              <a:rPr lang="en-IN" sz="2000" dirty="0">
                <a:hlinkClick r:id="rId5"/>
              </a:rPr>
              <a:t> Documentation</a:t>
            </a:r>
            <a:endParaRPr lang="en-IN" sz="20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000" dirty="0" err="1">
                <a:hlinkClick r:id="rId6"/>
              </a:rPr>
              <a:t>LiteLLM</a:t>
            </a:r>
            <a:r>
              <a:rPr lang="en-IN" sz="2000" dirty="0">
                <a:hlinkClick r:id="rId6"/>
              </a:rPr>
              <a:t> GitHub</a:t>
            </a:r>
            <a:endParaRPr lang="en-IN" sz="20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000" dirty="0">
                <a:hlinkClick r:id="rId7"/>
              </a:rPr>
              <a:t>Google Gemini API / AI Studio</a:t>
            </a:r>
            <a:endParaRPr lang="en-IN" sz="2000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000" dirty="0">
                <a:hlinkClick r:id="rId8"/>
              </a:rPr>
              <a:t>Python Official Documentation</a:t>
            </a:r>
            <a:endParaRPr lang="en-IN" sz="2000" dirty="0"/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IN" sz="2000" dirty="0">
                <a:hlinkClick r:id="rId9"/>
              </a:rPr>
              <a:t>Streamlit Documentation</a:t>
            </a:r>
            <a:endParaRPr lang="en-US" sz="20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920BD1-8790-2DD5-13B8-33B490816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38865" cy="132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385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/>
        </p:nvSpPr>
        <p:spPr>
          <a:xfrm>
            <a:off x="0" y="0"/>
            <a:ext cx="12192000" cy="130132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School of Engineering and Technology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INDUSTRY INTRNSHIP - 2025     Course Code - </a:t>
            </a:r>
            <a:r>
              <a:rPr lang="en-US" sz="28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CSE404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>
            <a:off x="0" y="6023536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Name-</a:t>
            </a:r>
            <a:r>
              <a:rPr lang="en-IN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Bachelor of Technology</a:t>
            </a:r>
            <a:r>
              <a:rPr lang="en-US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</a:p>
          <a:p>
            <a:pPr lvl="0" algn="ctr">
              <a:lnSpc>
                <a:spcPct val="90000"/>
              </a:lnSpc>
            </a:pPr>
            <a:r>
              <a:rPr lang="en-US" sz="2800" dirty="0">
                <a:solidFill>
                  <a:schemeClr val="lt1"/>
                </a:solidFill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Tinos"/>
              <a:cs typeface="Times New Roman" panose="02020603050405020304" pitchFamily="18" charset="0"/>
              <a:sym typeface="Tinos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332652" y="1619584"/>
            <a:ext cx="11192400" cy="39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8890" lvl="0" indent="0" algn="just" rtl="0">
              <a:lnSpc>
                <a:spcPct val="100000"/>
              </a:lnSpc>
              <a:spcBef>
                <a:spcPts val="430"/>
              </a:spcBef>
              <a:spcAft>
                <a:spcPts val="0"/>
              </a:spcAft>
              <a:buNone/>
            </a:pPr>
            <a:endParaRPr sz="2000" b="1" dirty="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" name="Picture 2" descr="A hand holding a phone&#10;&#10;Description automatically generated">
            <a:extLst>
              <a:ext uri="{FF2B5EF4-FFF2-40B4-BE49-F238E27FC236}">
                <a16:creationId xmlns:a16="http://schemas.microsoft.com/office/drawing/2014/main" id="{50A7DFC3-27A0-8D28-B270-C8576F2BF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034" y="1397333"/>
            <a:ext cx="9912018" cy="34574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 descr="A yellow and orange gear with a logo&#10;&#10;Description automatically generated">
            <a:extLst>
              <a:ext uri="{FF2B5EF4-FFF2-40B4-BE49-F238E27FC236}">
                <a16:creationId xmlns:a16="http://schemas.microsoft.com/office/drawing/2014/main" id="{A15407B6-B683-DF49-00AA-1F4222B6A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398" y="4914739"/>
            <a:ext cx="1200150" cy="10488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D957457-6CFA-35FC-8FC4-F2956D52F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2688" y="4865352"/>
            <a:ext cx="1421100" cy="107446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29682F-3795-DE9B-8838-9FD8D78E7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421100" cy="1573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0042A1-AE19-F4DE-FC81-A826718953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2634" y="4854818"/>
            <a:ext cx="1326458" cy="11687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43A2D5-9057-81C6-1C2E-85B7AC0AA4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3572" y="4888744"/>
            <a:ext cx="1012613" cy="113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7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38B2DC-79CE-1C37-5B19-9B74E980FE9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421100" y="795946"/>
            <a:ext cx="10343536" cy="4870800"/>
          </a:xfrm>
          <a:prstGeom prst="rect">
            <a:avLst/>
          </a:prstGeom>
        </p:spPr>
      </p:pic>
      <p:sp>
        <p:nvSpPr>
          <p:cNvPr id="114" name="Google Shape;114;p16"/>
          <p:cNvSpPr txBox="1"/>
          <p:nvPr/>
        </p:nvSpPr>
        <p:spPr>
          <a:xfrm>
            <a:off x="0" y="-4154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2800" b="1" dirty="0">
                <a:solidFill>
                  <a:schemeClr val="bg1"/>
                </a:solidFill>
              </a:rPr>
              <a:t>Main Objective of the Internship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0" y="605790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Name-</a:t>
            </a:r>
            <a:r>
              <a:rPr lang="en-IN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Bachelor of Technology</a:t>
            </a:r>
            <a:r>
              <a:rPr lang="en-US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lt1"/>
                </a:solidFill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 </a:t>
            </a:r>
          </a:p>
        </p:txBody>
      </p:sp>
      <p:sp>
        <p:nvSpPr>
          <p:cNvPr id="117" name="Google Shape;117;p16"/>
          <p:cNvSpPr txBox="1"/>
          <p:nvPr/>
        </p:nvSpPr>
        <p:spPr>
          <a:xfrm>
            <a:off x="1473300" y="648929"/>
            <a:ext cx="10718700" cy="521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000" dirty="0"/>
              <a:t>To gain </a:t>
            </a:r>
            <a:r>
              <a:rPr lang="en-US" sz="2000" b="1" dirty="0"/>
              <a:t>practical exposure</a:t>
            </a:r>
            <a:r>
              <a:rPr lang="en-US" sz="2000" dirty="0"/>
              <a:t> in applying AI techniques to real-world healthcare problems.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000" dirty="0"/>
              <a:t>To </a:t>
            </a:r>
            <a:r>
              <a:rPr lang="en-US" sz="2000" b="1" dirty="0"/>
              <a:t>design and implement</a:t>
            </a:r>
            <a:r>
              <a:rPr lang="en-US" sz="2000" dirty="0"/>
              <a:t> an AI-based diagnostic assistant using modern tools (</a:t>
            </a:r>
            <a:r>
              <a:rPr lang="en-US" sz="2000" dirty="0" err="1"/>
              <a:t>Streamlit</a:t>
            </a:r>
            <a:r>
              <a:rPr lang="en-US" sz="2000" dirty="0"/>
              <a:t>, </a:t>
            </a:r>
            <a:r>
              <a:rPr lang="en-US" sz="2000" dirty="0" err="1"/>
              <a:t>CrewAI</a:t>
            </a:r>
            <a:r>
              <a:rPr lang="en-US" sz="2000" dirty="0"/>
              <a:t>, Gemini).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000" dirty="0"/>
              <a:t>To develop skills in </a:t>
            </a:r>
            <a:r>
              <a:rPr lang="en-US" sz="2000" b="1" dirty="0"/>
              <a:t>multi-agent systems, LLM integration, and secure data handling</a:t>
            </a:r>
            <a:r>
              <a:rPr lang="en-US" sz="2000" dirty="0"/>
              <a:t>.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000" dirty="0"/>
              <a:t>To learn </a:t>
            </a:r>
            <a:r>
              <a:rPr lang="en-US" sz="2000" b="1" dirty="0"/>
              <a:t>end-to-end software development</a:t>
            </a:r>
            <a:r>
              <a:rPr lang="en-US" sz="2000" dirty="0"/>
              <a:t>, from UI design to deployment.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000" dirty="0"/>
              <a:t>To contribute towards building a solution that supports </a:t>
            </a:r>
            <a:r>
              <a:rPr lang="en-US" sz="2000" b="1" dirty="0"/>
              <a:t>remote and underserved healthcare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CD8AEE-93D8-AABD-5F4A-7843A6838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421100" cy="14748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5D07BD-2BAF-C583-24E8-198AAAFD879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435510" y="924925"/>
            <a:ext cx="10019840" cy="5132975"/>
          </a:xfrm>
          <a:prstGeom prst="rect">
            <a:avLst/>
          </a:prstGeom>
        </p:spPr>
      </p:pic>
      <p:sp>
        <p:nvSpPr>
          <p:cNvPr id="114" name="Google Shape;114;p16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2800" b="1" dirty="0">
                <a:solidFill>
                  <a:schemeClr val="bg1"/>
                </a:solidFill>
              </a:rPr>
              <a:t>Company Overview</a:t>
            </a:r>
            <a:endParaRPr lang="en-GB" sz="2800" b="1" dirty="0">
              <a:solidFill>
                <a:schemeClr val="bg1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0" y="605790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Name-</a:t>
            </a:r>
            <a:r>
              <a:rPr lang="en-IN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Bachelor of Technology</a:t>
            </a:r>
            <a:r>
              <a:rPr lang="en-US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</a:p>
          <a:p>
            <a:pPr lvl="0" algn="ctr">
              <a:lnSpc>
                <a:spcPct val="90000"/>
              </a:lnSpc>
            </a:pPr>
            <a:r>
              <a:rPr lang="en-US" sz="2800" dirty="0">
                <a:solidFill>
                  <a:schemeClr val="lt1"/>
                </a:solidFill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Tinos"/>
              <a:cs typeface="Times New Roman" panose="02020603050405020304" pitchFamily="18" charset="0"/>
              <a:sym typeface="Tinos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1579930" y="1187100"/>
            <a:ext cx="10718700" cy="48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IN" sz="2000" dirty="0"/>
              <a:t>Educational Technology </a:t>
            </a:r>
            <a:r>
              <a:rPr lang="en-US" sz="2000" dirty="0"/>
              <a:t>Startup with 4+ years of experience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000" dirty="0"/>
              <a:t>30,000+ Learners across India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000" dirty="0"/>
              <a:t>Live Training + Real Projects + Internships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000" dirty="0"/>
              <a:t>Google for Education Partner</a:t>
            </a:r>
          </a:p>
          <a:p>
            <a:pPr marL="514350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000" dirty="0"/>
              <a:t>Listed on AICTE &amp; </a:t>
            </a:r>
            <a:r>
              <a:rPr lang="en-US" sz="2000" dirty="0" err="1"/>
              <a:t>Internshala</a:t>
            </a:r>
            <a:endParaRPr lang="en-US" sz="2000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sz="2800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C8CECF-C93D-A3EA-C529-C1A92187F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435510" cy="1499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131705-BE36-8AFE-9CE9-B502B4352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9737" y="1971379"/>
            <a:ext cx="2015613" cy="19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34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ABAE89-F501-78CA-47B3-42AEDC3E099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366684" y="800099"/>
            <a:ext cx="10337636" cy="5138583"/>
          </a:xfrm>
          <a:prstGeom prst="rect">
            <a:avLst/>
          </a:prstGeom>
        </p:spPr>
      </p:pic>
      <p:sp>
        <p:nvSpPr>
          <p:cNvPr id="122" name="Google Shape;122;p17"/>
          <p:cNvSpPr txBox="1"/>
          <p:nvPr/>
        </p:nvSpPr>
        <p:spPr>
          <a:xfrm>
            <a:off x="1366684" y="800098"/>
            <a:ext cx="10972800" cy="4975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 Internship: </a:t>
            </a:r>
            <a:r>
              <a:rPr lang="en-IN" sz="2000" dirty="0"/>
              <a:t>AI &amp; Prompt Engineering</a:t>
            </a:r>
            <a:br>
              <a:rPr lang="en-IN" sz="2000" b="1" dirty="0"/>
            </a:br>
            <a:r>
              <a:rPr lang="en-IN" sz="2000" b="1" dirty="0"/>
              <a:t> Project</a:t>
            </a:r>
            <a:r>
              <a:rPr lang="en-IN" sz="2000" dirty="0"/>
              <a:t>: AI Diagnostic Assistant</a:t>
            </a:r>
            <a:endParaRPr lang="en-IN" sz="2000" b="1" dirty="0"/>
          </a:p>
          <a:p>
            <a:pPr>
              <a:lnSpc>
                <a:spcPct val="150000"/>
              </a:lnSpc>
            </a:pPr>
            <a:r>
              <a:rPr lang="en-IN" sz="2000" b="1" dirty="0"/>
              <a:t> Duration</a:t>
            </a:r>
            <a:r>
              <a:rPr lang="en-IN" sz="2000" dirty="0"/>
              <a:t>: 1 Month</a:t>
            </a:r>
          </a:p>
          <a:p>
            <a:pPr>
              <a:lnSpc>
                <a:spcPct val="150000"/>
              </a:lnSpc>
            </a:pPr>
            <a:r>
              <a:rPr lang="en-IN" sz="2000" b="1" dirty="0"/>
              <a:t> Mentor :</a:t>
            </a:r>
            <a:r>
              <a:rPr lang="en-IN" sz="2000" dirty="0" err="1"/>
              <a:t>VaultofCodes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b="1" dirty="0"/>
              <a:t>What I Did: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Built a </a:t>
            </a:r>
            <a:r>
              <a:rPr lang="en-IN" sz="2000" b="1" dirty="0"/>
              <a:t>Streamlit</a:t>
            </a:r>
            <a:r>
              <a:rPr lang="en-IN" sz="2000" dirty="0"/>
              <a:t> app to help doctors in remote areas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Used </a:t>
            </a:r>
            <a:r>
              <a:rPr lang="en-IN" sz="2000" b="1" dirty="0" err="1"/>
              <a:t>CrewAI</a:t>
            </a:r>
            <a:r>
              <a:rPr lang="en-IN" sz="2000" dirty="0"/>
              <a:t> to simulate medical experts (e.g. symptom checker, lab analyst)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Added </a:t>
            </a:r>
            <a:r>
              <a:rPr lang="en-IN" sz="2000" b="1" dirty="0"/>
              <a:t>Google Gemini</a:t>
            </a:r>
            <a:r>
              <a:rPr lang="en-IN" sz="2000" dirty="0"/>
              <a:t> via </a:t>
            </a:r>
            <a:r>
              <a:rPr lang="en-IN" sz="2000" b="1" dirty="0" err="1"/>
              <a:t>LiteLLM</a:t>
            </a:r>
            <a:r>
              <a:rPr lang="en-IN" sz="2000" dirty="0"/>
              <a:t> for smart diagnosis and advice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Created a simple form for entering patient info (symptoms, vitals, history)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Gave clear diagnosis summaries that can be downloaded</a:t>
            </a:r>
          </a:p>
          <a:p>
            <a:pPr marL="457200" marR="4445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333333"/>
              </a:solidFill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0" y="0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GB" sz="2800" b="1" i="0" u="none" strike="noStrike" cap="none" dirty="0">
                <a:solidFill>
                  <a:schemeClr val="bg1"/>
                </a:solidFill>
                <a:latin typeface="Tinos"/>
                <a:ea typeface="Tinos"/>
                <a:cs typeface="Tinos"/>
                <a:sym typeface="Tinos"/>
              </a:rPr>
              <a:t>Internship Description</a:t>
            </a:r>
            <a:endParaRPr sz="2800" b="0" i="0" u="none" strike="noStrike" cap="none" dirty="0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24" name="Google Shape;124;p17"/>
          <p:cNvSpPr txBox="1"/>
          <p:nvPr/>
        </p:nvSpPr>
        <p:spPr>
          <a:xfrm>
            <a:off x="0" y="6023535"/>
            <a:ext cx="12192000" cy="8001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Name-</a:t>
            </a:r>
            <a:r>
              <a:rPr lang="en-IN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Bachelor of Technology</a:t>
            </a:r>
            <a:r>
              <a:rPr lang="en-US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</a:p>
          <a:p>
            <a:pPr lvl="0" algn="ctr">
              <a:lnSpc>
                <a:spcPct val="90000"/>
              </a:lnSpc>
            </a:pPr>
            <a:r>
              <a:rPr lang="en-US" sz="2800" dirty="0">
                <a:solidFill>
                  <a:schemeClr val="lt1"/>
                </a:solidFill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Tinos"/>
              <a:cs typeface="Times New Roman" panose="02020603050405020304" pitchFamily="18" charset="0"/>
              <a:sym typeface="Tino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CE4300-02DE-83E9-1439-5AADFBC33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366684" cy="1389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AF696E-EF5A-EC40-6D80-6968851D99F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523999" y="1504336"/>
            <a:ext cx="9724104" cy="4261260"/>
          </a:xfrm>
          <a:prstGeom prst="rect">
            <a:avLst/>
          </a:prstGeom>
        </p:spPr>
      </p:pic>
      <p:sp>
        <p:nvSpPr>
          <p:cNvPr id="130" name="Google Shape;130;p18"/>
          <p:cNvSpPr txBox="1"/>
          <p:nvPr/>
        </p:nvSpPr>
        <p:spPr>
          <a:xfrm>
            <a:off x="0" y="6827"/>
            <a:ext cx="12192000" cy="739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2800" b="1" dirty="0">
                <a:solidFill>
                  <a:schemeClr val="bg1"/>
                </a:solidFill>
                <a:latin typeface="Tinos"/>
                <a:ea typeface="Tinos"/>
                <a:cs typeface="Tinos"/>
                <a:sym typeface="Tinos"/>
              </a:rPr>
              <a:t>Project Overview</a:t>
            </a:r>
            <a:endParaRPr sz="2800" b="1" dirty="0">
              <a:solidFill>
                <a:schemeClr val="bg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0" y="6023534"/>
            <a:ext cx="12192000" cy="739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Name-</a:t>
            </a:r>
            <a:r>
              <a:rPr lang="en-IN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Bachelor of Technology</a:t>
            </a:r>
            <a:r>
              <a:rPr lang="en-US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</a:p>
          <a:p>
            <a:pPr lvl="0" algn="ctr">
              <a:lnSpc>
                <a:spcPct val="90000"/>
              </a:lnSpc>
            </a:pPr>
            <a:r>
              <a:rPr lang="en-US" sz="2800" dirty="0">
                <a:solidFill>
                  <a:schemeClr val="lt1"/>
                </a:solidFill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Tinos"/>
              <a:cs typeface="Times New Roman" panose="02020603050405020304" pitchFamily="18" charset="0"/>
              <a:sym typeface="Tinos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1421100" y="753453"/>
            <a:ext cx="10770900" cy="527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-IN" sz="2000" b="1" dirty="0"/>
              <a:t>Purpose</a:t>
            </a:r>
            <a:r>
              <a:rPr lang="en-IN" sz="2000" dirty="0"/>
              <a:t>: Support doctors in remote areas with AI-powered diagnosis</a:t>
            </a:r>
          </a:p>
          <a:p>
            <a:pPr>
              <a:lnSpc>
                <a:spcPct val="200000"/>
              </a:lnSpc>
            </a:pPr>
            <a:r>
              <a:rPr lang="en-IN" sz="2000" b="1" dirty="0"/>
              <a:t>Platform</a:t>
            </a:r>
            <a:r>
              <a:rPr lang="en-IN" sz="2000" dirty="0"/>
              <a:t>: Easy-to-use web app built using Streamlit</a:t>
            </a:r>
          </a:p>
          <a:p>
            <a:pPr>
              <a:lnSpc>
                <a:spcPct val="200000"/>
              </a:lnSpc>
            </a:pPr>
            <a:r>
              <a:rPr lang="en-IN" sz="2000" b="1" dirty="0"/>
              <a:t>Core Engine</a:t>
            </a:r>
            <a:r>
              <a:rPr lang="en-IN" sz="2000" dirty="0"/>
              <a:t>: </a:t>
            </a:r>
            <a:r>
              <a:rPr lang="en-IN" sz="2000" dirty="0" err="1"/>
              <a:t>CrewAI</a:t>
            </a:r>
            <a:r>
              <a:rPr lang="en-IN" sz="2000" dirty="0"/>
              <a:t> agents act like medical specialists (symptoms, vitals, labs, history, diagnosis, advice)</a:t>
            </a:r>
          </a:p>
          <a:p>
            <a:pPr>
              <a:lnSpc>
                <a:spcPct val="200000"/>
              </a:lnSpc>
            </a:pPr>
            <a:r>
              <a:rPr lang="en-IN" sz="2000" b="1" dirty="0"/>
              <a:t>AI Model</a:t>
            </a:r>
            <a:r>
              <a:rPr lang="en-IN" sz="2000" dirty="0"/>
              <a:t>: Google Gemini via </a:t>
            </a:r>
            <a:r>
              <a:rPr lang="en-IN" sz="2000" dirty="0" err="1"/>
              <a:t>LiteLLM</a:t>
            </a:r>
            <a:r>
              <a:rPr lang="en-IN" sz="2000" dirty="0"/>
              <a:t> for smart, natural-language diagnosis</a:t>
            </a:r>
          </a:p>
          <a:p>
            <a:pPr>
              <a:lnSpc>
                <a:spcPct val="200000"/>
              </a:lnSpc>
            </a:pPr>
            <a:r>
              <a:rPr lang="en-IN" sz="2000" b="1" dirty="0"/>
              <a:t>Output</a:t>
            </a:r>
            <a:r>
              <a:rPr lang="en-IN" sz="2000" dirty="0"/>
              <a:t>: Clear diagnosis summaries + downloadable reports</a:t>
            </a:r>
          </a:p>
          <a:p>
            <a:pPr>
              <a:lnSpc>
                <a:spcPct val="200000"/>
              </a:lnSpc>
            </a:pPr>
            <a:r>
              <a:rPr lang="en-IN" sz="2000" b="1" dirty="0"/>
              <a:t>Impact</a:t>
            </a:r>
            <a:r>
              <a:rPr lang="en-IN" sz="2000" dirty="0"/>
              <a:t>: Helps where expert doctors aren’t available.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4A4B31-D037-A8AE-795D-CC29C534C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421100" cy="15043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7EF7EA66-E2FC-401E-8103-FEA5DE50C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122B67-35BF-8D5D-0647-F92F575E361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084555" y="834466"/>
            <a:ext cx="11016005" cy="4987214"/>
          </a:xfrm>
          <a:prstGeom prst="rect">
            <a:avLst/>
          </a:prstGeom>
        </p:spPr>
      </p:pic>
      <p:sp>
        <p:nvSpPr>
          <p:cNvPr id="132" name="Google Shape;132;p18">
            <a:extLst>
              <a:ext uri="{FF2B5EF4-FFF2-40B4-BE49-F238E27FC236}">
                <a16:creationId xmlns:a16="http://schemas.microsoft.com/office/drawing/2014/main" id="{01F75A81-512C-9037-FBB9-81BE79F9A697}"/>
              </a:ext>
            </a:extLst>
          </p:cNvPr>
          <p:cNvSpPr txBox="1"/>
          <p:nvPr/>
        </p:nvSpPr>
        <p:spPr>
          <a:xfrm>
            <a:off x="1084557" y="793960"/>
            <a:ext cx="11107443" cy="520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IN" sz="2800" dirty="0"/>
          </a:p>
        </p:txBody>
      </p:sp>
      <p:sp>
        <p:nvSpPr>
          <p:cNvPr id="130" name="Google Shape;130;p18">
            <a:extLst>
              <a:ext uri="{FF2B5EF4-FFF2-40B4-BE49-F238E27FC236}">
                <a16:creationId xmlns:a16="http://schemas.microsoft.com/office/drawing/2014/main" id="{D9F2180B-202D-159A-ACF6-FA324A1BE945}"/>
              </a:ext>
            </a:extLst>
          </p:cNvPr>
          <p:cNvSpPr txBox="1"/>
          <p:nvPr/>
        </p:nvSpPr>
        <p:spPr>
          <a:xfrm>
            <a:off x="0" y="6827"/>
            <a:ext cx="12192000" cy="739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2800" b="1" dirty="0">
                <a:solidFill>
                  <a:schemeClr val="bg1"/>
                </a:solidFill>
                <a:latin typeface="Tinos"/>
                <a:ea typeface="Tinos"/>
                <a:cs typeface="Tinos"/>
                <a:sym typeface="Tinos"/>
              </a:rPr>
              <a:t>Workflow Overview</a:t>
            </a:r>
            <a:endParaRPr sz="2800" b="1" dirty="0">
              <a:solidFill>
                <a:schemeClr val="bg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31" name="Google Shape;131;p18">
            <a:extLst>
              <a:ext uri="{FF2B5EF4-FFF2-40B4-BE49-F238E27FC236}">
                <a16:creationId xmlns:a16="http://schemas.microsoft.com/office/drawing/2014/main" id="{BD106C33-6117-7A36-62A6-E126AFF624E1}"/>
              </a:ext>
            </a:extLst>
          </p:cNvPr>
          <p:cNvSpPr txBox="1"/>
          <p:nvPr/>
        </p:nvSpPr>
        <p:spPr>
          <a:xfrm>
            <a:off x="0" y="6023534"/>
            <a:ext cx="12192000" cy="739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Name-</a:t>
            </a:r>
            <a:r>
              <a:rPr lang="en-IN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Bachelor of Technology</a:t>
            </a:r>
            <a:r>
              <a:rPr lang="en-US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</a:p>
          <a:p>
            <a:pPr lvl="0" algn="ctr">
              <a:lnSpc>
                <a:spcPct val="90000"/>
              </a:lnSpc>
            </a:pPr>
            <a:r>
              <a:rPr lang="en-US" sz="2800" dirty="0">
                <a:solidFill>
                  <a:schemeClr val="lt1"/>
                </a:solidFill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Tinos"/>
              <a:cs typeface="Times New Roman" panose="02020603050405020304" pitchFamily="18" charset="0"/>
              <a:sym typeface="Tino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9B73E9-DE59-C603-4437-6D3F8AB5F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084556" cy="1148079"/>
          </a:xfrm>
          <a:prstGeom prst="rect">
            <a:avLst/>
          </a:prstGeom>
        </p:spPr>
      </p:pic>
      <p:pic>
        <p:nvPicPr>
          <p:cNvPr id="5" name="Picture 4" descr="A diagram of a process&#10;&#10;AI-generated content may be incorrect.">
            <a:extLst>
              <a:ext uri="{FF2B5EF4-FFF2-40B4-BE49-F238E27FC236}">
                <a16:creationId xmlns:a16="http://schemas.microsoft.com/office/drawing/2014/main" id="{2741C549-9955-59E2-7D60-5A04F9BC4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361" y="1036320"/>
            <a:ext cx="6955561" cy="46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4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B11D9B7B-96DD-5E32-DCAB-17AB3F70C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F3C520-3428-4FBF-C50F-3383571FDB6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084555" y="834466"/>
            <a:ext cx="11016005" cy="4987214"/>
          </a:xfrm>
          <a:prstGeom prst="rect">
            <a:avLst/>
          </a:prstGeom>
        </p:spPr>
      </p:pic>
      <p:sp>
        <p:nvSpPr>
          <p:cNvPr id="132" name="Google Shape;132;p18">
            <a:extLst>
              <a:ext uri="{FF2B5EF4-FFF2-40B4-BE49-F238E27FC236}">
                <a16:creationId xmlns:a16="http://schemas.microsoft.com/office/drawing/2014/main" id="{BC05CC13-373F-0EDA-1575-FE43387F9D64}"/>
              </a:ext>
            </a:extLst>
          </p:cNvPr>
          <p:cNvSpPr txBox="1"/>
          <p:nvPr/>
        </p:nvSpPr>
        <p:spPr>
          <a:xfrm>
            <a:off x="1084557" y="793960"/>
            <a:ext cx="11107443" cy="520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000" b="1" dirty="0"/>
              <a:t>Intuitive Web Interface</a:t>
            </a:r>
            <a:r>
              <a:rPr lang="en-US" sz="2000" dirty="0"/>
              <a:t> built with </a:t>
            </a:r>
            <a:r>
              <a:rPr lang="en-US" sz="2000" dirty="0" err="1"/>
              <a:t>Streamlit</a:t>
            </a:r>
            <a:endParaRPr lang="en-US" sz="2000" dirty="0"/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000" b="1" dirty="0"/>
              <a:t>Multi-Agent Workflow</a:t>
            </a:r>
            <a:r>
              <a:rPr lang="en-US" sz="2000" dirty="0"/>
              <a:t> powered by </a:t>
            </a:r>
            <a:r>
              <a:rPr lang="en-US" sz="2000" dirty="0" err="1"/>
              <a:t>CrewAI</a:t>
            </a:r>
            <a:r>
              <a:rPr lang="en-US" sz="2000" dirty="0"/>
              <a:t> for medical data analysis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nl-NL" sz="2000" b="1" dirty="0"/>
              <a:t>Natural Language Diagnosis</a:t>
            </a:r>
            <a:r>
              <a:rPr lang="nl-NL" sz="2000" dirty="0"/>
              <a:t> with Google Gemini via LiteLLM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000" b="1" dirty="0"/>
              <a:t>Structured Diagnostic Summary</a:t>
            </a:r>
            <a:r>
              <a:rPr lang="en-US" sz="2000" dirty="0"/>
              <a:t> (on-screen &amp; downloadable)</a:t>
            </a:r>
          </a:p>
          <a:p>
            <a:pPr marL="45720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000" b="1" dirty="0"/>
              <a:t>Clear Explanations</a:t>
            </a:r>
            <a:r>
              <a:rPr lang="en-US" sz="2000" dirty="0"/>
              <a:t> of diagnostic reasoning</a:t>
            </a:r>
            <a:endParaRPr lang="en-IN" sz="2000" dirty="0"/>
          </a:p>
        </p:txBody>
      </p:sp>
      <p:sp>
        <p:nvSpPr>
          <p:cNvPr id="130" name="Google Shape;130;p18">
            <a:extLst>
              <a:ext uri="{FF2B5EF4-FFF2-40B4-BE49-F238E27FC236}">
                <a16:creationId xmlns:a16="http://schemas.microsoft.com/office/drawing/2014/main" id="{02E39628-8F30-9398-FD97-DDEA65F19F88}"/>
              </a:ext>
            </a:extLst>
          </p:cNvPr>
          <p:cNvSpPr txBox="1"/>
          <p:nvPr/>
        </p:nvSpPr>
        <p:spPr>
          <a:xfrm>
            <a:off x="0" y="0"/>
            <a:ext cx="12192000" cy="739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2800" b="1" dirty="0">
                <a:solidFill>
                  <a:schemeClr val="bg1"/>
                </a:solidFill>
                <a:latin typeface="Tinos"/>
                <a:ea typeface="Tinos"/>
                <a:cs typeface="Tinos"/>
                <a:sym typeface="Tinos"/>
              </a:rPr>
              <a:t>Project Features</a:t>
            </a:r>
            <a:endParaRPr sz="2800" b="1" dirty="0">
              <a:solidFill>
                <a:schemeClr val="bg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31" name="Google Shape;131;p18">
            <a:extLst>
              <a:ext uri="{FF2B5EF4-FFF2-40B4-BE49-F238E27FC236}">
                <a16:creationId xmlns:a16="http://schemas.microsoft.com/office/drawing/2014/main" id="{B2E4241E-4919-99E3-B0EE-7F35E6A5B55C}"/>
              </a:ext>
            </a:extLst>
          </p:cNvPr>
          <p:cNvSpPr txBox="1"/>
          <p:nvPr/>
        </p:nvSpPr>
        <p:spPr>
          <a:xfrm>
            <a:off x="0" y="6023534"/>
            <a:ext cx="12192000" cy="7398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Name-</a:t>
            </a:r>
            <a:r>
              <a:rPr lang="en-IN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Bachelor of Technology</a:t>
            </a:r>
            <a:r>
              <a:rPr lang="en-US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</a:p>
          <a:p>
            <a:pPr lvl="0" algn="ctr">
              <a:lnSpc>
                <a:spcPct val="90000"/>
              </a:lnSpc>
            </a:pPr>
            <a:r>
              <a:rPr lang="en-US" sz="2800" dirty="0">
                <a:solidFill>
                  <a:schemeClr val="lt1"/>
                </a:solidFill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Tinos"/>
              <a:cs typeface="Times New Roman" panose="02020603050405020304" pitchFamily="18" charset="0"/>
              <a:sym typeface="Tino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45E680-AF8E-54DB-2F33-1F00E3DFF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084556" cy="114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1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D8AEBE-2896-0D38-98F9-B335B32E215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652013" y="1080074"/>
            <a:ext cx="9714077" cy="4631943"/>
          </a:xfrm>
          <a:prstGeom prst="rect">
            <a:avLst/>
          </a:prstGeom>
        </p:spPr>
      </p:pic>
      <p:sp>
        <p:nvSpPr>
          <p:cNvPr id="138" name="Google Shape;138;p19"/>
          <p:cNvSpPr txBox="1"/>
          <p:nvPr/>
        </p:nvSpPr>
        <p:spPr>
          <a:xfrm>
            <a:off x="573025" y="1080074"/>
            <a:ext cx="11503200" cy="4953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Google Sans Text"/>
              </a:rPr>
              <a:t>.</a:t>
            </a:r>
            <a:endParaRPr sz="2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0" y="-13775"/>
            <a:ext cx="12192000" cy="772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2800" b="1" dirty="0">
                <a:solidFill>
                  <a:schemeClr val="bg1"/>
                </a:solidFill>
                <a:latin typeface="Tinos"/>
                <a:ea typeface="Tinos"/>
                <a:cs typeface="Tinos"/>
                <a:sym typeface="Tinos"/>
              </a:rPr>
              <a:t>Challenges &amp; Solution</a:t>
            </a:r>
            <a:endParaRPr sz="2800" b="1" dirty="0">
              <a:solidFill>
                <a:schemeClr val="bg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0" y="6033366"/>
            <a:ext cx="12192000" cy="772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Name-</a:t>
            </a:r>
            <a:r>
              <a:rPr lang="en-IN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Bachelor of Technology</a:t>
            </a:r>
            <a:r>
              <a:rPr lang="en-US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</a:p>
          <a:p>
            <a:pPr lvl="0" algn="ctr">
              <a:lnSpc>
                <a:spcPct val="90000"/>
              </a:lnSpc>
            </a:pPr>
            <a:r>
              <a:rPr lang="en-US" sz="2800" dirty="0">
                <a:solidFill>
                  <a:schemeClr val="lt1"/>
                </a:solidFill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Tinos"/>
              <a:cs typeface="Times New Roman" panose="02020603050405020304" pitchFamily="18" charset="0"/>
              <a:sym typeface="Tino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FB46C8-7905-92A3-6C79-FF7A85B80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21100" cy="1329706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91A952-C63C-C682-DE5A-AD0C9F579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44011"/>
              </p:ext>
            </p:extLst>
          </p:nvPr>
        </p:nvGraphicFramePr>
        <p:xfrm>
          <a:off x="1421100" y="758724"/>
          <a:ext cx="10770900" cy="52746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165">
                  <a:extLst>
                    <a:ext uri="{9D8B030D-6E8A-4147-A177-3AD203B41FA5}">
                      <a16:colId xmlns:a16="http://schemas.microsoft.com/office/drawing/2014/main" val="3409485832"/>
                    </a:ext>
                  </a:extLst>
                </a:gridCol>
                <a:gridCol w="6990735">
                  <a:extLst>
                    <a:ext uri="{9D8B030D-6E8A-4147-A177-3AD203B41FA5}">
                      <a16:colId xmlns:a16="http://schemas.microsoft.com/office/drawing/2014/main" val="1894887222"/>
                    </a:ext>
                  </a:extLst>
                </a:gridCol>
              </a:tblGrid>
              <a:tr h="1122849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34417"/>
                  </a:ext>
                </a:extLst>
              </a:tr>
              <a:tr h="1167521">
                <a:tc>
                  <a:txBody>
                    <a:bodyPr/>
                    <a:lstStyle/>
                    <a:p>
                      <a:r>
                        <a:rPr lang="en-US" sz="2000" b="0" dirty="0"/>
                        <a:t>Integrating multiple AI agents and API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/>
                        <a:t>Used </a:t>
                      </a:r>
                      <a:r>
                        <a:rPr lang="en-US" sz="2000" dirty="0" err="1"/>
                        <a:t>CrewAI</a:t>
                      </a:r>
                      <a:r>
                        <a:rPr lang="en-US" sz="2000" dirty="0"/>
                        <a:t> framework to manage agents and integrated Google Gemini via </a:t>
                      </a:r>
                      <a:r>
                        <a:rPr lang="en-US" sz="2000" dirty="0" err="1"/>
                        <a:t>LiteLLM</a:t>
                      </a:r>
                      <a:r>
                        <a:rPr lang="en-US" sz="2000" dirty="0"/>
                        <a:t> for consistent LLM output.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812470"/>
                  </a:ext>
                </a:extLst>
              </a:tr>
              <a:tr h="994757">
                <a:tc>
                  <a:txBody>
                    <a:bodyPr/>
                    <a:lstStyle/>
                    <a:p>
                      <a:r>
                        <a:rPr lang="en-US" sz="2000" b="0" dirty="0"/>
                        <a:t>Handling unstructured patient data</a:t>
                      </a:r>
                      <a:endParaRPr lang="en-IN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Built input collector and preprocessor </a:t>
                      </a:r>
                      <a:r>
                        <a:rPr lang="en-US" sz="2000" dirty="0"/>
                        <a:t>agents to clean and standardize data before analysis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140372"/>
                  </a:ext>
                </a:extLst>
              </a:tr>
              <a:tr h="994757">
                <a:tc>
                  <a:txBody>
                    <a:bodyPr/>
                    <a:lstStyle/>
                    <a:p>
                      <a:r>
                        <a:rPr lang="en-US" sz="2000" dirty="0"/>
                        <a:t>Making the tool easy to use for clinicians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Developed an intuitive, single-form </a:t>
                      </a:r>
                      <a:r>
                        <a:rPr lang="en-US" sz="2000" b="0" dirty="0" err="1"/>
                        <a:t>Streamlit</a:t>
                      </a:r>
                      <a:r>
                        <a:rPr lang="en-US" sz="2000" b="0" dirty="0"/>
                        <a:t> UI and downloadable summaries</a:t>
                      </a:r>
                      <a:endParaRPr lang="en-IN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309391"/>
                  </a:ext>
                </a:extLst>
              </a:tr>
              <a:tr h="994757">
                <a:tc>
                  <a:txBody>
                    <a:bodyPr/>
                    <a:lstStyle/>
                    <a:p>
                      <a:r>
                        <a:rPr lang="en-IN" sz="2000" dirty="0"/>
                        <a:t>Data privacy &amp;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Used secure API keys, and planned future authentication features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6544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>
          <a:extLst>
            <a:ext uri="{FF2B5EF4-FFF2-40B4-BE49-F238E27FC236}">
              <a16:creationId xmlns:a16="http://schemas.microsoft.com/office/drawing/2014/main" id="{BD7F3CA1-1AE1-0A84-8441-771C39A6C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80E14C-2CE9-0486-59BB-77E4E8DE482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1652013" y="1080074"/>
            <a:ext cx="9714077" cy="4631943"/>
          </a:xfrm>
          <a:prstGeom prst="rect">
            <a:avLst/>
          </a:prstGeom>
        </p:spPr>
      </p:pic>
      <p:sp>
        <p:nvSpPr>
          <p:cNvPr id="138" name="Google Shape;138;p19">
            <a:extLst>
              <a:ext uri="{FF2B5EF4-FFF2-40B4-BE49-F238E27FC236}">
                <a16:creationId xmlns:a16="http://schemas.microsoft.com/office/drawing/2014/main" id="{D8D22A55-B70F-484F-E571-BFF0FCE6B2CC}"/>
              </a:ext>
            </a:extLst>
          </p:cNvPr>
          <p:cNvSpPr txBox="1"/>
          <p:nvPr/>
        </p:nvSpPr>
        <p:spPr>
          <a:xfrm>
            <a:off x="1407599" y="664853"/>
            <a:ext cx="10424212" cy="4953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>
              <a:lnSpc>
                <a:spcPct val="250000"/>
              </a:lnSpc>
              <a:buFont typeface="+mj-lt"/>
              <a:buAutoNum type="arabicPeriod"/>
            </a:pPr>
            <a:r>
              <a:rPr lang="en-US" sz="2000" dirty="0"/>
              <a:t> Upload support for </a:t>
            </a:r>
            <a:r>
              <a:rPr lang="en-US" sz="2000" b="1" dirty="0"/>
              <a:t>detailed lab reports &amp; medical images</a:t>
            </a:r>
          </a:p>
          <a:p>
            <a:pPr marL="457200" lvl="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000" b="1" dirty="0"/>
              <a:t>  Visualization of diagnosis trends</a:t>
            </a:r>
            <a:r>
              <a:rPr lang="en-US" sz="2000" dirty="0"/>
              <a:t> and interactive graphs</a:t>
            </a:r>
          </a:p>
          <a:p>
            <a:pPr marL="457200" lvl="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000" b="1" dirty="0"/>
              <a:t>  User authentication</a:t>
            </a:r>
            <a:r>
              <a:rPr lang="en-US" sz="2000" dirty="0"/>
              <a:t> &amp; stronger patient data security</a:t>
            </a:r>
          </a:p>
          <a:p>
            <a:pPr marL="457200" lvl="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000" b="1" dirty="0"/>
              <a:t>  Offline capability</a:t>
            </a:r>
            <a:r>
              <a:rPr lang="en-US" sz="2000" dirty="0"/>
              <a:t> or lightweight model for remote use</a:t>
            </a:r>
          </a:p>
          <a:p>
            <a:pPr marL="457200" lvl="0" indent="-457200">
              <a:lnSpc>
                <a:spcPct val="250000"/>
              </a:lnSpc>
              <a:buFont typeface="+mj-lt"/>
              <a:buAutoNum type="arabicPeriod"/>
            </a:pPr>
            <a:r>
              <a:rPr lang="en-US" sz="2000" b="1" dirty="0"/>
              <a:t>  Multilingual support</a:t>
            </a:r>
            <a:r>
              <a:rPr lang="en-US" sz="2000" dirty="0"/>
              <a:t> for global accessibility</a:t>
            </a:r>
          </a:p>
          <a:p>
            <a:pPr lvl="0"/>
            <a:endParaRPr sz="2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9" name="Google Shape;139;p19">
            <a:extLst>
              <a:ext uri="{FF2B5EF4-FFF2-40B4-BE49-F238E27FC236}">
                <a16:creationId xmlns:a16="http://schemas.microsoft.com/office/drawing/2014/main" id="{02B64043-08FE-891C-4235-7E28432E9F3A}"/>
              </a:ext>
            </a:extLst>
          </p:cNvPr>
          <p:cNvSpPr txBox="1"/>
          <p:nvPr/>
        </p:nvSpPr>
        <p:spPr>
          <a:xfrm>
            <a:off x="0" y="-13775"/>
            <a:ext cx="12192000" cy="772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IN" sz="2800" b="1" dirty="0">
                <a:solidFill>
                  <a:schemeClr val="bg1"/>
                </a:solidFill>
                <a:latin typeface="Tinos"/>
                <a:ea typeface="Tinos"/>
                <a:cs typeface="Tinos"/>
                <a:sym typeface="Tinos"/>
              </a:rPr>
              <a:t>Future Improvement</a:t>
            </a:r>
            <a:endParaRPr sz="2800" b="1" dirty="0">
              <a:solidFill>
                <a:schemeClr val="bg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40" name="Google Shape;140;p19">
            <a:extLst>
              <a:ext uri="{FF2B5EF4-FFF2-40B4-BE49-F238E27FC236}">
                <a16:creationId xmlns:a16="http://schemas.microsoft.com/office/drawing/2014/main" id="{D1616CBF-22B4-3237-5F94-0115AF2C506E}"/>
              </a:ext>
            </a:extLst>
          </p:cNvPr>
          <p:cNvSpPr txBox="1"/>
          <p:nvPr/>
        </p:nvSpPr>
        <p:spPr>
          <a:xfrm>
            <a:off x="0" y="6033366"/>
            <a:ext cx="12192000" cy="772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Program Name-</a:t>
            </a:r>
            <a:r>
              <a:rPr lang="en-IN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Bachelor of Technology</a:t>
            </a:r>
            <a:r>
              <a:rPr lang="en-US" sz="2800" dirty="0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 </a:t>
            </a:r>
          </a:p>
          <a:p>
            <a:pPr lvl="0" algn="ctr">
              <a:lnSpc>
                <a:spcPct val="90000"/>
              </a:lnSpc>
            </a:pPr>
            <a:r>
              <a:rPr lang="en-US" sz="2800" dirty="0">
                <a:solidFill>
                  <a:schemeClr val="lt1"/>
                </a:solidFill>
                <a:latin typeface="Times New Roman" panose="02020603050405020304" pitchFamily="18" charset="0"/>
                <a:ea typeface="Tinos"/>
                <a:cs typeface="Times New Roman" panose="02020603050405020304" pitchFamily="18" charset="0"/>
                <a:sym typeface="Tino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Tinos"/>
              <a:cs typeface="Times New Roman" panose="02020603050405020304" pitchFamily="18" charset="0"/>
              <a:sym typeface="Tino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A42A2B-D11B-46F6-07A5-C43145330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21100" cy="132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5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889EEB494166479A2167BDBCA51B67" ma:contentTypeVersion="6" ma:contentTypeDescription="Create a new document." ma:contentTypeScope="" ma:versionID="abd6b5160aa24fe4a163a9ec56ae77c1">
  <xsd:schema xmlns:xsd="http://www.w3.org/2001/XMLSchema" xmlns:xs="http://www.w3.org/2001/XMLSchema" xmlns:p="http://schemas.microsoft.com/office/2006/metadata/properties" xmlns:ns3="b58065b9-b345-41bc-a84f-76c04bb10559" targetNamespace="http://schemas.microsoft.com/office/2006/metadata/properties" ma:root="true" ma:fieldsID="d6058bcb84d519842a7245115c9fef71" ns3:_="">
    <xsd:import namespace="b58065b9-b345-41bc-a84f-76c04bb1055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8065b9-b345-41bc-a84f-76c04bb105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58065b9-b345-41bc-a84f-76c04bb1055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53D166-C95C-4E91-902D-945BFFC99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8065b9-b345-41bc-a84f-76c04bb105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549627-9CFB-4986-9251-575CA79D2DB5}">
  <ds:schemaRefs>
    <ds:schemaRef ds:uri="http://schemas.microsoft.com/office/2006/metadata/properties"/>
    <ds:schemaRef ds:uri="http://schemas.microsoft.com/office/infopath/2007/PartnerControls"/>
    <ds:schemaRef ds:uri="b58065b9-b345-41bc-a84f-76c04bb10559"/>
  </ds:schemaRefs>
</ds:datastoreItem>
</file>

<file path=customXml/itemProps3.xml><?xml version="1.0" encoding="utf-8"?>
<ds:datastoreItem xmlns:ds="http://schemas.openxmlformats.org/officeDocument/2006/customXml" ds:itemID="{CBAFB460-A5EA-4282-8B2E-261512F0EB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1843</TotalTime>
  <Words>773</Words>
  <Application>Microsoft Office PowerPoint</Application>
  <PresentationFormat>Widescreen</PresentationFormat>
  <Paragraphs>126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Verdana</vt:lpstr>
      <vt:lpstr>Times New Roman</vt:lpstr>
      <vt:lpstr>Tinos</vt:lpstr>
      <vt:lpstr>Calibri</vt:lpstr>
      <vt:lpstr>Arial</vt:lpstr>
      <vt:lpstr>Google Sans Text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Mausham Kumar</cp:lastModifiedBy>
  <cp:revision>31</cp:revision>
  <dcterms:modified xsi:type="dcterms:W3CDTF">2025-09-30T04:38:11Z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0x0101000C889EEB494166479A2167BDBCA51B67</vt:lpwstr>
  </property>
</Properties>
</file>