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77" r:id="rId5"/>
    <p:sldId id="258" r:id="rId6"/>
    <p:sldId id="259" r:id="rId7"/>
    <p:sldId id="260" r:id="rId8"/>
    <p:sldId id="261" r:id="rId9"/>
    <p:sldId id="292" r:id="rId10"/>
    <p:sldId id="262" r:id="rId11"/>
    <p:sldId id="265" r:id="rId12"/>
    <p:sldId id="263" r:id="rId13"/>
    <p:sldId id="264" r:id="rId14"/>
    <p:sldId id="266" r:id="rId15"/>
    <p:sldId id="267" r:id="rId16"/>
    <p:sldId id="268" r:id="rId17"/>
    <p:sldId id="269" r:id="rId18"/>
    <p:sldId id="276" r:id="rId19"/>
    <p:sldId id="271" r:id="rId20"/>
    <p:sldId id="272" r:id="rId21"/>
    <p:sldId id="270" r:id="rId22"/>
    <p:sldId id="273" r:id="rId23"/>
    <p:sldId id="275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7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7C19C2-643F-4650-9423-C236CD8AA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45669A-5FFB-41D4-930F-B79EC8D27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9AF168-E756-49AE-9CCC-FE00A560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F34FD6-85B5-4C6F-8653-F3743183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80157E-80C4-4DD4-9865-3601C930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58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986AD9-187A-4E65-B1F0-969BBC94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45B52DC-86B8-4752-AA38-CEE597BE5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97A57B-455E-4508-9A4C-90F04752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73D7D5-A2FE-419F-AA68-ED4535A3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370611-7973-41C7-90D2-EC23E0AC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6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6926D6A-F6A3-4D75-984D-5C704BF87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21EA17-1776-4C2B-9EB4-4027D7FAF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16F29F-7494-47E4-A23B-1E7DD533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B393C5-1440-48C4-96C2-C0B47ED3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AB09C5-599C-41A7-B34D-86089C3B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7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F2FD15-334B-41F1-9973-69E98313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61E4EF-D01F-439A-8788-E3C13561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446D69-7A53-4CB2-9C73-3E8B0E6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299B95-1CAC-4655-94CB-C8A52449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109875-BC64-497C-BAD3-059975BD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72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80475-4AB2-4B44-B2A6-97F3081F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034782-17FB-4DA4-A884-B54976E5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067F37-3F1E-42BE-8896-F62800F4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9A17A7-50DE-4F60-B960-A09B4902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307F21-557B-40C9-BC7C-1F88CC6C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4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6D3CB-1FC4-4E10-9027-5004BE52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74230C-FA1D-4A22-ABBC-290F26247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871997C-CF00-4A17-B569-A3945F3FD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F49ED8E-F713-4EAD-A412-1CB61F45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0A6CEB-56D2-419D-B8F4-69E05B3B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0A0EB7F-D8B4-4D38-AFB9-D06A81E1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22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7881C-C96F-466B-A46B-F121FDA4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FB294E-A97A-458D-AD6D-CC915F9D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FF285E-0C64-494A-9A0F-B89B75E8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42A3B4-634C-4178-AFC7-C6FB32D02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1525D21-A4EB-4739-A3D1-660A918B8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64EDCBC-B62C-4A28-98FE-B1C8BB29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2714AF7-42D2-4A8F-8FF5-5A9CC281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A97C582-3F70-47CF-935F-AE34B7DF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43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1D6F99-3421-4462-B57E-A10E6077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8B80C6-7E52-434B-A112-FF819F2E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147505-86E9-4CE9-99D5-D998893F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DB7030-9109-411A-BD89-2F89E9E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56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BE50924-D15A-4D43-9653-A299FDF2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A47D454-5033-4D73-B13B-6F197C77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1EE9CC3-95FC-4813-95B2-762F71D6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003CE-C9EF-458B-BE11-77A796C9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2B8911-B960-4BDD-94F4-53AF9116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66D8D11-78D7-413E-A4E2-A7363B80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6B74CB-C129-4E2C-98CA-AF4B85F1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A81B75-E054-46FD-9002-4189CC2D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F8524DD-D436-425E-9D5F-F4B1CE9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9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D5F658-56AC-4C68-92C0-8343A0EC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5D6AC91-A1CB-4F83-8107-45DD6344F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37C08A7-CD5F-4904-83FD-B32CCEDA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56380F-2996-4CCA-908E-20DBCECC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834A91-17CB-499D-AF79-AEBCA8C0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805A44-DA1F-44E7-A185-AC2E5340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01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B93A759-E50C-4AE0-9811-2E7D3D9B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3EFA58-50C6-44FC-B57B-E871F38C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CBC955-874D-4495-A36E-C641AC9B8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48B7-1684-45CD-BF47-78688D4F14DE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4FBB02-ADA2-4D3E-BD7D-D7FC8656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8A0EB7-FB92-44DE-B75E-E365869A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626F-557B-41E1-A309-070740FB0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58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codecamp.org/news/how-to-use-google-fonts-in-your-next-web-design-project-e1ad48f1adfa/" TargetMode="External"/><Relationship Id="rId3" Type="http://schemas.openxmlformats.org/officeDocument/2006/relationships/hyperlink" Target="http://www.w3schools.com/css" TargetMode="External"/><Relationship Id="rId7" Type="http://schemas.openxmlformats.org/officeDocument/2006/relationships/hyperlink" Target="https://www.w3schools.com/css/css3_gradients.asp" TargetMode="External"/><Relationship Id="rId2" Type="http://schemas.openxmlformats.org/officeDocument/2006/relationships/hyperlink" Target="https://www.w3schools.com/css/css_pseudo_element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3_multiple_columns.asp" TargetMode="External"/><Relationship Id="rId5" Type="http://schemas.openxmlformats.org/officeDocument/2006/relationships/hyperlink" Target="https://www.w3schools.com/cssref/" TargetMode="External"/><Relationship Id="rId4" Type="http://schemas.openxmlformats.org/officeDocument/2006/relationships/hyperlink" Target="https://developer.mozilla.org/en-US/docs/Web/CSS/Referen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1C0C0A-2CF6-4D74-A055-6379251D5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STYLING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5E42FF-A516-4439-87C8-F1CE32C3C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Using Cascading Style Sheet (CSS)</a:t>
            </a:r>
            <a:endParaRPr lang="en-GB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E533A9-5163-4B7C-A122-A07EE0AB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31682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Element Selector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16D27E-3597-47A1-9EA4-D0101708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2" y="147161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dirty="0">
                <a:latin typeface="Georgia" panose="02040502050405020303" pitchFamily="18" charset="0"/>
              </a:rPr>
              <a:t>Specify the style(s) for a single HTML element.</a:t>
            </a:r>
          </a:p>
          <a:p>
            <a:pPr>
              <a:buFontTx/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Georgia" panose="02040502050405020303" pitchFamily="18" charset="0"/>
                <a:cs typeface="Courier New" pitchFamily="49" charset="0"/>
              </a:rPr>
              <a:t>body</a:t>
            </a:r>
            <a:r>
              <a:rPr lang="en-US" altLang="en-US" sz="2000" dirty="0">
                <a:latin typeface="Georgia" panose="02040502050405020303" pitchFamily="18" charset="0"/>
                <a:cs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  <a:cs typeface="Courier New" pitchFamily="49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Georgia" panose="02040502050405020303" pitchFamily="18" charset="0"/>
                <a:cs typeface="Courier New" pitchFamily="49" charset="0"/>
              </a:rPr>
              <a:t>margin: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  <a:latin typeface="Georgia" panose="02040502050405020303" pitchFamily="18" charset="0"/>
                <a:cs typeface="Courier New" pitchFamily="49" charset="0"/>
              </a:rPr>
              <a:t> padding: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2060"/>
                </a:solidFill>
                <a:latin typeface="Georgia" panose="02040502050405020303" pitchFamily="18" charset="0"/>
                <a:cs typeface="Courier New" pitchFamily="49" charset="0"/>
              </a:rPr>
              <a:t> border-top: 1px solid #ff0;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Georgia" panose="02040502050405020303" pitchFamily="18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 b="1" dirty="0">
                <a:latin typeface="Georgia" panose="02040502050405020303" pitchFamily="18" charset="0"/>
                <a:cs typeface="Courier New" pitchFamily="49" charset="0"/>
              </a:rPr>
              <a:t>Grouping Elements: </a:t>
            </a:r>
            <a:endParaRPr lang="en-US" altLang="en-US" sz="2600" b="1" dirty="0" smtClean="0">
              <a:latin typeface="Georgia" panose="02040502050405020303" pitchFamily="18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Allows </a:t>
            </a:r>
            <a:r>
              <a:rPr lang="en-US" altLang="en-US" dirty="0">
                <a:latin typeface="Georgia" panose="02040502050405020303" pitchFamily="18" charset="0"/>
              </a:rPr>
              <a:t>you to specify a single style for multiple elements at the same time.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Georgia" panose="02040502050405020303" pitchFamily="18" charset="0"/>
                <a:cs typeface="Courier New" pitchFamily="49" charset="0"/>
              </a:rPr>
              <a:t>h1, h2, h3, h4, h5, h6 </a:t>
            </a:r>
            <a:r>
              <a:rPr lang="en-US" altLang="en-US" sz="2000" dirty="0">
                <a:latin typeface="Georgia" panose="02040502050405020303" pitchFamily="18" charset="0"/>
                <a:cs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  <a:cs typeface="Courier New" pitchFamily="49" charset="0"/>
              </a:rPr>
              <a:t>  </a:t>
            </a:r>
            <a:r>
              <a:rPr lang="en-US" altLang="en-US" sz="2000" dirty="0">
                <a:solidFill>
                  <a:srgbClr val="002060"/>
                </a:solidFill>
                <a:latin typeface="Georgia" panose="02040502050405020303" pitchFamily="18" charset="0"/>
                <a:cs typeface="Courier New" pitchFamily="49" charset="0"/>
              </a:rPr>
              <a:t>font-family: “Trebuchet MS”, sans-serif;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  <a:cs typeface="Courier New" pitchFamily="49" charset="0"/>
              </a:rPr>
              <a:t>}</a:t>
            </a:r>
          </a:p>
          <a:p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29" y="4714471"/>
            <a:ext cx="516327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7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73BCE0-D086-4BEB-88F1-FA59C2B8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Class and ID Selectors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5ACE72-5ADC-4E5F-A752-680531B5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latin typeface="Georgia" panose="02040502050405020303" pitchFamily="18" charset="0"/>
              </a:rPr>
              <a:t>Identifier or class?  What’s the difference?</a:t>
            </a:r>
          </a:p>
          <a:p>
            <a:pPr marL="0" indent="0">
              <a:buNone/>
            </a:pPr>
            <a:endParaRPr lang="en-US" altLang="en-US" sz="3600" dirty="0">
              <a:latin typeface="Georgia" panose="02040502050405020303" pitchFamily="18" charset="0"/>
            </a:endParaRPr>
          </a:p>
          <a:p>
            <a:pPr lvl="1"/>
            <a:r>
              <a:rPr lang="en-US" altLang="en-US" sz="3600" dirty="0">
                <a:latin typeface="Georgia" panose="02040502050405020303" pitchFamily="18" charset="0"/>
              </a:rPr>
              <a:t>An identifier is specified only once on a page.</a:t>
            </a:r>
          </a:p>
          <a:p>
            <a:pPr lvl="1"/>
            <a:r>
              <a:rPr lang="en-US" altLang="en-US" sz="3600" dirty="0">
                <a:latin typeface="Georgia" panose="02040502050405020303" pitchFamily="18" charset="0"/>
              </a:rPr>
              <a:t>A class is reusable as many times as needed in a page.</a:t>
            </a:r>
          </a:p>
          <a:p>
            <a:pPr lvl="1"/>
            <a:r>
              <a:rPr lang="en-US" altLang="en-US" sz="3600" dirty="0">
                <a:latin typeface="Georgia" panose="02040502050405020303" pitchFamily="18" charset="0"/>
              </a:rPr>
              <a:t>Use identifiers for main sections and sub-sections of your document.</a:t>
            </a:r>
          </a:p>
          <a:p>
            <a:endParaRPr lang="en-GB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2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F68E72-1944-41B7-B84A-8DB53C00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Class and ID Selectors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D16600-845C-495C-9262-816383FA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156"/>
            <a:ext cx="10515600" cy="4351338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Georgia" panose="02040502050405020303" pitchFamily="18" charset="0"/>
                <a:cs typeface="Courier New" pitchFamily="49" charset="0"/>
              </a:rPr>
              <a:t>Class selector: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Georgia" panose="02040502050405020303" pitchFamily="18" charset="0"/>
                <a:cs typeface="Courier New" pitchFamily="49" charset="0"/>
              </a:rPr>
              <a:t>&lt;p class=“intro”&gt;This is my introductory text&lt;/p&gt;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Georgia" panose="02040502050405020303" pitchFamily="18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  <a:cs typeface="Courier New" pitchFamily="49" charset="0"/>
              </a:rPr>
              <a:t>.intro </a:t>
            </a:r>
            <a:r>
              <a:rPr lang="en-US" altLang="en-US" dirty="0">
                <a:latin typeface="Georgia" panose="02040502050405020303" pitchFamily="18" charset="0"/>
                <a:cs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Georgia" panose="02040502050405020303" pitchFamily="18" charset="0"/>
                <a:cs typeface="Courier New" pitchFamily="49" charset="0"/>
              </a:rPr>
              <a:t>  </a:t>
            </a:r>
            <a:r>
              <a:rPr lang="en-US" altLang="en-US" dirty="0">
                <a:solidFill>
                  <a:srgbClr val="002060"/>
                </a:solidFill>
                <a:latin typeface="Georgia" panose="02040502050405020303" pitchFamily="18" charset="0"/>
                <a:cs typeface="Courier New" pitchFamily="49" charset="0"/>
              </a:rPr>
              <a:t>font: 12px </a:t>
            </a:r>
            <a:r>
              <a:rPr lang="en-US" altLang="en-US" dirty="0" err="1">
                <a:solidFill>
                  <a:srgbClr val="002060"/>
                </a:solidFill>
                <a:latin typeface="Georgia" panose="02040502050405020303" pitchFamily="18" charset="0"/>
                <a:cs typeface="Courier New" pitchFamily="49" charset="0"/>
              </a:rPr>
              <a:t>verdana</a:t>
            </a:r>
            <a:r>
              <a:rPr lang="en-US" altLang="en-US" dirty="0">
                <a:solidFill>
                  <a:srgbClr val="002060"/>
                </a:solidFill>
                <a:latin typeface="Georgia" panose="02040502050405020303" pitchFamily="18" charset="0"/>
                <a:cs typeface="Courier New" pitchFamily="49" charset="0"/>
              </a:rPr>
              <a:t>, sans-serif;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2060"/>
                </a:solidFill>
                <a:latin typeface="Georgia" panose="02040502050405020303" pitchFamily="18" charset="0"/>
                <a:cs typeface="Courier New" pitchFamily="49" charset="0"/>
              </a:rPr>
              <a:t>  margin: 10px;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Georgia" panose="02040502050405020303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GB" sz="3200" dirty="0">
                <a:latin typeface="Georgia" panose="02040502050405020303" pitchFamily="18" charset="0"/>
              </a:rPr>
              <a:t> </a:t>
            </a:r>
            <a:r>
              <a:rPr lang="en-GB" sz="3200" dirty="0" smtClean="0">
                <a:latin typeface="Georgia" panose="02040502050405020303" pitchFamily="18" charset="0"/>
              </a:rPr>
              <a:t>   </a:t>
            </a:r>
            <a:r>
              <a:rPr lang="en-GB" sz="2400" b="1" dirty="0" smtClean="0">
                <a:latin typeface="Georgia" panose="02040502050405020303" pitchFamily="18" charset="0"/>
              </a:rPr>
              <a:t>ID Selector:</a:t>
            </a:r>
            <a:endParaRPr lang="en-GB" sz="2400" b="1" dirty="0">
              <a:latin typeface="Georgia" panose="02040502050405020303" pitchFamily="18" charset="0"/>
            </a:endParaRPr>
          </a:p>
          <a:p>
            <a:pPr lvl="1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cs typeface="Courier New" pitchFamily="49" charset="0"/>
              </a:rPr>
              <a:t>&lt;p id=“intro”&gt; This is my introduction text&lt;/p&gt;</a:t>
            </a:r>
          </a:p>
          <a:p>
            <a:pPr lvl="1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endParaRPr kumimoji="0" lang="en-US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Georgia" panose="02040502050405020303" pitchFamily="18" charset="0"/>
              <a:cs typeface="Courier New" pitchFamily="49" charset="0"/>
            </a:endParaRPr>
          </a:p>
          <a:p>
            <a:pPr lvl="1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  <a:cs typeface="Courier New" pitchFamily="49" charset="0"/>
              </a:rPr>
              <a:t>#intro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cs typeface="Courier New" pitchFamily="49" charset="0"/>
              </a:rPr>
              <a:t>{</a:t>
            </a:r>
          </a:p>
          <a:p>
            <a:pPr lvl="1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cs typeface="Courier New" pitchFamily="49" charset="0"/>
              </a:rPr>
              <a:t>  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anose="02040502050405020303" pitchFamily="18" charset="0"/>
                <a:cs typeface="Courier New" pitchFamily="49" charset="0"/>
              </a:rPr>
              <a:t>border-bottom: 2px dashed #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anose="02040502050405020303" pitchFamily="18" charset="0"/>
                <a:cs typeface="Courier New" pitchFamily="49" charset="0"/>
              </a:rPr>
              <a:t>fff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anose="02040502050405020303" pitchFamily="18" charset="0"/>
                <a:cs typeface="Courier New" pitchFamily="49" charset="0"/>
              </a:rPr>
              <a:t>;</a:t>
            </a:r>
          </a:p>
          <a:p>
            <a:pPr lvl="1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 panose="02040502050405020303" pitchFamily="18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GB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7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B78593-4299-421E-A00B-C06D0754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Universal Selector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C114EC-2F92-4E28-B470-A24312A8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  <a:buNone/>
            </a:pPr>
            <a:r>
              <a:rPr lang="en-US" altLang="en-US" sz="3600" kern="0" dirty="0">
                <a:solidFill>
                  <a:srgbClr val="000000"/>
                </a:solidFill>
                <a:latin typeface="Georgia" panose="02040502050405020303" pitchFamily="18" charset="0"/>
              </a:rPr>
              <a:t>Universal selectors are used to select any element.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sz="3600" b="1" kern="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en-US" sz="3600" b="1" kern="0" dirty="0">
                <a:solidFill>
                  <a:srgbClr val="CC3300"/>
                </a:solidFill>
                <a:latin typeface="Georgia" panose="02040502050405020303" pitchFamily="18" charset="0"/>
              </a:rPr>
              <a:t>*</a:t>
            </a:r>
            <a:r>
              <a:rPr lang="en-US" altLang="en-US" sz="3600" kern="0" dirty="0">
                <a:solidFill>
                  <a:srgbClr val="000000"/>
                </a:solidFill>
                <a:latin typeface="Georgia" panose="02040502050405020303" pitchFamily="18" charset="0"/>
              </a:rPr>
              <a:t> {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sz="3600" kern="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en-US" sz="3600" kern="0" dirty="0">
                <a:solidFill>
                  <a:srgbClr val="002060"/>
                </a:solidFill>
                <a:latin typeface="Georgia" panose="02040502050405020303" pitchFamily="18" charset="0"/>
              </a:rPr>
              <a:t>color: blue;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sz="3600" kern="0" dirty="0">
                <a:solidFill>
                  <a:srgbClr val="000000"/>
                </a:solidFill>
                <a:latin typeface="Georgia" panose="02040502050405020303" pitchFamily="18" charset="0"/>
              </a:rPr>
              <a:t>  } </a:t>
            </a:r>
          </a:p>
          <a:p>
            <a:pPr marL="0" indent="0">
              <a:buNone/>
            </a:pPr>
            <a:endParaRPr lang="en-GB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7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FF6EBA-E724-478D-A54E-69A2DD78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0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Descendant Selectors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AABCE7-7743-4C7A-B089-7F9815F79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173"/>
            <a:ext cx="10515600" cy="4351338"/>
          </a:xfrm>
        </p:spPr>
        <p:txBody>
          <a:bodyPr>
            <a:noAutofit/>
          </a:bodyPr>
          <a:lstStyle/>
          <a:p>
            <a:pPr lvl="0" fontAlgn="base">
              <a:lnSpc>
                <a:spcPct val="170000"/>
              </a:lnSpc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Descendant selectors are used to select elements that are descendants (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not necessarily children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) of another element in the document tree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.</a:t>
            </a:r>
          </a:p>
          <a:p>
            <a:pPr lvl="0" fontAlgn="base">
              <a:lnSpc>
                <a:spcPct val="170000"/>
              </a:lnSpc>
              <a:spcAft>
                <a:spcPct val="0"/>
              </a:spcAft>
              <a:buNone/>
            </a:pPr>
            <a:endParaRPr lang="en-US" altLang="en-US" sz="2000" kern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rPr>
              <a:t>HTML</a:t>
            </a: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					</a:t>
            </a:r>
            <a:r>
              <a:rPr lang="en-US" altLang="en-US" sz="2000" kern="0" dirty="0" smtClean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Georgia" panose="02040502050405020303" pitchFamily="18" charset="0"/>
              </a:rPr>
              <a:t>CSS</a:t>
            </a:r>
            <a:endParaRPr lang="en-US" altLang="en-US" sz="2000" b="1" kern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</a:t>
            </a: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&lt;</a:t>
            </a:r>
            <a:r>
              <a:rPr lang="en-US" altLang="en-US" sz="2000" b="1" kern="0" dirty="0">
                <a:solidFill>
                  <a:srgbClr val="FF0000"/>
                </a:solidFill>
                <a:latin typeface="Georgia" panose="02040502050405020303" pitchFamily="18" charset="0"/>
              </a:rPr>
              <a:t>div class=“abc”</a:t>
            </a:r>
            <a:r>
              <a:rPr lang="en-US" altLang="en-US" sz="2000" kern="0" dirty="0">
                <a:solidFill>
                  <a:srgbClr val="FF0000"/>
                </a:solidFill>
                <a:latin typeface="Georgia" panose="02040502050405020303" pitchFamily="18" charset="0"/>
              </a:rPr>
              <a:t>&gt;</a:t>
            </a: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en-US" sz="2000" kern="0" dirty="0" smtClean="0">
                <a:solidFill>
                  <a:srgbClr val="000000"/>
                </a:solidFill>
                <a:latin typeface="Georgia" panose="02040502050405020303" pitchFamily="18" charset="0"/>
              </a:rPr>
              <a:t>				</a:t>
            </a:r>
            <a:r>
              <a:rPr lang="en-US" altLang="en-US" sz="2000" b="1" kern="0" dirty="0" smtClean="0">
                <a:solidFill>
                  <a:srgbClr val="FF0000"/>
                </a:solidFill>
                <a:latin typeface="Georgia" panose="02040502050405020303" pitchFamily="18" charset="0"/>
              </a:rPr>
              <a:t>div.abc </a:t>
            </a:r>
            <a:r>
              <a:rPr lang="en-US" altLang="en-US" sz="2000" b="1" kern="0" dirty="0">
                <a:solidFill>
                  <a:srgbClr val="FF0000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kern="0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{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	  &lt;div&gt;				</a:t>
            </a:r>
            <a:r>
              <a:rPr lang="en-US" altLang="en-US" sz="2000" kern="0" dirty="0" smtClean="0">
                <a:solidFill>
                  <a:srgbClr val="000000"/>
                </a:solidFill>
                <a:latin typeface="Georgia" panose="02040502050405020303" pitchFamily="18" charset="0"/>
              </a:rPr>
              <a:t>			  </a:t>
            </a:r>
            <a:r>
              <a:rPr lang="en-US" altLang="en-US" sz="2000" kern="0" dirty="0">
                <a:solidFill>
                  <a:srgbClr val="002060"/>
                </a:solidFill>
                <a:latin typeface="Georgia" panose="02040502050405020303" pitchFamily="18" charset="0"/>
              </a:rPr>
              <a:t>font-weight:bold;</a:t>
            </a: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altLang="en-US" sz="2000" kern="0" dirty="0">
                <a:solidFill>
                  <a:srgbClr val="FF0000"/>
                </a:solidFill>
                <a:latin typeface="Georgia" panose="02040502050405020303" pitchFamily="18" charset="0"/>
              </a:rPr>
              <a:t>    &lt;</a:t>
            </a:r>
            <a:r>
              <a:rPr lang="en-US" altLang="en-US" sz="2000" b="1" kern="0" dirty="0">
                <a:solidFill>
                  <a:srgbClr val="FF0000"/>
                </a:solidFill>
                <a:latin typeface="Georgia" panose="02040502050405020303" pitchFamily="18" charset="0"/>
              </a:rPr>
              <a:t>p</a:t>
            </a:r>
            <a:r>
              <a:rPr lang="en-US" altLang="en-US" sz="2000" kern="0" dirty="0">
                <a:solidFill>
                  <a:srgbClr val="FF0000"/>
                </a:solidFill>
                <a:latin typeface="Georgia" panose="02040502050405020303" pitchFamily="18" charset="0"/>
              </a:rPr>
              <a:t>&gt;</a:t>
            </a: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				</a:t>
            </a:r>
            <a:r>
              <a:rPr lang="en-US" altLang="en-US" sz="2000" kern="0" dirty="0" smtClean="0">
                <a:solidFill>
                  <a:srgbClr val="000000"/>
                </a:solidFill>
                <a:latin typeface="Georgia" panose="02040502050405020303" pitchFamily="18" charset="0"/>
              </a:rPr>
              <a:t>			}</a:t>
            </a:r>
            <a:endParaRPr lang="en-US" altLang="en-US" sz="2000" kern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		  Hello there! 					    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		</a:t>
            </a:r>
            <a:r>
              <a:rPr lang="en-US" altLang="en-US" sz="2000" b="1" kern="0" dirty="0">
                <a:solidFill>
                  <a:srgbClr val="FF0000"/>
                </a:solidFill>
                <a:latin typeface="Georgia" panose="02040502050405020303" pitchFamily="18" charset="0"/>
              </a:rPr>
              <a:t>&lt;/p&gt;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	  &lt;/div&gt;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Georgia" panose="02040502050405020303" pitchFamily="18" charset="0"/>
              </a:rPr>
              <a:t>	&lt;/div&gt;</a:t>
            </a:r>
            <a:endParaRPr lang="en-US" sz="2000" dirty="0">
              <a:latin typeface="Georgia" panose="02040502050405020303" pitchFamily="18" charset="0"/>
            </a:endParaRPr>
          </a:p>
          <a:p>
            <a:endParaRPr lang="en-GB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3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30625-DCAD-4A0D-8E40-F79A6C97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Child Selector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053A4C-8A90-4D16-8295-23E64C92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fontAlgn="base"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  <a:latin typeface="Georgia" panose="02040502050405020303" pitchFamily="18" charset="0"/>
              </a:rPr>
              <a:t>A child selector is used to select an element that is a direct child of </a:t>
            </a:r>
            <a:endParaRPr lang="en-US" altLang="en-US" kern="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kern="0" dirty="0" smtClean="0">
                <a:solidFill>
                  <a:srgbClr val="000000"/>
                </a:solidFill>
                <a:latin typeface="Georgia" panose="02040502050405020303" pitchFamily="18" charset="0"/>
              </a:rPr>
              <a:t>another </a:t>
            </a:r>
            <a:r>
              <a:rPr lang="en-US" altLang="en-US" kern="0" dirty="0">
                <a:solidFill>
                  <a:srgbClr val="000000"/>
                </a:solidFill>
                <a:latin typeface="Georgia" panose="02040502050405020303" pitchFamily="18" charset="0"/>
              </a:rPr>
              <a:t>element (parent). Child selectors will not select all descendants, </a:t>
            </a:r>
            <a:r>
              <a:rPr lang="en-US" altLang="en-US" kern="0" dirty="0" smtClean="0">
                <a:solidFill>
                  <a:srgbClr val="000000"/>
                </a:solidFill>
                <a:latin typeface="Georgia" panose="02040502050405020303" pitchFamily="18" charset="0"/>
              </a:rPr>
              <a:t>only</a:t>
            </a: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kern="0" dirty="0" smtClean="0">
                <a:solidFill>
                  <a:srgbClr val="000000"/>
                </a:solidFill>
                <a:latin typeface="Georgia" panose="02040502050405020303" pitchFamily="18" charset="0"/>
              </a:rPr>
              <a:t>direct </a:t>
            </a:r>
            <a:r>
              <a:rPr lang="en-US" altLang="en-US" kern="0" dirty="0">
                <a:solidFill>
                  <a:srgbClr val="000000"/>
                </a:solidFill>
                <a:latin typeface="Georgia" panose="02040502050405020303" pitchFamily="18" charset="0"/>
              </a:rPr>
              <a:t>children. </a:t>
            </a:r>
            <a:endParaRPr lang="en-US" altLang="en-US" kern="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0" fontAlgn="base">
              <a:spcAft>
                <a:spcPct val="0"/>
              </a:spcAft>
              <a:buNone/>
            </a:pPr>
            <a:endParaRPr lang="en-US" altLang="en-US" kern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  		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HTML	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	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	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CSS</a:t>
            </a:r>
          </a:p>
          <a:p>
            <a:pPr lvl="0" fontAlgn="base"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  &lt;div &gt;			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		</a:t>
            </a:r>
            <a:r>
              <a:rPr lang="en-US" altLang="en-US" sz="2400" kern="0" dirty="0" smtClean="0">
                <a:solidFill>
                  <a:srgbClr val="FF0000"/>
                </a:solidFill>
                <a:latin typeface="Georgia" panose="02040502050405020303" pitchFamily="18" charset="0"/>
              </a:rPr>
              <a:t>div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</a:rPr>
              <a:t>.abc </a:t>
            </a:r>
            <a:r>
              <a:rPr lang="en-US" altLang="en-US" b="1" kern="0" dirty="0">
                <a:solidFill>
                  <a:srgbClr val="FF0000"/>
                </a:solidFill>
                <a:latin typeface="Georgia" panose="02040502050405020303" pitchFamily="18" charset="0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</a:rPr>
              <a:t> p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{</a:t>
            </a:r>
          </a:p>
          <a:p>
            <a:pPr lvl="0" fontAlgn="base"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  &lt;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</a:rPr>
              <a:t>div class=“abc”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	 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		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font-weight:bold; </a:t>
            </a:r>
          </a:p>
          <a:p>
            <a:pPr lvl="0" fontAlgn="base"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    &lt;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</a:rPr>
              <a:t>p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&gt;				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		}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	  Hello there! 					    	</a:t>
            </a:r>
          </a:p>
          <a:p>
            <a:pPr lvl="0" fontAlgn="base"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	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</a:rPr>
              <a:t>&lt;/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</a:rPr>
              <a:t>p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</a:rPr>
              <a:t>&gt;</a:t>
            </a:r>
          </a:p>
          <a:p>
            <a:pPr lvl="0" fontAlgn="base"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  &lt;/div&gt;</a:t>
            </a:r>
          </a:p>
          <a:p>
            <a:pPr lvl="0" fontAlgn="base">
              <a:spcAft>
                <a:spcPct val="0"/>
              </a:spcAft>
              <a:buNone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&lt;/div&gt;</a:t>
            </a:r>
          </a:p>
          <a:p>
            <a:pPr marL="0" indent="0">
              <a:buNone/>
            </a:pP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16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48D97-C29F-4C25-AFB1-7D5E7FC5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Adjacent Sibling Selectors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5E5DCC-9491-45E2-9354-515B4517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  <a:latin typeface="Georgia" panose="02040502050405020303" pitchFamily="18" charset="0"/>
              </a:rPr>
              <a:t>Adjacent sibling selectors will select the sibling immediately </a:t>
            </a:r>
            <a:endParaRPr lang="en-US" altLang="en-US" kern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0" fontAlgn="base">
              <a:spcAft>
                <a:spcPct val="0"/>
              </a:spcAft>
              <a:buNone/>
            </a:pPr>
            <a:r>
              <a:rPr lang="en-US" altLang="en-US" kern="0" dirty="0" smtClean="0">
                <a:solidFill>
                  <a:srgbClr val="000000"/>
                </a:solidFill>
                <a:latin typeface="Georgia" panose="02040502050405020303" pitchFamily="18" charset="0"/>
              </a:rPr>
              <a:t>following </a:t>
            </a:r>
            <a:r>
              <a:rPr lang="en-US" altLang="en-US" kern="0" dirty="0">
                <a:solidFill>
                  <a:srgbClr val="000000"/>
                </a:solidFill>
                <a:latin typeface="Georgia" panose="02040502050405020303" pitchFamily="18" charset="0"/>
              </a:rPr>
              <a:t>an element. </a:t>
            </a:r>
          </a:p>
          <a:p>
            <a:pPr lvl="1" fontAlgn="base">
              <a:spcAft>
                <a:spcPct val="0"/>
              </a:spcAft>
              <a:buNone/>
            </a:pPr>
            <a:r>
              <a:rPr lang="en-US" altLang="en-US" kern="0" dirty="0">
                <a:solidFill>
                  <a:srgbClr val="000000"/>
                </a:solidFill>
                <a:latin typeface="Georgia" panose="02040502050405020303" pitchFamily="18" charset="0"/>
              </a:rPr>
              <a:t>div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.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abc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 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Georgia" panose="02040502050405020303" pitchFamily="18" charset="0"/>
              </a:rPr>
              <a:t>+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 p {</a:t>
            </a:r>
          </a:p>
          <a:p>
            <a:pPr lvl="1" fontAlgn="base">
              <a:spcAft>
                <a:spcPct val="0"/>
              </a:spcAft>
              <a:buNone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	font-weight: bold;</a:t>
            </a:r>
          </a:p>
          <a:p>
            <a:pPr lvl="1" fontAlgn="base">
              <a:spcAft>
                <a:spcPct val="0"/>
              </a:spcAft>
              <a:buNone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}</a:t>
            </a:r>
          </a:p>
          <a:p>
            <a:pPr lvl="1" fontAlgn="base">
              <a:spcAft>
                <a:spcPct val="0"/>
              </a:spcAft>
              <a:buNone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will work </a:t>
            </a:r>
            <a:r>
              <a:rPr kumimoji="0" lang="en-US" alt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for: </a:t>
            </a:r>
            <a:endParaRPr kumimoji="0" lang="en-US" altLang="en-US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lvl="1" fontAlgn="base">
              <a:spcAft>
                <a:spcPct val="0"/>
              </a:spcAft>
              <a:buNone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&lt;div&gt;</a:t>
            </a:r>
          </a:p>
          <a:p>
            <a:pPr lvl="1" fontAlgn="base">
              <a:spcAft>
                <a:spcPct val="0"/>
              </a:spcAft>
              <a:buNone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&lt;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Georgia" panose="02040502050405020303" pitchFamily="18" charset="0"/>
              </a:rPr>
              <a:t>div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 class=“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abc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”&gt;Message&lt;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</a:rPr>
              <a:t>/div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&gt;</a:t>
            </a:r>
          </a:p>
          <a:p>
            <a:pPr lvl="1" fontAlgn="base">
              <a:spcAft>
                <a:spcPct val="0"/>
              </a:spcAft>
              <a:buNone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	&lt;</a:t>
            </a:r>
            <a:r>
              <a:rPr lang="en-US" altLang="en-US" b="1" kern="0" dirty="0">
                <a:solidFill>
                  <a:srgbClr val="CC3300"/>
                </a:solidFill>
                <a:latin typeface="Georgia" panose="02040502050405020303" pitchFamily="18" charset="0"/>
              </a:rPr>
              <a:t>p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&gt;Hello there!&lt;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</a:rPr>
              <a:t>/p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&gt;</a:t>
            </a:r>
          </a:p>
          <a:p>
            <a:pPr lvl="1" fontAlgn="base">
              <a:spcAft>
                <a:spcPct val="0"/>
              </a:spcAft>
              <a:buNone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</a:rPr>
              <a:t>&lt;/div&gt;</a:t>
            </a:r>
          </a:p>
          <a:p>
            <a:endParaRPr lang="en-US" sz="3200" dirty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1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DF4B23-0F09-48D3-892B-FB5F51A7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Attribute Selectors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74B680-8359-401F-850A-17EF3F7D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Georgia" panose="02040502050405020303" pitchFamily="18" charset="0"/>
              </a:rPr>
              <a:t> Attribute selectors selects elements based upon the attributes </a:t>
            </a:r>
            <a:endParaRPr lang="en-US" altLang="en-US" dirty="0" smtClean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altLang="en-US" dirty="0" smtClean="0">
                <a:latin typeface="Georgia" panose="02040502050405020303" pitchFamily="18" charset="0"/>
              </a:rPr>
              <a:t>present </a:t>
            </a:r>
            <a:r>
              <a:rPr lang="en-US" altLang="en-US" dirty="0">
                <a:latin typeface="Georgia" panose="02040502050405020303" pitchFamily="18" charset="0"/>
              </a:rPr>
              <a:t>in the HTML Tags and their value</a:t>
            </a:r>
            <a:r>
              <a:rPr lang="en-US" altLang="en-US" dirty="0" smtClean="0">
                <a:latin typeface="Georgia" panose="02040502050405020303" pitchFamily="18" charset="0"/>
              </a:rPr>
              <a:t>.</a:t>
            </a:r>
          </a:p>
          <a:p>
            <a:pPr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>
              <a:buNone/>
            </a:pPr>
            <a:r>
              <a:rPr lang="en-US" altLang="en-US" dirty="0">
                <a:latin typeface="Georgia" panose="02040502050405020303" pitchFamily="18" charset="0"/>
              </a:rPr>
              <a:t>   </a:t>
            </a:r>
            <a:r>
              <a:rPr lang="en-US" altLang="en-US" sz="2800" dirty="0" err="1">
                <a:latin typeface="Georgia" panose="02040502050405020303" pitchFamily="18" charset="0"/>
              </a:rPr>
              <a:t>img</a:t>
            </a:r>
            <a:r>
              <a:rPr lang="en-US" altLang="en-US" sz="2800" b="1" dirty="0">
                <a:solidFill>
                  <a:srgbClr val="CC3300"/>
                </a:solidFill>
                <a:latin typeface="Georgia" panose="02040502050405020303" pitchFamily="18" charset="0"/>
              </a:rPr>
              <a:t>[</a:t>
            </a:r>
            <a:r>
              <a:rPr lang="en-US" altLang="en-US" sz="2800" b="1" dirty="0" err="1">
                <a:solidFill>
                  <a:srgbClr val="CC3300"/>
                </a:solidFill>
                <a:latin typeface="Georgia" panose="02040502050405020303" pitchFamily="18" charset="0"/>
              </a:rPr>
              <a:t>src</a:t>
            </a:r>
            <a:r>
              <a:rPr lang="en-US" altLang="en-US" sz="2800" b="1" dirty="0">
                <a:solidFill>
                  <a:srgbClr val="CC3300"/>
                </a:solidFill>
                <a:latin typeface="Georgia" panose="02040502050405020303" pitchFamily="18" charset="0"/>
              </a:rPr>
              <a:t>="small.gif"]</a:t>
            </a:r>
            <a:r>
              <a:rPr lang="en-US" altLang="en-US" sz="2800" dirty="0">
                <a:latin typeface="Georgia" panose="02040502050405020303" pitchFamily="18" charset="0"/>
              </a:rPr>
              <a:t> { </a:t>
            </a:r>
          </a:p>
          <a:p>
            <a:pPr lvl="1">
              <a:buNone/>
            </a:pPr>
            <a:r>
              <a:rPr lang="en-US" altLang="en-US" sz="2800" dirty="0">
                <a:latin typeface="Georgia" panose="02040502050405020303" pitchFamily="18" charset="0"/>
              </a:rPr>
              <a:t> 		border: 1px solid #000; </a:t>
            </a:r>
          </a:p>
          <a:p>
            <a:pPr lvl="1">
              <a:buNone/>
            </a:pPr>
            <a:r>
              <a:rPr lang="en-US" altLang="en-US" sz="2800" dirty="0">
                <a:latin typeface="Georgia" panose="02040502050405020303" pitchFamily="18" charset="0"/>
              </a:rPr>
              <a:t>	}</a:t>
            </a:r>
            <a:r>
              <a:rPr lang="en-US" altLang="en-US" sz="3200" dirty="0">
                <a:latin typeface="Georgia" panose="02040502050405020303" pitchFamily="18" charset="0"/>
              </a:rPr>
              <a:t> </a:t>
            </a:r>
          </a:p>
          <a:p>
            <a:pPr lvl="1">
              <a:buNone/>
            </a:pPr>
            <a:r>
              <a:rPr lang="en-US" altLang="en-US" sz="2800" i="1" dirty="0">
                <a:latin typeface="Georgia" panose="02040502050405020303" pitchFamily="18" charset="0"/>
              </a:rPr>
              <a:t>will work </a:t>
            </a:r>
            <a:r>
              <a:rPr lang="en-US" altLang="en-US" sz="2800" i="1" dirty="0" smtClean="0">
                <a:latin typeface="Georgia" panose="02040502050405020303" pitchFamily="18" charset="0"/>
              </a:rPr>
              <a:t>for:</a:t>
            </a:r>
            <a:endParaRPr lang="en-US" altLang="en-US" sz="2800" i="1" dirty="0">
              <a:latin typeface="Georgia" panose="02040502050405020303" pitchFamily="18" charset="0"/>
            </a:endParaRPr>
          </a:p>
          <a:p>
            <a:pPr lvl="1">
              <a:buNone/>
            </a:pPr>
            <a:r>
              <a:rPr lang="en-US" altLang="en-US" sz="2800" dirty="0">
                <a:latin typeface="Georgia" panose="02040502050405020303" pitchFamily="18" charset="0"/>
              </a:rPr>
              <a:t>&lt;</a:t>
            </a:r>
            <a:r>
              <a:rPr lang="en-US" altLang="en-US" sz="2800" dirty="0" err="1">
                <a:latin typeface="Georgia" panose="02040502050405020303" pitchFamily="18" charset="0"/>
              </a:rPr>
              <a:t>img</a:t>
            </a:r>
            <a:r>
              <a:rPr lang="en-US" altLang="en-US" sz="2800" dirty="0">
                <a:latin typeface="Georgia" panose="02040502050405020303" pitchFamily="18" charset="0"/>
              </a:rPr>
              <a:t> </a:t>
            </a:r>
            <a:r>
              <a:rPr lang="en-US" altLang="en-US" sz="2800" b="1" dirty="0" err="1">
                <a:solidFill>
                  <a:srgbClr val="CC3300"/>
                </a:solidFill>
                <a:latin typeface="Georgia" panose="02040502050405020303" pitchFamily="18" charset="0"/>
              </a:rPr>
              <a:t>src</a:t>
            </a:r>
            <a:r>
              <a:rPr lang="en-US" altLang="en-US" sz="2800" b="1" dirty="0">
                <a:solidFill>
                  <a:srgbClr val="CC3300"/>
                </a:solidFill>
                <a:latin typeface="Georgia" panose="02040502050405020303" pitchFamily="18" charset="0"/>
              </a:rPr>
              <a:t>=“small.gif”</a:t>
            </a:r>
            <a:r>
              <a:rPr lang="en-US" altLang="en-US" sz="2800" dirty="0">
                <a:latin typeface="Georgia" panose="02040502050405020303" pitchFamily="18" charset="0"/>
              </a:rPr>
              <a:t> /&gt;</a:t>
            </a:r>
            <a:endParaRPr lang="en-US" sz="2800" dirty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1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BF82A1-9862-4CB8-B774-E18B9D71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General Sibling Selector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458988-3AE2-4CD6-8396-B92024C6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The general sibling selector selects all elements that are siblings of a specified element.</a:t>
            </a:r>
          </a:p>
          <a:p>
            <a:r>
              <a:rPr lang="en-US" dirty="0">
                <a:latin typeface="Georgia" panose="02040502050405020303" pitchFamily="18" charset="0"/>
              </a:rPr>
              <a:t>The following example selects all &lt;p&gt; elements that are siblings of &lt;div&gt; elements: </a:t>
            </a:r>
          </a:p>
          <a:p>
            <a:pPr marL="0" indent="0">
              <a:buNone/>
            </a:pPr>
            <a:endParaRPr lang="en-GB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div ~ p</a:t>
            </a:r>
            <a:r>
              <a:rPr lang="en-GB" dirty="0">
                <a:latin typeface="Georgia" panose="02040502050405020303" pitchFamily="18" charset="0"/>
              </a:rPr>
              <a:t> {</a:t>
            </a:r>
            <a:br>
              <a:rPr lang="en-GB" dirty="0">
                <a:latin typeface="Georgia" panose="02040502050405020303" pitchFamily="18" charset="0"/>
              </a:rPr>
            </a:br>
            <a:r>
              <a:rPr lang="en-GB" dirty="0">
                <a:latin typeface="Georgia" panose="02040502050405020303" pitchFamily="18" charset="0"/>
              </a:rPr>
              <a:t>  </a:t>
            </a:r>
            <a:r>
              <a:rPr lang="en-GB" dirty="0">
                <a:solidFill>
                  <a:srgbClr val="002060"/>
                </a:solidFill>
                <a:latin typeface="Georgia" panose="02040502050405020303" pitchFamily="18" charset="0"/>
              </a:rPr>
              <a:t>background-</a:t>
            </a:r>
            <a:r>
              <a:rPr lang="en-GB" dirty="0" err="1">
                <a:solidFill>
                  <a:srgbClr val="002060"/>
                </a:solidFill>
                <a:latin typeface="Georgia" panose="02040502050405020303" pitchFamily="18" charset="0"/>
              </a:rPr>
              <a:t>color</a:t>
            </a:r>
            <a:r>
              <a:rPr lang="en-GB" dirty="0">
                <a:solidFill>
                  <a:srgbClr val="002060"/>
                </a:solidFill>
                <a:latin typeface="Georgia" panose="02040502050405020303" pitchFamily="18" charset="0"/>
              </a:rPr>
              <a:t>: yellow;</a:t>
            </a:r>
            <a:br>
              <a:rPr lang="en-GB" dirty="0">
                <a:solidFill>
                  <a:srgbClr val="002060"/>
                </a:solidFill>
                <a:latin typeface="Georgia" panose="02040502050405020303" pitchFamily="18" charset="0"/>
              </a:rPr>
            </a:br>
            <a:r>
              <a:rPr lang="en-GB" dirty="0">
                <a:latin typeface="Georgia" panose="020405020504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180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12595-6B7D-48A1-8937-5C9E12C3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3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Pseudo-class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BA3DA4-B089-4CF4-84EA-F501CEF1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00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What are Pseudo-classes?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A pseudo-class is used to define a special state of an element.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For example, it can be used to: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Style an element when a user moves mouse over it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Style visited and unvisited links differently</a:t>
            </a:r>
          </a:p>
          <a:p>
            <a:r>
              <a:rPr lang="en-US" sz="2400" dirty="0">
                <a:latin typeface="Georgia" panose="02040502050405020303" pitchFamily="18" charset="0"/>
              </a:rPr>
              <a:t>Style an element when it gets </a:t>
            </a:r>
            <a:r>
              <a:rPr lang="en-US" sz="2400" dirty="0" smtClean="0">
                <a:latin typeface="Georgia" panose="02040502050405020303" pitchFamily="18" charset="0"/>
              </a:rPr>
              <a:t>focus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Georgia" panose="02040502050405020303" pitchFamily="18" charset="0"/>
              </a:rPr>
              <a:t>Syntax: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Georgia" panose="02040502050405020303" pitchFamily="18" charset="0"/>
              </a:rPr>
              <a:t>selector:pseudo-class </a:t>
            </a:r>
            <a:r>
              <a:rPr lang="en-GB" sz="2400" dirty="0" smtClean="0">
                <a:latin typeface="Georgia" panose="02040502050405020303" pitchFamily="18" charset="0"/>
              </a:rPr>
              <a:t>{</a:t>
            </a:r>
            <a:r>
              <a:rPr lang="en-GB" sz="2400" dirty="0">
                <a:solidFill>
                  <a:srgbClr val="FF0000"/>
                </a:solidFill>
                <a:latin typeface="Georgia" panose="02040502050405020303" pitchFamily="18" charset="0"/>
              </a:rPr>
              <a:t/>
            </a:r>
            <a:br>
              <a:rPr lang="en-GB" sz="24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GB" sz="2400" dirty="0">
                <a:solidFill>
                  <a:srgbClr val="002060"/>
                </a:solidFill>
                <a:latin typeface="Georgia" panose="02040502050405020303" pitchFamily="18" charset="0"/>
              </a:rPr>
              <a:t>  property: value</a:t>
            </a:r>
            <a:r>
              <a:rPr lang="en-GB" sz="24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;</a:t>
            </a:r>
            <a:r>
              <a:rPr lang="en-GB" sz="2400" dirty="0">
                <a:solidFill>
                  <a:srgbClr val="FF0000"/>
                </a:solidFill>
                <a:latin typeface="Georgia" panose="02040502050405020303" pitchFamily="18" charset="0"/>
              </a:rPr>
              <a:t/>
            </a:r>
            <a:br>
              <a:rPr lang="en-GB" sz="24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15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Objectives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ell MT" panose="02020503060305020303" pitchFamily="18" charset="0"/>
              </a:rPr>
              <a:t>Introduce you to how CSS works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ell MT" panose="02020503060305020303" pitchFamily="18" charset="0"/>
              </a:rPr>
              <a:t>Teach you how to write CSS rules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ell MT" panose="02020503060305020303" pitchFamily="18" charset="0"/>
              </a:rPr>
              <a:t>Show you how CSS rules apply to HTML pages.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471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B185B-D771-4EC7-B77A-B3F5FD65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Anchor Pseudo-Class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07C60B-C054-4CBA-A4D4-7B9B0189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Georgia" panose="02040502050405020303" pitchFamily="18" charset="0"/>
              </a:rPr>
              <a:t>/* unvisited link */</a:t>
            </a:r>
            <a:r>
              <a:rPr lang="en-GB" sz="2400" dirty="0">
                <a:latin typeface="Georgia" panose="02040502050405020303" pitchFamily="18" charset="0"/>
              </a:rPr>
              <a:t/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a:link {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  color: </a:t>
            </a:r>
            <a:r>
              <a:rPr lang="en-GB" sz="2400" dirty="0" smtClean="0">
                <a:latin typeface="Georgia" panose="02040502050405020303" pitchFamily="18" charset="0"/>
              </a:rPr>
              <a:t>#FF0000;</a:t>
            </a:r>
            <a:r>
              <a:rPr lang="en-GB" sz="2400" dirty="0">
                <a:latin typeface="Georgia" panose="02040502050405020303" pitchFamily="18" charset="0"/>
              </a:rPr>
              <a:t/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}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/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solidFill>
                  <a:srgbClr val="FF0000"/>
                </a:solidFill>
                <a:latin typeface="Georgia" panose="02040502050405020303" pitchFamily="18" charset="0"/>
              </a:rPr>
              <a:t>/* visited link */</a:t>
            </a:r>
            <a:r>
              <a:rPr lang="en-GB" sz="2400" dirty="0">
                <a:latin typeface="Georgia" panose="02040502050405020303" pitchFamily="18" charset="0"/>
              </a:rPr>
              <a:t/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a:visited {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  color: #00FF00;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}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/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solidFill>
                  <a:srgbClr val="FF0000"/>
                </a:solidFill>
                <a:latin typeface="Georgia" panose="02040502050405020303" pitchFamily="18" charset="0"/>
              </a:rPr>
              <a:t>/* mouse over link */</a:t>
            </a:r>
            <a:r>
              <a:rPr lang="en-GB" sz="2400" dirty="0">
                <a:latin typeface="Georgia" panose="02040502050405020303" pitchFamily="18" charset="0"/>
              </a:rPr>
              <a:t/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a:hover {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  color: #FF00FF;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}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/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solidFill>
                  <a:srgbClr val="FF0000"/>
                </a:solidFill>
                <a:latin typeface="Georgia" panose="02040502050405020303" pitchFamily="18" charset="0"/>
              </a:rPr>
              <a:t>/* selected link */</a:t>
            </a:r>
            <a:r>
              <a:rPr lang="en-GB" sz="2400" dirty="0">
                <a:latin typeface="Georgia" panose="02040502050405020303" pitchFamily="18" charset="0"/>
              </a:rPr>
              <a:t/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a:active {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  color: #0000FF;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2499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87B49-925F-40D4-A30C-F2F1E50E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Pseudo-elements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2CB652-5A47-4062-841B-F369B485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CSS pseudo-element is used to style specified parts of an element.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example, it can be used to:</a:t>
            </a:r>
          </a:p>
          <a:p>
            <a:r>
              <a:rPr lang="en-US" dirty="0">
                <a:latin typeface="Georgia" panose="02040502050405020303" pitchFamily="18" charset="0"/>
              </a:rPr>
              <a:t>Style the first letter, or line, of an element</a:t>
            </a:r>
          </a:p>
          <a:p>
            <a:r>
              <a:rPr lang="en-US" dirty="0">
                <a:latin typeface="Georgia" panose="02040502050405020303" pitchFamily="18" charset="0"/>
              </a:rPr>
              <a:t>Insert content before, or after, the content of an element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syntax of pseudo-elements: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selector::pseudo-element</a:t>
            </a:r>
            <a:r>
              <a:rPr lang="en-GB" dirty="0">
                <a:latin typeface="Georgia" panose="02040502050405020303" pitchFamily="18" charset="0"/>
              </a:rPr>
              <a:t> {</a:t>
            </a:r>
            <a:br>
              <a:rPr lang="en-GB" dirty="0">
                <a:latin typeface="Georgia" panose="02040502050405020303" pitchFamily="18" charset="0"/>
              </a:rPr>
            </a:br>
            <a:r>
              <a:rPr lang="en-GB" dirty="0">
                <a:latin typeface="Georgia" panose="02040502050405020303" pitchFamily="18" charset="0"/>
              </a:rPr>
              <a:t>  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property: value;</a:t>
            </a:r>
            <a:r>
              <a:rPr lang="en-GB" dirty="0">
                <a:latin typeface="Georgia" panose="02040502050405020303" pitchFamily="18" charset="0"/>
              </a:rPr>
              <a:t/>
            </a:r>
            <a:br>
              <a:rPr lang="en-GB" dirty="0">
                <a:latin typeface="Georgia" panose="02040502050405020303" pitchFamily="18" charset="0"/>
              </a:rPr>
            </a:br>
            <a:r>
              <a:rPr lang="en-GB" dirty="0">
                <a:latin typeface="Georgia" panose="020405020504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777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7E70ED-124F-4B6B-8B5C-23FFBE51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48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Some Pseudo-elements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193A8E-35CF-4F5D-B484-071F7E44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Georgia" panose="02040502050405020303" pitchFamily="18" charset="0"/>
              </a:rPr>
              <a:t>::first-line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Georgia" panose="02040502050405020303" pitchFamily="18" charset="0"/>
              </a:rPr>
              <a:t>::first-letter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Georgia" panose="02040502050405020303" pitchFamily="18" charset="0"/>
              </a:rPr>
              <a:t>::before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Georgia" panose="02040502050405020303" pitchFamily="18" charset="0"/>
              </a:rPr>
              <a:t>::after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FE02ACB-D017-448B-A32B-42300BB7E178}"/>
              </a:ext>
            </a:extLst>
          </p:cNvPr>
          <p:cNvSpPr txBox="1"/>
          <p:nvPr/>
        </p:nvSpPr>
        <p:spPr>
          <a:xfrm>
            <a:off x="7105650" y="1185138"/>
            <a:ext cx="49244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eorgia" panose="02040502050405020303" pitchFamily="18" charset="0"/>
              </a:rPr>
              <a:t>Practice Here: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 err="1">
                <a:latin typeface="Georgia" panose="02040502050405020303" pitchFamily="18" charset="0"/>
              </a:rPr>
              <a:t>p.intro</a:t>
            </a:r>
            <a:r>
              <a:rPr lang="en-US" sz="2400" dirty="0">
                <a:latin typeface="Georgia" panose="02040502050405020303" pitchFamily="18" charset="0"/>
              </a:rPr>
              <a:t>::first-letter {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  color: #ff0000;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  font-size:200%;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}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p::first-line {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  color: #0000ff;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  font-variant: small-caps;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}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GB" sz="2400" dirty="0">
                <a:latin typeface="Georgia" panose="02040502050405020303" pitchFamily="18" charset="0"/>
              </a:rPr>
              <a:t>h1::after {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  content: </a:t>
            </a:r>
            <a:r>
              <a:rPr lang="en-GB" sz="2400" dirty="0" err="1">
                <a:latin typeface="Georgia" panose="02040502050405020303" pitchFamily="18" charset="0"/>
              </a:rPr>
              <a:t>url</a:t>
            </a:r>
            <a:r>
              <a:rPr lang="en-GB" sz="2400" dirty="0">
                <a:latin typeface="Georgia" panose="02040502050405020303" pitchFamily="18" charset="0"/>
              </a:rPr>
              <a:t>(smiley.gif);</a:t>
            </a:r>
            <a:br>
              <a:rPr lang="en-GB" sz="2400" dirty="0">
                <a:latin typeface="Georgia" panose="02040502050405020303" pitchFamily="18" charset="0"/>
              </a:rPr>
            </a:br>
            <a:r>
              <a:rPr lang="en-GB" sz="2400" dirty="0">
                <a:latin typeface="Georgia" panose="020405020504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634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3FF916-750F-43EA-B7EA-5C3EDB86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b="1" dirty="0"/>
              <a:t>Benefits of Separating Style From The Content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0EA1BD-8285-4977-8F9D-109B43794F0F}"/>
              </a:ext>
            </a:extLst>
          </p:cNvPr>
          <p:cNvSpPr txBox="1"/>
          <p:nvPr/>
        </p:nvSpPr>
        <p:spPr>
          <a:xfrm>
            <a:off x="4478694" y="3685592"/>
            <a:ext cx="1021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Let’s discuss!</a:t>
            </a:r>
            <a:endParaRPr lang="en-GB" sz="32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604" y="126207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ell MT" panose="02020503060305020303" pitchFamily="18" charset="0"/>
              </a:rPr>
              <a:t>DISCUSSION SESSION</a:t>
            </a:r>
            <a:endParaRPr lang="en-US" sz="32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8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3FBD82-CE5E-4ACD-AA6F-955B7457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What is a Cascade (Cascading Order)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D17E23-FF05-4144-A909-B454CD75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Cambria" panose="02040503050406030204" pitchFamily="18" charset="0"/>
              </a:rPr>
              <a:t>What happens when there is more than one style specified for an html element?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All the styles will "cascade" into a new "virtual" style sheet in the following order of priority.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Cambria" panose="02040503050406030204" pitchFamily="18" charset="0"/>
              </a:rPr>
              <a:t>Browser’s default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</a:rPr>
              <a:t>Internal or external style sheet in the head section.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Cambria" panose="02040503050406030204" pitchFamily="18" charset="0"/>
              </a:rPr>
              <a:t>Inline style (highest priority).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This implies that an inline style (inside an HTML element) override a style defined inside the &lt;head&gt; tag, or in an external style sheet, or in a browser (a default value).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If the link to the external style sheet is placed below the internal style sheet in HTML &lt;head&gt;, the external style sheet will override the internal style sheet!</a:t>
            </a:r>
            <a:endParaRPr lang="en-US" sz="2000" b="0" i="0" dirty="0">
              <a:effectLst/>
              <a:latin typeface="Cambria" panose="020405030504060302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958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EABCC3-1DFD-4593-B64A-E28B3BBA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Inheritance in CSS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C67175-E299-42E0-883E-AE419276A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Styles that relate to </a:t>
            </a:r>
            <a:r>
              <a:rPr lang="en-US" altLang="en-US" kern="0" dirty="0">
                <a:solidFill>
                  <a:srgbClr val="CC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text and appearance</a:t>
            </a:r>
            <a:r>
              <a:rPr lang="en-US" altLang="en-US" kern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are </a:t>
            </a:r>
            <a:r>
              <a:rPr lang="en-US" altLang="en-US" b="1" kern="0" dirty="0">
                <a:solidFill>
                  <a:srgbClr val="CC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inherited</a:t>
            </a:r>
            <a:r>
              <a:rPr lang="en-US" altLang="en-US" kern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by the descendant elements. </a:t>
            </a:r>
          </a:p>
          <a:p>
            <a:pPr lvl="0" fontAlgn="base">
              <a:lnSpc>
                <a:spcPct val="150000"/>
              </a:lnSpc>
              <a:spcAft>
                <a:spcPct val="0"/>
              </a:spcAft>
              <a:buFontTx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Styles that relate to the appearance of boxes created by styling </a:t>
            </a:r>
            <a:r>
              <a:rPr lang="en-US" altLang="en-US" kern="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divs</a:t>
            </a:r>
            <a:r>
              <a:rPr lang="en-US" altLang="en-US" kern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paragraphs, and other elements, such as </a:t>
            </a:r>
            <a:r>
              <a:rPr lang="en-US" altLang="en-US" kern="0" dirty="0">
                <a:solidFill>
                  <a:srgbClr val="CC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borders, padding, margins</a:t>
            </a:r>
            <a:r>
              <a:rPr lang="en-US" altLang="en-US" kern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are </a:t>
            </a:r>
            <a:r>
              <a:rPr lang="en-US" altLang="en-US" b="1" kern="0" dirty="0">
                <a:solidFill>
                  <a:srgbClr val="CC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inherited</a:t>
            </a:r>
            <a:r>
              <a:rPr lang="en-US" altLang="en-US" kern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5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AF23A1-49FA-40E3-AA9B-0C5E2C9C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Absolute, Relative &amp; Fixed Positioning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D03F2A-3B5C-4DDA-AD3F-7263430D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Relative Positioning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.element {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position: relative;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top: 20px; }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Absolute Positioning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element {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position: absolute;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left: 0;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right: 0;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</a:rPr>
              <a:t>bottom: 0; }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46A8BA0-CD5B-4830-A5EA-7A13A5A1E67E}"/>
              </a:ext>
            </a:extLst>
          </p:cNvPr>
          <p:cNvSpPr txBox="1"/>
          <p:nvPr/>
        </p:nvSpPr>
        <p:spPr>
          <a:xfrm>
            <a:off x="7115174" y="1981199"/>
            <a:ext cx="3971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NB: </a:t>
            </a:r>
          </a:p>
          <a:p>
            <a:r>
              <a:rPr lang="en-US" sz="3200" dirty="0">
                <a:latin typeface="Georgia" panose="02040502050405020303" pitchFamily="18" charset="0"/>
              </a:rPr>
              <a:t>The fixed value is similar to absolute just that is not affected by scrolling.</a:t>
            </a:r>
            <a:endParaRPr lang="en-GB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29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70DBB-335D-4A34-B896-904AACDA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Externalizing Styles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38F59E-0645-4BC5-B55C-C836E392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51680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refers to keeping all your CSS or styles in a different files saved as a .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file and linking it to your HTML file. That way, you don’t have your styles with the page structure (HTML).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How to link external stylesheets: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Place the code below into the head tag after the title tag in your HTML file.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That is,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&lt;head&gt;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&lt;title&gt;My Website&lt;/title&gt;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&lt;link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=“stylesheet”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=“style.css” type=“text/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”&gt;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&lt;/head&gt;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NB: style.css is the external CSS file that is being linked the HTML file for My Website.</a:t>
            </a:r>
          </a:p>
        </p:txBody>
      </p:sp>
    </p:spTree>
    <p:extLst>
      <p:ext uri="{BB962C8B-B14F-4D97-AF65-F5344CB8AC3E}">
        <p14:creationId xmlns:p14="http://schemas.microsoft.com/office/powerpoint/2010/main" val="3101863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67C01E-760B-45AD-9E75-12437BF2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Creating Columns With CSS3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F042FE-87FF-482F-96DD-9E75A3A2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CSS multi-column layout allows easy definition of multiple columns of text - just like in newspapers.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To create a column with CSS, do this: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div {</a:t>
            </a:r>
            <a:b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  </a:t>
            </a:r>
            <a:r>
              <a:rPr lang="en-GB" dirty="0">
                <a:solidFill>
                  <a:srgbClr val="002060"/>
                </a:solidFill>
                <a:latin typeface="Georgia" panose="02040502050405020303" pitchFamily="18" charset="0"/>
              </a:rPr>
              <a:t>column-count: 3;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/>
            </a:r>
            <a:b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Georgia" panose="02040502050405020303" pitchFamily="18" charset="0"/>
              </a:rPr>
              <a:t>Other CSS properties that can be used with column are:</a:t>
            </a:r>
          </a:p>
          <a:p>
            <a:pPr marL="0" indent="0">
              <a:buNone/>
            </a:pPr>
            <a:r>
              <a:rPr lang="en-GB" dirty="0">
                <a:latin typeface="Georgia" panose="02040502050405020303" pitchFamily="18" charset="0"/>
              </a:rPr>
              <a:t>column-gap, column-rule-style, column-rule-width, column-rule-</a:t>
            </a:r>
            <a:r>
              <a:rPr lang="en-GB" dirty="0" err="1">
                <a:latin typeface="Georgia" panose="02040502050405020303" pitchFamily="18" charset="0"/>
              </a:rPr>
              <a:t>color</a:t>
            </a:r>
            <a:r>
              <a:rPr lang="en-GB" dirty="0">
                <a:latin typeface="Georgia" panose="02040502050405020303" pitchFamily="18" charset="0"/>
              </a:rPr>
              <a:t>, column-span, column-width</a:t>
            </a:r>
          </a:p>
        </p:txBody>
      </p:sp>
    </p:spTree>
    <p:extLst>
      <p:ext uri="{BB962C8B-B14F-4D97-AF65-F5344CB8AC3E}">
        <p14:creationId xmlns:p14="http://schemas.microsoft.com/office/powerpoint/2010/main" val="1157230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D59A3B-0059-4F51-A4B2-5B8C754A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Rounded Corners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903F17-EF99-49A4-B3E6-A3FB65F2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This is how to achieve rounded corners with CSS using border-radius: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p{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Georgia" panose="02040502050405020303" pitchFamily="18" charset="0"/>
              </a:rPr>
              <a:t>border-radius: 10px;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Georgia" panose="02040502050405020303" pitchFamily="18" charset="0"/>
              </a:rPr>
              <a:t>It works like border and padding as you can specify border-top-left-radius, border-top-right-radius, border-bottom-left-radius, and border-bottom-right-radius properties.</a:t>
            </a:r>
          </a:p>
        </p:txBody>
      </p:sp>
    </p:spTree>
    <p:extLst>
      <p:ext uri="{BB962C8B-B14F-4D97-AF65-F5344CB8AC3E}">
        <p14:creationId xmlns:p14="http://schemas.microsoft.com/office/powerpoint/2010/main" val="306284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42CCC-D6D5-4B1A-94FD-140E000B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What is CSS?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032532-739C-43D4-AA9A-600F9BF9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CSS stands for Cascading Style Sheets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Georgia" panose="02040502050405020303" pitchFamily="18" charset="0"/>
              </a:rPr>
              <a:t>CSS </a:t>
            </a:r>
            <a:r>
              <a:rPr lang="en-US" dirty="0">
                <a:latin typeface="Georgia" panose="02040502050405020303" pitchFamily="18" charset="0"/>
              </a:rPr>
              <a:t>describes how HTML elements are to </a:t>
            </a:r>
            <a:r>
              <a:rPr lang="en-US" dirty="0" smtClean="0">
                <a:latin typeface="Georgia" panose="02040502050405020303" pitchFamily="18" charset="0"/>
              </a:rPr>
              <a:t>be displayed </a:t>
            </a:r>
            <a:r>
              <a:rPr lang="en-US" dirty="0">
                <a:latin typeface="Georgia" panose="02040502050405020303" pitchFamily="18" charset="0"/>
              </a:rPr>
              <a:t>on screen, paper, or in other </a:t>
            </a:r>
            <a:r>
              <a:rPr lang="en-US" dirty="0" smtClean="0">
                <a:latin typeface="Georgia" panose="02040502050405020303" pitchFamily="18" charset="0"/>
              </a:rPr>
              <a:t>media.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Georgia" panose="02040502050405020303" pitchFamily="18" charset="0"/>
              </a:rPr>
              <a:t>CSS </a:t>
            </a:r>
            <a:r>
              <a:rPr lang="en-US" dirty="0">
                <a:latin typeface="Georgia" panose="02040502050405020303" pitchFamily="18" charset="0"/>
              </a:rPr>
              <a:t>saves a lot of work. It can control </a:t>
            </a:r>
            <a:r>
              <a:rPr lang="en-US" dirty="0" smtClean="0">
                <a:latin typeface="Georgia" panose="02040502050405020303" pitchFamily="18" charset="0"/>
              </a:rPr>
              <a:t>the layout </a:t>
            </a:r>
            <a:r>
              <a:rPr lang="en-US" dirty="0">
                <a:latin typeface="Georgia" panose="02040502050405020303" pitchFamily="18" charset="0"/>
              </a:rPr>
              <a:t>of multiple web pages all at </a:t>
            </a:r>
            <a:r>
              <a:rPr lang="en-US" dirty="0" smtClean="0">
                <a:latin typeface="Georgia" panose="02040502050405020303" pitchFamily="18" charset="0"/>
              </a:rPr>
              <a:t>once.</a:t>
            </a: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55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30D4D7-0D29-4BBF-A74A-4CF82D3B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Gradients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EB464A-D1C0-4A23-8B7C-89833CFD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Gradients let you display smooth transitions between two or more specified colors.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a div with id, grad, this is how to use the gradient property in CSS.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#grad {</a:t>
            </a:r>
            <a:b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background-image: linear-gradient(red, yellow);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0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A7AB2-5C3D-4075-985E-76D26EE9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Drop Shadows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CBAE90-E9F6-40FA-B0A1-E5F018C2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Shadows can be used for text or any element. Text-shadow is used for text while box-shadow is used for div.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To add shadow to a paragraph, try this: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p{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text-shadow: 1px </a:t>
            </a:r>
            <a:r>
              <a:rPr lang="en-US" dirty="0" err="1">
                <a:solidFill>
                  <a:srgbClr val="002060"/>
                </a:solidFill>
                <a:latin typeface="Georgia" panose="02040502050405020303" pitchFamily="18" charset="0"/>
              </a:rPr>
              <a:t>1px</a:t>
            </a: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 3px #000000;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div{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Georgia" panose="02040502050405020303" pitchFamily="18" charset="0"/>
              </a:rPr>
              <a:t> box-shadow: 5px 10px #888888;</a:t>
            </a:r>
            <a:endParaRPr lang="en-US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}</a:t>
            </a:r>
            <a:endParaRPr lang="en-GB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69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02B8A9-7209-4919-B8E8-2C38E740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Border Images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333C11-CF1B-4FBB-AD98-1CE2441A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This is to use an image as the border of an element. Below is the CSS for an element with ‘</a:t>
            </a:r>
            <a:r>
              <a:rPr lang="en-US" dirty="0" err="1">
                <a:latin typeface="Georgia" panose="02040502050405020303" pitchFamily="18" charset="0"/>
              </a:rPr>
              <a:t>borderimg</a:t>
            </a:r>
            <a:r>
              <a:rPr lang="en-US" dirty="0">
                <a:latin typeface="Georgia" panose="02040502050405020303" pitchFamily="18" charset="0"/>
              </a:rPr>
              <a:t>’ as an id attribute.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#</a:t>
            </a:r>
            <a:r>
              <a:rPr lang="en-GB" dirty="0" err="1">
                <a:solidFill>
                  <a:srgbClr val="FF0000"/>
                </a:solidFill>
                <a:latin typeface="Georgia" panose="02040502050405020303" pitchFamily="18" charset="0"/>
              </a:rPr>
              <a:t>borderimg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 { </a:t>
            </a:r>
            <a:b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  </a:t>
            </a:r>
            <a:r>
              <a:rPr lang="en-GB" dirty="0">
                <a:solidFill>
                  <a:srgbClr val="002060"/>
                </a:solidFill>
                <a:latin typeface="Georgia" panose="02040502050405020303" pitchFamily="18" charset="0"/>
              </a:rPr>
              <a:t>border-image: </a:t>
            </a:r>
            <a:r>
              <a:rPr lang="en-GB" dirty="0" err="1">
                <a:solidFill>
                  <a:srgbClr val="002060"/>
                </a:solidFill>
                <a:latin typeface="Georgia" panose="02040502050405020303" pitchFamily="18" charset="0"/>
              </a:rPr>
              <a:t>url</a:t>
            </a:r>
            <a:r>
              <a:rPr lang="en-GB" dirty="0">
                <a:solidFill>
                  <a:srgbClr val="002060"/>
                </a:solidFill>
                <a:latin typeface="Georgia" panose="02040502050405020303" pitchFamily="18" charset="0"/>
              </a:rPr>
              <a:t>(border.png) 30 round;</a:t>
            </a: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/>
            </a:r>
            <a:b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GB" dirty="0">
                <a:solidFill>
                  <a:srgbClr val="FF00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dirty="0">
                <a:latin typeface="Georgia" panose="02040502050405020303" pitchFamily="18" charset="0"/>
              </a:rPr>
              <a:t>Asides round, other values for the repeat value of the property border-image are: repeat and stretch</a:t>
            </a:r>
            <a:r>
              <a:rPr lang="en-GB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GB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Georgia" panose="02040502050405020303" pitchFamily="18" charset="0"/>
              </a:rPr>
              <a:t>Note: </a:t>
            </a:r>
            <a:r>
              <a:rPr lang="en-GB" dirty="0" smtClean="0">
                <a:solidFill>
                  <a:srgbClr val="FF0000"/>
                </a:solidFill>
                <a:latin typeface="Georgia" panose="02040502050405020303" pitchFamily="18" charset="0"/>
              </a:rPr>
              <a:t>#</a:t>
            </a:r>
            <a:r>
              <a:rPr lang="en-GB" dirty="0" smtClean="0">
                <a:latin typeface="Georgia" panose="02040502050405020303" pitchFamily="18" charset="0"/>
              </a:rPr>
              <a:t> is a ID selector. So the html file will have an id called borderimg</a:t>
            </a: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9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90275D-19F4-48DD-871C-45AACD3E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6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Opacity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B3939D-93DF-4DA8-9AD5-C27E1E60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The opacity property specifies the opacity/transparency of an element.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The opacity property can take a value from 0.0 - 1.0. The lower value, the more transparent. Let’s try opacity for an image: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Georgia" panose="02040502050405020303" pitchFamily="18" charset="0"/>
              </a:rPr>
              <a:t>img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 {</a:t>
            </a:r>
            <a:b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  opacity: 0.5;</a:t>
            </a:r>
            <a:b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}</a:t>
            </a:r>
            <a:b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Georgia" panose="02040502050405020303" pitchFamily="18" charset="0"/>
              </a:rPr>
              <a:t>img:hover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 {</a:t>
            </a:r>
            <a:b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  opacity: 1.0;</a:t>
            </a:r>
            <a:b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}</a:t>
            </a:r>
            <a:r>
              <a:rPr lang="en-US" sz="2000" dirty="0">
                <a:latin typeface="Georgia" panose="02040502050405020303" pitchFamily="18" charset="0"/>
              </a:rPr>
              <a:t/>
            </a:r>
            <a:br>
              <a:rPr lang="en-US" sz="2000" dirty="0">
                <a:latin typeface="Georgia" panose="02040502050405020303" pitchFamily="18" charset="0"/>
              </a:rPr>
            </a:b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You can also use opacity for RGB colors: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div {</a:t>
            </a:r>
            <a:b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  background: </a:t>
            </a:r>
            <a:r>
              <a:rPr lang="en-US" sz="2000" dirty="0" err="1">
                <a:solidFill>
                  <a:srgbClr val="FF0000"/>
                </a:solidFill>
                <a:latin typeface="Georgia" panose="02040502050405020303" pitchFamily="18" charset="0"/>
              </a:rPr>
              <a:t>rgba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(76, 175, 80, 0.3) </a:t>
            </a:r>
            <a:r>
              <a:rPr lang="en-US" sz="2000" dirty="0">
                <a:latin typeface="Georgia" panose="02040502050405020303" pitchFamily="18" charset="0"/>
              </a:rPr>
              <a:t>/* Green background with 30% opacity */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}</a:t>
            </a:r>
            <a:endParaRPr lang="en-GB" sz="20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08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0C88DE-A483-4889-93C5-D5031B77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23449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Web Fonts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9DE7CC-1C9B-41C2-9ADF-A8F620AC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Georgia" panose="02040502050405020303" pitchFamily="18" charset="0"/>
                <a:ea typeface="Cambria" panose="02040503050406030204" pitchFamily="18" charset="0"/>
              </a:rPr>
              <a:t>Web fonts allow Web designers to use fonts that are not installed on the user's computer.</a:t>
            </a:r>
          </a:p>
          <a:p>
            <a:r>
              <a:rPr lang="en-US" sz="1800" dirty="0">
                <a:latin typeface="Georgia" panose="02040502050405020303" pitchFamily="18" charset="0"/>
                <a:ea typeface="Cambria" panose="02040503050406030204" pitchFamily="18" charset="0"/>
              </a:rPr>
              <a:t>Your "own" fonts are defined within the CSS @font-face rule.</a:t>
            </a:r>
          </a:p>
          <a:p>
            <a:r>
              <a:rPr lang="en-US" sz="1800" dirty="0">
                <a:latin typeface="Georgia" panose="02040502050405020303" pitchFamily="18" charset="0"/>
                <a:ea typeface="Cambria" panose="02040503050406030204" pitchFamily="18" charset="0"/>
              </a:rPr>
              <a:t>In the @font-face rule; first define a name for the font (e.g. </a:t>
            </a:r>
            <a:r>
              <a:rPr lang="en-US" sz="1800" dirty="0" err="1">
                <a:latin typeface="Georgia" panose="02040502050405020303" pitchFamily="18" charset="0"/>
                <a:ea typeface="Cambria" panose="02040503050406030204" pitchFamily="18" charset="0"/>
              </a:rPr>
              <a:t>myFirstFont</a:t>
            </a:r>
            <a:r>
              <a:rPr lang="en-US" sz="1800" dirty="0">
                <a:latin typeface="Georgia" panose="02040502050405020303" pitchFamily="18" charset="0"/>
                <a:ea typeface="Cambria" panose="02040503050406030204" pitchFamily="18" charset="0"/>
              </a:rPr>
              <a:t>) and then point to the font file.</a:t>
            </a:r>
          </a:p>
          <a:p>
            <a:r>
              <a:rPr lang="en-US" sz="1800" dirty="0">
                <a:latin typeface="Georgia" panose="02040502050405020303" pitchFamily="18" charset="0"/>
                <a:ea typeface="Cambria" panose="02040503050406030204" pitchFamily="18" charset="0"/>
              </a:rPr>
              <a:t>To use the font for an HTML element, refer to the name of the font (</a:t>
            </a:r>
            <a:r>
              <a:rPr lang="en-US" sz="1800" dirty="0" err="1">
                <a:latin typeface="Georgia" panose="02040502050405020303" pitchFamily="18" charset="0"/>
                <a:ea typeface="Cambria" panose="02040503050406030204" pitchFamily="18" charset="0"/>
              </a:rPr>
              <a:t>myFirstFont</a:t>
            </a:r>
            <a:r>
              <a:rPr lang="en-US" sz="1800" dirty="0">
                <a:latin typeface="Georgia" panose="02040502050405020303" pitchFamily="18" charset="0"/>
                <a:ea typeface="Cambria" panose="02040503050406030204" pitchFamily="18" charset="0"/>
              </a:rPr>
              <a:t>) through the font-family property.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@font-face 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/>
            </a:r>
            <a:b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</a:b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  font-family: </a:t>
            </a:r>
            <a:r>
              <a:rPr lang="en-GB" sz="1800" dirty="0" err="1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myFirstFont</a:t>
            </a: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;</a:t>
            </a:r>
            <a:b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</a:b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  </a:t>
            </a:r>
            <a:r>
              <a:rPr lang="en-GB" sz="1800" dirty="0" err="1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src</a:t>
            </a: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: </a:t>
            </a:r>
            <a:r>
              <a:rPr lang="en-GB" sz="1800" dirty="0" err="1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url</a:t>
            </a: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(</a:t>
            </a:r>
            <a:r>
              <a:rPr lang="en-GB" sz="1800" dirty="0" err="1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sansation_light.woff</a:t>
            </a: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);</a:t>
            </a:r>
            <a:b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</a:b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/>
            </a:r>
            <a:b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</a:b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div {</a:t>
            </a:r>
            <a:b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</a:b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  font-family: </a:t>
            </a:r>
            <a:r>
              <a:rPr lang="en-GB" sz="1800" dirty="0" err="1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myFirstFont</a:t>
            </a: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;</a:t>
            </a:r>
            <a:b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</a:br>
            <a:r>
              <a:rPr lang="en-GB" sz="1800" dirty="0">
                <a:solidFill>
                  <a:srgbClr val="FF0000"/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}</a:t>
            </a:r>
            <a:endParaRPr lang="en-US" sz="1800" dirty="0">
              <a:solidFill>
                <a:srgbClr val="FF0000"/>
              </a:solidFill>
              <a:latin typeface="Georgia" panose="02040502050405020303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GB" sz="1800" dirty="0">
                <a:latin typeface="Georgia" panose="02040502050405020303" pitchFamily="18" charset="0"/>
                <a:ea typeface="Cambria" panose="02040503050406030204" pitchFamily="18" charset="0"/>
              </a:rPr>
              <a:t>You can also check how to use Google fonts for your project or any web design project.</a:t>
            </a:r>
          </a:p>
        </p:txBody>
      </p:sp>
    </p:spTree>
    <p:extLst>
      <p:ext uri="{BB962C8B-B14F-4D97-AF65-F5344CB8AC3E}">
        <p14:creationId xmlns:p14="http://schemas.microsoft.com/office/powerpoint/2010/main" val="2414600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BE45E7-661E-433D-B788-983818B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Resources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22C838-24CE-4931-96C2-066C2BF5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eorgia" panose="02040502050405020303" pitchFamily="18" charset="0"/>
                <a:hlinkClick r:id="rId2"/>
              </a:rPr>
              <a:t>https://www.w3schools.com/css/css_pseudo_elements.asp</a:t>
            </a:r>
            <a:endParaRPr lang="en-GB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  <a:hlinkClick r:id="rId3"/>
              </a:rPr>
              <a:t>www.w3schools.com/css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GB" dirty="0">
                <a:latin typeface="Georgia" panose="02040502050405020303" pitchFamily="18" charset="0"/>
                <a:hlinkClick r:id="rId4"/>
              </a:rPr>
              <a:t>https://developer.mozilla.org/en-US/docs/Web/CSS/Reference</a:t>
            </a:r>
            <a:endParaRPr lang="en-GB" dirty="0">
              <a:latin typeface="Georgia" panose="02040502050405020303" pitchFamily="18" charset="0"/>
            </a:endParaRPr>
          </a:p>
          <a:p>
            <a:r>
              <a:rPr lang="en-GB" dirty="0">
                <a:latin typeface="Georgia" panose="02040502050405020303" pitchFamily="18" charset="0"/>
                <a:hlinkClick r:id="rId5"/>
              </a:rPr>
              <a:t>https://www.w3schools.com/cssref/</a:t>
            </a:r>
            <a:endParaRPr lang="en-GB" dirty="0">
              <a:latin typeface="Georgia" panose="02040502050405020303" pitchFamily="18" charset="0"/>
            </a:endParaRPr>
          </a:p>
          <a:p>
            <a:r>
              <a:rPr lang="en-GB" dirty="0">
                <a:latin typeface="Georgia" panose="02040502050405020303" pitchFamily="18" charset="0"/>
                <a:hlinkClick r:id="rId6"/>
              </a:rPr>
              <a:t>https://www.w3schools.com/css/css3_multiple_columns.asp</a:t>
            </a:r>
            <a:endParaRPr lang="en-GB" dirty="0">
              <a:latin typeface="Georgia" panose="02040502050405020303" pitchFamily="18" charset="0"/>
            </a:endParaRPr>
          </a:p>
          <a:p>
            <a:r>
              <a:rPr lang="en-GB" dirty="0">
                <a:latin typeface="Georgia" panose="02040502050405020303" pitchFamily="18" charset="0"/>
                <a:hlinkClick r:id="rId7"/>
              </a:rPr>
              <a:t>https://www.w3schools.com/css/css3_gradients.asp</a:t>
            </a:r>
            <a:endParaRPr lang="en-GB" dirty="0">
              <a:latin typeface="Georgia" panose="02040502050405020303" pitchFamily="18" charset="0"/>
            </a:endParaRPr>
          </a:p>
          <a:p>
            <a:r>
              <a:rPr lang="en-GB" dirty="0">
                <a:latin typeface="Georgia" panose="02040502050405020303" pitchFamily="18" charset="0"/>
                <a:hlinkClick r:id="rId8"/>
              </a:rPr>
              <a:t>https://www.freecodecamp.org/news/how-to-use-google-fonts-in-your-next-web-design-project-e1ad48f1adfa/</a:t>
            </a:r>
            <a:endParaRPr lang="en-GB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6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A6F169-E3F2-46B6-BC16-44FC06AA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0025"/>
            <a:ext cx="10820400" cy="6657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&lt;div&gt;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 &lt;p&gt;This is a paragraph inside a div element.&lt;/p&gt;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 &lt;p&gt;This is another paragraph inside a div element.&lt;/p&gt;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 &lt;span&gt;&lt;p&gt;This a paragraph inside a span element, inside a div element.&lt;/p&gt;&lt;/span&gt;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&lt;/div&gt;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&lt;p&gt;This is a paragraph, not inside a div element.&lt;/p&gt;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&lt;p&gt;This is another paragraph, not inside a div element.&lt;/p&gt;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GB" sz="2000" dirty="0">
                <a:latin typeface="Georgia" panose="02040502050405020303" pitchFamily="18" charset="0"/>
              </a:rPr>
              <a:t>&lt;/html&gt;</a:t>
            </a:r>
          </a:p>
          <a:p>
            <a:pPr marL="0" indent="0">
              <a:buNone/>
            </a:pPr>
            <a:endParaRPr lang="en-GB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  <a:latin typeface="Georgia" panose="02040502050405020303" pitchFamily="18" charset="0"/>
              </a:rPr>
              <a:t>Type the above codes into </a:t>
            </a:r>
            <a:r>
              <a:rPr lang="en-GB" sz="2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your text </a:t>
            </a:r>
            <a:r>
              <a:rPr lang="en-GB" sz="2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editor and save as a .html file</a:t>
            </a:r>
            <a:endParaRPr lang="en-GB" sz="20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0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FC23D4-3A8B-44FA-BAEC-74C06BCF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CSS SYNTAX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075166-7CE7-4680-A01E-19B6952F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214"/>
            <a:ext cx="10515600" cy="435133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selector{</a:t>
            </a:r>
          </a:p>
          <a:p>
            <a:pPr>
              <a:buFontTx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  property: value;</a:t>
            </a:r>
          </a:p>
          <a:p>
            <a:pPr>
              <a:buFontTx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e.g.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h1</a:t>
            </a:r>
            <a:r>
              <a:rPr lang="en-US" altLang="en-US" sz="2400" dirty="0">
                <a:latin typeface="Georgia" panose="02040502050405020303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color: blue;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font-size: 12px;</a:t>
            </a:r>
          </a:p>
          <a:p>
            <a:pPr>
              <a:buFontTx/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}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The </a:t>
            </a:r>
            <a:r>
              <a:rPr lang="en-US" altLang="en-US" sz="2400" dirty="0">
                <a:latin typeface="Georgia" panose="02040502050405020303" pitchFamily="18" charset="0"/>
              </a:rPr>
              <a:t>selector can either be a grouping of elements, an identifier, </a:t>
            </a:r>
            <a:r>
              <a:rPr lang="en-US" altLang="en-US" sz="2400" dirty="0" smtClean="0">
                <a:latin typeface="Georgia" panose="02040502050405020303" pitchFamily="18" charset="0"/>
              </a:rPr>
              <a:t>class attribute</a:t>
            </a:r>
            <a:r>
              <a:rPr lang="en-US" altLang="en-US" sz="2400" dirty="0">
                <a:latin typeface="Georgia" panose="02040502050405020303" pitchFamily="18" charset="0"/>
              </a:rPr>
              <a:t>, or single HTML element (body, div, etc.)</a:t>
            </a:r>
          </a:p>
          <a:p>
            <a:endParaRPr lang="en-GB" sz="24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71" y="2066795"/>
            <a:ext cx="6155909" cy="227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42544-3D1A-4C8E-AE0F-B68DCAC8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6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Types of Style Sheets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4CCD0A-52A3-4638-9F74-F4894DD4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65" y="1325563"/>
            <a:ext cx="10515600" cy="43513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External Style Sheet</a:t>
            </a:r>
          </a:p>
          <a:p>
            <a:pPr lvl="1">
              <a:buFontTx/>
              <a:buNone/>
              <a:defRPr/>
            </a:pPr>
            <a:r>
              <a:rPr lang="en-US" sz="1800" b="1" dirty="0">
                <a:solidFill>
                  <a:srgbClr val="CC3300"/>
                </a:solidFill>
                <a:latin typeface="Consolas" pitchFamily="49" charset="0"/>
                <a:cs typeface="Courier New" pitchFamily="49" charset="0"/>
              </a:rPr>
              <a:t>&lt;link </a:t>
            </a:r>
            <a:r>
              <a:rPr lang="en-US" sz="1800" b="1" dirty="0" err="1">
                <a:solidFill>
                  <a:srgbClr val="CC3300"/>
                </a:solidFill>
                <a:latin typeface="Consolas" pitchFamily="49" charset="0"/>
                <a:cs typeface="Courier New" pitchFamily="49" charset="0"/>
              </a:rPr>
              <a:t>rel</a:t>
            </a:r>
            <a:r>
              <a:rPr lang="en-US" sz="1800" b="1" dirty="0">
                <a:solidFill>
                  <a:srgbClr val="CC3300"/>
                </a:solidFill>
                <a:latin typeface="Consolas" pitchFamily="49" charset="0"/>
                <a:cs typeface="Courier New" pitchFamily="49" charset="0"/>
              </a:rPr>
              <a:t>="stylesheet" </a:t>
            </a:r>
            <a:r>
              <a:rPr lang="en-US" sz="1800" b="1" dirty="0" err="1">
                <a:solidFill>
                  <a:srgbClr val="CC3300"/>
                </a:solidFill>
                <a:latin typeface="Consolas" pitchFamily="49" charset="0"/>
                <a:cs typeface="Courier New" pitchFamily="49" charset="0"/>
              </a:rPr>
              <a:t>href</a:t>
            </a:r>
            <a:r>
              <a:rPr lang="en-US" sz="1800" b="1" dirty="0">
                <a:solidFill>
                  <a:srgbClr val="CC3300"/>
                </a:solidFill>
                <a:latin typeface="Consolas" pitchFamily="49" charset="0"/>
                <a:cs typeface="Courier New" pitchFamily="49" charset="0"/>
              </a:rPr>
              <a:t>=“external.css" type="text/</a:t>
            </a:r>
            <a:r>
              <a:rPr lang="en-US" sz="1800" b="1" dirty="0" err="1">
                <a:solidFill>
                  <a:srgbClr val="CC3300"/>
                </a:solidFill>
                <a:latin typeface="Consolas" pitchFamily="49" charset="0"/>
                <a:cs typeface="Courier New" pitchFamily="49" charset="0"/>
              </a:rPr>
              <a:t>css</a:t>
            </a:r>
            <a:r>
              <a:rPr lang="en-US" sz="1800" b="1" dirty="0">
                <a:solidFill>
                  <a:srgbClr val="CC3300"/>
                </a:solidFill>
                <a:latin typeface="Consolas" pitchFamily="49" charset="0"/>
                <a:cs typeface="Courier New" pitchFamily="49" charset="0"/>
              </a:rPr>
              <a:t>" /&gt;</a:t>
            </a:r>
            <a:r>
              <a:rPr lang="en-US" sz="1800" dirty="0">
                <a:solidFill>
                  <a:srgbClr val="CC3300"/>
                </a:solidFill>
                <a:latin typeface="Consolas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This is </a:t>
            </a:r>
            <a:r>
              <a:rPr lang="en-US" dirty="0" smtClean="0">
                <a:solidFill>
                  <a:prstClr val="black"/>
                </a:solidFill>
              </a:rPr>
              <a:t>the preferred method.</a:t>
            </a:r>
            <a:endParaRPr lang="en-US" sz="1800" dirty="0"/>
          </a:p>
          <a:p>
            <a:pPr>
              <a:defRPr/>
            </a:pPr>
            <a:r>
              <a:rPr lang="en-US" dirty="0"/>
              <a:t>Embedded Styles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itchFamily="49" charset="0"/>
              </a:rPr>
              <a:t>&lt;html&gt;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latin typeface="Courier New" pitchFamily="49" charset="0"/>
              </a:rPr>
              <a:t>	&lt;head&gt;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&lt;title&gt;Welcome to CSS 101!&lt;/title&gt; 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CC3300"/>
                </a:solidFill>
                <a:latin typeface="Courier New" pitchFamily="49" charset="0"/>
              </a:rPr>
              <a:t>&lt;style&gt;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CC3300"/>
                </a:solidFill>
                <a:latin typeface="Courier New" pitchFamily="49" charset="0"/>
              </a:rPr>
              <a:t>	.footer {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CC3300"/>
                </a:solidFill>
                <a:latin typeface="Courier New" pitchFamily="49" charset="0"/>
              </a:rPr>
              <a:t>		width:90%;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CC3300"/>
                </a:solidFill>
                <a:latin typeface="Courier New" pitchFamily="49" charset="0"/>
              </a:rPr>
              <a:t>	}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b="1" dirty="0">
                <a:solidFill>
                  <a:srgbClr val="CC3300"/>
                </a:solidFill>
                <a:latin typeface="Courier New" pitchFamily="49" charset="0"/>
              </a:rPr>
              <a:t>&lt;/style&gt; 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en-US" dirty="0">
                <a:latin typeface="Courier New" pitchFamily="49" charset="0"/>
              </a:rPr>
              <a:t>&lt;/html&gt;</a:t>
            </a:r>
            <a:endParaRPr lang="en-US" sz="1400" dirty="0"/>
          </a:p>
          <a:p>
            <a:pPr>
              <a:defRPr/>
            </a:pPr>
            <a:r>
              <a:rPr lang="en-US" dirty="0"/>
              <a:t>Inline Styles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Courier New" pitchFamily="49" charset="0"/>
              </a:rPr>
              <a:t>&lt;div </a:t>
            </a:r>
            <a:r>
              <a:rPr lang="en-US" altLang="en-US" sz="2400" b="1" dirty="0">
                <a:solidFill>
                  <a:srgbClr val="CC3300"/>
                </a:solidFill>
                <a:latin typeface="Courier New" pitchFamily="49" charset="0"/>
              </a:rPr>
              <a:t>style=“font-weight: bold;”</a:t>
            </a:r>
            <a:r>
              <a:rPr lang="en-US" altLang="en-US" sz="2400" dirty="0">
                <a:latin typeface="Courier New" pitchFamily="49" charset="0"/>
              </a:rPr>
              <a:t>&gt;I am bold&lt;/div&gt;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98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BBC9B1-CBC7-468D-8D8E-174D6F22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Controlling </a:t>
            </a:r>
            <a:r>
              <a:rPr lang="en-US" sz="5400" b="1" dirty="0" smtClean="0"/>
              <a:t>Typography 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BE1400-089E-433D-8DED-3732D259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16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Georgia" panose="02040502050405020303" pitchFamily="18" charset="0"/>
              </a:rPr>
              <a:t>Basically, typography deals with the style and appearance of your web page. </a:t>
            </a:r>
            <a:r>
              <a:rPr lang="en-US" sz="2400" dirty="0" smtClean="0">
                <a:latin typeface="Georgia" panose="02040502050405020303" pitchFamily="18" charset="0"/>
              </a:rPr>
              <a:t>Typography can be enhanced with CSS.</a:t>
            </a: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 smtClean="0">
                <a:latin typeface="Georgia" panose="02040502050405020303" pitchFamily="18" charset="0"/>
              </a:rPr>
              <a:t>Create </a:t>
            </a:r>
            <a:r>
              <a:rPr lang="en-US" sz="2400" dirty="0">
                <a:latin typeface="Georgia" panose="02040502050405020303" pitchFamily="18" charset="0"/>
              </a:rPr>
              <a:t>a paragraph tag with HTML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Add </a:t>
            </a:r>
            <a:r>
              <a:rPr lang="en-US" sz="2400" dirty="0" smtClean="0">
                <a:latin typeface="Georgia" panose="02040502050405020303" pitchFamily="18" charset="0"/>
              </a:rPr>
              <a:t>this </a:t>
            </a:r>
            <a:r>
              <a:rPr lang="en-US" sz="2400" dirty="0">
                <a:latin typeface="Georgia" panose="02040502050405020303" pitchFamily="18" charset="0"/>
              </a:rPr>
              <a:t>style to your &lt;p&gt; </a:t>
            </a:r>
            <a:r>
              <a:rPr lang="en-US" sz="2400" dirty="0" smtClean="0">
                <a:latin typeface="Georgia" panose="02040502050405020303" pitchFamily="18" charset="0"/>
              </a:rPr>
              <a:t>tag as an inline style:</a:t>
            </a: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p</a:t>
            </a:r>
            <a:r>
              <a:rPr lang="en-US" sz="2400" dirty="0"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size: 40px;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text-transform: uppercase;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color: blue;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font-family: Georgia;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background-color: black;</a:t>
            </a: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}</a:t>
            </a:r>
            <a:endParaRPr lang="en-GB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5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9AAEF-2C68-4136-AC30-CE92E797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Adding Color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45D10F-F959-42B3-8F61-2FE1A298C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CSS colors come in three major forms: They are: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RGB </a:t>
            </a:r>
            <a:r>
              <a:rPr lang="en-US" dirty="0">
                <a:latin typeface="Georgia" panose="02040502050405020303" pitchFamily="18" charset="0"/>
              </a:rPr>
              <a:t>Color (255, 255, 255)</a:t>
            </a:r>
          </a:p>
          <a:p>
            <a:r>
              <a:rPr lang="en-US" dirty="0">
                <a:latin typeface="Georgia" panose="02040502050405020303" pitchFamily="18" charset="0"/>
              </a:rPr>
              <a:t>Hex Color (#</a:t>
            </a:r>
            <a:r>
              <a:rPr lang="en-US" dirty="0" err="1">
                <a:latin typeface="Georgia" panose="02040502050405020303" pitchFamily="18" charset="0"/>
              </a:rPr>
              <a:t>ffffff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r>
              <a:rPr lang="en-US" dirty="0">
                <a:latin typeface="Georgia" panose="02040502050405020303" pitchFamily="18" charset="0"/>
              </a:rPr>
              <a:t>Normal color (blue, red, green)</a:t>
            </a:r>
            <a:endParaRPr lang="en-GB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9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74104" y="1523196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Bell MT" panose="02020503060305020303" pitchFamily="18" charset="0"/>
              </a:rPr>
              <a:t>Styling CSS Selectors</a:t>
            </a:r>
            <a:endParaRPr lang="en-US" sz="66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5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1513</Words>
  <Application>Microsoft Office PowerPoint</Application>
  <PresentationFormat>Widescreen</PresentationFormat>
  <Paragraphs>291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Bell MT</vt:lpstr>
      <vt:lpstr>Bookman Old Style</vt:lpstr>
      <vt:lpstr>Calibri</vt:lpstr>
      <vt:lpstr>Calibri Light</vt:lpstr>
      <vt:lpstr>Cambria</vt:lpstr>
      <vt:lpstr>Consolas</vt:lpstr>
      <vt:lpstr>Courier New</vt:lpstr>
      <vt:lpstr>Georgia</vt:lpstr>
      <vt:lpstr>Wingdings</vt:lpstr>
      <vt:lpstr>Office Theme</vt:lpstr>
      <vt:lpstr>CONTROLLING STYLING</vt:lpstr>
      <vt:lpstr>Objectives</vt:lpstr>
      <vt:lpstr>What is CSS?</vt:lpstr>
      <vt:lpstr>PowerPoint Presentation</vt:lpstr>
      <vt:lpstr>CSS SYNTAX</vt:lpstr>
      <vt:lpstr>Types of Style Sheets</vt:lpstr>
      <vt:lpstr>Controlling Typography </vt:lpstr>
      <vt:lpstr>Adding Color</vt:lpstr>
      <vt:lpstr>Styling CSS Selectors</vt:lpstr>
      <vt:lpstr>Element Selector</vt:lpstr>
      <vt:lpstr>Class and ID Selectors</vt:lpstr>
      <vt:lpstr>Class and ID Selectors</vt:lpstr>
      <vt:lpstr>Universal Selector</vt:lpstr>
      <vt:lpstr>Descendant Selectors</vt:lpstr>
      <vt:lpstr>Child Selector</vt:lpstr>
      <vt:lpstr>Adjacent Sibling Selectors</vt:lpstr>
      <vt:lpstr>Attribute Selectors</vt:lpstr>
      <vt:lpstr>General Sibling Selector</vt:lpstr>
      <vt:lpstr>Pseudo-class</vt:lpstr>
      <vt:lpstr>Anchor Pseudo-Class</vt:lpstr>
      <vt:lpstr>Pseudo-elements</vt:lpstr>
      <vt:lpstr>Some Pseudo-elements</vt:lpstr>
      <vt:lpstr>Benefits of Separating Style From The Content</vt:lpstr>
      <vt:lpstr>What is a Cascade (Cascading Order)</vt:lpstr>
      <vt:lpstr>Inheritance in CSS</vt:lpstr>
      <vt:lpstr>Absolute, Relative &amp; Fixed Positioning</vt:lpstr>
      <vt:lpstr>Externalizing Styles</vt:lpstr>
      <vt:lpstr>Creating Columns With CSS3</vt:lpstr>
      <vt:lpstr>Rounded Corners</vt:lpstr>
      <vt:lpstr>Gradients</vt:lpstr>
      <vt:lpstr>Drop Shadows</vt:lpstr>
      <vt:lpstr>Border Images</vt:lpstr>
      <vt:lpstr>Opacity</vt:lpstr>
      <vt:lpstr>Web Fonts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STYLING</dc:title>
  <dc:creator>mabiodun@sbsc.com</dc:creator>
  <cp:lastModifiedBy>hp</cp:lastModifiedBy>
  <cp:revision>115</cp:revision>
  <dcterms:created xsi:type="dcterms:W3CDTF">2019-06-08T08:51:06Z</dcterms:created>
  <dcterms:modified xsi:type="dcterms:W3CDTF">2019-08-09T20:50:35Z</dcterms:modified>
</cp:coreProperties>
</file>