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napToObjects="1">
      <p:cViewPr>
        <p:scale>
          <a:sx n="66" d="100"/>
          <a:sy n="66" d="100"/>
        </p:scale>
        <p:origin x="1330" y="5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1CC7A9-8047-4C14-B0E1-77A2B4DB8A4F}"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6343-11E7-409F-8A0E-178D968BDDB7}" type="slidenum">
              <a:rPr lang="en-US" smtClean="0"/>
              <a:t>‹#›</a:t>
            </a:fld>
            <a:endParaRPr lang="en-US"/>
          </a:p>
        </p:txBody>
      </p:sp>
    </p:spTree>
    <p:extLst>
      <p:ext uri="{BB962C8B-B14F-4D97-AF65-F5344CB8AC3E}">
        <p14:creationId xmlns:p14="http://schemas.microsoft.com/office/powerpoint/2010/main" val="2293103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1CC7A9-8047-4C14-B0E1-77A2B4DB8A4F}"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6343-11E7-409F-8A0E-178D968BDDB7}" type="slidenum">
              <a:rPr lang="en-US" smtClean="0"/>
              <a:t>‹#›</a:t>
            </a:fld>
            <a:endParaRPr lang="en-US"/>
          </a:p>
        </p:txBody>
      </p:sp>
    </p:spTree>
    <p:extLst>
      <p:ext uri="{BB962C8B-B14F-4D97-AF65-F5344CB8AC3E}">
        <p14:creationId xmlns:p14="http://schemas.microsoft.com/office/powerpoint/2010/main" val="376209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1CC7A9-8047-4C14-B0E1-77A2B4DB8A4F}"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6343-11E7-409F-8A0E-178D968BDDB7}" type="slidenum">
              <a:rPr lang="en-US" smtClean="0"/>
              <a:t>‹#›</a:t>
            </a:fld>
            <a:endParaRPr lang="en-US"/>
          </a:p>
        </p:txBody>
      </p:sp>
    </p:spTree>
    <p:extLst>
      <p:ext uri="{BB962C8B-B14F-4D97-AF65-F5344CB8AC3E}">
        <p14:creationId xmlns:p14="http://schemas.microsoft.com/office/powerpoint/2010/main" val="413798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1CC7A9-8047-4C14-B0E1-77A2B4DB8A4F}"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6343-11E7-409F-8A0E-178D968BDDB7}" type="slidenum">
              <a:rPr lang="en-US" smtClean="0"/>
              <a:t>‹#›</a:t>
            </a:fld>
            <a:endParaRPr lang="en-US"/>
          </a:p>
        </p:txBody>
      </p:sp>
    </p:spTree>
    <p:extLst>
      <p:ext uri="{BB962C8B-B14F-4D97-AF65-F5344CB8AC3E}">
        <p14:creationId xmlns:p14="http://schemas.microsoft.com/office/powerpoint/2010/main" val="119356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CC7A9-8047-4C14-B0E1-77A2B4DB8A4F}"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6343-11E7-409F-8A0E-178D968BDDB7}" type="slidenum">
              <a:rPr lang="en-US" smtClean="0"/>
              <a:t>‹#›</a:t>
            </a:fld>
            <a:endParaRPr lang="en-US"/>
          </a:p>
        </p:txBody>
      </p:sp>
    </p:spTree>
    <p:extLst>
      <p:ext uri="{BB962C8B-B14F-4D97-AF65-F5344CB8AC3E}">
        <p14:creationId xmlns:p14="http://schemas.microsoft.com/office/powerpoint/2010/main" val="378546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1CC7A9-8047-4C14-B0E1-77A2B4DB8A4F}"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A6343-11E7-409F-8A0E-178D968BDDB7}" type="slidenum">
              <a:rPr lang="en-US" smtClean="0"/>
              <a:t>‹#›</a:t>
            </a:fld>
            <a:endParaRPr lang="en-US"/>
          </a:p>
        </p:txBody>
      </p:sp>
    </p:spTree>
    <p:extLst>
      <p:ext uri="{BB962C8B-B14F-4D97-AF65-F5344CB8AC3E}">
        <p14:creationId xmlns:p14="http://schemas.microsoft.com/office/powerpoint/2010/main" val="385798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1CC7A9-8047-4C14-B0E1-77A2B4DB8A4F}"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6A6343-11E7-409F-8A0E-178D968BDDB7}" type="slidenum">
              <a:rPr lang="en-US" smtClean="0"/>
              <a:t>‹#›</a:t>
            </a:fld>
            <a:endParaRPr lang="en-US"/>
          </a:p>
        </p:txBody>
      </p:sp>
    </p:spTree>
    <p:extLst>
      <p:ext uri="{BB962C8B-B14F-4D97-AF65-F5344CB8AC3E}">
        <p14:creationId xmlns:p14="http://schemas.microsoft.com/office/powerpoint/2010/main" val="2268495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1CC7A9-8047-4C14-B0E1-77A2B4DB8A4F}" type="datetimeFigureOut">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6A6343-11E7-409F-8A0E-178D968BDDB7}" type="slidenum">
              <a:rPr lang="en-US" smtClean="0"/>
              <a:t>‹#›</a:t>
            </a:fld>
            <a:endParaRPr lang="en-US"/>
          </a:p>
        </p:txBody>
      </p:sp>
    </p:spTree>
    <p:extLst>
      <p:ext uri="{BB962C8B-B14F-4D97-AF65-F5344CB8AC3E}">
        <p14:creationId xmlns:p14="http://schemas.microsoft.com/office/powerpoint/2010/main" val="245081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CC7A9-8047-4C14-B0E1-77A2B4DB8A4F}" type="datetimeFigureOut">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6A6343-11E7-409F-8A0E-178D968BDDB7}" type="slidenum">
              <a:rPr lang="en-US" smtClean="0"/>
              <a:t>‹#›</a:t>
            </a:fld>
            <a:endParaRPr lang="en-US"/>
          </a:p>
        </p:txBody>
      </p:sp>
    </p:spTree>
    <p:extLst>
      <p:ext uri="{BB962C8B-B14F-4D97-AF65-F5344CB8AC3E}">
        <p14:creationId xmlns:p14="http://schemas.microsoft.com/office/powerpoint/2010/main" val="405899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1CC7A9-8047-4C14-B0E1-77A2B4DB8A4F}"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A6343-11E7-409F-8A0E-178D968BDDB7}" type="slidenum">
              <a:rPr lang="en-US" smtClean="0"/>
              <a:t>‹#›</a:t>
            </a:fld>
            <a:endParaRPr lang="en-US"/>
          </a:p>
        </p:txBody>
      </p:sp>
    </p:spTree>
    <p:extLst>
      <p:ext uri="{BB962C8B-B14F-4D97-AF65-F5344CB8AC3E}">
        <p14:creationId xmlns:p14="http://schemas.microsoft.com/office/powerpoint/2010/main" val="130137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1CC7A9-8047-4C14-B0E1-77A2B4DB8A4F}"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A6343-11E7-409F-8A0E-178D968BDDB7}" type="slidenum">
              <a:rPr lang="en-US" smtClean="0"/>
              <a:t>‹#›</a:t>
            </a:fld>
            <a:endParaRPr lang="en-US"/>
          </a:p>
        </p:txBody>
      </p:sp>
    </p:spTree>
    <p:extLst>
      <p:ext uri="{BB962C8B-B14F-4D97-AF65-F5344CB8AC3E}">
        <p14:creationId xmlns:p14="http://schemas.microsoft.com/office/powerpoint/2010/main" val="19230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CC7A9-8047-4C14-B0E1-77A2B4DB8A4F}" type="datetimeFigureOut">
              <a:rPr lang="en-US" smtClean="0"/>
              <a:t>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A6343-11E7-409F-8A0E-178D968BDDB7}" type="slidenum">
              <a:rPr lang="en-US" smtClean="0"/>
              <a:t>‹#›</a:t>
            </a:fld>
            <a:endParaRPr lang="en-US"/>
          </a:p>
        </p:txBody>
      </p:sp>
    </p:spTree>
    <p:extLst>
      <p:ext uri="{BB962C8B-B14F-4D97-AF65-F5344CB8AC3E}">
        <p14:creationId xmlns:p14="http://schemas.microsoft.com/office/powerpoint/2010/main" val="1427226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6293" y="416689"/>
            <a:ext cx="10092578" cy="5486882"/>
          </a:xfrm>
          <a:prstGeom prst="rect">
            <a:avLst/>
          </a:prstGeom>
          <a:solidFill>
            <a:srgbClr val="F0F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6626117" y="416689"/>
            <a:ext cx="4524161" cy="5486882"/>
          </a:xfrm>
          <a:prstGeom prst="rect">
            <a:avLst/>
          </a:prstGeom>
        </p:spPr>
      </p:pic>
      <p:sp>
        <p:nvSpPr>
          <p:cNvPr id="4" name="TextBox 3"/>
          <p:cNvSpPr txBox="1"/>
          <p:nvPr/>
        </p:nvSpPr>
        <p:spPr>
          <a:xfrm>
            <a:off x="1019118" y="774414"/>
            <a:ext cx="6816943" cy="4708981"/>
          </a:xfrm>
          <a:prstGeom prst="rect">
            <a:avLst/>
          </a:prstGeom>
          <a:noFill/>
        </p:spPr>
        <p:txBody>
          <a:bodyPr wrap="square" rtlCol="0">
            <a:spAutoFit/>
          </a:bodyPr>
          <a:lstStyle/>
          <a:p>
            <a:r>
              <a:rPr lang="en-US" sz="2000" dirty="0" smtClean="0"/>
              <a:t>You will asked to rate the intensity of a variety of real and remembered sensations by indicating where they lie on a scale of all possible sensations. The scale contains commonly used terms like “weak” and “strong”. The top of the scale is the strongest sensation of any kind that you can ever imagine experiencing.</a:t>
            </a:r>
          </a:p>
          <a:p>
            <a:endParaRPr lang="en-US" sz="2000" dirty="0"/>
          </a:p>
          <a:p>
            <a:r>
              <a:rPr lang="en-US" sz="2000" dirty="0" smtClean="0"/>
              <a:t>To make a rating, move your mouse cursor over the scale and press down on the left-click, but </a:t>
            </a:r>
            <a:r>
              <a:rPr lang="en-US" sz="2000" u="sng" dirty="0" smtClean="0"/>
              <a:t>do not release the button</a:t>
            </a:r>
            <a:r>
              <a:rPr lang="en-US" sz="2000" dirty="0" smtClean="0"/>
              <a:t>. A red triangle will appear on the scale. Move the red triangle to where you want to make your rating, and then release the button to lock in your answer.</a:t>
            </a:r>
          </a:p>
          <a:p>
            <a:endParaRPr lang="en-US" sz="2000" dirty="0"/>
          </a:p>
          <a:p>
            <a:r>
              <a:rPr lang="en-US" sz="2000" dirty="0" smtClean="0"/>
              <a:t>Give </a:t>
            </a:r>
            <a:r>
              <a:rPr lang="en-US" sz="2000" dirty="0" smtClean="0"/>
              <a:t>this a try now by rating something as “moderate”.</a:t>
            </a:r>
          </a:p>
          <a:p>
            <a:endParaRPr lang="en-US" sz="2000" dirty="0"/>
          </a:p>
        </p:txBody>
      </p:sp>
    </p:spTree>
    <p:extLst>
      <p:ext uri="{BB962C8B-B14F-4D97-AF65-F5344CB8AC3E}">
        <p14:creationId xmlns:p14="http://schemas.microsoft.com/office/powerpoint/2010/main" val="55345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437" y="267419"/>
            <a:ext cx="7795405" cy="5324535"/>
          </a:xfrm>
          <a:prstGeom prst="rect">
            <a:avLst/>
          </a:prstGeom>
        </p:spPr>
        <p:txBody>
          <a:bodyPr wrap="square">
            <a:spAutoFit/>
          </a:bodyPr>
          <a:lstStyle/>
          <a:p>
            <a:r>
              <a:rPr lang="en-US" sz="2000" dirty="0" smtClean="0"/>
              <a:t>When making your ratings, you should use the terms just as you would in daily life. However, do not limit your ratings to the terms themselves. A good strategy is to first decide which term most closely describes the strength of a sensation, and then to fine-tune your rating by choosing between that descriptor and the next most appropriate one.  For example, if you think a sensation is just about moderate but a little bit stronger, you should select a rating just above moderate. If you think another sensation is more than just barely detectable but less than weak, you should select a rating at the appropriate place between barely detectable and weak, and so on.</a:t>
            </a:r>
          </a:p>
          <a:p>
            <a:endParaRPr lang="en-US" sz="2000" dirty="0" smtClean="0"/>
          </a:p>
          <a:p>
            <a:r>
              <a:rPr lang="en-US" sz="2000" dirty="0" smtClean="0"/>
              <a:t>It is important to emphasize that the top of the scale is “strongest imaginable”, which represents the most intense– and therefore, for most people, the most painful—sensation </a:t>
            </a:r>
            <a:r>
              <a:rPr lang="en-US" sz="2000" u="sng" dirty="0" smtClean="0"/>
              <a:t>that you can ever imagine experiencing</a:t>
            </a:r>
            <a:r>
              <a:rPr lang="en-US" sz="2000" dirty="0" smtClean="0"/>
              <a:t>.</a:t>
            </a:r>
          </a:p>
          <a:p>
            <a:endParaRPr lang="en-US" sz="2000" dirty="0" smtClean="0"/>
          </a:p>
          <a:p>
            <a:r>
              <a:rPr lang="en-US" sz="2000" dirty="0" smtClean="0"/>
              <a:t>Do you have any questions about how to use the scale?</a:t>
            </a:r>
          </a:p>
        </p:txBody>
      </p:sp>
    </p:spTree>
    <p:extLst>
      <p:ext uri="{BB962C8B-B14F-4D97-AF65-F5344CB8AC3E}">
        <p14:creationId xmlns:p14="http://schemas.microsoft.com/office/powerpoint/2010/main" val="275075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1706" y="715993"/>
            <a:ext cx="5063706" cy="369332"/>
          </a:xfrm>
          <a:prstGeom prst="rect">
            <a:avLst/>
          </a:prstGeom>
          <a:noFill/>
        </p:spPr>
        <p:txBody>
          <a:bodyPr wrap="square" rtlCol="0">
            <a:spAutoFit/>
          </a:bodyPr>
          <a:lstStyle/>
          <a:p>
            <a:r>
              <a:rPr lang="en-US" dirty="0" smtClean="0"/>
              <a:t>Rate </a:t>
            </a:r>
            <a:r>
              <a:rPr lang="en-US" dirty="0" smtClean="0"/>
              <a:t>the intensity of the following sensation:</a:t>
            </a:r>
          </a:p>
        </p:txBody>
      </p:sp>
    </p:spTree>
    <p:extLst>
      <p:ext uri="{BB962C8B-B14F-4D97-AF65-F5344CB8AC3E}">
        <p14:creationId xmlns:p14="http://schemas.microsoft.com/office/powerpoint/2010/main" val="35948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3539" y="622425"/>
            <a:ext cx="9537940" cy="3170099"/>
          </a:xfrm>
          <a:prstGeom prst="rect">
            <a:avLst/>
          </a:prstGeom>
        </p:spPr>
        <p:txBody>
          <a:bodyPr wrap="square">
            <a:spAutoFit/>
          </a:bodyPr>
          <a:lstStyle/>
          <a:p>
            <a:pPr algn="ctr"/>
            <a:r>
              <a:rPr lang="en-US" sz="2000" dirty="0" smtClean="0"/>
              <a:t>Great! Let’s move on to the next </a:t>
            </a:r>
            <a:r>
              <a:rPr lang="en-US" sz="2000" dirty="0" smtClean="0"/>
              <a:t>training.</a:t>
            </a:r>
          </a:p>
          <a:p>
            <a:pPr algn="ctr"/>
            <a:r>
              <a:rPr lang="en-US" sz="2000" dirty="0" smtClean="0"/>
              <a:t>In </a:t>
            </a:r>
            <a:r>
              <a:rPr lang="en-US" sz="2000" dirty="0" smtClean="0"/>
              <a:t>front of you are 4 small </a:t>
            </a:r>
            <a:r>
              <a:rPr lang="en-US" sz="2000" dirty="0" smtClean="0"/>
              <a:t>cups. </a:t>
            </a:r>
          </a:p>
          <a:p>
            <a:pPr algn="ctr"/>
            <a:endParaRPr lang="en-US" sz="2000" dirty="0"/>
          </a:p>
          <a:p>
            <a:pPr algn="ctr"/>
            <a:r>
              <a:rPr lang="en-US" sz="2000" dirty="0" smtClean="0"/>
              <a:t>Starting </a:t>
            </a:r>
            <a:r>
              <a:rPr lang="en-US" sz="2000" dirty="0" smtClean="0"/>
              <a:t>from the left-most cup and going one at a time, empty the liquid in each cup into your mouth and swish it around for a few seconds. Do not swallow. Spit the contents into the sink, then rinse with a sip from the glass of water (but spit out the rinse too). Continue from left to right until you have tasted all 4 cups. You can throw the empty cups into the trash can.</a:t>
            </a:r>
          </a:p>
          <a:p>
            <a:pPr algn="ctr"/>
            <a:endParaRPr lang="en-US" sz="2000" dirty="0"/>
          </a:p>
          <a:p>
            <a:pPr algn="ctr"/>
            <a:r>
              <a:rPr lang="en-US" sz="2000" dirty="0" smtClean="0"/>
              <a:t>Which cup’s contents </a:t>
            </a:r>
            <a:r>
              <a:rPr lang="en-US" sz="2000" u="sng" dirty="0" smtClean="0"/>
              <a:t>tastes the most like </a:t>
            </a:r>
            <a:r>
              <a:rPr lang="en-US" sz="2000" u="sng" dirty="0" smtClean="0"/>
              <a:t>nothing?</a:t>
            </a:r>
            <a:r>
              <a:rPr lang="en-US" sz="2000" dirty="0"/>
              <a:t> </a:t>
            </a:r>
            <a:r>
              <a:rPr lang="en-US" sz="2000" dirty="0" smtClean="0"/>
              <a:t>Click on your answer.</a:t>
            </a:r>
            <a:endParaRPr lang="en-US" sz="2000" u="sng" dirty="0" smtClean="0"/>
          </a:p>
        </p:txBody>
      </p:sp>
      <p:sp>
        <p:nvSpPr>
          <p:cNvPr id="9" name="Flowchart: Manual Operation 8"/>
          <p:cNvSpPr/>
          <p:nvPr/>
        </p:nvSpPr>
        <p:spPr>
          <a:xfrm>
            <a:off x="1802921" y="4028536"/>
            <a:ext cx="1337094" cy="1017917"/>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1</a:t>
            </a:r>
            <a:endParaRPr lang="en-US" sz="6000" dirty="0"/>
          </a:p>
        </p:txBody>
      </p:sp>
      <p:sp>
        <p:nvSpPr>
          <p:cNvPr id="10" name="Flowchart: Manual Operation 9"/>
          <p:cNvSpPr/>
          <p:nvPr/>
        </p:nvSpPr>
        <p:spPr>
          <a:xfrm>
            <a:off x="3944456" y="4028536"/>
            <a:ext cx="1337094" cy="1017917"/>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2</a:t>
            </a:r>
            <a:endParaRPr lang="en-US" sz="6000" dirty="0"/>
          </a:p>
        </p:txBody>
      </p:sp>
      <p:sp>
        <p:nvSpPr>
          <p:cNvPr id="11" name="Flowchart: Manual Operation 10"/>
          <p:cNvSpPr/>
          <p:nvPr/>
        </p:nvSpPr>
        <p:spPr>
          <a:xfrm>
            <a:off x="6097346" y="4028536"/>
            <a:ext cx="1337094" cy="1017917"/>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3</a:t>
            </a:r>
            <a:endParaRPr lang="en-US" sz="6000" dirty="0"/>
          </a:p>
        </p:txBody>
      </p:sp>
      <p:sp>
        <p:nvSpPr>
          <p:cNvPr id="12" name="Flowchart: Manual Operation 11"/>
          <p:cNvSpPr/>
          <p:nvPr/>
        </p:nvSpPr>
        <p:spPr>
          <a:xfrm>
            <a:off x="8224139" y="4028536"/>
            <a:ext cx="1337094" cy="1017917"/>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4</a:t>
            </a:r>
            <a:endParaRPr lang="en-US" sz="6000" dirty="0"/>
          </a:p>
        </p:txBody>
      </p:sp>
    </p:spTree>
    <p:extLst>
      <p:ext uri="{BB962C8B-B14F-4D97-AF65-F5344CB8AC3E}">
        <p14:creationId xmlns:p14="http://schemas.microsoft.com/office/powerpoint/2010/main" val="409431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668" y="129244"/>
            <a:ext cx="8640792" cy="2031325"/>
          </a:xfrm>
          <a:prstGeom prst="rect">
            <a:avLst/>
          </a:prstGeom>
        </p:spPr>
        <p:txBody>
          <a:bodyPr wrap="square">
            <a:spAutoFit/>
          </a:bodyPr>
          <a:lstStyle/>
          <a:p>
            <a:r>
              <a:rPr lang="en-US" dirty="0"/>
              <a:t>Now you will rate the intensity of real taste solutions.</a:t>
            </a:r>
          </a:p>
          <a:p>
            <a:endParaRPr lang="en-US" dirty="0" smtClean="0"/>
          </a:p>
          <a:p>
            <a:r>
              <a:rPr lang="en-US" dirty="0" smtClean="0"/>
              <a:t>There should be 8 small cups remaining in front of you. Please empty the </a:t>
            </a:r>
            <a:r>
              <a:rPr lang="en-US" b="1" dirty="0" smtClean="0"/>
              <a:t>first</a:t>
            </a:r>
            <a:r>
              <a:rPr lang="en-US" dirty="0" smtClean="0"/>
              <a:t> cup into your mouth, swish it around for a few seconds, and then spit it into the sink.</a:t>
            </a:r>
          </a:p>
          <a:p>
            <a:endParaRPr lang="en-US" dirty="0"/>
          </a:p>
          <a:p>
            <a:r>
              <a:rPr lang="en-US" dirty="0" smtClean="0"/>
              <a:t>Rate the intensity of the taste. After you make your rating, rinse your mouth with a sip from the glass of water (but spit out the rinse too).</a:t>
            </a:r>
          </a:p>
        </p:txBody>
      </p:sp>
      <p:sp>
        <p:nvSpPr>
          <p:cNvPr id="7" name="Rectangle 6"/>
          <p:cNvSpPr/>
          <p:nvPr/>
        </p:nvSpPr>
        <p:spPr>
          <a:xfrm>
            <a:off x="261668" y="2131119"/>
            <a:ext cx="8640792" cy="1477328"/>
          </a:xfrm>
          <a:prstGeom prst="rect">
            <a:avLst/>
          </a:prstGeom>
        </p:spPr>
        <p:txBody>
          <a:bodyPr wrap="square">
            <a:spAutoFit/>
          </a:bodyPr>
          <a:lstStyle/>
          <a:p>
            <a:r>
              <a:rPr lang="en-US" dirty="0" smtClean="0"/>
              <a:t>Empty the </a:t>
            </a:r>
            <a:r>
              <a:rPr lang="en-US" b="1" dirty="0" smtClean="0"/>
              <a:t>second</a:t>
            </a:r>
            <a:r>
              <a:rPr lang="en-US" dirty="0" smtClean="0"/>
              <a:t> cup into your mouth, swish it around for a few seconds, and then spit it into the sink.</a:t>
            </a:r>
          </a:p>
          <a:p>
            <a:endParaRPr lang="en-US" dirty="0"/>
          </a:p>
          <a:p>
            <a:r>
              <a:rPr lang="en-US" dirty="0" smtClean="0"/>
              <a:t>Rate the intensity of the taste. After you make your rating, rinse your mouth with a sip from the glass of water (but spit out the rinse too).</a:t>
            </a:r>
          </a:p>
        </p:txBody>
      </p:sp>
      <p:sp>
        <p:nvSpPr>
          <p:cNvPr id="8" name="Rectangle 7"/>
          <p:cNvSpPr/>
          <p:nvPr/>
        </p:nvSpPr>
        <p:spPr>
          <a:xfrm>
            <a:off x="261668" y="3590924"/>
            <a:ext cx="8640792" cy="1477328"/>
          </a:xfrm>
          <a:prstGeom prst="rect">
            <a:avLst/>
          </a:prstGeom>
        </p:spPr>
        <p:txBody>
          <a:bodyPr wrap="square">
            <a:spAutoFit/>
          </a:bodyPr>
          <a:lstStyle/>
          <a:p>
            <a:r>
              <a:rPr lang="en-US" dirty="0" smtClean="0"/>
              <a:t>Empty the </a:t>
            </a:r>
            <a:r>
              <a:rPr lang="en-US" b="1" dirty="0" smtClean="0"/>
              <a:t>third</a:t>
            </a:r>
            <a:r>
              <a:rPr lang="en-US" dirty="0" smtClean="0"/>
              <a:t> cup into your mouth, swish it around for a few seconds, and then spit it into the sink.</a:t>
            </a:r>
          </a:p>
          <a:p>
            <a:endParaRPr lang="en-US" dirty="0"/>
          </a:p>
          <a:p>
            <a:r>
              <a:rPr lang="en-US" dirty="0" smtClean="0"/>
              <a:t>Rate the intensity of the taste. After you make your rating, rinse your mouth with a sip from the glass of water (but spit out the rinse too).</a:t>
            </a:r>
          </a:p>
        </p:txBody>
      </p:sp>
      <p:sp>
        <p:nvSpPr>
          <p:cNvPr id="9" name="Rectangle 8"/>
          <p:cNvSpPr/>
          <p:nvPr/>
        </p:nvSpPr>
        <p:spPr>
          <a:xfrm>
            <a:off x="261668" y="5220652"/>
            <a:ext cx="8640792" cy="1477328"/>
          </a:xfrm>
          <a:prstGeom prst="rect">
            <a:avLst/>
          </a:prstGeom>
        </p:spPr>
        <p:txBody>
          <a:bodyPr wrap="square">
            <a:spAutoFit/>
          </a:bodyPr>
          <a:lstStyle/>
          <a:p>
            <a:r>
              <a:rPr lang="en-US" dirty="0" smtClean="0"/>
              <a:t>Empty the </a:t>
            </a:r>
            <a:r>
              <a:rPr lang="en-US" b="1" dirty="0" smtClean="0"/>
              <a:t>fourth</a:t>
            </a:r>
            <a:r>
              <a:rPr lang="en-US" dirty="0" smtClean="0"/>
              <a:t> cup into your mouth, swish it around for a few seconds, and then spit it into the sink.</a:t>
            </a:r>
          </a:p>
          <a:p>
            <a:endParaRPr lang="en-US" dirty="0"/>
          </a:p>
          <a:p>
            <a:r>
              <a:rPr lang="en-US" dirty="0" smtClean="0"/>
              <a:t>Rate the intensity of the taste. After you make your rating, rinse your mouth with a sip from the glass of water (but spit out the rinse too).</a:t>
            </a:r>
          </a:p>
        </p:txBody>
      </p:sp>
      <p:sp>
        <p:nvSpPr>
          <p:cNvPr id="10" name="Flowchart: Manual Operation 9"/>
          <p:cNvSpPr/>
          <p:nvPr/>
        </p:nvSpPr>
        <p:spPr>
          <a:xfrm>
            <a:off x="1526876" y="1276709"/>
            <a:ext cx="430590" cy="327804"/>
          </a:xfrm>
          <a:prstGeom prst="flowChartManualOperation">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11" name="Flowchart: Manual Operation 10"/>
          <p:cNvSpPr/>
          <p:nvPr/>
        </p:nvSpPr>
        <p:spPr>
          <a:xfrm>
            <a:off x="2083257" y="1276709"/>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12" name="Flowchart: Manual Operation 11"/>
          <p:cNvSpPr/>
          <p:nvPr/>
        </p:nvSpPr>
        <p:spPr>
          <a:xfrm>
            <a:off x="2626721" y="1276709"/>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13" name="Flowchart: Manual Operation 12"/>
          <p:cNvSpPr/>
          <p:nvPr/>
        </p:nvSpPr>
        <p:spPr>
          <a:xfrm>
            <a:off x="3170185" y="1276709"/>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4" name="Flowchart: Manual Operation 13"/>
          <p:cNvSpPr/>
          <p:nvPr/>
        </p:nvSpPr>
        <p:spPr>
          <a:xfrm>
            <a:off x="3713649" y="1276709"/>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15" name="Flowchart: Manual Operation 14"/>
          <p:cNvSpPr/>
          <p:nvPr/>
        </p:nvSpPr>
        <p:spPr>
          <a:xfrm>
            <a:off x="4257113" y="1276709"/>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16" name="Flowchart: Manual Operation 15"/>
          <p:cNvSpPr/>
          <p:nvPr/>
        </p:nvSpPr>
        <p:spPr>
          <a:xfrm>
            <a:off x="4791951" y="1276709"/>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7</a:t>
            </a:r>
            <a:endParaRPr lang="en-US" sz="2400" dirty="0"/>
          </a:p>
        </p:txBody>
      </p:sp>
      <p:sp>
        <p:nvSpPr>
          <p:cNvPr id="17" name="Flowchart: Manual Operation 16"/>
          <p:cNvSpPr/>
          <p:nvPr/>
        </p:nvSpPr>
        <p:spPr>
          <a:xfrm>
            <a:off x="5326789" y="1276709"/>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18" name="Flowchart: Manual Operation 17"/>
          <p:cNvSpPr/>
          <p:nvPr/>
        </p:nvSpPr>
        <p:spPr>
          <a:xfrm>
            <a:off x="2083257" y="2553418"/>
            <a:ext cx="430590" cy="327804"/>
          </a:xfrm>
          <a:prstGeom prst="flowChartManualOperation">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19" name="Flowchart: Manual Operation 18"/>
          <p:cNvSpPr/>
          <p:nvPr/>
        </p:nvSpPr>
        <p:spPr>
          <a:xfrm>
            <a:off x="2626721" y="255341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20" name="Flowchart: Manual Operation 19"/>
          <p:cNvSpPr/>
          <p:nvPr/>
        </p:nvSpPr>
        <p:spPr>
          <a:xfrm>
            <a:off x="3170185" y="255341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21" name="Flowchart: Manual Operation 20"/>
          <p:cNvSpPr/>
          <p:nvPr/>
        </p:nvSpPr>
        <p:spPr>
          <a:xfrm>
            <a:off x="3713649" y="255341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22" name="Flowchart: Manual Operation 21"/>
          <p:cNvSpPr/>
          <p:nvPr/>
        </p:nvSpPr>
        <p:spPr>
          <a:xfrm>
            <a:off x="4257113" y="255341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23" name="Flowchart: Manual Operation 22"/>
          <p:cNvSpPr/>
          <p:nvPr/>
        </p:nvSpPr>
        <p:spPr>
          <a:xfrm>
            <a:off x="4791951" y="255341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7</a:t>
            </a:r>
            <a:endParaRPr lang="en-US" sz="2400" dirty="0"/>
          </a:p>
        </p:txBody>
      </p:sp>
      <p:sp>
        <p:nvSpPr>
          <p:cNvPr id="24" name="Flowchart: Manual Operation 23"/>
          <p:cNvSpPr/>
          <p:nvPr/>
        </p:nvSpPr>
        <p:spPr>
          <a:xfrm>
            <a:off x="5326789" y="255341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25" name="Flowchart: Manual Operation 24"/>
          <p:cNvSpPr/>
          <p:nvPr/>
        </p:nvSpPr>
        <p:spPr>
          <a:xfrm>
            <a:off x="2626721" y="4045788"/>
            <a:ext cx="430590" cy="327804"/>
          </a:xfrm>
          <a:prstGeom prst="flowChartManualOperation">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26" name="Flowchart: Manual Operation 25"/>
          <p:cNvSpPr/>
          <p:nvPr/>
        </p:nvSpPr>
        <p:spPr>
          <a:xfrm>
            <a:off x="3170185" y="404578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27" name="Flowchart: Manual Operation 26"/>
          <p:cNvSpPr/>
          <p:nvPr/>
        </p:nvSpPr>
        <p:spPr>
          <a:xfrm>
            <a:off x="3713649" y="404578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28" name="Flowchart: Manual Operation 27"/>
          <p:cNvSpPr/>
          <p:nvPr/>
        </p:nvSpPr>
        <p:spPr>
          <a:xfrm>
            <a:off x="4257113" y="404578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29" name="Flowchart: Manual Operation 28"/>
          <p:cNvSpPr/>
          <p:nvPr/>
        </p:nvSpPr>
        <p:spPr>
          <a:xfrm>
            <a:off x="4791951" y="404578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7</a:t>
            </a:r>
            <a:endParaRPr lang="en-US" sz="2400" dirty="0"/>
          </a:p>
        </p:txBody>
      </p:sp>
      <p:sp>
        <p:nvSpPr>
          <p:cNvPr id="30" name="Flowchart: Manual Operation 29"/>
          <p:cNvSpPr/>
          <p:nvPr/>
        </p:nvSpPr>
        <p:spPr>
          <a:xfrm>
            <a:off x="5326789" y="404578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32" name="Flowchart: Manual Operation 31"/>
          <p:cNvSpPr/>
          <p:nvPr/>
        </p:nvSpPr>
        <p:spPr>
          <a:xfrm>
            <a:off x="3170185" y="5641674"/>
            <a:ext cx="430590" cy="327804"/>
          </a:xfrm>
          <a:prstGeom prst="flowChartManualOperation">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33" name="Flowchart: Manual Operation 32"/>
          <p:cNvSpPr/>
          <p:nvPr/>
        </p:nvSpPr>
        <p:spPr>
          <a:xfrm>
            <a:off x="3713649" y="5641674"/>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34" name="Flowchart: Manual Operation 33"/>
          <p:cNvSpPr/>
          <p:nvPr/>
        </p:nvSpPr>
        <p:spPr>
          <a:xfrm>
            <a:off x="4257113" y="5641674"/>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35" name="Flowchart: Manual Operation 34"/>
          <p:cNvSpPr/>
          <p:nvPr/>
        </p:nvSpPr>
        <p:spPr>
          <a:xfrm>
            <a:off x="4791951" y="5641674"/>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7</a:t>
            </a:r>
            <a:endParaRPr lang="en-US" sz="2400" dirty="0"/>
          </a:p>
        </p:txBody>
      </p:sp>
      <p:sp>
        <p:nvSpPr>
          <p:cNvPr id="36" name="Flowchart: Manual Operation 35"/>
          <p:cNvSpPr/>
          <p:nvPr/>
        </p:nvSpPr>
        <p:spPr>
          <a:xfrm>
            <a:off x="5326789" y="5641674"/>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Tree>
    <p:extLst>
      <p:ext uri="{BB962C8B-B14F-4D97-AF65-F5344CB8AC3E}">
        <p14:creationId xmlns:p14="http://schemas.microsoft.com/office/powerpoint/2010/main" val="265260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668" y="320849"/>
            <a:ext cx="8640792" cy="1477328"/>
          </a:xfrm>
          <a:prstGeom prst="rect">
            <a:avLst/>
          </a:prstGeom>
        </p:spPr>
        <p:txBody>
          <a:bodyPr wrap="square">
            <a:spAutoFit/>
          </a:bodyPr>
          <a:lstStyle/>
          <a:p>
            <a:r>
              <a:rPr lang="en-US" dirty="0" smtClean="0"/>
              <a:t>Empty the </a:t>
            </a:r>
            <a:r>
              <a:rPr lang="en-US" b="1" dirty="0" smtClean="0"/>
              <a:t>fifth</a:t>
            </a:r>
            <a:r>
              <a:rPr lang="en-US" dirty="0" smtClean="0"/>
              <a:t> cup into your mouth, swish it around for a few seconds, and then spit it into the sink.</a:t>
            </a:r>
          </a:p>
          <a:p>
            <a:endParaRPr lang="en-US" dirty="0"/>
          </a:p>
          <a:p>
            <a:r>
              <a:rPr lang="en-US" dirty="0" smtClean="0"/>
              <a:t>Rate the intensity of the taste. After you make your rating, rinse your mouth with a sip from the glass of water (but spit out the rinse too).</a:t>
            </a:r>
          </a:p>
        </p:txBody>
      </p:sp>
      <p:sp>
        <p:nvSpPr>
          <p:cNvPr id="5" name="Rectangle 4"/>
          <p:cNvSpPr/>
          <p:nvPr/>
        </p:nvSpPr>
        <p:spPr>
          <a:xfrm>
            <a:off x="261668" y="1977120"/>
            <a:ext cx="8640792" cy="1477328"/>
          </a:xfrm>
          <a:prstGeom prst="rect">
            <a:avLst/>
          </a:prstGeom>
        </p:spPr>
        <p:txBody>
          <a:bodyPr wrap="square">
            <a:spAutoFit/>
          </a:bodyPr>
          <a:lstStyle/>
          <a:p>
            <a:r>
              <a:rPr lang="en-US" dirty="0" smtClean="0"/>
              <a:t>Empty the </a:t>
            </a:r>
            <a:r>
              <a:rPr lang="en-US" b="1" dirty="0" smtClean="0"/>
              <a:t>sixth</a:t>
            </a:r>
            <a:r>
              <a:rPr lang="en-US" dirty="0" smtClean="0"/>
              <a:t> cup into your mouth, swish it around for a few seconds, and then spit it into the sink.</a:t>
            </a:r>
          </a:p>
          <a:p>
            <a:endParaRPr lang="en-US" dirty="0"/>
          </a:p>
          <a:p>
            <a:r>
              <a:rPr lang="en-US" dirty="0" smtClean="0"/>
              <a:t>Rate the intensity of the taste. After you make your rating, rinse your mouth with a sip from the glass of water (but spit out the rinse too).</a:t>
            </a:r>
          </a:p>
        </p:txBody>
      </p:sp>
      <p:sp>
        <p:nvSpPr>
          <p:cNvPr id="6" name="Rectangle 5"/>
          <p:cNvSpPr/>
          <p:nvPr/>
        </p:nvSpPr>
        <p:spPr>
          <a:xfrm>
            <a:off x="261668" y="3607512"/>
            <a:ext cx="8640792" cy="1477328"/>
          </a:xfrm>
          <a:prstGeom prst="rect">
            <a:avLst/>
          </a:prstGeom>
        </p:spPr>
        <p:txBody>
          <a:bodyPr wrap="square">
            <a:spAutoFit/>
          </a:bodyPr>
          <a:lstStyle/>
          <a:p>
            <a:r>
              <a:rPr lang="en-US" dirty="0" smtClean="0"/>
              <a:t>Empty the </a:t>
            </a:r>
            <a:r>
              <a:rPr lang="en-US" b="1" dirty="0" smtClean="0"/>
              <a:t>seventh</a:t>
            </a:r>
            <a:r>
              <a:rPr lang="en-US" dirty="0" smtClean="0"/>
              <a:t> cup into your mouth, swish it around for a few seconds, and then spit it into the sink.</a:t>
            </a:r>
          </a:p>
          <a:p>
            <a:endParaRPr lang="en-US" dirty="0"/>
          </a:p>
          <a:p>
            <a:r>
              <a:rPr lang="en-US" dirty="0" smtClean="0"/>
              <a:t>Rate the intensity of the taste. After you make your rating, rinse your mouth with a sip from the glass of water (but spit out the rinse too).</a:t>
            </a:r>
          </a:p>
        </p:txBody>
      </p:sp>
      <p:sp>
        <p:nvSpPr>
          <p:cNvPr id="7" name="Rectangle 6"/>
          <p:cNvSpPr/>
          <p:nvPr/>
        </p:nvSpPr>
        <p:spPr>
          <a:xfrm>
            <a:off x="261668" y="5220652"/>
            <a:ext cx="8640792" cy="1477328"/>
          </a:xfrm>
          <a:prstGeom prst="rect">
            <a:avLst/>
          </a:prstGeom>
        </p:spPr>
        <p:txBody>
          <a:bodyPr wrap="square">
            <a:spAutoFit/>
          </a:bodyPr>
          <a:lstStyle/>
          <a:p>
            <a:r>
              <a:rPr lang="en-US" dirty="0" smtClean="0"/>
              <a:t>Empty the </a:t>
            </a:r>
            <a:r>
              <a:rPr lang="en-US" b="1" dirty="0" smtClean="0"/>
              <a:t>eighth</a:t>
            </a:r>
            <a:r>
              <a:rPr lang="en-US" dirty="0" smtClean="0"/>
              <a:t> cup into your mouth, swish it around for a few seconds, and then spit it into the sink.</a:t>
            </a:r>
          </a:p>
          <a:p>
            <a:endParaRPr lang="en-US" dirty="0"/>
          </a:p>
          <a:p>
            <a:r>
              <a:rPr lang="en-US" dirty="0" smtClean="0"/>
              <a:t>Rate the intensity of the taste. After you make your rating, rinse your mouth with a sip from the glass of water (but spit out the rinse too).</a:t>
            </a:r>
          </a:p>
        </p:txBody>
      </p:sp>
      <p:sp>
        <p:nvSpPr>
          <p:cNvPr id="8" name="Flowchart: Manual Operation 7"/>
          <p:cNvSpPr/>
          <p:nvPr/>
        </p:nvSpPr>
        <p:spPr>
          <a:xfrm>
            <a:off x="3713649" y="741870"/>
            <a:ext cx="430590" cy="327804"/>
          </a:xfrm>
          <a:prstGeom prst="flowChartManualOperation">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9" name="Flowchart: Manual Operation 8"/>
          <p:cNvSpPr/>
          <p:nvPr/>
        </p:nvSpPr>
        <p:spPr>
          <a:xfrm>
            <a:off x="4257113" y="741870"/>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10" name="Flowchart: Manual Operation 9"/>
          <p:cNvSpPr/>
          <p:nvPr/>
        </p:nvSpPr>
        <p:spPr>
          <a:xfrm>
            <a:off x="4791951" y="741870"/>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7</a:t>
            </a:r>
            <a:endParaRPr lang="en-US" sz="2400" dirty="0"/>
          </a:p>
        </p:txBody>
      </p:sp>
      <p:sp>
        <p:nvSpPr>
          <p:cNvPr id="11" name="Flowchart: Manual Operation 10"/>
          <p:cNvSpPr/>
          <p:nvPr/>
        </p:nvSpPr>
        <p:spPr>
          <a:xfrm>
            <a:off x="5326789" y="741870"/>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12" name="Flowchart: Manual Operation 11"/>
          <p:cNvSpPr/>
          <p:nvPr/>
        </p:nvSpPr>
        <p:spPr>
          <a:xfrm>
            <a:off x="4257113" y="2406768"/>
            <a:ext cx="430590" cy="327804"/>
          </a:xfrm>
          <a:prstGeom prst="flowChartManualOperation">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13" name="Flowchart: Manual Operation 12"/>
          <p:cNvSpPr/>
          <p:nvPr/>
        </p:nvSpPr>
        <p:spPr>
          <a:xfrm>
            <a:off x="4791951" y="240676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7</a:t>
            </a:r>
            <a:endParaRPr lang="en-US" sz="2400" dirty="0"/>
          </a:p>
        </p:txBody>
      </p:sp>
      <p:sp>
        <p:nvSpPr>
          <p:cNvPr id="14" name="Flowchart: Manual Operation 13"/>
          <p:cNvSpPr/>
          <p:nvPr/>
        </p:nvSpPr>
        <p:spPr>
          <a:xfrm>
            <a:off x="5326789" y="2406768"/>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15" name="Flowchart: Manual Operation 14"/>
          <p:cNvSpPr/>
          <p:nvPr/>
        </p:nvSpPr>
        <p:spPr>
          <a:xfrm>
            <a:off x="4791951" y="4063039"/>
            <a:ext cx="430590" cy="327804"/>
          </a:xfrm>
          <a:prstGeom prst="flowChartManualOperation">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7</a:t>
            </a:r>
            <a:endParaRPr lang="en-US" sz="2400" dirty="0"/>
          </a:p>
        </p:txBody>
      </p:sp>
      <p:sp>
        <p:nvSpPr>
          <p:cNvPr id="16" name="Flowchart: Manual Operation 15"/>
          <p:cNvSpPr/>
          <p:nvPr/>
        </p:nvSpPr>
        <p:spPr>
          <a:xfrm>
            <a:off x="5326789" y="4063039"/>
            <a:ext cx="430590" cy="327804"/>
          </a:xfrm>
          <a:prstGeom prst="flowChartManualOperation">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17" name="Flowchart: Manual Operation 16"/>
          <p:cNvSpPr/>
          <p:nvPr/>
        </p:nvSpPr>
        <p:spPr>
          <a:xfrm>
            <a:off x="5326789" y="5641673"/>
            <a:ext cx="430590" cy="327804"/>
          </a:xfrm>
          <a:prstGeom prst="flowChartManualOperation">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Tree>
    <p:extLst>
      <p:ext uri="{BB962C8B-B14F-4D97-AF65-F5344CB8AC3E}">
        <p14:creationId xmlns:p14="http://schemas.microsoft.com/office/powerpoint/2010/main" val="191424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936" y="172529"/>
            <a:ext cx="8652294" cy="5016758"/>
          </a:xfrm>
          <a:prstGeom prst="rect">
            <a:avLst/>
          </a:prstGeom>
          <a:noFill/>
        </p:spPr>
        <p:txBody>
          <a:bodyPr wrap="square" rtlCol="0">
            <a:spAutoFit/>
          </a:bodyPr>
          <a:lstStyle/>
          <a:p>
            <a:r>
              <a:rPr lang="en-US" sz="2000" dirty="0" smtClean="0"/>
              <a:t>Now you be asked to rate how much you like or dislike a variety of sensations by indicating where they lie on a hedonic scale that contains commonly used terms like “moderately” and “very much”. Again, you should use these terms just as you would in daily life, and your ratings are not limited to the locations of the descriptors themselves. For example, if you like a sensation a little less than “very much” you should make your rating at the place below “like very much” that precisely describes how you feel. If for another sensation “dislike extremely” exactly describes how you feel about it, you should make your rating on the line exactly at the descriptor “dislike extremely”, and so on.</a:t>
            </a:r>
          </a:p>
          <a:p>
            <a:endParaRPr lang="en-US" sz="2000" dirty="0"/>
          </a:p>
          <a:p>
            <a:r>
              <a:rPr lang="en-US" sz="2000" dirty="0" smtClean="0"/>
              <a:t>It is important to emphasize that the top and the bottom of the scale is the “most liked or disliked sensation imaginable”, which represents the most liked or disliked sensation you can ever imagine experiencing. Finally, if you neither like nor dislike a sensation, you should rate it as neutral in the middle of the scale.</a:t>
            </a:r>
          </a:p>
          <a:p>
            <a:endParaRPr lang="en-US" sz="2000" dirty="0"/>
          </a:p>
          <a:p>
            <a:r>
              <a:rPr lang="en-US" sz="2000" dirty="0" smtClean="0"/>
              <a:t>Do you have any questions about how to use the scale?</a:t>
            </a:r>
            <a:endParaRPr lang="en-US" sz="2000" dirty="0"/>
          </a:p>
        </p:txBody>
      </p:sp>
    </p:spTree>
    <p:extLst>
      <p:ext uri="{BB962C8B-B14F-4D97-AF65-F5344CB8AC3E}">
        <p14:creationId xmlns:p14="http://schemas.microsoft.com/office/powerpoint/2010/main" val="158095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1705" y="715993"/>
            <a:ext cx="10110159" cy="369332"/>
          </a:xfrm>
          <a:prstGeom prst="rect">
            <a:avLst/>
          </a:prstGeom>
          <a:noFill/>
        </p:spPr>
        <p:txBody>
          <a:bodyPr wrap="square" rtlCol="0">
            <a:spAutoFit/>
          </a:bodyPr>
          <a:lstStyle/>
          <a:p>
            <a:r>
              <a:rPr lang="en-US" dirty="0" smtClean="0"/>
              <a:t>Please rate how much you like or dislike </a:t>
            </a:r>
            <a:r>
              <a:rPr lang="en-US" smtClean="0"/>
              <a:t>the sensation:</a:t>
            </a:r>
            <a:endParaRPr lang="en-US" dirty="0" smtClean="0"/>
          </a:p>
        </p:txBody>
      </p:sp>
    </p:spTree>
    <p:extLst>
      <p:ext uri="{BB962C8B-B14F-4D97-AF65-F5344CB8AC3E}">
        <p14:creationId xmlns:p14="http://schemas.microsoft.com/office/powerpoint/2010/main" val="139011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9026" y="1621766"/>
            <a:ext cx="2843407" cy="369332"/>
          </a:xfrm>
          <a:prstGeom prst="rect">
            <a:avLst/>
          </a:prstGeom>
          <a:noFill/>
        </p:spPr>
        <p:txBody>
          <a:bodyPr wrap="none" rtlCol="0">
            <a:spAutoFit/>
          </a:bodyPr>
          <a:lstStyle/>
          <a:p>
            <a:r>
              <a:rPr lang="en-US" dirty="0" smtClean="0"/>
              <a:t>Add internal state ratings!!!!</a:t>
            </a:r>
            <a:endParaRPr lang="en-US" dirty="0"/>
          </a:p>
        </p:txBody>
      </p:sp>
    </p:spTree>
    <p:extLst>
      <p:ext uri="{BB962C8B-B14F-4D97-AF65-F5344CB8AC3E}">
        <p14:creationId xmlns:p14="http://schemas.microsoft.com/office/powerpoint/2010/main" val="409366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1178</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Xue</dc:creator>
  <cp:lastModifiedBy>Davis, Xue</cp:lastModifiedBy>
  <cp:revision>12</cp:revision>
  <dcterms:created xsi:type="dcterms:W3CDTF">2021-02-04T01:38:23Z</dcterms:created>
  <dcterms:modified xsi:type="dcterms:W3CDTF">2021-02-05T15:39:19Z</dcterms:modified>
</cp:coreProperties>
</file>