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9" r:id="rId11"/>
    <p:sldId id="270" r:id="rId12"/>
    <p:sldId id="267" r:id="rId13"/>
    <p:sldId id="268" r:id="rId14"/>
    <p:sldId id="259" r:id="rId15"/>
  </p:sldIdLst>
  <p:sldSz cx="12192000" cy="6858000"/>
  <p:notesSz cx="6858000" cy="9144000"/>
  <p:embeddedFontLst>
    <p:embeddedFont>
      <p:font typeface="Arial Unicode MS" panose="020B0604020202020204" pitchFamily="34" charset="-128"/>
      <p:regular r:id="rId17"/>
    </p:embeddedFon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0239DC-879C-4664-AFCD-BB6F2AEBFA67}">
          <p14:sldIdLst>
            <p14:sldId id="256"/>
            <p14:sldId id="257"/>
            <p14:sldId id="260"/>
            <p14:sldId id="261"/>
            <p14:sldId id="262"/>
            <p14:sldId id="263"/>
            <p14:sldId id="264"/>
            <p14:sldId id="265"/>
            <p14:sldId id="266"/>
            <p14:sldId id="269"/>
            <p14:sldId id="270"/>
            <p14:sldId id="267"/>
            <p14:sldId id="268"/>
            <p14:sldId id="259"/>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none" strike="noStrike" cap="none" dirty="0">
                <a:solidFill>
                  <a:schemeClr val="dk1"/>
                </a:solidFill>
                <a:latin typeface="Calibri"/>
                <a:ea typeface="Calibri"/>
                <a:cs typeface="Calibri"/>
                <a:sym typeface="Calibri"/>
              </a:rPr>
              <a:t>AMCAT DATA ANALYSIS</a:t>
            </a:r>
          </a:p>
          <a:p>
            <a:pPr marL="0" marR="0" lvl="0" indent="0" algn="ctr" rtl="0">
              <a:spcBef>
                <a:spcPts val="0"/>
              </a:spcBef>
              <a:spcAft>
                <a:spcPts val="0"/>
              </a:spcAft>
              <a:buNone/>
            </a:pPr>
            <a:endParaRPr lang="en-IN" sz="1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1800" b="1" dirty="0">
                <a:solidFill>
                  <a:schemeClr val="dk1"/>
                </a:solidFill>
                <a:latin typeface="Calibri"/>
                <a:ea typeface="Calibri"/>
                <a:cs typeface="Calibri"/>
                <a:sym typeface="Calibri"/>
              </a:rPr>
              <a:t>NAME – MAUSUMI MEHER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C8F6-022A-117C-D001-56DBBF94FA65}"/>
              </a:ext>
            </a:extLst>
          </p:cNvPr>
          <p:cNvSpPr>
            <a:spLocks noGrp="1"/>
          </p:cNvSpPr>
          <p:nvPr>
            <p:ph type="title"/>
          </p:nvPr>
        </p:nvSpPr>
        <p:spPr>
          <a:xfrm>
            <a:off x="527901" y="365125"/>
            <a:ext cx="11057640" cy="643543"/>
          </a:xfrm>
        </p:spPr>
        <p:txBody>
          <a:bodyPr>
            <a:normAutofit/>
          </a:bodyPr>
          <a:lstStyle/>
          <a:p>
            <a:r>
              <a:rPr lang="en-IN" sz="2000" dirty="0">
                <a:solidFill>
                  <a:srgbClr val="FF0000"/>
                </a:solidFill>
              </a:rPr>
              <a:t>2. Categorical V/s Categorical:</a:t>
            </a:r>
          </a:p>
        </p:txBody>
      </p:sp>
      <p:sp>
        <p:nvSpPr>
          <p:cNvPr id="3" name="Text Placeholder 2">
            <a:extLst>
              <a:ext uri="{FF2B5EF4-FFF2-40B4-BE49-F238E27FC236}">
                <a16:creationId xmlns:a16="http://schemas.microsoft.com/office/drawing/2014/main" id="{246E49DE-315E-F1CB-AF56-89EA4D598606}"/>
              </a:ext>
            </a:extLst>
          </p:cNvPr>
          <p:cNvSpPr>
            <a:spLocks noGrp="1"/>
          </p:cNvSpPr>
          <p:nvPr>
            <p:ph type="body" idx="1"/>
          </p:nvPr>
        </p:nvSpPr>
        <p:spPr>
          <a:xfrm>
            <a:off x="527901" y="1008668"/>
            <a:ext cx="11057641" cy="5168295"/>
          </a:xfrm>
        </p:spPr>
        <p:txBody>
          <a:bodyPr>
            <a:normAutofit/>
          </a:bodyPr>
          <a:lstStyle/>
          <a:p>
            <a:pPr marL="114300" indent="0">
              <a:buNone/>
            </a:pPr>
            <a:r>
              <a:rPr lang="en-US" sz="1600" dirty="0"/>
              <a:t>The highest salaried designation is .NET Developer with high male ratio. More person pursued the aeronautical engineering with high male ratio. Many male candidate pursued M.E/ MTech . Both Male and female candidates have same ratio of enrollment in M.Sc. (Tech).</a:t>
            </a:r>
          </a:p>
          <a:p>
            <a:pPr marL="114300" indent="0">
              <a:buNone/>
            </a:pPr>
            <a:r>
              <a:rPr lang="en-US" sz="1600" dirty="0"/>
              <a:t>The below stacked bar chart shows that the top 5 values representation of gender V/s Designation, gender V?s Specialization, gender V/S degree.</a:t>
            </a:r>
            <a:endParaRPr lang="en-IN" sz="1600" dirty="0"/>
          </a:p>
        </p:txBody>
      </p:sp>
      <p:pic>
        <p:nvPicPr>
          <p:cNvPr id="5" name="Picture 4">
            <a:extLst>
              <a:ext uri="{FF2B5EF4-FFF2-40B4-BE49-F238E27FC236}">
                <a16:creationId xmlns:a16="http://schemas.microsoft.com/office/drawing/2014/main" id="{44D64B7C-F472-FBB9-FDA2-4C814A964BC5}"/>
              </a:ext>
            </a:extLst>
          </p:cNvPr>
          <p:cNvPicPr>
            <a:picLocks noChangeAspect="1"/>
          </p:cNvPicPr>
          <p:nvPr/>
        </p:nvPicPr>
        <p:blipFill>
          <a:blip r:embed="rId2"/>
          <a:stretch>
            <a:fillRect/>
          </a:stretch>
        </p:blipFill>
        <p:spPr>
          <a:xfrm>
            <a:off x="606459" y="2460396"/>
            <a:ext cx="3921022" cy="3753095"/>
          </a:xfrm>
          <a:prstGeom prst="rect">
            <a:avLst/>
          </a:prstGeom>
        </p:spPr>
      </p:pic>
      <p:pic>
        <p:nvPicPr>
          <p:cNvPr id="7" name="Picture 6">
            <a:extLst>
              <a:ext uri="{FF2B5EF4-FFF2-40B4-BE49-F238E27FC236}">
                <a16:creationId xmlns:a16="http://schemas.microsoft.com/office/drawing/2014/main" id="{5B8BD2DC-C7AC-DAAC-0E7A-CA54E5BA04E6}"/>
              </a:ext>
            </a:extLst>
          </p:cNvPr>
          <p:cNvPicPr>
            <a:picLocks noChangeAspect="1"/>
          </p:cNvPicPr>
          <p:nvPr/>
        </p:nvPicPr>
        <p:blipFill>
          <a:blip r:embed="rId3"/>
          <a:stretch>
            <a:fillRect/>
          </a:stretch>
        </p:blipFill>
        <p:spPr>
          <a:xfrm>
            <a:off x="4527481" y="2460396"/>
            <a:ext cx="3921022" cy="3741336"/>
          </a:xfrm>
          <a:prstGeom prst="rect">
            <a:avLst/>
          </a:prstGeom>
        </p:spPr>
      </p:pic>
      <p:pic>
        <p:nvPicPr>
          <p:cNvPr id="9" name="Picture 8">
            <a:extLst>
              <a:ext uri="{FF2B5EF4-FFF2-40B4-BE49-F238E27FC236}">
                <a16:creationId xmlns:a16="http://schemas.microsoft.com/office/drawing/2014/main" id="{B1937FA8-B416-D089-6CED-0B80E432687F}"/>
              </a:ext>
            </a:extLst>
          </p:cNvPr>
          <p:cNvPicPr>
            <a:picLocks noChangeAspect="1"/>
          </p:cNvPicPr>
          <p:nvPr/>
        </p:nvPicPr>
        <p:blipFill>
          <a:blip r:embed="rId4"/>
          <a:stretch>
            <a:fillRect/>
          </a:stretch>
        </p:blipFill>
        <p:spPr>
          <a:xfrm>
            <a:off x="8360531" y="2460396"/>
            <a:ext cx="3195687" cy="3480796"/>
          </a:xfrm>
          <a:prstGeom prst="rect">
            <a:avLst/>
          </a:prstGeom>
        </p:spPr>
      </p:pic>
    </p:spTree>
    <p:extLst>
      <p:ext uri="{BB962C8B-B14F-4D97-AF65-F5344CB8AC3E}">
        <p14:creationId xmlns:p14="http://schemas.microsoft.com/office/powerpoint/2010/main" val="390974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C8D-1A8B-B7E3-2D47-7EACDD3F2C43}"/>
              </a:ext>
            </a:extLst>
          </p:cNvPr>
          <p:cNvSpPr>
            <a:spLocks noGrp="1"/>
          </p:cNvSpPr>
          <p:nvPr>
            <p:ph type="title"/>
          </p:nvPr>
        </p:nvSpPr>
        <p:spPr/>
        <p:txBody>
          <a:bodyPr>
            <a:noAutofit/>
          </a:bodyPr>
          <a:lstStyle/>
          <a:p>
            <a:r>
              <a:rPr lang="en-IN" sz="2000" dirty="0">
                <a:solidFill>
                  <a:srgbClr val="FF0000"/>
                </a:solidFill>
              </a:rPr>
              <a:t>3. Numerical V/s Numerical:</a:t>
            </a:r>
            <a:br>
              <a:rPr lang="en-IN" sz="2000" dirty="0">
                <a:solidFill>
                  <a:srgbClr val="FF0000"/>
                </a:solidFill>
              </a:rPr>
            </a:br>
            <a:r>
              <a:rPr lang="en-IN" sz="1600" dirty="0">
                <a:solidFill>
                  <a:srgbClr val="FF0000"/>
                </a:solidFill>
              </a:rPr>
              <a:t>     </a:t>
            </a:r>
            <a:r>
              <a:rPr lang="en-US" sz="1600" dirty="0"/>
              <a:t>The heatmap provided is a correlation matrix that visualizes the relationships between different variables in the dataset. The color intensity represents the strength and direction of the correlation, with darker shades of red indicating stronger positive correlations (close to +1) and darker shades of blue indicating stronger negative correlations (close to -1).</a:t>
            </a:r>
            <a:br>
              <a:rPr lang="en-US" sz="1600" dirty="0"/>
            </a:br>
            <a:r>
              <a:rPr lang="en-US" sz="1600" dirty="0"/>
              <a:t>Key observations:</a:t>
            </a:r>
            <a:br>
              <a:rPr lang="en-US" sz="1600" dirty="0"/>
            </a:br>
            <a:endParaRPr lang="en-IN" sz="1600" dirty="0">
              <a:solidFill>
                <a:srgbClr val="FF0000"/>
              </a:solidFill>
            </a:endParaRPr>
          </a:p>
        </p:txBody>
      </p:sp>
      <p:sp>
        <p:nvSpPr>
          <p:cNvPr id="9" name="Text Placeholder 8">
            <a:extLst>
              <a:ext uri="{FF2B5EF4-FFF2-40B4-BE49-F238E27FC236}">
                <a16:creationId xmlns:a16="http://schemas.microsoft.com/office/drawing/2014/main" id="{D0A26157-8105-C0D0-DF44-50068244C3FC}"/>
              </a:ext>
            </a:extLst>
          </p:cNvPr>
          <p:cNvSpPr>
            <a:spLocks noGrp="1"/>
          </p:cNvSpPr>
          <p:nvPr>
            <p:ph type="body" idx="1"/>
          </p:nvPr>
        </p:nvSpPr>
        <p:spPr>
          <a:xfrm>
            <a:off x="838200" y="1556426"/>
            <a:ext cx="5181600" cy="4620537"/>
          </a:xfrm>
        </p:spPr>
        <p:txBody>
          <a:bodyPr>
            <a:normAutofit lnSpcReduction="10000"/>
          </a:bodyPr>
          <a:lstStyle/>
          <a:p>
            <a:pPr marL="114300" indent="0">
              <a:buNone/>
            </a:pPr>
            <a:r>
              <a:rPr lang="en-IN" sz="1600" dirty="0">
                <a:solidFill>
                  <a:srgbClr val="FF0000"/>
                </a:solidFill>
              </a:rPr>
              <a:t>1. </a:t>
            </a:r>
            <a:r>
              <a:rPr lang="en-US" sz="1600" b="1" dirty="0">
                <a:solidFill>
                  <a:srgbClr val="FF0000"/>
                </a:solidFill>
              </a:rPr>
              <a:t>Strong Positive Correlations:</a:t>
            </a:r>
            <a:endParaRPr lang="en-US" sz="1600" dirty="0">
              <a:solidFill>
                <a:srgbClr val="FF0000"/>
              </a:solidFill>
            </a:endParaRPr>
          </a:p>
          <a:p>
            <a:pPr marL="114300" indent="0">
              <a:buNone/>
            </a:pPr>
            <a:r>
              <a:rPr lang="en-US" sz="1600" dirty="0"/>
              <a:t>"</a:t>
            </a:r>
            <a:r>
              <a:rPr lang="en-US" sz="1600" dirty="0" err="1"/>
              <a:t>CollegeID</a:t>
            </a:r>
            <a:r>
              <a:rPr lang="en-US" sz="1600" dirty="0"/>
              <a:t>" and "</a:t>
            </a:r>
            <a:r>
              <a:rPr lang="en-US" sz="1600" dirty="0" err="1"/>
              <a:t>CollegeCityID</a:t>
            </a:r>
            <a:r>
              <a:rPr lang="en-US" sz="1600" dirty="0"/>
              <a:t>" also show a high correlation (1), indicating these variables might be interrelated or contain redundant information.</a:t>
            </a:r>
          </a:p>
          <a:p>
            <a:pPr marL="114300" indent="0">
              <a:buNone/>
            </a:pPr>
            <a:r>
              <a:rPr lang="en-IN" sz="1600" dirty="0">
                <a:solidFill>
                  <a:srgbClr val="FF0000"/>
                </a:solidFill>
              </a:rPr>
              <a:t>2.</a:t>
            </a:r>
            <a:r>
              <a:rPr lang="en-US" sz="1600" b="1" dirty="0">
                <a:solidFill>
                  <a:srgbClr val="FF0000"/>
                </a:solidFill>
              </a:rPr>
              <a:t> Moderate Correlations:</a:t>
            </a:r>
            <a:endParaRPr lang="en-US" sz="1600" dirty="0">
              <a:solidFill>
                <a:srgbClr val="FF0000"/>
              </a:solidFill>
            </a:endParaRPr>
          </a:p>
          <a:p>
            <a:pPr>
              <a:buFont typeface="Arial" panose="020B0604020202020204" pitchFamily="34" charset="0"/>
              <a:buChar char="•"/>
            </a:pPr>
            <a:r>
              <a:rPr lang="en-US" sz="1600" dirty="0"/>
              <a:t>"12th_percent" and "10th_percent" have a moderate correlation of 0.64, which makes sense as performance in one school level is somewhat predictive of performance in another.</a:t>
            </a:r>
          </a:p>
          <a:p>
            <a:pPr>
              <a:buFont typeface="Arial" panose="020B0604020202020204" pitchFamily="34" charset="0"/>
              <a:buChar char="•"/>
            </a:pPr>
            <a:r>
              <a:rPr lang="en-US" sz="1600" dirty="0"/>
              <a:t>"Logical" and "Quant" (0.5) show a good correlation, indicating that logical reasoning and quantitative skills might be related.</a:t>
            </a:r>
          </a:p>
          <a:p>
            <a:pPr marL="114300" indent="0">
              <a:buNone/>
            </a:pPr>
            <a:r>
              <a:rPr lang="en-IN" sz="1600" dirty="0">
                <a:solidFill>
                  <a:srgbClr val="FF0000"/>
                </a:solidFill>
              </a:rPr>
              <a:t>3. </a:t>
            </a:r>
            <a:r>
              <a:rPr lang="en-US" sz="1600" b="1" dirty="0">
                <a:solidFill>
                  <a:srgbClr val="FF0000"/>
                </a:solidFill>
              </a:rPr>
              <a:t>Low to No Correlation:</a:t>
            </a:r>
            <a:endParaRPr lang="en-US" sz="1600" dirty="0">
              <a:solidFill>
                <a:srgbClr val="FF0000"/>
              </a:solidFill>
            </a:endParaRPr>
          </a:p>
          <a:p>
            <a:pPr marL="114300" indent="0">
              <a:buNone/>
            </a:pPr>
            <a:r>
              <a:rPr lang="en-US" sz="1600" dirty="0"/>
              <a:t>Many personality traits like "Agreeableness," "</a:t>
            </a:r>
            <a:r>
              <a:rPr lang="en-US" sz="1600" dirty="0" err="1"/>
              <a:t>Openness_to_experience</a:t>
            </a:r>
            <a:r>
              <a:rPr lang="en-US" sz="1600" dirty="0"/>
              <a:t>," and "Conscientiousness" have weak correlations with other academic and skill-based variables, indicating these traits are likely independent of academic performance.</a:t>
            </a:r>
          </a:p>
          <a:p>
            <a:pPr marL="114300" indent="0">
              <a:buNone/>
            </a:pPr>
            <a:endParaRPr lang="en-IN" sz="1400" dirty="0"/>
          </a:p>
        </p:txBody>
      </p:sp>
      <p:pic>
        <p:nvPicPr>
          <p:cNvPr id="11" name="Picture 10">
            <a:extLst>
              <a:ext uri="{FF2B5EF4-FFF2-40B4-BE49-F238E27FC236}">
                <a16:creationId xmlns:a16="http://schemas.microsoft.com/office/drawing/2014/main" id="{643C569E-208F-0484-A822-2953CEE94DED}"/>
              </a:ext>
            </a:extLst>
          </p:cNvPr>
          <p:cNvPicPr>
            <a:picLocks noChangeAspect="1"/>
          </p:cNvPicPr>
          <p:nvPr/>
        </p:nvPicPr>
        <p:blipFill>
          <a:blip r:embed="rId2"/>
          <a:stretch>
            <a:fillRect/>
          </a:stretch>
        </p:blipFill>
        <p:spPr>
          <a:xfrm>
            <a:off x="6601837" y="1468877"/>
            <a:ext cx="5206139" cy="4486061"/>
          </a:xfrm>
          <a:prstGeom prst="rect">
            <a:avLst/>
          </a:prstGeom>
        </p:spPr>
      </p:pic>
    </p:spTree>
    <p:extLst>
      <p:ext uri="{BB962C8B-B14F-4D97-AF65-F5344CB8AC3E}">
        <p14:creationId xmlns:p14="http://schemas.microsoft.com/office/powerpoint/2010/main" val="364165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9731-B654-F1D3-CF36-DC261B85ECE8}"/>
              </a:ext>
            </a:extLst>
          </p:cNvPr>
          <p:cNvSpPr>
            <a:spLocks noGrp="1"/>
          </p:cNvSpPr>
          <p:nvPr>
            <p:ph type="title"/>
          </p:nvPr>
        </p:nvSpPr>
        <p:spPr>
          <a:xfrm>
            <a:off x="537328" y="339366"/>
            <a:ext cx="11255604" cy="565608"/>
          </a:xfrm>
        </p:spPr>
        <p:txBody>
          <a:bodyPr>
            <a:normAutofit/>
          </a:bodyPr>
          <a:lstStyle/>
          <a:p>
            <a:r>
              <a:rPr lang="en-IN" sz="2000" dirty="0">
                <a:solidFill>
                  <a:srgbClr val="FF0000"/>
                </a:solidFill>
              </a:rPr>
              <a:t>Key Business questions:</a:t>
            </a:r>
          </a:p>
        </p:txBody>
      </p:sp>
      <p:sp>
        <p:nvSpPr>
          <p:cNvPr id="3" name="Text Placeholder 2">
            <a:extLst>
              <a:ext uri="{FF2B5EF4-FFF2-40B4-BE49-F238E27FC236}">
                <a16:creationId xmlns:a16="http://schemas.microsoft.com/office/drawing/2014/main" id="{D3563FF1-34DA-6294-487E-6D1EEDD43D97}"/>
              </a:ext>
            </a:extLst>
          </p:cNvPr>
          <p:cNvSpPr>
            <a:spLocks noGrp="1"/>
          </p:cNvSpPr>
          <p:nvPr>
            <p:ph type="body" idx="1"/>
          </p:nvPr>
        </p:nvSpPr>
        <p:spPr>
          <a:xfrm>
            <a:off x="537327" y="1102936"/>
            <a:ext cx="11255603" cy="5074027"/>
          </a:xfrm>
        </p:spPr>
        <p:txBody>
          <a:bodyPr>
            <a:normAutofit/>
          </a:bodyPr>
          <a:lstStyle/>
          <a:p>
            <a:pPr>
              <a:buAutoNum type="arabicPeriod"/>
            </a:pPr>
            <a:r>
              <a:rPr lang="en-US" sz="1400" i="0" u="none" strike="noStrike" dirty="0">
                <a:solidFill>
                  <a:srgbClr val="000000"/>
                </a:solidFill>
                <a:effectLst/>
                <a:latin typeface="Arial" panose="020B0604020202020204" pitchFamily="34" charset="0"/>
              </a:rPr>
              <a:t>Times of India article dated Jan 18, 2019 states that “</a:t>
            </a:r>
            <a:r>
              <a:rPr lang="en-US" sz="140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400" i="0" u="none" strike="noStrike" dirty="0">
                <a:solidFill>
                  <a:srgbClr val="000000"/>
                </a:solidFill>
                <a:effectLst/>
                <a:latin typeface="Arial" panose="020B0604020202020204" pitchFamily="34" charset="0"/>
              </a:rPr>
              <a:t>” Test this claim with the data given to you.</a:t>
            </a:r>
          </a:p>
          <a:p>
            <a:pPr marL="114300" indent="0">
              <a:buNone/>
            </a:pPr>
            <a:r>
              <a:rPr lang="en-US" sz="1400" dirty="0">
                <a:solidFill>
                  <a:srgbClr val="000000"/>
                </a:solidFill>
                <a:latin typeface="Arial" panose="020B0604020202020204" pitchFamily="34" charset="0"/>
              </a:rPr>
              <a:t>Answer: The Average Salary of the freshers is 340161.29032258067. </a:t>
            </a:r>
          </a:p>
          <a:p>
            <a:pPr marL="114300" indent="0">
              <a:buNone/>
            </a:pPr>
            <a:endParaRPr lang="en-US" sz="1400" i="0" u="none" strike="noStrike" dirty="0">
              <a:solidFill>
                <a:srgbClr val="000000"/>
              </a:solidFill>
              <a:effectLst/>
              <a:latin typeface="Arial" panose="020B0604020202020204" pitchFamily="34" charset="0"/>
            </a:endParaRPr>
          </a:p>
          <a:p>
            <a:pPr marL="114300" indent="0">
              <a:buNone/>
            </a:pPr>
            <a:endParaRPr lang="en-IN" sz="1400" dirty="0"/>
          </a:p>
        </p:txBody>
      </p:sp>
      <p:pic>
        <p:nvPicPr>
          <p:cNvPr id="5" name="Picture 4">
            <a:extLst>
              <a:ext uri="{FF2B5EF4-FFF2-40B4-BE49-F238E27FC236}">
                <a16:creationId xmlns:a16="http://schemas.microsoft.com/office/drawing/2014/main" id="{BAC8480F-8857-22CA-AB7E-FFF19EBF61A4}"/>
              </a:ext>
            </a:extLst>
          </p:cNvPr>
          <p:cNvPicPr>
            <a:picLocks noChangeAspect="1"/>
          </p:cNvPicPr>
          <p:nvPr/>
        </p:nvPicPr>
        <p:blipFill>
          <a:blip r:embed="rId2"/>
          <a:stretch>
            <a:fillRect/>
          </a:stretch>
        </p:blipFill>
        <p:spPr>
          <a:xfrm>
            <a:off x="759077" y="2337848"/>
            <a:ext cx="8954241" cy="3725994"/>
          </a:xfrm>
          <a:prstGeom prst="rect">
            <a:avLst/>
          </a:prstGeom>
        </p:spPr>
      </p:pic>
    </p:spTree>
    <p:extLst>
      <p:ext uri="{BB962C8B-B14F-4D97-AF65-F5344CB8AC3E}">
        <p14:creationId xmlns:p14="http://schemas.microsoft.com/office/powerpoint/2010/main" val="294351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7208BB-E888-5385-DA70-BEBF5D4AC334}"/>
              </a:ext>
            </a:extLst>
          </p:cNvPr>
          <p:cNvSpPr>
            <a:spLocks noGrp="1"/>
          </p:cNvSpPr>
          <p:nvPr>
            <p:ph type="body" idx="1"/>
          </p:nvPr>
        </p:nvSpPr>
        <p:spPr>
          <a:xfrm>
            <a:off x="499621" y="348792"/>
            <a:ext cx="11208470" cy="5722069"/>
          </a:xfrm>
        </p:spPr>
        <p:txBody>
          <a:bodyPr>
            <a:normAutofit/>
          </a:bodyPr>
          <a:lstStyle/>
          <a:p>
            <a:pPr marL="114300" indent="0">
              <a:buNone/>
            </a:pPr>
            <a:r>
              <a:rPr lang="en-IN" sz="1600" dirty="0">
                <a:latin typeface="Calibri" panose="020F0502020204030204" pitchFamily="34" charset="0"/>
                <a:ea typeface="Calibri" panose="020F0502020204030204" pitchFamily="34" charset="0"/>
                <a:cs typeface="Calibri" panose="020F0502020204030204" pitchFamily="34" charset="0"/>
              </a:rPr>
              <a:t>2. </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marL="114300" indent="0">
              <a:buNone/>
            </a:pPr>
            <a:r>
              <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rPr>
              <a:t>Answer</a:t>
            </a:r>
            <a:r>
              <a:rPr lang="en-IN" sz="1800" dirty="0">
                <a:solidFill>
                  <a:srgbClr val="000000"/>
                </a:solidFill>
                <a:latin typeface="Arial" panose="020B0604020202020204" pitchFamily="34" charset="0"/>
              </a:rPr>
              <a:t>:</a:t>
            </a:r>
          </a:p>
          <a:p>
            <a:pPr marL="114300" indent="0">
              <a:buNone/>
            </a:pPr>
            <a:r>
              <a:rPr lang="en-US" sz="1600" dirty="0"/>
              <a:t>The data presents a gender distribution in two specializations: "Computer Science &amp; Engineering" and "Computer Science and Technology." For "Computer Science &amp; Engineering," there are 42 females and 158 males, while for "Computer Science and Technology," there is 1 male and no females. The proportions show that females account for 1% and males 99.37% in "Computer Science &amp; Engineering," whereas "Computer Science and Technology" is exclusively male with no female representation. This indicates a significant gender disparity in these engineering specializations.</a:t>
            </a:r>
            <a:endParaRPr lang="en-IN" sz="1600" dirty="0"/>
          </a:p>
        </p:txBody>
      </p:sp>
      <p:pic>
        <p:nvPicPr>
          <p:cNvPr id="5" name="Picture 4">
            <a:extLst>
              <a:ext uri="{FF2B5EF4-FFF2-40B4-BE49-F238E27FC236}">
                <a16:creationId xmlns:a16="http://schemas.microsoft.com/office/drawing/2014/main" id="{4B47F123-505B-6092-296B-1D53E40AEA6B}"/>
              </a:ext>
            </a:extLst>
          </p:cNvPr>
          <p:cNvPicPr>
            <a:picLocks noChangeAspect="1"/>
          </p:cNvPicPr>
          <p:nvPr/>
        </p:nvPicPr>
        <p:blipFill>
          <a:blip r:embed="rId2"/>
          <a:stretch>
            <a:fillRect/>
          </a:stretch>
        </p:blipFill>
        <p:spPr>
          <a:xfrm>
            <a:off x="633032" y="2743200"/>
            <a:ext cx="5616940" cy="3327661"/>
          </a:xfrm>
          <a:prstGeom prst="rect">
            <a:avLst/>
          </a:prstGeom>
        </p:spPr>
      </p:pic>
      <p:pic>
        <p:nvPicPr>
          <p:cNvPr id="7" name="Picture 6">
            <a:extLst>
              <a:ext uri="{FF2B5EF4-FFF2-40B4-BE49-F238E27FC236}">
                <a16:creationId xmlns:a16="http://schemas.microsoft.com/office/drawing/2014/main" id="{07A3BE97-ABE4-AE65-F880-C0C9344E5796}"/>
              </a:ext>
            </a:extLst>
          </p:cNvPr>
          <p:cNvPicPr>
            <a:picLocks noChangeAspect="1"/>
          </p:cNvPicPr>
          <p:nvPr/>
        </p:nvPicPr>
        <p:blipFill>
          <a:blip r:embed="rId3"/>
          <a:stretch>
            <a:fillRect/>
          </a:stretch>
        </p:blipFill>
        <p:spPr>
          <a:xfrm>
            <a:off x="6383383" y="2620651"/>
            <a:ext cx="5464013" cy="3662595"/>
          </a:xfrm>
          <a:prstGeom prst="rect">
            <a:avLst/>
          </a:prstGeom>
        </p:spPr>
      </p:pic>
    </p:spTree>
    <p:extLst>
      <p:ext uri="{BB962C8B-B14F-4D97-AF65-F5344CB8AC3E}">
        <p14:creationId xmlns:p14="http://schemas.microsoft.com/office/powerpoint/2010/main" val="153967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B6827FFE-F74B-30E3-E185-CE1F0E543382}"/>
              </a:ext>
            </a:extLst>
          </p:cNvPr>
          <p:cNvSpPr>
            <a:spLocks noGrp="1"/>
          </p:cNvSpPr>
          <p:nvPr>
            <p:ph type="body" idx="1"/>
          </p:nvPr>
        </p:nvSpPr>
        <p:spPr>
          <a:xfrm>
            <a:off x="427656" y="1036948"/>
            <a:ext cx="11252154" cy="5140015"/>
          </a:xfrm>
        </p:spPr>
        <p:txBody>
          <a:bodyPr>
            <a:normAutofit/>
          </a:bodyPr>
          <a:lstStyle/>
          <a:p>
            <a:pPr marL="114300" indent="0">
              <a:buNone/>
            </a:pPr>
            <a:r>
              <a:rPr lang="en-IN" sz="2000" dirty="0">
                <a:solidFill>
                  <a:srgbClr val="FF0000"/>
                </a:solidFill>
              </a:rPr>
              <a:t>Education:</a:t>
            </a:r>
          </a:p>
          <a:p>
            <a:pPr marL="114300" indent="0">
              <a:buNone/>
            </a:pPr>
            <a:r>
              <a:rPr lang="en-US" sz="1600" dirty="0"/>
              <a:t>I graduated with a Master's degree in Mathematics from Indian Institute of Technology (IIT) Indore in 2022. Throughout my academic journey, I developed strong expertise in Python, SQL, statistics, probability, and machine learning, enabling me to apply quantitative and analytical skills to real-world problems.</a:t>
            </a:r>
          </a:p>
          <a:p>
            <a:pPr marL="114300" indent="0">
              <a:buNone/>
            </a:pPr>
            <a:endParaRPr lang="en-IN" sz="1600" dirty="0">
              <a:solidFill>
                <a:srgbClr val="FF0000"/>
              </a:solidFill>
            </a:endParaRPr>
          </a:p>
          <a:p>
            <a:pPr marL="114300" indent="0">
              <a:buNone/>
            </a:pPr>
            <a:r>
              <a:rPr lang="en-IN" sz="2000" dirty="0">
                <a:solidFill>
                  <a:srgbClr val="FF0000"/>
                </a:solidFill>
              </a:rPr>
              <a:t>Professional Experience:</a:t>
            </a:r>
          </a:p>
          <a:p>
            <a:pPr marL="114300" indent="0">
              <a:buNone/>
            </a:pPr>
            <a:r>
              <a:rPr lang="en-US" sz="1600" dirty="0"/>
              <a:t>At </a:t>
            </a:r>
            <a:r>
              <a:rPr lang="en-US" sz="1600" dirty="0" err="1"/>
              <a:t>Indxx</a:t>
            </a:r>
            <a:r>
              <a:rPr lang="en-US" sz="1600" dirty="0"/>
              <a:t> Capital Management Pvt Ltd, I progressed from an Analyst to a Senior Associate, where I work in financial analytics and algorithm</a:t>
            </a:r>
            <a:r>
              <a:rPr lang="en-US" sz="1600" b="1" dirty="0"/>
              <a:t> </a:t>
            </a:r>
            <a:r>
              <a:rPr lang="en-US" sz="1600" dirty="0"/>
              <a:t>development to track key market indicators, driving a 28%</a:t>
            </a:r>
            <a:r>
              <a:rPr lang="en-US" sz="1600" b="1" dirty="0"/>
              <a:t> </a:t>
            </a:r>
            <a:r>
              <a:rPr lang="en-US" sz="1600" dirty="0"/>
              <a:t>increase</a:t>
            </a:r>
            <a:r>
              <a:rPr lang="en-US" sz="1600" b="1" dirty="0"/>
              <a:t> </a:t>
            </a:r>
            <a:r>
              <a:rPr lang="en-US" sz="1600" dirty="0"/>
              <a:t>in</a:t>
            </a:r>
            <a:r>
              <a:rPr lang="en-US" sz="1600" b="1" dirty="0"/>
              <a:t> </a:t>
            </a:r>
            <a:r>
              <a:rPr lang="en-US" sz="1600" dirty="0"/>
              <a:t>quarterly</a:t>
            </a:r>
            <a:r>
              <a:rPr lang="en-US" sz="1600" b="1" dirty="0"/>
              <a:t> </a:t>
            </a:r>
            <a:r>
              <a:rPr lang="en-US" sz="1600" dirty="0"/>
              <a:t>revenue. I customized investment</a:t>
            </a:r>
            <a:r>
              <a:rPr lang="en-US" sz="1600" b="1" dirty="0"/>
              <a:t> </a:t>
            </a:r>
            <a:r>
              <a:rPr lang="en-US" sz="1600" dirty="0"/>
              <a:t>strategies through White Label Indexing Services, tailoring solutions to meet client needs. I also developed robust models using Python, MATLAB, and Excel for daily index value computations, disseminating these across platforms like Bloomberg, Reuters, and Morningstar. This experience has equipped me with strong skills in financial modeling, automation, and data-driven strategy implementation.</a:t>
            </a:r>
          </a:p>
          <a:p>
            <a:pPr marL="114300" indent="0">
              <a:buNone/>
            </a:pPr>
            <a:endParaRPr lang="en-US" sz="1600" dirty="0"/>
          </a:p>
          <a:p>
            <a:pPr marL="114300" indent="0">
              <a:buNone/>
            </a:pPr>
            <a:r>
              <a:rPr lang="en-US" sz="2000" dirty="0">
                <a:solidFill>
                  <a:srgbClr val="FF0000"/>
                </a:solidFill>
              </a:rPr>
              <a:t>LinkedIn ID :</a:t>
            </a:r>
          </a:p>
          <a:p>
            <a:pPr marL="114300" indent="0">
              <a:buNone/>
            </a:pPr>
            <a:r>
              <a:rPr lang="en-US" sz="1600" dirty="0">
                <a:solidFill>
                  <a:schemeClr val="tx1"/>
                </a:solidFill>
              </a:rPr>
              <a:t>https://www.linkedin.com/in/mausumi-meher-242a73222/</a:t>
            </a:r>
          </a:p>
          <a:p>
            <a:pPr marL="114300" indent="0">
              <a:buNone/>
            </a:pPr>
            <a:endParaRPr lang="en-I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52E-FBC0-CB9C-B960-C5F9BE02B8D1}"/>
              </a:ext>
            </a:extLst>
          </p:cNvPr>
          <p:cNvSpPr>
            <a:spLocks noGrp="1"/>
          </p:cNvSpPr>
          <p:nvPr>
            <p:ph type="title"/>
          </p:nvPr>
        </p:nvSpPr>
        <p:spPr>
          <a:xfrm>
            <a:off x="838200" y="365126"/>
            <a:ext cx="10515600" cy="389018"/>
          </a:xfrm>
        </p:spPr>
        <p:txBody>
          <a:bodyPr>
            <a:noAutofit/>
          </a:bodyPr>
          <a:lstStyle/>
          <a:p>
            <a:r>
              <a:rPr lang="en-IN" sz="2400" dirty="0">
                <a:solidFill>
                  <a:srgbClr val="FF0000"/>
                </a:solidFill>
              </a:rPr>
              <a:t>Business Problems:</a:t>
            </a:r>
          </a:p>
        </p:txBody>
      </p:sp>
      <p:sp>
        <p:nvSpPr>
          <p:cNvPr id="3" name="Text Placeholder 2">
            <a:extLst>
              <a:ext uri="{FF2B5EF4-FFF2-40B4-BE49-F238E27FC236}">
                <a16:creationId xmlns:a16="http://schemas.microsoft.com/office/drawing/2014/main" id="{D4A13BC8-ECA6-69DA-27F3-30CC80D278B1}"/>
              </a:ext>
            </a:extLst>
          </p:cNvPr>
          <p:cNvSpPr>
            <a:spLocks noGrp="1"/>
          </p:cNvSpPr>
          <p:nvPr>
            <p:ph type="body" idx="1"/>
          </p:nvPr>
        </p:nvSpPr>
        <p:spPr>
          <a:xfrm>
            <a:off x="716437" y="857839"/>
            <a:ext cx="10935093" cy="5319124"/>
          </a:xfrm>
        </p:spPr>
        <p:txBody>
          <a:bodyPr>
            <a:normAutofit/>
          </a:bodyPr>
          <a:lstStyle/>
          <a:p>
            <a:pPr marL="114300" indent="0">
              <a:buNone/>
            </a:pPr>
            <a:r>
              <a:rPr lang="en-US" sz="1600" dirty="0"/>
              <a:t>In today's competitive job market, understanding the key factors that influence the employment outcomes of engineering graduates is critical for both educational institutions and recruiters. The dataset provided by Aspiring Minds Employment Outcome 2015 (AMEO) focuses on engineering graduates and their post-graduation employment metrics such as salary, job titles, and job locations. This dataset contains a wealth of information, including cognitive skills, technical skills, personality traits, and demographic features, with around 40 independent variables and 4000 data points. </a:t>
            </a:r>
          </a:p>
          <a:p>
            <a:pPr marL="114300" indent="0">
              <a:buNone/>
            </a:pPr>
            <a:r>
              <a:rPr lang="en-US" sz="2000" dirty="0">
                <a:solidFill>
                  <a:srgbClr val="FF0000"/>
                </a:solidFill>
              </a:rPr>
              <a:t>Objective:</a:t>
            </a:r>
          </a:p>
          <a:p>
            <a:pPr marL="114300" indent="0">
              <a:buNone/>
            </a:pPr>
            <a:r>
              <a:rPr lang="en-US" sz="1600" dirty="0"/>
              <a:t>The business problem is to identify and analyze the key factors that impact the employment outcomes (e.g., salary levels, job titles, and job locations) of engineering graduates. Specifically, the goal is to:</a:t>
            </a:r>
          </a:p>
          <a:p>
            <a:pPr marL="114300" indent="0">
              <a:buNone/>
            </a:pPr>
            <a:endParaRPr lang="en-US" sz="1600" dirty="0"/>
          </a:p>
          <a:p>
            <a:pPr marL="114300" indent="0">
              <a:buNone/>
            </a:pPr>
            <a:r>
              <a:rPr lang="en-US" sz="1600" dirty="0"/>
              <a:t>1. Identify the relationship between demographic factors (such as gender and location) and job outcomes.</a:t>
            </a:r>
          </a:p>
          <a:p>
            <a:pPr marL="114300" indent="0">
              <a:buNone/>
            </a:pPr>
            <a:r>
              <a:rPr lang="en-US" sz="1600" dirty="0"/>
              <a:t>2. Understand how standardized test scores in these areas correlate with job titles and locations.</a:t>
            </a:r>
          </a:p>
          <a:p>
            <a:pPr marL="114300" indent="0">
              <a:buNone/>
            </a:pPr>
            <a:r>
              <a:rPr lang="en-US" sz="1600" dirty="0"/>
              <a:t>3. Help educational institutions understand which skill sets they should emphasize to improve their students' employment outcomes.</a:t>
            </a:r>
          </a:p>
          <a:p>
            <a:pPr marL="114300" indent="0">
              <a:buNone/>
            </a:pPr>
            <a:endParaRPr lang="en-US" sz="1600" dirty="0"/>
          </a:p>
          <a:p>
            <a:pPr marL="114300" indent="0">
              <a:buNone/>
            </a:pPr>
            <a:r>
              <a:rPr lang="en-US" sz="1600" dirty="0"/>
              <a:t>By solving this business problem, organizations can optimize their talent acquisition processes, while educational institutions can better align their curriculum with the demands of the job market, ultimately benefiting graduates by enhancing their employability.</a:t>
            </a:r>
          </a:p>
          <a:p>
            <a:pPr marL="114300" indent="0">
              <a:buNone/>
            </a:pPr>
            <a:endParaRPr lang="en-IN" sz="1600" dirty="0"/>
          </a:p>
        </p:txBody>
      </p:sp>
    </p:spTree>
    <p:extLst>
      <p:ext uri="{BB962C8B-B14F-4D97-AF65-F5344CB8AC3E}">
        <p14:creationId xmlns:p14="http://schemas.microsoft.com/office/powerpoint/2010/main" val="378604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FAB7-B170-9B5E-9A7F-5A289F4AC97A}"/>
              </a:ext>
            </a:extLst>
          </p:cNvPr>
          <p:cNvSpPr>
            <a:spLocks noGrp="1"/>
          </p:cNvSpPr>
          <p:nvPr>
            <p:ph type="title"/>
          </p:nvPr>
        </p:nvSpPr>
        <p:spPr>
          <a:xfrm>
            <a:off x="584461" y="365126"/>
            <a:ext cx="11067067" cy="511568"/>
          </a:xfrm>
        </p:spPr>
        <p:txBody>
          <a:bodyPr>
            <a:normAutofit/>
          </a:bodyPr>
          <a:lstStyle/>
          <a:p>
            <a:r>
              <a:rPr lang="en-IN" sz="2000" dirty="0">
                <a:solidFill>
                  <a:srgbClr val="FF0000"/>
                </a:solidFill>
              </a:rPr>
              <a:t>Summary of Datasets</a:t>
            </a:r>
          </a:p>
        </p:txBody>
      </p:sp>
      <p:sp>
        <p:nvSpPr>
          <p:cNvPr id="3" name="Text Placeholder 2">
            <a:extLst>
              <a:ext uri="{FF2B5EF4-FFF2-40B4-BE49-F238E27FC236}">
                <a16:creationId xmlns:a16="http://schemas.microsoft.com/office/drawing/2014/main" id="{5F4FC2F7-06AC-C861-2923-0143D7F401DF}"/>
              </a:ext>
            </a:extLst>
          </p:cNvPr>
          <p:cNvSpPr>
            <a:spLocks noGrp="1"/>
          </p:cNvSpPr>
          <p:nvPr>
            <p:ph type="body" idx="1"/>
          </p:nvPr>
        </p:nvSpPr>
        <p:spPr>
          <a:xfrm>
            <a:off x="584462" y="876694"/>
            <a:ext cx="11067068" cy="5300269"/>
          </a:xfrm>
        </p:spPr>
        <p:txBody>
          <a:bodyPr>
            <a:normAutofit/>
          </a:bodyPr>
          <a:lstStyle/>
          <a:p>
            <a:pPr marL="114300" indent="0">
              <a:buNone/>
            </a:pPr>
            <a:r>
              <a:rPr lang="en-US" sz="1600" dirty="0"/>
              <a:t>The AMCAT dataset  contains 3998 rows and 39 columns, which likely includes information related to the employment outcomes, skill assessments, and demographic details of candidates. The screenshot is attached below:</a:t>
            </a:r>
            <a:endParaRPr lang="en-IN" sz="1600" dirty="0"/>
          </a:p>
          <a:p>
            <a:pPr marL="114300" indent="0">
              <a:buNone/>
            </a:pPr>
            <a:endParaRPr lang="en-IN" sz="1600" dirty="0"/>
          </a:p>
        </p:txBody>
      </p:sp>
      <p:pic>
        <p:nvPicPr>
          <p:cNvPr id="5" name="Picture 4">
            <a:extLst>
              <a:ext uri="{FF2B5EF4-FFF2-40B4-BE49-F238E27FC236}">
                <a16:creationId xmlns:a16="http://schemas.microsoft.com/office/drawing/2014/main" id="{E5430037-BC59-8067-CDA0-7008F80F4AAF}"/>
              </a:ext>
            </a:extLst>
          </p:cNvPr>
          <p:cNvPicPr>
            <a:picLocks noChangeAspect="1"/>
          </p:cNvPicPr>
          <p:nvPr/>
        </p:nvPicPr>
        <p:blipFill>
          <a:blip r:embed="rId2"/>
          <a:stretch>
            <a:fillRect/>
          </a:stretch>
        </p:blipFill>
        <p:spPr>
          <a:xfrm>
            <a:off x="584462" y="1677971"/>
            <a:ext cx="11133056" cy="4601155"/>
          </a:xfrm>
          <a:prstGeom prst="rect">
            <a:avLst/>
          </a:prstGeom>
        </p:spPr>
      </p:pic>
    </p:spTree>
    <p:extLst>
      <p:ext uri="{BB962C8B-B14F-4D97-AF65-F5344CB8AC3E}">
        <p14:creationId xmlns:p14="http://schemas.microsoft.com/office/powerpoint/2010/main" val="335344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B36B-AF11-D935-0BA1-47DD3421D761}"/>
              </a:ext>
            </a:extLst>
          </p:cNvPr>
          <p:cNvSpPr>
            <a:spLocks noGrp="1"/>
          </p:cNvSpPr>
          <p:nvPr>
            <p:ph type="title"/>
          </p:nvPr>
        </p:nvSpPr>
        <p:spPr>
          <a:xfrm>
            <a:off x="584462" y="374553"/>
            <a:ext cx="11192759" cy="379591"/>
          </a:xfrm>
        </p:spPr>
        <p:txBody>
          <a:bodyPr>
            <a:normAutofit/>
          </a:bodyPr>
          <a:lstStyle/>
          <a:p>
            <a:r>
              <a:rPr lang="en-IN" sz="2000" dirty="0">
                <a:solidFill>
                  <a:srgbClr val="FF0000"/>
                </a:solidFill>
              </a:rPr>
              <a:t>Data Cleaning Step:</a:t>
            </a:r>
          </a:p>
        </p:txBody>
      </p:sp>
      <p:sp>
        <p:nvSpPr>
          <p:cNvPr id="3" name="Text Placeholder 2">
            <a:extLst>
              <a:ext uri="{FF2B5EF4-FFF2-40B4-BE49-F238E27FC236}">
                <a16:creationId xmlns:a16="http://schemas.microsoft.com/office/drawing/2014/main" id="{8FA34E67-190D-A34B-7A04-7B044818E73F}"/>
              </a:ext>
            </a:extLst>
          </p:cNvPr>
          <p:cNvSpPr>
            <a:spLocks noGrp="1"/>
          </p:cNvSpPr>
          <p:nvPr>
            <p:ph type="body" idx="1"/>
          </p:nvPr>
        </p:nvSpPr>
        <p:spPr>
          <a:xfrm>
            <a:off x="584462" y="754144"/>
            <a:ext cx="11192759" cy="5451099"/>
          </a:xfrm>
        </p:spPr>
        <p:txBody>
          <a:bodyPr>
            <a:normAutofit/>
          </a:bodyPr>
          <a:lstStyle/>
          <a:p>
            <a:pPr marL="114300" indent="0">
              <a:buNone/>
            </a:pPr>
            <a:r>
              <a:rPr lang="en-IN" sz="1600" dirty="0"/>
              <a:t>The dataset does not contain any null values. We drop an unnecessary column named Id. We have fixed some column names using rename().</a:t>
            </a:r>
          </a:p>
          <a:p>
            <a:pPr marL="114300" indent="0">
              <a:buNone/>
            </a:pPr>
            <a:endParaRPr lang="en-IN" sz="1600" dirty="0"/>
          </a:p>
          <a:p>
            <a:pPr marL="114300" indent="0">
              <a:buNone/>
            </a:pPr>
            <a:endParaRPr lang="en-IN" sz="1600" dirty="0"/>
          </a:p>
          <a:p>
            <a:pPr marL="114300" indent="0">
              <a:buNone/>
            </a:pPr>
            <a:r>
              <a:rPr lang="en-IN" sz="2000" dirty="0">
                <a:solidFill>
                  <a:srgbClr val="FF0000"/>
                </a:solidFill>
              </a:rPr>
              <a:t>Data Manipulation step:</a:t>
            </a:r>
            <a:endParaRPr lang="en-IN" sz="1600" dirty="0"/>
          </a:p>
          <a:p>
            <a:pPr marL="114300" indent="0">
              <a:buNone/>
            </a:pPr>
            <a:r>
              <a:rPr lang="en-IN" sz="1600" dirty="0"/>
              <a:t>We change the values of some column to better analysis of data.</a:t>
            </a:r>
          </a:p>
          <a:p>
            <a:pPr marL="114300" indent="0">
              <a:buNone/>
            </a:pPr>
            <a:endParaRPr lang="en-IN" sz="1600" dirty="0"/>
          </a:p>
        </p:txBody>
      </p:sp>
      <p:pic>
        <p:nvPicPr>
          <p:cNvPr id="7" name="Picture 6">
            <a:extLst>
              <a:ext uri="{FF2B5EF4-FFF2-40B4-BE49-F238E27FC236}">
                <a16:creationId xmlns:a16="http://schemas.microsoft.com/office/drawing/2014/main" id="{57EA0E0E-DB35-15C3-2163-DF563A8E3D9C}"/>
              </a:ext>
            </a:extLst>
          </p:cNvPr>
          <p:cNvPicPr>
            <a:picLocks noChangeAspect="1"/>
          </p:cNvPicPr>
          <p:nvPr/>
        </p:nvPicPr>
        <p:blipFill>
          <a:blip r:embed="rId2"/>
          <a:stretch>
            <a:fillRect/>
          </a:stretch>
        </p:blipFill>
        <p:spPr>
          <a:xfrm>
            <a:off x="1085716" y="1410300"/>
            <a:ext cx="8512278" cy="624894"/>
          </a:xfrm>
          <a:prstGeom prst="rect">
            <a:avLst/>
          </a:prstGeom>
        </p:spPr>
      </p:pic>
      <p:pic>
        <p:nvPicPr>
          <p:cNvPr id="5" name="Picture 4">
            <a:extLst>
              <a:ext uri="{FF2B5EF4-FFF2-40B4-BE49-F238E27FC236}">
                <a16:creationId xmlns:a16="http://schemas.microsoft.com/office/drawing/2014/main" id="{5F6107E5-3D77-1D6B-7028-AEEF7E8408AC}"/>
              </a:ext>
            </a:extLst>
          </p:cNvPr>
          <p:cNvPicPr>
            <a:picLocks noChangeAspect="1"/>
          </p:cNvPicPr>
          <p:nvPr/>
        </p:nvPicPr>
        <p:blipFill>
          <a:blip r:embed="rId3"/>
          <a:stretch>
            <a:fillRect/>
          </a:stretch>
        </p:blipFill>
        <p:spPr>
          <a:xfrm>
            <a:off x="1085716" y="2865749"/>
            <a:ext cx="8740897" cy="3339494"/>
          </a:xfrm>
          <a:prstGeom prst="rect">
            <a:avLst/>
          </a:prstGeom>
        </p:spPr>
      </p:pic>
    </p:spTree>
    <p:extLst>
      <p:ext uri="{BB962C8B-B14F-4D97-AF65-F5344CB8AC3E}">
        <p14:creationId xmlns:p14="http://schemas.microsoft.com/office/powerpoint/2010/main" val="324908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115504-AD20-C1ED-ED80-1C8FC31C75A2}"/>
              </a:ext>
            </a:extLst>
          </p:cNvPr>
          <p:cNvSpPr>
            <a:spLocks noGrp="1"/>
          </p:cNvSpPr>
          <p:nvPr>
            <p:ph type="body" idx="1"/>
          </p:nvPr>
        </p:nvSpPr>
        <p:spPr>
          <a:xfrm>
            <a:off x="439917" y="292230"/>
            <a:ext cx="11312165" cy="5901180"/>
          </a:xfrm>
        </p:spPr>
        <p:txBody>
          <a:bodyPr>
            <a:normAutofit/>
          </a:bodyPr>
          <a:lstStyle/>
          <a:p>
            <a:pPr marL="114300" indent="0">
              <a:buNone/>
            </a:pPr>
            <a:r>
              <a:rPr lang="en-IN" sz="1600" dirty="0"/>
              <a:t>Now we divide both numerical and categorical data in the dataset using </a:t>
            </a:r>
            <a:r>
              <a:rPr lang="en-IN" sz="1600" dirty="0" err="1"/>
              <a:t>select.dtypes</a:t>
            </a:r>
            <a:r>
              <a:rPr lang="en-IN" sz="1600" dirty="0"/>
              <a:t>(). </a:t>
            </a:r>
          </a:p>
          <a:p>
            <a:pPr marL="114300" indent="0">
              <a:buNone/>
            </a:pPr>
            <a:endParaRPr lang="en-IN" sz="1600" dirty="0"/>
          </a:p>
          <a:p>
            <a:pPr marL="114300" indent="0">
              <a:buNone/>
            </a:pPr>
            <a:endParaRPr lang="en-IN" sz="1600" dirty="0"/>
          </a:p>
          <a:p>
            <a:pPr marL="114300" indent="0">
              <a:buNone/>
            </a:pPr>
            <a:endParaRPr lang="en-IN" sz="1600" dirty="0"/>
          </a:p>
          <a:p>
            <a:pPr marL="114300" indent="0">
              <a:buNone/>
            </a:pPr>
            <a:r>
              <a:rPr lang="en-IN" sz="1600" dirty="0"/>
              <a:t>Again divide numerical features in to 2 parts that due to some columns contain -1 values , that signifies people don’t attempt the exam / course.</a:t>
            </a:r>
          </a:p>
          <a:p>
            <a:pPr marL="114300" indent="0">
              <a:buNone/>
            </a:pPr>
            <a:r>
              <a:rPr lang="en-IN" sz="1600" dirty="0"/>
              <a:t> </a:t>
            </a:r>
          </a:p>
          <a:p>
            <a:pPr marL="114300" indent="0">
              <a:buNone/>
            </a:pPr>
            <a:endParaRPr lang="en-IN" sz="1600" dirty="0"/>
          </a:p>
          <a:p>
            <a:pPr marL="114300" indent="0">
              <a:buNone/>
            </a:pPr>
            <a:endParaRPr lang="en-IN" sz="1600" dirty="0"/>
          </a:p>
          <a:p>
            <a:pPr marL="114300" indent="0">
              <a:buNone/>
            </a:pPr>
            <a:endParaRPr lang="en-IN" sz="1600" dirty="0"/>
          </a:p>
          <a:p>
            <a:pPr marL="114300" indent="0">
              <a:buNone/>
            </a:pPr>
            <a:r>
              <a:rPr lang="en-IN" sz="2000" dirty="0">
                <a:solidFill>
                  <a:srgbClr val="FF0000"/>
                </a:solidFill>
              </a:rPr>
              <a:t>Univariate Analysis:</a:t>
            </a:r>
          </a:p>
          <a:p>
            <a:pPr marL="114300" indent="0">
              <a:buNone/>
            </a:pPr>
            <a:r>
              <a:rPr lang="en-IN" sz="1800" dirty="0">
                <a:solidFill>
                  <a:srgbClr val="FF0000"/>
                </a:solidFill>
              </a:rPr>
              <a:t>1. Non Visual Analysis:</a:t>
            </a:r>
          </a:p>
          <a:p>
            <a:pPr marL="114300" indent="0">
              <a:buNone/>
            </a:pPr>
            <a:r>
              <a:rPr lang="en-US" sz="1600" dirty="0">
                <a:solidFill>
                  <a:schemeClr val="tx1"/>
                </a:solidFill>
              </a:rPr>
              <a:t>For each numerical feature (col), the function prints the column name, followed by a set of aggregated statistics: minimum (min), maximum (max), mean, median, standard deviation (std), and skewness. The function is applied to a subset of the dataset columns (e.g., </a:t>
            </a:r>
            <a:r>
              <a:rPr lang="en-US" sz="1600" dirty="0" err="1">
                <a:solidFill>
                  <a:schemeClr val="tx1"/>
                </a:solidFill>
              </a:rPr>
              <a:t>columns_to_analyze</a:t>
            </a:r>
            <a:r>
              <a:rPr lang="en-US" sz="1600" dirty="0">
                <a:solidFill>
                  <a:schemeClr val="tx1"/>
                </a:solidFill>
              </a:rPr>
              <a:t>, </a:t>
            </a:r>
            <a:r>
              <a:rPr lang="en-US" sz="1600" dirty="0" err="1">
                <a:solidFill>
                  <a:schemeClr val="tx1"/>
                </a:solidFill>
              </a:rPr>
              <a:t>columns_to_exclude</a:t>
            </a:r>
            <a:r>
              <a:rPr lang="en-US" sz="1600" dirty="0">
                <a:solidFill>
                  <a:schemeClr val="tx1"/>
                </a:solidFill>
              </a:rPr>
              <a:t>).</a:t>
            </a:r>
          </a:p>
          <a:p>
            <a:pPr marL="114300" indent="0">
              <a:buNone/>
            </a:pPr>
            <a:r>
              <a:rPr lang="en-US" sz="1600" dirty="0">
                <a:solidFill>
                  <a:schemeClr val="tx1"/>
                </a:solidFill>
              </a:rPr>
              <a:t>For each categorical feature (col), the function prints the count of occurrences, unique values, and the number of unique values (</a:t>
            </a:r>
            <a:r>
              <a:rPr lang="en-US" sz="1600" dirty="0" err="1">
                <a:solidFill>
                  <a:schemeClr val="tx1"/>
                </a:solidFill>
              </a:rPr>
              <a:t>nunique</a:t>
            </a:r>
            <a:r>
              <a:rPr lang="en-US" sz="1600" dirty="0">
                <a:solidFill>
                  <a:schemeClr val="tx1"/>
                </a:solidFill>
              </a:rPr>
              <a:t>). It also prints the value counts for each category in the column, allowing for a clear view of the distribution. The function is applied to the categorical columns (</a:t>
            </a:r>
            <a:r>
              <a:rPr lang="en-US" sz="1600" dirty="0" err="1">
                <a:solidFill>
                  <a:schemeClr val="tx1"/>
                </a:solidFill>
              </a:rPr>
              <a:t>Categorical_Data</a:t>
            </a:r>
            <a:r>
              <a:rPr lang="en-US" sz="1600" dirty="0">
                <a:solidFill>
                  <a:schemeClr val="tx1"/>
                </a:solidFill>
              </a:rPr>
              <a:t>) in the dataset.</a:t>
            </a:r>
            <a:endParaRPr lang="en-IN" sz="1600" dirty="0">
              <a:solidFill>
                <a:schemeClr val="tx1"/>
              </a:solidFill>
            </a:endParaRPr>
          </a:p>
          <a:p>
            <a:pPr marL="114300" indent="0">
              <a:buNone/>
            </a:pPr>
            <a:endParaRPr lang="en-IN" sz="1600" dirty="0">
              <a:solidFill>
                <a:srgbClr val="FF0000"/>
              </a:solidFill>
            </a:endParaRPr>
          </a:p>
        </p:txBody>
      </p:sp>
      <p:pic>
        <p:nvPicPr>
          <p:cNvPr id="5" name="Picture 4">
            <a:extLst>
              <a:ext uri="{FF2B5EF4-FFF2-40B4-BE49-F238E27FC236}">
                <a16:creationId xmlns:a16="http://schemas.microsoft.com/office/drawing/2014/main" id="{6B9FDCE0-63B1-21A2-7A96-3C145811DFCB}"/>
              </a:ext>
            </a:extLst>
          </p:cNvPr>
          <p:cNvPicPr>
            <a:picLocks noChangeAspect="1"/>
          </p:cNvPicPr>
          <p:nvPr/>
        </p:nvPicPr>
        <p:blipFill>
          <a:blip r:embed="rId2"/>
          <a:stretch>
            <a:fillRect/>
          </a:stretch>
        </p:blipFill>
        <p:spPr>
          <a:xfrm>
            <a:off x="557816" y="825221"/>
            <a:ext cx="8512278" cy="381033"/>
          </a:xfrm>
          <a:prstGeom prst="rect">
            <a:avLst/>
          </a:prstGeom>
        </p:spPr>
      </p:pic>
      <p:pic>
        <p:nvPicPr>
          <p:cNvPr id="7" name="Picture 6">
            <a:extLst>
              <a:ext uri="{FF2B5EF4-FFF2-40B4-BE49-F238E27FC236}">
                <a16:creationId xmlns:a16="http://schemas.microsoft.com/office/drawing/2014/main" id="{54F040B7-FF55-B269-3245-E9DDC963CFB8}"/>
              </a:ext>
            </a:extLst>
          </p:cNvPr>
          <p:cNvPicPr>
            <a:picLocks noChangeAspect="1"/>
          </p:cNvPicPr>
          <p:nvPr/>
        </p:nvPicPr>
        <p:blipFill>
          <a:blip r:embed="rId3"/>
          <a:stretch>
            <a:fillRect/>
          </a:stretch>
        </p:blipFill>
        <p:spPr>
          <a:xfrm>
            <a:off x="557816" y="1270115"/>
            <a:ext cx="8512278" cy="403895"/>
          </a:xfrm>
          <a:prstGeom prst="rect">
            <a:avLst/>
          </a:prstGeom>
        </p:spPr>
      </p:pic>
      <p:pic>
        <p:nvPicPr>
          <p:cNvPr id="9" name="Picture 8">
            <a:extLst>
              <a:ext uri="{FF2B5EF4-FFF2-40B4-BE49-F238E27FC236}">
                <a16:creationId xmlns:a16="http://schemas.microsoft.com/office/drawing/2014/main" id="{2160867A-04FD-0D3C-242D-C80C1DBF5395}"/>
              </a:ext>
            </a:extLst>
          </p:cNvPr>
          <p:cNvPicPr>
            <a:picLocks noChangeAspect="1"/>
          </p:cNvPicPr>
          <p:nvPr/>
        </p:nvPicPr>
        <p:blipFill>
          <a:blip r:embed="rId4"/>
          <a:stretch>
            <a:fillRect/>
          </a:stretch>
        </p:blipFill>
        <p:spPr>
          <a:xfrm>
            <a:off x="557816" y="2270660"/>
            <a:ext cx="8614464" cy="1158340"/>
          </a:xfrm>
          <a:prstGeom prst="rect">
            <a:avLst/>
          </a:prstGeom>
        </p:spPr>
      </p:pic>
      <p:sp>
        <p:nvSpPr>
          <p:cNvPr id="10" name="Rectangle 1">
            <a:extLst>
              <a:ext uri="{FF2B5EF4-FFF2-40B4-BE49-F238E27FC236}">
                <a16:creationId xmlns:a16="http://schemas.microsoft.com/office/drawing/2014/main" id="{ECF4E542-F0B0-ADE6-F4FE-DC31A6FF9E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For each numerical feature (</a:t>
            </a:r>
            <a:r>
              <a:rPr kumimoji="0" lang="en-US" altLang="en-US" sz="1000" b="0" i="0" u="none" strike="noStrike" cap="none" normalizeH="0" baseline="0">
                <a:ln>
                  <a:noFill/>
                </a:ln>
                <a:solidFill>
                  <a:schemeClr val="tx1"/>
                </a:solidFill>
                <a:effectLst/>
                <a:latin typeface="Arial Unicode MS" panose="020B0604020202020204" pitchFamily="34" charset="-128"/>
              </a:rPr>
              <a:t>col</a:t>
            </a:r>
            <a:r>
              <a:rPr kumimoji="0" lang="en-US" altLang="en-US" sz="800" b="0" i="0" u="none" strike="noStrike" cap="none" normalizeH="0" baseline="0">
                <a:ln>
                  <a:noFill/>
                </a:ln>
                <a:solidFill>
                  <a:schemeClr val="tx1"/>
                </a:solidFill>
                <a:effectLst/>
              </a:rPr>
              <a:t>), the function prints the column name, followed by a set of aggregated statistics: minimum (</a:t>
            </a:r>
            <a:r>
              <a:rPr kumimoji="0" lang="en-US" altLang="en-US" sz="1000" b="0" i="0" u="none" strike="noStrike" cap="none" normalizeH="0" baseline="0">
                <a:ln>
                  <a:noFill/>
                </a:ln>
                <a:solidFill>
                  <a:schemeClr val="tx1"/>
                </a:solidFill>
                <a:effectLst/>
                <a:latin typeface="Arial Unicode MS" panose="020B0604020202020204" pitchFamily="34" charset="-128"/>
              </a:rPr>
              <a:t>min</a:t>
            </a:r>
            <a:r>
              <a:rPr kumimoji="0" lang="en-US" altLang="en-US" sz="800" b="0" i="0" u="none" strike="noStrike" cap="none" normalizeH="0" baseline="0">
                <a:ln>
                  <a:noFill/>
                </a:ln>
                <a:solidFill>
                  <a:schemeClr val="tx1"/>
                </a:solidFill>
                <a:effectLst/>
              </a:rPr>
              <a:t>), maximum (</a:t>
            </a:r>
            <a:r>
              <a:rPr kumimoji="0" lang="en-US" altLang="en-US" sz="1000" b="0" i="0" u="none" strike="noStrike" cap="none" normalizeH="0" baseline="0">
                <a:ln>
                  <a:noFill/>
                </a:ln>
                <a:solidFill>
                  <a:schemeClr val="tx1"/>
                </a:solidFill>
                <a:effectLst/>
                <a:latin typeface="Arial Unicode MS" panose="020B0604020202020204" pitchFamily="34" charset="-128"/>
              </a:rPr>
              <a:t>max</a:t>
            </a:r>
            <a:r>
              <a:rPr kumimoji="0" lang="en-US" altLang="en-US" sz="800" b="0" i="0" u="none" strike="noStrike" cap="none" normalizeH="0" baseline="0">
                <a:ln>
                  <a:noFill/>
                </a:ln>
                <a:solidFill>
                  <a:schemeClr val="tx1"/>
                </a:solidFill>
                <a:effectLst/>
              </a:rPr>
              <a:t>), mean, median, standard deviation (</a:t>
            </a:r>
            <a:r>
              <a:rPr kumimoji="0" lang="en-US" altLang="en-US" sz="1000" b="0" i="0" u="none" strike="noStrike" cap="none" normalizeH="0" baseline="0">
                <a:ln>
                  <a:noFill/>
                </a:ln>
                <a:solidFill>
                  <a:schemeClr val="tx1"/>
                </a:solidFill>
                <a:effectLst/>
                <a:latin typeface="Arial Unicode MS" panose="020B0604020202020204" pitchFamily="34" charset="-128"/>
              </a:rPr>
              <a:t>std</a:t>
            </a:r>
            <a:r>
              <a:rPr kumimoji="0" lang="en-US" altLang="en-US" sz="800" b="0" i="0" u="none" strike="noStrike" cap="none" normalizeH="0" baseline="0">
                <a:ln>
                  <a:noFill/>
                </a:ln>
                <a:solidFill>
                  <a:schemeClr val="tx1"/>
                </a:solidFill>
                <a:effectLst/>
              </a:rPr>
              <a:t>), and skewness.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981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08BD50-FDF6-2446-5553-6F10CDFF0474}"/>
              </a:ext>
            </a:extLst>
          </p:cNvPr>
          <p:cNvSpPr>
            <a:spLocks noGrp="1"/>
          </p:cNvSpPr>
          <p:nvPr>
            <p:ph type="body" idx="1"/>
          </p:nvPr>
        </p:nvSpPr>
        <p:spPr>
          <a:xfrm>
            <a:off x="243250" y="99747"/>
            <a:ext cx="11757072" cy="5942834"/>
          </a:xfrm>
        </p:spPr>
        <p:txBody>
          <a:bodyPr>
            <a:normAutofit/>
          </a:bodyPr>
          <a:lstStyle/>
          <a:p>
            <a:pPr marL="114300" indent="0">
              <a:buNone/>
            </a:pPr>
            <a:r>
              <a:rPr lang="en-IN" sz="2000" dirty="0">
                <a:solidFill>
                  <a:srgbClr val="FF0000"/>
                </a:solidFill>
              </a:rPr>
              <a:t>2. Visual Analysis:</a:t>
            </a:r>
          </a:p>
          <a:p>
            <a:pPr marL="114300" indent="0">
              <a:buNone/>
            </a:pPr>
            <a:r>
              <a:rPr lang="en-IN" sz="1600" dirty="0">
                <a:solidFill>
                  <a:schemeClr val="tx1"/>
                </a:solidFill>
              </a:rPr>
              <a:t>In computer science column, t</a:t>
            </a:r>
            <a:r>
              <a:rPr lang="en-US" sz="1600" dirty="0">
                <a:solidFill>
                  <a:schemeClr val="tx1"/>
                </a:solidFill>
              </a:rPr>
              <a:t>he median is around 400, indicating that half of the students have scores above 400 and half have scores below. The IQR (range between Q1 and Q3) shows that most students scored between 350 and 475. Outliers beyond the upper whisker (above 650) and lower whisker (below 250) indicate that there are a few students with much higher or much lower scores compared to the rest.</a:t>
            </a:r>
          </a:p>
          <a:p>
            <a:pPr marL="114300" indent="0">
              <a:buNone/>
            </a:pPr>
            <a:r>
              <a:rPr lang="en-US" sz="1600" dirty="0">
                <a:solidFill>
                  <a:schemeClr val="tx1"/>
                </a:solidFill>
              </a:rPr>
              <a:t> In </a:t>
            </a:r>
            <a:r>
              <a:rPr lang="en-US" sz="1600" dirty="0" err="1">
                <a:solidFill>
                  <a:schemeClr val="tx1"/>
                </a:solidFill>
              </a:rPr>
              <a:t>ElectronicsAndSemicon</a:t>
            </a:r>
            <a:r>
              <a:rPr lang="en-US" sz="1600" dirty="0">
                <a:solidFill>
                  <a:schemeClr val="tx1"/>
                </a:solidFill>
              </a:rPr>
              <a:t> column, the median is around 350, indicating that half of the students have scores between 280 and 380. Outliers beyond the upper whisker (above 520) and lower whisker (below 100) indicate that there are a few students with much higher or much lower scores compared to the rest.</a:t>
            </a:r>
          </a:p>
          <a:p>
            <a:pPr marL="114300" indent="0">
              <a:buNone/>
            </a:pPr>
            <a:r>
              <a:rPr lang="en-US" sz="1600" dirty="0">
                <a:solidFill>
                  <a:schemeClr val="tx1"/>
                </a:solidFill>
              </a:rPr>
              <a:t> In mechanical column, the median is around 400, indicating that half of the students have scores between 350 and 450. Outliers beyond the upper whisker (above 580) and lower whisker (below 250) indicate that there are a few students with much higher or much lower scores compared to the rest.</a:t>
            </a:r>
          </a:p>
          <a:p>
            <a:pPr marL="114300" indent="0">
              <a:buNone/>
            </a:pPr>
            <a:r>
              <a:rPr lang="en-US" sz="1600" dirty="0">
                <a:solidFill>
                  <a:schemeClr val="tx1"/>
                </a:solidFill>
              </a:rPr>
              <a:t>There are no outliers in other </a:t>
            </a:r>
            <a:r>
              <a:rPr lang="en-US" sz="1600" dirty="0" err="1">
                <a:solidFill>
                  <a:schemeClr val="tx1"/>
                </a:solidFill>
              </a:rPr>
              <a:t>ElectricalEngg</a:t>
            </a:r>
            <a:r>
              <a:rPr lang="en-US" sz="1600" dirty="0">
                <a:solidFill>
                  <a:schemeClr val="tx1"/>
                </a:solidFill>
              </a:rPr>
              <a:t>, </a:t>
            </a:r>
            <a:r>
              <a:rPr lang="en-US" sz="1600" dirty="0" err="1">
                <a:solidFill>
                  <a:schemeClr val="tx1"/>
                </a:solidFill>
              </a:rPr>
              <a:t>TelecomEngg</a:t>
            </a:r>
            <a:r>
              <a:rPr lang="en-US" sz="1600" dirty="0">
                <a:solidFill>
                  <a:schemeClr val="tx1"/>
                </a:solidFill>
              </a:rPr>
              <a:t>,  </a:t>
            </a:r>
            <a:r>
              <a:rPr lang="en-US" sz="1600" dirty="0" err="1">
                <a:solidFill>
                  <a:schemeClr val="tx1"/>
                </a:solidFill>
              </a:rPr>
              <a:t>CivilEngg</a:t>
            </a:r>
            <a:r>
              <a:rPr lang="en-US" sz="1600" dirty="0">
                <a:solidFill>
                  <a:schemeClr val="tx1"/>
                </a:solidFill>
              </a:rPr>
              <a:t> columns.</a:t>
            </a:r>
          </a:p>
          <a:p>
            <a:pPr marL="114300" indent="0">
              <a:buNone/>
            </a:pPr>
            <a:endParaRPr lang="en-US" sz="1600" dirty="0">
              <a:solidFill>
                <a:schemeClr val="tx1"/>
              </a:solidFill>
            </a:endParaRPr>
          </a:p>
          <a:p>
            <a:pPr marL="114300" indent="0">
              <a:buNone/>
            </a:pPr>
            <a:endParaRPr lang="en-IN" sz="1600" dirty="0">
              <a:solidFill>
                <a:schemeClr val="tx1"/>
              </a:solidFill>
            </a:endParaRPr>
          </a:p>
        </p:txBody>
      </p:sp>
      <p:pic>
        <p:nvPicPr>
          <p:cNvPr id="2051" name="Picture 3">
            <a:extLst>
              <a:ext uri="{FF2B5EF4-FFF2-40B4-BE49-F238E27FC236}">
                <a16:creationId xmlns:a16="http://schemas.microsoft.com/office/drawing/2014/main" id="{B22A47C7-C8A1-7508-3A93-93D356F69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15" y="3574573"/>
            <a:ext cx="3847486" cy="24680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16066DB-9D4B-E72A-C711-783F2F89665D}"/>
              </a:ext>
            </a:extLst>
          </p:cNvPr>
          <p:cNvPicPr>
            <a:picLocks noChangeAspect="1"/>
          </p:cNvPicPr>
          <p:nvPr/>
        </p:nvPicPr>
        <p:blipFill>
          <a:blip r:embed="rId3"/>
          <a:stretch>
            <a:fillRect/>
          </a:stretch>
        </p:blipFill>
        <p:spPr>
          <a:xfrm>
            <a:off x="4458801" y="3574573"/>
            <a:ext cx="3619814" cy="2468007"/>
          </a:xfrm>
          <a:prstGeom prst="rect">
            <a:avLst/>
          </a:prstGeom>
        </p:spPr>
      </p:pic>
      <p:pic>
        <p:nvPicPr>
          <p:cNvPr id="10" name="Picture 9">
            <a:extLst>
              <a:ext uri="{FF2B5EF4-FFF2-40B4-BE49-F238E27FC236}">
                <a16:creationId xmlns:a16="http://schemas.microsoft.com/office/drawing/2014/main" id="{7A96DF3D-A073-14AB-DD94-E267E217F8C5}"/>
              </a:ext>
            </a:extLst>
          </p:cNvPr>
          <p:cNvPicPr>
            <a:picLocks noChangeAspect="1"/>
          </p:cNvPicPr>
          <p:nvPr/>
        </p:nvPicPr>
        <p:blipFill>
          <a:blip r:embed="rId4"/>
          <a:stretch>
            <a:fillRect/>
          </a:stretch>
        </p:blipFill>
        <p:spPr>
          <a:xfrm>
            <a:off x="8229561" y="3574573"/>
            <a:ext cx="3619814" cy="2286198"/>
          </a:xfrm>
          <a:prstGeom prst="rect">
            <a:avLst/>
          </a:prstGeom>
        </p:spPr>
      </p:pic>
    </p:spTree>
    <p:extLst>
      <p:ext uri="{BB962C8B-B14F-4D97-AF65-F5344CB8AC3E}">
        <p14:creationId xmlns:p14="http://schemas.microsoft.com/office/powerpoint/2010/main" val="29032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BA4886-4918-8C8B-DA1B-6D62E853C89C}"/>
              </a:ext>
            </a:extLst>
          </p:cNvPr>
          <p:cNvSpPr>
            <a:spLocks noGrp="1"/>
          </p:cNvSpPr>
          <p:nvPr>
            <p:ph type="body" idx="1"/>
          </p:nvPr>
        </p:nvSpPr>
        <p:spPr>
          <a:xfrm>
            <a:off x="452487" y="301658"/>
            <a:ext cx="11368725" cy="5875305"/>
          </a:xfrm>
        </p:spPr>
        <p:txBody>
          <a:bodyPr>
            <a:normAutofit/>
          </a:bodyPr>
          <a:lstStyle/>
          <a:p>
            <a:pPr marL="114300" indent="0">
              <a:buNone/>
            </a:pPr>
            <a:r>
              <a:rPr lang="en-IN" sz="2000" dirty="0">
                <a:solidFill>
                  <a:srgbClr val="FF0000"/>
                </a:solidFill>
              </a:rPr>
              <a:t>Categorical Univariate Analysis:</a:t>
            </a:r>
          </a:p>
          <a:p>
            <a:pPr marL="114300" indent="0">
              <a:buNone/>
            </a:pPr>
            <a:r>
              <a:rPr lang="en-IN" sz="1600" dirty="0">
                <a:solidFill>
                  <a:schemeClr val="tx1"/>
                </a:solidFill>
              </a:rPr>
              <a:t>Most people got the software engineering jobs at Bangalore after completing the course. In gender analysis, Male ratio is high. Most people transition the board from State board to CBSE after 10</a:t>
            </a:r>
            <a:r>
              <a:rPr lang="en-IN" sz="1600" baseline="30000" dirty="0">
                <a:solidFill>
                  <a:schemeClr val="tx1"/>
                </a:solidFill>
              </a:rPr>
              <a:t>th</a:t>
            </a:r>
            <a:r>
              <a:rPr lang="en-IN" sz="1600" dirty="0">
                <a:solidFill>
                  <a:schemeClr val="tx1"/>
                </a:solidFill>
              </a:rPr>
              <a:t>. Electronics and Telecommunication engineer specialization is pursued by most. Most students are from Uttar Pradesh state, followed by Karnataka and </a:t>
            </a:r>
            <a:r>
              <a:rPr lang="en-IN" sz="1600" dirty="0" err="1">
                <a:solidFill>
                  <a:schemeClr val="tx1"/>
                </a:solidFill>
              </a:rPr>
              <a:t>Tamilnadu</a:t>
            </a:r>
            <a:r>
              <a:rPr lang="en-IN" sz="1600" dirty="0">
                <a:solidFill>
                  <a:schemeClr val="tx1"/>
                </a:solidFill>
              </a:rPr>
              <a:t>.</a:t>
            </a: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6" name="Picture 5">
            <a:extLst>
              <a:ext uri="{FF2B5EF4-FFF2-40B4-BE49-F238E27FC236}">
                <a16:creationId xmlns:a16="http://schemas.microsoft.com/office/drawing/2014/main" id="{2ABFBC7C-6AF6-A761-490E-71AA4388E31E}"/>
              </a:ext>
            </a:extLst>
          </p:cNvPr>
          <p:cNvPicPr>
            <a:picLocks noChangeAspect="1"/>
          </p:cNvPicPr>
          <p:nvPr/>
        </p:nvPicPr>
        <p:blipFill>
          <a:blip r:embed="rId2"/>
          <a:stretch>
            <a:fillRect/>
          </a:stretch>
        </p:blipFill>
        <p:spPr>
          <a:xfrm>
            <a:off x="370788" y="1629634"/>
            <a:ext cx="4458878" cy="2432115"/>
          </a:xfrm>
          <a:prstGeom prst="rect">
            <a:avLst/>
          </a:prstGeom>
        </p:spPr>
      </p:pic>
      <p:pic>
        <p:nvPicPr>
          <p:cNvPr id="8" name="Picture 7">
            <a:extLst>
              <a:ext uri="{FF2B5EF4-FFF2-40B4-BE49-F238E27FC236}">
                <a16:creationId xmlns:a16="http://schemas.microsoft.com/office/drawing/2014/main" id="{59B7308D-569D-0049-9B13-463F04B3910A}"/>
              </a:ext>
            </a:extLst>
          </p:cNvPr>
          <p:cNvPicPr>
            <a:picLocks noChangeAspect="1"/>
          </p:cNvPicPr>
          <p:nvPr/>
        </p:nvPicPr>
        <p:blipFill>
          <a:blip r:embed="rId3"/>
          <a:stretch>
            <a:fillRect/>
          </a:stretch>
        </p:blipFill>
        <p:spPr>
          <a:xfrm>
            <a:off x="4095952" y="1629634"/>
            <a:ext cx="3833192" cy="2253006"/>
          </a:xfrm>
          <a:prstGeom prst="rect">
            <a:avLst/>
          </a:prstGeom>
        </p:spPr>
      </p:pic>
      <p:pic>
        <p:nvPicPr>
          <p:cNvPr id="10" name="Picture 9">
            <a:extLst>
              <a:ext uri="{FF2B5EF4-FFF2-40B4-BE49-F238E27FC236}">
                <a16:creationId xmlns:a16="http://schemas.microsoft.com/office/drawing/2014/main" id="{326905A0-D348-2471-F594-527502B07B99}"/>
              </a:ext>
            </a:extLst>
          </p:cNvPr>
          <p:cNvPicPr>
            <a:picLocks noChangeAspect="1"/>
          </p:cNvPicPr>
          <p:nvPr/>
        </p:nvPicPr>
        <p:blipFill>
          <a:blip r:embed="rId4"/>
          <a:stretch>
            <a:fillRect/>
          </a:stretch>
        </p:blipFill>
        <p:spPr>
          <a:xfrm>
            <a:off x="7680031" y="1611885"/>
            <a:ext cx="3833193" cy="2036189"/>
          </a:xfrm>
          <a:prstGeom prst="rect">
            <a:avLst/>
          </a:prstGeom>
        </p:spPr>
      </p:pic>
      <p:pic>
        <p:nvPicPr>
          <p:cNvPr id="12" name="Picture 11">
            <a:extLst>
              <a:ext uri="{FF2B5EF4-FFF2-40B4-BE49-F238E27FC236}">
                <a16:creationId xmlns:a16="http://schemas.microsoft.com/office/drawing/2014/main" id="{38E8BBEE-E686-C939-2CCA-52813761412A}"/>
              </a:ext>
            </a:extLst>
          </p:cNvPr>
          <p:cNvPicPr>
            <a:picLocks noChangeAspect="1"/>
          </p:cNvPicPr>
          <p:nvPr/>
        </p:nvPicPr>
        <p:blipFill>
          <a:blip r:embed="rId5"/>
          <a:stretch>
            <a:fillRect/>
          </a:stretch>
        </p:blipFill>
        <p:spPr>
          <a:xfrm>
            <a:off x="678776" y="3895757"/>
            <a:ext cx="3482642" cy="2530274"/>
          </a:xfrm>
          <a:prstGeom prst="rect">
            <a:avLst/>
          </a:prstGeom>
        </p:spPr>
      </p:pic>
      <p:pic>
        <p:nvPicPr>
          <p:cNvPr id="16" name="Picture 15">
            <a:extLst>
              <a:ext uri="{FF2B5EF4-FFF2-40B4-BE49-F238E27FC236}">
                <a16:creationId xmlns:a16="http://schemas.microsoft.com/office/drawing/2014/main" id="{DEF52F09-5F88-E878-EDF5-712833DD9152}"/>
              </a:ext>
            </a:extLst>
          </p:cNvPr>
          <p:cNvPicPr>
            <a:picLocks noChangeAspect="1"/>
          </p:cNvPicPr>
          <p:nvPr/>
        </p:nvPicPr>
        <p:blipFill>
          <a:blip r:embed="rId6"/>
          <a:stretch>
            <a:fillRect/>
          </a:stretch>
        </p:blipFill>
        <p:spPr>
          <a:xfrm>
            <a:off x="4243117" y="4012308"/>
            <a:ext cx="3372136" cy="2036189"/>
          </a:xfrm>
          <a:prstGeom prst="rect">
            <a:avLst/>
          </a:prstGeom>
        </p:spPr>
      </p:pic>
      <p:pic>
        <p:nvPicPr>
          <p:cNvPr id="18" name="Picture 17">
            <a:extLst>
              <a:ext uri="{FF2B5EF4-FFF2-40B4-BE49-F238E27FC236}">
                <a16:creationId xmlns:a16="http://schemas.microsoft.com/office/drawing/2014/main" id="{0DCD6E8B-761D-69D3-4646-3ECCA7AA3EFE}"/>
              </a:ext>
            </a:extLst>
          </p:cNvPr>
          <p:cNvPicPr>
            <a:picLocks noChangeAspect="1"/>
          </p:cNvPicPr>
          <p:nvPr/>
        </p:nvPicPr>
        <p:blipFill>
          <a:blip r:embed="rId7"/>
          <a:stretch>
            <a:fillRect/>
          </a:stretch>
        </p:blipFill>
        <p:spPr>
          <a:xfrm>
            <a:off x="7260896" y="3673924"/>
            <a:ext cx="4252328" cy="2712955"/>
          </a:xfrm>
          <a:prstGeom prst="rect">
            <a:avLst/>
          </a:prstGeom>
        </p:spPr>
      </p:pic>
    </p:spTree>
    <p:extLst>
      <p:ext uri="{BB962C8B-B14F-4D97-AF65-F5344CB8AC3E}">
        <p14:creationId xmlns:p14="http://schemas.microsoft.com/office/powerpoint/2010/main" val="121988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CCF77A-52C6-FD45-DB98-10F696094BD8}"/>
              </a:ext>
            </a:extLst>
          </p:cNvPr>
          <p:cNvSpPr>
            <a:spLocks noGrp="1"/>
          </p:cNvSpPr>
          <p:nvPr>
            <p:ph type="body" idx="1"/>
          </p:nvPr>
        </p:nvSpPr>
        <p:spPr>
          <a:xfrm>
            <a:off x="367645" y="377072"/>
            <a:ext cx="11397007" cy="5799891"/>
          </a:xfrm>
        </p:spPr>
        <p:txBody>
          <a:bodyPr>
            <a:normAutofit/>
          </a:bodyPr>
          <a:lstStyle/>
          <a:p>
            <a:pPr marL="114300" indent="0">
              <a:buNone/>
            </a:pPr>
            <a:r>
              <a:rPr lang="en-IN" sz="2000" dirty="0">
                <a:solidFill>
                  <a:srgbClr val="FF0000"/>
                </a:solidFill>
              </a:rPr>
              <a:t>Bivariate Analysis:</a:t>
            </a:r>
          </a:p>
          <a:p>
            <a:pPr marL="114300" indent="0">
              <a:buNone/>
            </a:pPr>
            <a:r>
              <a:rPr lang="en-IN" sz="1600" dirty="0">
                <a:solidFill>
                  <a:schemeClr val="tx1"/>
                </a:solidFill>
              </a:rPr>
              <a:t>We analyse bivariate analysis in 3 different type . We show all the analysis below.</a:t>
            </a:r>
            <a:endParaRPr lang="en-IN" sz="1600" dirty="0">
              <a:solidFill>
                <a:srgbClr val="FF0000"/>
              </a:solidFill>
            </a:endParaRPr>
          </a:p>
          <a:p>
            <a:pPr marL="114300" indent="0">
              <a:buNone/>
            </a:pPr>
            <a:r>
              <a:rPr lang="en-IN" sz="1600" dirty="0">
                <a:solidFill>
                  <a:srgbClr val="FF0000"/>
                </a:solidFill>
              </a:rPr>
              <a:t>  </a:t>
            </a:r>
          </a:p>
          <a:p>
            <a:pPr>
              <a:buAutoNum type="arabicPeriod"/>
            </a:pPr>
            <a:r>
              <a:rPr lang="en-IN" sz="1600" dirty="0">
                <a:solidFill>
                  <a:srgbClr val="FF0000"/>
                </a:solidFill>
              </a:rPr>
              <a:t>Numerical V/s Categorical:</a:t>
            </a:r>
          </a:p>
          <a:p>
            <a:pPr marL="114300" indent="0">
              <a:buNone/>
            </a:pPr>
            <a:r>
              <a:rPr lang="en-IN" sz="1600" dirty="0">
                <a:solidFill>
                  <a:schemeClr val="tx1"/>
                </a:solidFill>
              </a:rPr>
              <a:t>The candidates whose got more salary package after </a:t>
            </a:r>
            <a:r>
              <a:rPr lang="en-IN" sz="1600" dirty="0" err="1">
                <a:solidFill>
                  <a:schemeClr val="tx1"/>
                </a:solidFill>
              </a:rPr>
              <a:t>B.Tech</a:t>
            </a:r>
            <a:r>
              <a:rPr lang="en-IN" sz="1600" dirty="0">
                <a:solidFill>
                  <a:schemeClr val="tx1"/>
                </a:solidFill>
              </a:rPr>
              <a:t> are from Uttar Pradesh followed by Karnataka and Tamil Nadu. Male candidate got higher package than female candidate. </a:t>
            </a:r>
          </a:p>
          <a:p>
            <a:pPr marL="114300" indent="0">
              <a:buNone/>
            </a:pPr>
            <a:endParaRPr lang="en-IN" sz="1600" dirty="0">
              <a:solidFill>
                <a:srgbClr val="FF0000"/>
              </a:solidFill>
            </a:endParaRPr>
          </a:p>
        </p:txBody>
      </p:sp>
      <p:pic>
        <p:nvPicPr>
          <p:cNvPr id="5" name="Picture 4">
            <a:extLst>
              <a:ext uri="{FF2B5EF4-FFF2-40B4-BE49-F238E27FC236}">
                <a16:creationId xmlns:a16="http://schemas.microsoft.com/office/drawing/2014/main" id="{C0B31350-AC34-38E8-3F60-450C4293FF3C}"/>
              </a:ext>
            </a:extLst>
          </p:cNvPr>
          <p:cNvPicPr>
            <a:picLocks noChangeAspect="1"/>
          </p:cNvPicPr>
          <p:nvPr/>
        </p:nvPicPr>
        <p:blipFill>
          <a:blip r:embed="rId2"/>
          <a:stretch>
            <a:fillRect/>
          </a:stretch>
        </p:blipFill>
        <p:spPr>
          <a:xfrm>
            <a:off x="427348" y="2868155"/>
            <a:ext cx="5454978" cy="3308808"/>
          </a:xfrm>
          <a:prstGeom prst="rect">
            <a:avLst/>
          </a:prstGeom>
        </p:spPr>
      </p:pic>
      <p:pic>
        <p:nvPicPr>
          <p:cNvPr id="7" name="Picture 6">
            <a:extLst>
              <a:ext uri="{FF2B5EF4-FFF2-40B4-BE49-F238E27FC236}">
                <a16:creationId xmlns:a16="http://schemas.microsoft.com/office/drawing/2014/main" id="{A46848C2-AD76-BC8F-0F70-C3CA8188C59F}"/>
              </a:ext>
            </a:extLst>
          </p:cNvPr>
          <p:cNvPicPr>
            <a:picLocks noChangeAspect="1"/>
          </p:cNvPicPr>
          <p:nvPr/>
        </p:nvPicPr>
        <p:blipFill>
          <a:blip r:embed="rId3"/>
          <a:stretch>
            <a:fillRect/>
          </a:stretch>
        </p:blipFill>
        <p:spPr>
          <a:xfrm>
            <a:off x="5524106" y="2868155"/>
            <a:ext cx="6300249" cy="3132105"/>
          </a:xfrm>
          <a:prstGeom prst="rect">
            <a:avLst/>
          </a:prstGeom>
        </p:spPr>
      </p:pic>
    </p:spTree>
    <p:extLst>
      <p:ext uri="{BB962C8B-B14F-4D97-AF65-F5344CB8AC3E}">
        <p14:creationId xmlns:p14="http://schemas.microsoft.com/office/powerpoint/2010/main" val="18910761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1590</Words>
  <Application>Microsoft Office PowerPoint</Application>
  <PresentationFormat>Widescreen</PresentationFormat>
  <Paragraphs>81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Lato Black</vt:lpstr>
      <vt:lpstr>Arial</vt:lpstr>
      <vt:lpstr>Libre Baskerville</vt:lpstr>
      <vt:lpstr>Calibri</vt:lpstr>
      <vt:lpstr>Office Theme</vt:lpstr>
      <vt:lpstr>PowerPoint Presentation</vt:lpstr>
      <vt:lpstr>PowerPoint Presentation</vt:lpstr>
      <vt:lpstr>Business Problems:</vt:lpstr>
      <vt:lpstr>Summary of Datasets</vt:lpstr>
      <vt:lpstr>Data Cleaning Step:</vt:lpstr>
      <vt:lpstr>PowerPoint Presentation</vt:lpstr>
      <vt:lpstr>PowerPoint Presentation</vt:lpstr>
      <vt:lpstr>PowerPoint Presentation</vt:lpstr>
      <vt:lpstr>PowerPoint Presentation</vt:lpstr>
      <vt:lpstr>2. Categorical V/s Categorical:</vt:lpstr>
      <vt:lpstr>3. Numerical V/s Numerical:      The heatmap provided is a correlation matrix that visualizes the relationships between different variables in the dataset. The color intensity represents the strength and direction of the correlation, with darker shades of red indicating stronger positive correlations (close to +1) and darker shades of blue indicating stronger negative correlations (close to -1). Key observations: </vt:lpstr>
      <vt:lpstr>Key Business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mausumimeher45@gmail.com</cp:lastModifiedBy>
  <cp:revision>4</cp:revision>
  <dcterms:created xsi:type="dcterms:W3CDTF">2021-02-16T05:19:01Z</dcterms:created>
  <dcterms:modified xsi:type="dcterms:W3CDTF">2024-10-14T06:27:46Z</dcterms:modified>
</cp:coreProperties>
</file>