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3" r:id="rId4"/>
    <p:sldId id="261" r:id="rId5"/>
    <p:sldId id="267" r:id="rId6"/>
    <p:sldId id="264" r:id="rId7"/>
    <p:sldId id="262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5331"/>
    <a:srgbClr val="907143"/>
    <a:srgbClr val="F8F1DD"/>
    <a:srgbClr val="E6F2F4"/>
    <a:srgbClr val="446572"/>
    <a:srgbClr val="F0E5BA"/>
    <a:srgbClr val="CBE4EB"/>
    <a:srgbClr val="D5E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3"/>
    <p:restoredTop sz="94668"/>
  </p:normalViewPr>
  <p:slideViewPr>
    <p:cSldViewPr snapToGrid="0" snapToObjects="1">
      <p:cViewPr>
        <p:scale>
          <a:sx n="160" d="100"/>
          <a:sy n="160" d="100"/>
        </p:scale>
        <p:origin x="164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3225-4E61-3C4E-98DF-E915C4182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0C8DF-204D-E943-8E07-5852A8B07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2CFB9-B9C4-3543-804A-8B859791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C4C6-53D0-444B-8E94-A0B808FD2252}" type="datetimeFigureOut">
              <a:rPr lang="en-NL" smtClean="0"/>
              <a:t>26/09/2024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88A70-3DEB-2647-854B-986458F3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7B5AB-B8D4-F64D-BFA0-ED4CCBCB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27EC-8571-7841-8C14-88E1426BD0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293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C645-4408-9C48-BBAC-EEE912CD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A5ADC-9A52-954A-8031-76ABFE340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8DBEA-EEFF-6D41-82B3-8AA6ABBD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C4C6-53D0-444B-8E94-A0B808FD2252}" type="datetimeFigureOut">
              <a:rPr lang="en-NL" smtClean="0"/>
              <a:t>26/09/2024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1D98A-65E4-1949-9842-E6B59468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6D93E-B3DD-9143-8825-ECAC3D72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27EC-8571-7841-8C14-88E1426BD0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550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D287C-8F2A-8142-A3A1-8F83E8BB9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9E51C-41C1-2945-9B87-B745FA549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65379-06D8-FD41-8133-77270C93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C4C6-53D0-444B-8E94-A0B808FD2252}" type="datetimeFigureOut">
              <a:rPr lang="en-NL" smtClean="0"/>
              <a:t>26/09/2024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82C5-6F38-AA43-AC9D-92440E01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ADE93-C5C8-BD40-9C69-CB547F57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27EC-8571-7841-8C14-88E1426BD0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440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1861-DA69-9B41-A0DA-5A467F7F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248D-7270-EB4D-9E67-2ADF49595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0489-0CF4-6547-AB5E-C878A312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C4C6-53D0-444B-8E94-A0B808FD2252}" type="datetimeFigureOut">
              <a:rPr lang="en-NL" smtClean="0"/>
              <a:t>26/09/2024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07B2-E3EA-544A-BB7B-8432794A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CC02-F84C-4844-BA66-B118A9C5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27EC-8571-7841-8C14-88E1426BD0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62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B537-D28A-4440-8AC6-83093AC7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42833-B49D-8041-89F1-447B82EF7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F0F2-9342-A24E-80E2-802F7D3C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C4C6-53D0-444B-8E94-A0B808FD2252}" type="datetimeFigureOut">
              <a:rPr lang="en-NL" smtClean="0"/>
              <a:t>26/09/2024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5C6DB-DB05-0947-87C3-109A9FD5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D3CA3-6E10-9847-912E-C19CACB8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27EC-8571-7841-8C14-88E1426BD0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138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9F26-CE60-E040-87DA-941E8184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FDC9-8E98-DB40-8606-86842707A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ACF91-C10E-8B42-96E6-0F5C26CB0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83261-85A9-A141-90EE-C945EFD1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C4C6-53D0-444B-8E94-A0B808FD2252}" type="datetimeFigureOut">
              <a:rPr lang="en-NL" smtClean="0"/>
              <a:t>26/09/2024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F2C37-0983-5743-8946-CBE68467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08309-E1AE-F34E-A24D-45BAD019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27EC-8571-7841-8C14-88E1426BD0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29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F918-F2A9-2F4C-925E-78DF6F7A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6232C-6A1E-5A41-AE7A-2F6B6D231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AECE7-FDAF-F94F-88E2-D5F2C2D81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E55F8-7211-AA43-A147-9B2803507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F4B9C-25DF-1548-B108-515123D9F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B74FD-58E3-B543-A3B2-4111D1A3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C4C6-53D0-444B-8E94-A0B808FD2252}" type="datetimeFigureOut">
              <a:rPr lang="en-NL" smtClean="0"/>
              <a:t>26/09/2024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189DC-52B2-DB44-B4DA-F85D9838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6222E-CCAD-9441-BBF1-8C726A90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27EC-8571-7841-8C14-88E1426BD0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065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E474-6FBC-4B4C-9B50-6E05E1E0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768F7-61BA-E548-9ADF-A34A4665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C4C6-53D0-444B-8E94-A0B808FD2252}" type="datetimeFigureOut">
              <a:rPr lang="en-NL" smtClean="0"/>
              <a:t>26/09/2024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4B4C3-84D7-0549-B680-4A0A342C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2AB7B-7184-D54E-ACF6-1A5176DB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27EC-8571-7841-8C14-88E1426BD0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338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811F3-F3D0-E34D-A460-A138AE7B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C4C6-53D0-444B-8E94-A0B808FD2252}" type="datetimeFigureOut">
              <a:rPr lang="en-NL" smtClean="0"/>
              <a:t>26/09/2024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A2041-E90D-F548-8D36-ACBADB09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FA1C0-5272-6349-BD8B-672F58B2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27EC-8571-7841-8C14-88E1426BD0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425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F887-5D3A-F744-8DFC-E8E73242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F5BA-5834-3C4E-B5D2-C3B2D4973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CAD04-0AA8-134A-8EEB-86B478E5E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DB04B-8D44-8A41-B863-C045E2C5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C4C6-53D0-444B-8E94-A0B808FD2252}" type="datetimeFigureOut">
              <a:rPr lang="en-NL" smtClean="0"/>
              <a:t>26/09/2024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7F839-3404-C245-89E1-793F6A16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0835F-850B-D541-8658-639A2B18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27EC-8571-7841-8C14-88E1426BD0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396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3299-6EBA-D74E-BD86-0C81D92C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6A45C-D187-D547-AAF1-F0DAA4702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4AD00-A5CB-6949-AE83-F9E89D66C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4D98F-C347-1C47-B57D-E627A389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C4C6-53D0-444B-8E94-A0B808FD2252}" type="datetimeFigureOut">
              <a:rPr lang="en-NL" smtClean="0"/>
              <a:t>26/09/2024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7C665-B1E9-8E4A-AF04-199096AC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3729A-1796-074A-A03A-75B84B97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27EC-8571-7841-8C14-88E1426BD0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782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31D7B-6F90-BB44-AE32-A9F074E9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2A9A0-5763-A648-B31C-335EE6A0D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8910-4F52-8447-AE80-BD7378A31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6C4C6-53D0-444B-8E94-A0B808FD2252}" type="datetimeFigureOut">
              <a:rPr lang="en-NL" smtClean="0"/>
              <a:t>26/09/2024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F85C3-4413-9446-AE7F-EA9F2D6FA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81703-2967-B34D-B077-05C893C6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927EC-8571-7841-8C14-88E1426BD0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601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A38F15A-0FF2-2B41-88C0-A4EB36683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5166093"/>
            <a:ext cx="12192000" cy="13754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03ADC6-413F-3E4D-8CEF-D9956E2DE961}"/>
              </a:ext>
            </a:extLst>
          </p:cNvPr>
          <p:cNvSpPr txBox="1"/>
          <p:nvPr/>
        </p:nvSpPr>
        <p:spPr>
          <a:xfrm>
            <a:off x="389614" y="265803"/>
            <a:ext cx="6011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Final Project Data Analytics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AC73D6-8B4D-204A-AEE4-EE8B23D7D5C1}"/>
              </a:ext>
            </a:extLst>
          </p:cNvPr>
          <p:cNvSpPr txBox="1"/>
          <p:nvPr/>
        </p:nvSpPr>
        <p:spPr>
          <a:xfrm>
            <a:off x="389614" y="1019610"/>
            <a:ext cx="85317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Effect of gas-extraction on Dutch real estate value and demand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9991E-CFAE-9846-908C-66B4845CA828}"/>
              </a:ext>
            </a:extLst>
          </p:cNvPr>
          <p:cNvSpPr txBox="1"/>
          <p:nvPr/>
        </p:nvSpPr>
        <p:spPr>
          <a:xfrm>
            <a:off x="389614" y="5255669"/>
            <a:ext cx="6011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Maurits Siemonsma</a:t>
            </a:r>
          </a:p>
          <a:p>
            <a:r>
              <a:rPr lang="en-NL" sz="16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Ironhack Data Analytics Bootcamp FTAUG24</a:t>
            </a:r>
          </a:p>
        </p:txBody>
      </p:sp>
    </p:spTree>
    <p:extLst>
      <p:ext uri="{BB962C8B-B14F-4D97-AF65-F5344CB8AC3E}">
        <p14:creationId xmlns:p14="http://schemas.microsoft.com/office/powerpoint/2010/main" val="424736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5AAE4C-2125-7344-B8AE-26EDE434CB71}"/>
              </a:ext>
            </a:extLst>
          </p:cNvPr>
          <p:cNvSpPr/>
          <p:nvPr/>
        </p:nvSpPr>
        <p:spPr>
          <a:xfrm>
            <a:off x="-231392" y="452017"/>
            <a:ext cx="12654782" cy="3776870"/>
          </a:xfrm>
          <a:prstGeom prst="rect">
            <a:avLst/>
          </a:prstGeom>
          <a:gradFill flip="none" rotWithShape="1">
            <a:gsLst>
              <a:gs pos="0">
                <a:srgbClr val="E6F2F4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74300-E572-7146-B16E-C929A165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4898" t="78874" r="47449"/>
          <a:stretch/>
        </p:blipFill>
        <p:spPr>
          <a:xfrm>
            <a:off x="0" y="5708823"/>
            <a:ext cx="12214849" cy="1149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D937E1-9643-0544-BF43-99586A743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756" r="85216"/>
          <a:stretch/>
        </p:blipFill>
        <p:spPr>
          <a:xfrm>
            <a:off x="210652" y="2275841"/>
            <a:ext cx="2193544" cy="4582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6E24D-96B2-4943-94A0-CBF59103E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t="34226" b="50000"/>
          <a:stretch/>
        </p:blipFill>
        <p:spPr>
          <a:xfrm>
            <a:off x="-3136268" y="-17110"/>
            <a:ext cx="21002216" cy="469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2C589C-506A-E249-80FC-E40824F81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76" t="52612" r="11832" b="16634"/>
          <a:stretch/>
        </p:blipFill>
        <p:spPr>
          <a:xfrm>
            <a:off x="10075531" y="4597978"/>
            <a:ext cx="1424100" cy="1149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1AF429-FB7E-C746-B58C-9B3B6A4F05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59674" t="29680" r="20956" b="18722"/>
          <a:stretch/>
        </p:blipFill>
        <p:spPr>
          <a:xfrm>
            <a:off x="6546008" y="4452843"/>
            <a:ext cx="3222168" cy="14394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646A0F-3BC0-B243-BE24-959A067C8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13" t="50000" r="60544" b="19764"/>
          <a:stretch/>
        </p:blipFill>
        <p:spPr>
          <a:xfrm>
            <a:off x="2147651" y="4783438"/>
            <a:ext cx="4178468" cy="1112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6FF0D5-0A48-9544-9FE6-16933F903D28}"/>
              </a:ext>
            </a:extLst>
          </p:cNvPr>
          <p:cNvSpPr txBox="1"/>
          <p:nvPr/>
        </p:nvSpPr>
        <p:spPr>
          <a:xfrm>
            <a:off x="548640" y="452017"/>
            <a:ext cx="8531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Context and key facts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A41E5-9A95-B74B-87CA-6A89F27B01AA}"/>
              </a:ext>
            </a:extLst>
          </p:cNvPr>
          <p:cNvSpPr txBox="1"/>
          <p:nvPr/>
        </p:nvSpPr>
        <p:spPr>
          <a:xfrm>
            <a:off x="10066351" y="127221"/>
            <a:ext cx="1967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Research objective</a:t>
            </a:r>
          </a:p>
          <a:p>
            <a:pPr marL="457200" indent="-457200">
              <a:buAutoNum type="arabicPeriod"/>
            </a:pPr>
            <a:r>
              <a:rPr lang="en-NL" sz="800" b="1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Context and key facts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Definitions</a:t>
            </a:r>
          </a:p>
          <a:p>
            <a:pPr marL="457200" indent="-457200">
              <a:buFontTx/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Hypotheses formed</a:t>
            </a:r>
          </a:p>
          <a:p>
            <a:pPr marL="457200" indent="-457200">
              <a:buFontTx/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Data and techniques used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Findings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Conclusion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Challenges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Suggested improvements</a:t>
            </a:r>
          </a:p>
          <a:p>
            <a:pPr marL="457200" indent="-457200">
              <a:buAutoNum type="arabicPeriod"/>
            </a:pPr>
            <a:endParaRPr lang="en-NL" sz="8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  <a:p>
            <a:pPr marL="914400" lvl="1" indent="-457200">
              <a:buAutoNum type="arabicPeriod"/>
            </a:pPr>
            <a:endParaRPr lang="en-NL" sz="8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  <a:p>
            <a:endParaRPr lang="en-NL" sz="700" dirty="0"/>
          </a:p>
        </p:txBody>
      </p:sp>
    </p:spTree>
    <p:extLst>
      <p:ext uri="{BB962C8B-B14F-4D97-AF65-F5344CB8AC3E}">
        <p14:creationId xmlns:p14="http://schemas.microsoft.com/office/powerpoint/2010/main" val="427367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B74300-E572-7146-B16E-C929A165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4898" t="78874" r="47449"/>
          <a:stretch/>
        </p:blipFill>
        <p:spPr>
          <a:xfrm>
            <a:off x="0" y="5708823"/>
            <a:ext cx="12214849" cy="11491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6F5C4-71C4-2D4E-8105-05C6B12914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543"/>
          <a:stretch/>
        </p:blipFill>
        <p:spPr>
          <a:xfrm>
            <a:off x="124366" y="3512099"/>
            <a:ext cx="11966115" cy="28887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E1A465-B95D-AA43-B730-9A584F1E304B}"/>
              </a:ext>
            </a:extLst>
          </p:cNvPr>
          <p:cNvSpPr/>
          <p:nvPr/>
        </p:nvSpPr>
        <p:spPr>
          <a:xfrm>
            <a:off x="-219968" y="337823"/>
            <a:ext cx="12654782" cy="3776870"/>
          </a:xfrm>
          <a:prstGeom prst="rect">
            <a:avLst/>
          </a:prstGeom>
          <a:gradFill flip="none" rotWithShape="1">
            <a:gsLst>
              <a:gs pos="0">
                <a:srgbClr val="F8F1DD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DA54DF-C9A3-E247-BF16-17709ED0CD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b="84207"/>
          <a:stretch/>
        </p:blipFill>
        <p:spPr>
          <a:xfrm>
            <a:off x="-2664490" y="-12034"/>
            <a:ext cx="15807910" cy="349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7C8D6F-AE72-B540-9EC0-D68D313B4193}"/>
              </a:ext>
            </a:extLst>
          </p:cNvPr>
          <p:cNvSpPr txBox="1"/>
          <p:nvPr/>
        </p:nvSpPr>
        <p:spPr>
          <a:xfrm>
            <a:off x="548640" y="452017"/>
            <a:ext cx="8531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695331"/>
                </a:solidFill>
                <a:latin typeface="Caecilia LT Std Roman" panose="02060503050505020204" pitchFamily="18" charset="77"/>
              </a:rPr>
              <a:t>Context and key facts </a:t>
            </a:r>
            <a:r>
              <a:rPr lang="en-NL" sz="2000" dirty="0">
                <a:solidFill>
                  <a:srgbClr val="695331"/>
                </a:solidFill>
                <a:latin typeface="Caecilia LT Std Roman" panose="02060503050505020204" pitchFamily="18" charset="77"/>
              </a:rPr>
              <a:t>(cont.)</a:t>
            </a:r>
            <a:endParaRPr lang="en-NL" sz="3200" dirty="0">
              <a:solidFill>
                <a:srgbClr val="695331"/>
              </a:solidFill>
              <a:latin typeface="Caecilia LT Std Roman" panose="0206050305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2343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5AAE4C-2125-7344-B8AE-26EDE434CB71}"/>
              </a:ext>
            </a:extLst>
          </p:cNvPr>
          <p:cNvSpPr/>
          <p:nvPr/>
        </p:nvSpPr>
        <p:spPr>
          <a:xfrm>
            <a:off x="-231392" y="452017"/>
            <a:ext cx="12654782" cy="3776870"/>
          </a:xfrm>
          <a:prstGeom prst="rect">
            <a:avLst/>
          </a:prstGeom>
          <a:gradFill flip="none" rotWithShape="1">
            <a:gsLst>
              <a:gs pos="0">
                <a:srgbClr val="E6F2F4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74300-E572-7146-B16E-C929A165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4898" t="78874" r="47449"/>
          <a:stretch/>
        </p:blipFill>
        <p:spPr>
          <a:xfrm>
            <a:off x="0" y="5708823"/>
            <a:ext cx="12214849" cy="1149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6E24D-96B2-4943-94A0-CBF59103EA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34226" b="50000"/>
          <a:stretch/>
        </p:blipFill>
        <p:spPr>
          <a:xfrm>
            <a:off x="-3191927" y="-17110"/>
            <a:ext cx="21002216" cy="469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134B6-F8FC-9B48-BE59-89911DAACD2F}"/>
              </a:ext>
            </a:extLst>
          </p:cNvPr>
          <p:cNvSpPr txBox="1"/>
          <p:nvPr/>
        </p:nvSpPr>
        <p:spPr>
          <a:xfrm>
            <a:off x="548640" y="452017"/>
            <a:ext cx="8531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Context and key facts </a:t>
            </a:r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(cont.)</a:t>
            </a:r>
            <a:endParaRPr lang="en-NL" sz="32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C4CF0-79C6-064B-8075-6EF313626C8B}"/>
              </a:ext>
            </a:extLst>
          </p:cNvPr>
          <p:cNvSpPr txBox="1"/>
          <p:nvPr/>
        </p:nvSpPr>
        <p:spPr>
          <a:xfrm>
            <a:off x="548640" y="1183203"/>
            <a:ext cx="11094719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C1C413-6951-D943-980C-4644649A62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543"/>
          <a:stretch/>
        </p:blipFill>
        <p:spPr>
          <a:xfrm>
            <a:off x="124366" y="3512099"/>
            <a:ext cx="11966115" cy="2888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A7BBBF-AD47-6245-9A60-12A6F85ED7AD}"/>
              </a:ext>
            </a:extLst>
          </p:cNvPr>
          <p:cNvSpPr txBox="1"/>
          <p:nvPr/>
        </p:nvSpPr>
        <p:spPr>
          <a:xfrm>
            <a:off x="10066351" y="127221"/>
            <a:ext cx="1967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Research objective</a:t>
            </a:r>
          </a:p>
          <a:p>
            <a:pPr marL="457200" indent="-457200">
              <a:buAutoNum type="arabicPeriod"/>
            </a:pPr>
            <a:r>
              <a:rPr lang="en-NL" sz="800" b="1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Context and key facts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Definitions</a:t>
            </a:r>
          </a:p>
          <a:p>
            <a:pPr marL="457200" indent="-457200">
              <a:buFontTx/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Hypotheses formed</a:t>
            </a:r>
          </a:p>
          <a:p>
            <a:pPr marL="457200" indent="-457200">
              <a:buFontTx/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Data and techniques used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Findings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Conclusion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Challenges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Suggested improvements</a:t>
            </a:r>
          </a:p>
          <a:p>
            <a:pPr marL="457200" indent="-457200">
              <a:buAutoNum type="arabicPeriod"/>
            </a:pPr>
            <a:endParaRPr lang="en-NL" sz="8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  <a:p>
            <a:pPr marL="914400" lvl="1" indent="-457200">
              <a:buAutoNum type="arabicPeriod"/>
            </a:pPr>
            <a:endParaRPr lang="en-NL" sz="8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  <a:p>
            <a:endParaRPr lang="en-NL" sz="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D5C282-6CB1-4141-A64C-6346352EA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7696" y="1028955"/>
            <a:ext cx="5415674" cy="446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8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5AAE4C-2125-7344-B8AE-26EDE434CB71}"/>
              </a:ext>
            </a:extLst>
          </p:cNvPr>
          <p:cNvSpPr/>
          <p:nvPr/>
        </p:nvSpPr>
        <p:spPr>
          <a:xfrm>
            <a:off x="-231392" y="452017"/>
            <a:ext cx="12654782" cy="3776870"/>
          </a:xfrm>
          <a:prstGeom prst="rect">
            <a:avLst/>
          </a:prstGeom>
          <a:gradFill flip="none" rotWithShape="1">
            <a:gsLst>
              <a:gs pos="0">
                <a:srgbClr val="E6F2F4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74300-E572-7146-B16E-C929A165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4898" t="78874" r="47449"/>
          <a:stretch/>
        </p:blipFill>
        <p:spPr>
          <a:xfrm>
            <a:off x="0" y="5708823"/>
            <a:ext cx="12214849" cy="1149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6E24D-96B2-4943-94A0-CBF59103EA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34226" b="50000"/>
          <a:stretch/>
        </p:blipFill>
        <p:spPr>
          <a:xfrm>
            <a:off x="-3191927" y="-17110"/>
            <a:ext cx="21002216" cy="469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134B6-F8FC-9B48-BE59-89911DAACD2F}"/>
              </a:ext>
            </a:extLst>
          </p:cNvPr>
          <p:cNvSpPr txBox="1"/>
          <p:nvPr/>
        </p:nvSpPr>
        <p:spPr>
          <a:xfrm>
            <a:off x="548640" y="452017"/>
            <a:ext cx="8531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Definitions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C4CF0-79C6-064B-8075-6EF313626C8B}"/>
              </a:ext>
            </a:extLst>
          </p:cNvPr>
          <p:cNvSpPr txBox="1"/>
          <p:nvPr/>
        </p:nvSpPr>
        <p:spPr>
          <a:xfrm>
            <a:off x="548640" y="1183203"/>
            <a:ext cx="11094719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C1C413-6951-D943-980C-4644649A62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0368"/>
          <a:stretch/>
        </p:blipFill>
        <p:spPr>
          <a:xfrm>
            <a:off x="8832690" y="3515722"/>
            <a:ext cx="3382159" cy="28887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2FFA9A-6A38-AE44-95C3-002D150E50A7}"/>
              </a:ext>
            </a:extLst>
          </p:cNvPr>
          <p:cNvSpPr txBox="1"/>
          <p:nvPr/>
        </p:nvSpPr>
        <p:spPr>
          <a:xfrm>
            <a:off x="10066351" y="127221"/>
            <a:ext cx="1967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Research objective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Context and key facts</a:t>
            </a:r>
          </a:p>
          <a:p>
            <a:pPr marL="457200" indent="-457200">
              <a:buAutoNum type="arabicPeriod"/>
            </a:pPr>
            <a:r>
              <a:rPr lang="en-NL" sz="800" b="1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Definitions</a:t>
            </a:r>
          </a:p>
          <a:p>
            <a:pPr marL="457200" indent="-457200">
              <a:buFontTx/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Hypotheses formed</a:t>
            </a:r>
          </a:p>
          <a:p>
            <a:pPr marL="457200" indent="-457200">
              <a:buFontTx/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Data and techniques used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Findings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Conclusion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Challenges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Suggested improvements</a:t>
            </a:r>
          </a:p>
          <a:p>
            <a:pPr marL="457200" indent="-457200">
              <a:buAutoNum type="arabicPeriod"/>
            </a:pPr>
            <a:endParaRPr lang="en-NL" sz="8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  <a:p>
            <a:pPr marL="914400" lvl="1" indent="-457200">
              <a:buAutoNum type="arabicPeriod"/>
            </a:pPr>
            <a:endParaRPr lang="en-NL" sz="8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  <a:p>
            <a:endParaRPr lang="en-NL" sz="700" dirty="0"/>
          </a:p>
        </p:txBody>
      </p:sp>
    </p:spTree>
    <p:extLst>
      <p:ext uri="{BB962C8B-B14F-4D97-AF65-F5344CB8AC3E}">
        <p14:creationId xmlns:p14="http://schemas.microsoft.com/office/powerpoint/2010/main" val="302612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5AAE4C-2125-7344-B8AE-26EDE434CB71}"/>
              </a:ext>
            </a:extLst>
          </p:cNvPr>
          <p:cNvSpPr/>
          <p:nvPr/>
        </p:nvSpPr>
        <p:spPr>
          <a:xfrm>
            <a:off x="-231392" y="452017"/>
            <a:ext cx="12654782" cy="3776870"/>
          </a:xfrm>
          <a:prstGeom prst="rect">
            <a:avLst/>
          </a:prstGeom>
          <a:gradFill flip="none" rotWithShape="1">
            <a:gsLst>
              <a:gs pos="0">
                <a:srgbClr val="E6F2F4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74300-E572-7146-B16E-C929A165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4898" t="78874" r="47449"/>
          <a:stretch/>
        </p:blipFill>
        <p:spPr>
          <a:xfrm>
            <a:off x="0" y="5708823"/>
            <a:ext cx="12214849" cy="1149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6E24D-96B2-4943-94A0-CBF59103EA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34226" b="50000"/>
          <a:stretch/>
        </p:blipFill>
        <p:spPr>
          <a:xfrm>
            <a:off x="-3191927" y="-17110"/>
            <a:ext cx="21002216" cy="469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134B6-F8FC-9B48-BE59-89911DAACD2F}"/>
              </a:ext>
            </a:extLst>
          </p:cNvPr>
          <p:cNvSpPr txBox="1"/>
          <p:nvPr/>
        </p:nvSpPr>
        <p:spPr>
          <a:xfrm>
            <a:off x="548640" y="452017"/>
            <a:ext cx="8531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Hypotheses formed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C4CF0-79C6-064B-8075-6EF313626C8B}"/>
              </a:ext>
            </a:extLst>
          </p:cNvPr>
          <p:cNvSpPr txBox="1"/>
          <p:nvPr/>
        </p:nvSpPr>
        <p:spPr>
          <a:xfrm>
            <a:off x="548640" y="1183203"/>
            <a:ext cx="11094719" cy="1754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H</a:t>
            </a:r>
            <a:r>
              <a:rPr lang="en-NL" sz="2000" baseline="-25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1</a:t>
            </a:r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: 	Gas extraction has a negative impact on real estate value</a:t>
            </a:r>
          </a:p>
          <a:p>
            <a:pPr>
              <a:lnSpc>
                <a:spcPct val="150000"/>
              </a:lnSpc>
            </a:pPr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H</a:t>
            </a:r>
            <a:r>
              <a:rPr lang="en-NL" sz="2000" baseline="-25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2</a:t>
            </a:r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: 	Areas impacted by gas extraction are more availabe than areas that are not 	impacted</a:t>
            </a:r>
            <a:endParaRPr lang="en-NL" sz="2000" baseline="-250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  <a:p>
            <a:pPr>
              <a:lnSpc>
                <a:spcPct val="150000"/>
              </a:lnSpc>
            </a:pPr>
            <a:endParaRPr lang="en-NL" sz="2000" baseline="-250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FFA9A-6A38-AE44-95C3-002D150E50A7}"/>
              </a:ext>
            </a:extLst>
          </p:cNvPr>
          <p:cNvSpPr txBox="1"/>
          <p:nvPr/>
        </p:nvSpPr>
        <p:spPr>
          <a:xfrm>
            <a:off x="10066351" y="127221"/>
            <a:ext cx="1967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Research objective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Context and key facts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Definitions</a:t>
            </a:r>
          </a:p>
          <a:p>
            <a:pPr marL="457200" indent="-457200">
              <a:buFontTx/>
              <a:buAutoNum type="arabicPeriod"/>
            </a:pPr>
            <a:r>
              <a:rPr lang="en-NL" sz="800" b="1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Hypotheses</a:t>
            </a: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 </a:t>
            </a:r>
            <a:r>
              <a:rPr lang="en-NL" sz="800" b="1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formed</a:t>
            </a:r>
          </a:p>
          <a:p>
            <a:pPr marL="457200" indent="-457200">
              <a:buFontTx/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Data and techniques used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Findings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Conclusion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Challenges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Suggested improvements</a:t>
            </a:r>
          </a:p>
          <a:p>
            <a:pPr marL="457200" indent="-457200">
              <a:buAutoNum type="arabicPeriod"/>
            </a:pPr>
            <a:endParaRPr lang="en-NL" sz="8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  <a:p>
            <a:pPr marL="914400" lvl="1" indent="-457200">
              <a:buAutoNum type="arabicPeriod"/>
            </a:pPr>
            <a:endParaRPr lang="en-NL" sz="8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  <a:p>
            <a:endParaRPr lang="en-NL" sz="700" dirty="0"/>
          </a:p>
        </p:txBody>
      </p:sp>
    </p:spTree>
    <p:extLst>
      <p:ext uri="{BB962C8B-B14F-4D97-AF65-F5344CB8AC3E}">
        <p14:creationId xmlns:p14="http://schemas.microsoft.com/office/powerpoint/2010/main" val="281561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5AAE4C-2125-7344-B8AE-26EDE434CB71}"/>
              </a:ext>
            </a:extLst>
          </p:cNvPr>
          <p:cNvSpPr/>
          <p:nvPr/>
        </p:nvSpPr>
        <p:spPr>
          <a:xfrm>
            <a:off x="-231392" y="452017"/>
            <a:ext cx="12654782" cy="3776870"/>
          </a:xfrm>
          <a:prstGeom prst="rect">
            <a:avLst/>
          </a:prstGeom>
          <a:gradFill flip="none" rotWithShape="1">
            <a:gsLst>
              <a:gs pos="0">
                <a:srgbClr val="E6F2F4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74300-E572-7146-B16E-C929A165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4898" t="78874" r="47449"/>
          <a:stretch/>
        </p:blipFill>
        <p:spPr>
          <a:xfrm>
            <a:off x="0" y="5708823"/>
            <a:ext cx="12214849" cy="1149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6E24D-96B2-4943-94A0-CBF59103EA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34226" b="50000"/>
          <a:stretch/>
        </p:blipFill>
        <p:spPr>
          <a:xfrm>
            <a:off x="-3191927" y="-17110"/>
            <a:ext cx="21002216" cy="469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134B6-F8FC-9B48-BE59-89911DAACD2F}"/>
              </a:ext>
            </a:extLst>
          </p:cNvPr>
          <p:cNvSpPr txBox="1"/>
          <p:nvPr/>
        </p:nvSpPr>
        <p:spPr>
          <a:xfrm>
            <a:off x="548640" y="452017"/>
            <a:ext cx="8531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Data and techniques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C4CF0-79C6-064B-8075-6EF313626C8B}"/>
              </a:ext>
            </a:extLst>
          </p:cNvPr>
          <p:cNvSpPr txBox="1"/>
          <p:nvPr/>
        </p:nvSpPr>
        <p:spPr>
          <a:xfrm>
            <a:off x="548640" y="1183203"/>
            <a:ext cx="11094719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FFA9A-6A38-AE44-95C3-002D150E50A7}"/>
              </a:ext>
            </a:extLst>
          </p:cNvPr>
          <p:cNvSpPr txBox="1"/>
          <p:nvPr/>
        </p:nvSpPr>
        <p:spPr>
          <a:xfrm>
            <a:off x="10066350" y="127221"/>
            <a:ext cx="206733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Research objective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Context and key facts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Definitions</a:t>
            </a:r>
          </a:p>
          <a:p>
            <a:pPr marL="457200" indent="-457200">
              <a:buFontTx/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Hypotheses formed</a:t>
            </a:r>
          </a:p>
          <a:p>
            <a:pPr marL="457200" indent="-457200">
              <a:buFontTx/>
              <a:buAutoNum type="arabicPeriod"/>
            </a:pPr>
            <a:r>
              <a:rPr lang="en-NL" sz="800" b="1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Data and techniques used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Findings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Conclusion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Challenges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Suggested improvements</a:t>
            </a:r>
          </a:p>
          <a:p>
            <a:pPr marL="457200" indent="-457200">
              <a:buAutoNum type="arabicPeriod"/>
            </a:pPr>
            <a:endParaRPr lang="en-NL" sz="8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  <a:p>
            <a:pPr marL="914400" lvl="1" indent="-457200">
              <a:buAutoNum type="arabicPeriod"/>
            </a:pPr>
            <a:endParaRPr lang="en-NL" sz="8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  <a:p>
            <a:endParaRPr lang="en-NL" sz="700" dirty="0"/>
          </a:p>
        </p:txBody>
      </p:sp>
    </p:spTree>
    <p:extLst>
      <p:ext uri="{BB962C8B-B14F-4D97-AF65-F5344CB8AC3E}">
        <p14:creationId xmlns:p14="http://schemas.microsoft.com/office/powerpoint/2010/main" val="3570719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5AAE4C-2125-7344-B8AE-26EDE434CB71}"/>
              </a:ext>
            </a:extLst>
          </p:cNvPr>
          <p:cNvSpPr/>
          <p:nvPr/>
        </p:nvSpPr>
        <p:spPr>
          <a:xfrm>
            <a:off x="-231392" y="452017"/>
            <a:ext cx="12654782" cy="3776870"/>
          </a:xfrm>
          <a:prstGeom prst="rect">
            <a:avLst/>
          </a:prstGeom>
          <a:gradFill flip="none" rotWithShape="1">
            <a:gsLst>
              <a:gs pos="0">
                <a:srgbClr val="E6F2F4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74300-E572-7146-B16E-C929A165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4898" t="78874" r="47449"/>
          <a:stretch/>
        </p:blipFill>
        <p:spPr>
          <a:xfrm>
            <a:off x="0" y="5708823"/>
            <a:ext cx="12214849" cy="1149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6E24D-96B2-4943-94A0-CBF59103EA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34226" b="50000"/>
          <a:stretch/>
        </p:blipFill>
        <p:spPr>
          <a:xfrm>
            <a:off x="-3191927" y="-17110"/>
            <a:ext cx="21002216" cy="469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134B6-F8FC-9B48-BE59-89911DAACD2F}"/>
              </a:ext>
            </a:extLst>
          </p:cNvPr>
          <p:cNvSpPr txBox="1"/>
          <p:nvPr/>
        </p:nvSpPr>
        <p:spPr>
          <a:xfrm>
            <a:off x="548640" y="452017"/>
            <a:ext cx="8531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Findings (part 1 - 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C4CF0-79C6-064B-8075-6EF313626C8B}"/>
              </a:ext>
            </a:extLst>
          </p:cNvPr>
          <p:cNvSpPr txBox="1"/>
          <p:nvPr/>
        </p:nvSpPr>
        <p:spPr>
          <a:xfrm>
            <a:off x="548640" y="1183203"/>
            <a:ext cx="11094719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FFA9A-6A38-AE44-95C3-002D150E50A7}"/>
              </a:ext>
            </a:extLst>
          </p:cNvPr>
          <p:cNvSpPr txBox="1"/>
          <p:nvPr/>
        </p:nvSpPr>
        <p:spPr>
          <a:xfrm>
            <a:off x="10066350" y="127221"/>
            <a:ext cx="206733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Research objective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Context and key facts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Definitions</a:t>
            </a:r>
          </a:p>
          <a:p>
            <a:pPr marL="457200" indent="-457200">
              <a:buFontTx/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Hypotheses formed</a:t>
            </a:r>
          </a:p>
          <a:p>
            <a:pPr marL="457200" indent="-457200">
              <a:buFontTx/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Data and techniques used</a:t>
            </a:r>
          </a:p>
          <a:p>
            <a:pPr marL="457200" indent="-457200">
              <a:buAutoNum type="arabicPeriod"/>
            </a:pPr>
            <a:r>
              <a:rPr lang="en-NL" sz="800" b="1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Findings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Conclusion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Challenges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Suggested improvements</a:t>
            </a:r>
          </a:p>
          <a:p>
            <a:pPr marL="457200" indent="-457200">
              <a:buAutoNum type="arabicPeriod"/>
            </a:pPr>
            <a:endParaRPr lang="en-NL" sz="8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  <a:p>
            <a:pPr marL="914400" lvl="1" indent="-457200">
              <a:buAutoNum type="arabicPeriod"/>
            </a:pPr>
            <a:endParaRPr lang="en-NL" sz="8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  <a:p>
            <a:endParaRPr lang="en-NL" sz="700" dirty="0"/>
          </a:p>
        </p:txBody>
      </p:sp>
    </p:spTree>
    <p:extLst>
      <p:ext uri="{BB962C8B-B14F-4D97-AF65-F5344CB8AC3E}">
        <p14:creationId xmlns:p14="http://schemas.microsoft.com/office/powerpoint/2010/main" val="3217540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5AAE4C-2125-7344-B8AE-26EDE434CB71}"/>
              </a:ext>
            </a:extLst>
          </p:cNvPr>
          <p:cNvSpPr/>
          <p:nvPr/>
        </p:nvSpPr>
        <p:spPr>
          <a:xfrm>
            <a:off x="-231392" y="452017"/>
            <a:ext cx="12654782" cy="3776870"/>
          </a:xfrm>
          <a:prstGeom prst="rect">
            <a:avLst/>
          </a:prstGeom>
          <a:gradFill flip="none" rotWithShape="1">
            <a:gsLst>
              <a:gs pos="0">
                <a:srgbClr val="E6F2F4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74300-E572-7146-B16E-C929A165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4898" t="78874" r="47449"/>
          <a:stretch/>
        </p:blipFill>
        <p:spPr>
          <a:xfrm>
            <a:off x="0" y="5708823"/>
            <a:ext cx="12214849" cy="1149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6E24D-96B2-4943-94A0-CBF59103EA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34226" b="50000"/>
          <a:stretch/>
        </p:blipFill>
        <p:spPr>
          <a:xfrm>
            <a:off x="-3191927" y="-17110"/>
            <a:ext cx="21002216" cy="469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134B6-F8FC-9B48-BE59-89911DAACD2F}"/>
              </a:ext>
            </a:extLst>
          </p:cNvPr>
          <p:cNvSpPr txBox="1"/>
          <p:nvPr/>
        </p:nvSpPr>
        <p:spPr>
          <a:xfrm>
            <a:off x="548640" y="452017"/>
            <a:ext cx="8531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C4CF0-79C6-064B-8075-6EF313626C8B}"/>
              </a:ext>
            </a:extLst>
          </p:cNvPr>
          <p:cNvSpPr txBox="1"/>
          <p:nvPr/>
        </p:nvSpPr>
        <p:spPr>
          <a:xfrm>
            <a:off x="548640" y="1183203"/>
            <a:ext cx="11094719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FFA9A-6A38-AE44-95C3-002D150E50A7}"/>
              </a:ext>
            </a:extLst>
          </p:cNvPr>
          <p:cNvSpPr txBox="1"/>
          <p:nvPr/>
        </p:nvSpPr>
        <p:spPr>
          <a:xfrm>
            <a:off x="10066350" y="127221"/>
            <a:ext cx="206733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Research objective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Context and key facts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Definitions</a:t>
            </a:r>
          </a:p>
          <a:p>
            <a:pPr marL="457200" indent="-457200">
              <a:buFontTx/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Hypotheses formed</a:t>
            </a:r>
          </a:p>
          <a:p>
            <a:pPr marL="457200" indent="-457200">
              <a:buFontTx/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Data and techniques used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Findings</a:t>
            </a:r>
          </a:p>
          <a:p>
            <a:pPr marL="457200" indent="-457200">
              <a:buAutoNum type="arabicPeriod"/>
            </a:pPr>
            <a:r>
              <a:rPr lang="en-NL" sz="800" b="1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Conclusion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Challenges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Suggested improvements</a:t>
            </a:r>
          </a:p>
          <a:p>
            <a:pPr marL="457200" indent="-457200">
              <a:buAutoNum type="arabicPeriod"/>
            </a:pPr>
            <a:endParaRPr lang="en-NL" sz="8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  <a:p>
            <a:pPr marL="914400" lvl="1" indent="-457200">
              <a:buAutoNum type="arabicPeriod"/>
            </a:pPr>
            <a:endParaRPr lang="en-NL" sz="8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  <a:p>
            <a:endParaRPr lang="en-NL" sz="700" dirty="0"/>
          </a:p>
        </p:txBody>
      </p:sp>
    </p:spTree>
    <p:extLst>
      <p:ext uri="{BB962C8B-B14F-4D97-AF65-F5344CB8AC3E}">
        <p14:creationId xmlns:p14="http://schemas.microsoft.com/office/powerpoint/2010/main" val="2868083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5AAE4C-2125-7344-B8AE-26EDE434CB71}"/>
              </a:ext>
            </a:extLst>
          </p:cNvPr>
          <p:cNvSpPr/>
          <p:nvPr/>
        </p:nvSpPr>
        <p:spPr>
          <a:xfrm>
            <a:off x="-231392" y="452017"/>
            <a:ext cx="12654782" cy="3776870"/>
          </a:xfrm>
          <a:prstGeom prst="rect">
            <a:avLst/>
          </a:prstGeom>
          <a:gradFill flip="none" rotWithShape="1">
            <a:gsLst>
              <a:gs pos="0">
                <a:srgbClr val="E6F2F4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74300-E572-7146-B16E-C929A165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4898" t="78874" r="47449"/>
          <a:stretch/>
        </p:blipFill>
        <p:spPr>
          <a:xfrm>
            <a:off x="0" y="5708823"/>
            <a:ext cx="12214849" cy="1149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6E24D-96B2-4943-94A0-CBF59103EA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34226" b="50000"/>
          <a:stretch/>
        </p:blipFill>
        <p:spPr>
          <a:xfrm>
            <a:off x="-3191927" y="-17110"/>
            <a:ext cx="21002216" cy="469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134B6-F8FC-9B48-BE59-89911DAACD2F}"/>
              </a:ext>
            </a:extLst>
          </p:cNvPr>
          <p:cNvSpPr txBox="1"/>
          <p:nvPr/>
        </p:nvSpPr>
        <p:spPr>
          <a:xfrm>
            <a:off x="548640" y="452017"/>
            <a:ext cx="8531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Challenges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C4CF0-79C6-064B-8075-6EF313626C8B}"/>
              </a:ext>
            </a:extLst>
          </p:cNvPr>
          <p:cNvSpPr txBox="1"/>
          <p:nvPr/>
        </p:nvSpPr>
        <p:spPr>
          <a:xfrm>
            <a:off x="548640" y="1183203"/>
            <a:ext cx="11094719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FFA9A-6A38-AE44-95C3-002D150E50A7}"/>
              </a:ext>
            </a:extLst>
          </p:cNvPr>
          <p:cNvSpPr txBox="1"/>
          <p:nvPr/>
        </p:nvSpPr>
        <p:spPr>
          <a:xfrm>
            <a:off x="10066350" y="127221"/>
            <a:ext cx="206733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Research objective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Context and key facts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Definitions</a:t>
            </a:r>
          </a:p>
          <a:p>
            <a:pPr marL="457200" indent="-457200">
              <a:buFontTx/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Hypotheses formed</a:t>
            </a:r>
          </a:p>
          <a:p>
            <a:pPr marL="457200" indent="-457200">
              <a:buFontTx/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Data and techniques used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Findings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Conclusion</a:t>
            </a:r>
          </a:p>
          <a:p>
            <a:pPr marL="457200" indent="-457200">
              <a:buAutoNum type="arabicPeriod"/>
            </a:pPr>
            <a:r>
              <a:rPr lang="en-NL" sz="800" b="1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Challenges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Suggested improvements</a:t>
            </a:r>
          </a:p>
          <a:p>
            <a:pPr marL="457200" indent="-457200">
              <a:buAutoNum type="arabicPeriod"/>
            </a:pPr>
            <a:endParaRPr lang="en-NL" sz="8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  <a:p>
            <a:pPr marL="914400" lvl="1" indent="-457200">
              <a:buAutoNum type="arabicPeriod"/>
            </a:pPr>
            <a:endParaRPr lang="en-NL" sz="8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  <a:p>
            <a:endParaRPr lang="en-NL" sz="700" dirty="0"/>
          </a:p>
        </p:txBody>
      </p:sp>
    </p:spTree>
    <p:extLst>
      <p:ext uri="{BB962C8B-B14F-4D97-AF65-F5344CB8AC3E}">
        <p14:creationId xmlns:p14="http://schemas.microsoft.com/office/powerpoint/2010/main" val="117577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5AAE4C-2125-7344-B8AE-26EDE434CB71}"/>
              </a:ext>
            </a:extLst>
          </p:cNvPr>
          <p:cNvSpPr/>
          <p:nvPr/>
        </p:nvSpPr>
        <p:spPr>
          <a:xfrm>
            <a:off x="-231392" y="452017"/>
            <a:ext cx="12654782" cy="3776870"/>
          </a:xfrm>
          <a:prstGeom prst="rect">
            <a:avLst/>
          </a:prstGeom>
          <a:gradFill flip="none" rotWithShape="1">
            <a:gsLst>
              <a:gs pos="0">
                <a:srgbClr val="E6F2F4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74300-E572-7146-B16E-C929A165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4898" t="78874" r="47449"/>
          <a:stretch/>
        </p:blipFill>
        <p:spPr>
          <a:xfrm>
            <a:off x="0" y="5708823"/>
            <a:ext cx="12214849" cy="1149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6E24D-96B2-4943-94A0-CBF59103EA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34226" b="50000"/>
          <a:stretch/>
        </p:blipFill>
        <p:spPr>
          <a:xfrm>
            <a:off x="-3191927" y="-17110"/>
            <a:ext cx="21002216" cy="469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134B6-F8FC-9B48-BE59-89911DAACD2F}"/>
              </a:ext>
            </a:extLst>
          </p:cNvPr>
          <p:cNvSpPr txBox="1"/>
          <p:nvPr/>
        </p:nvSpPr>
        <p:spPr>
          <a:xfrm>
            <a:off x="548640" y="452017"/>
            <a:ext cx="8531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Suggested improvements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C4CF0-79C6-064B-8075-6EF313626C8B}"/>
              </a:ext>
            </a:extLst>
          </p:cNvPr>
          <p:cNvSpPr txBox="1"/>
          <p:nvPr/>
        </p:nvSpPr>
        <p:spPr>
          <a:xfrm>
            <a:off x="548640" y="1183203"/>
            <a:ext cx="11094719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FFA9A-6A38-AE44-95C3-002D150E50A7}"/>
              </a:ext>
            </a:extLst>
          </p:cNvPr>
          <p:cNvSpPr txBox="1"/>
          <p:nvPr/>
        </p:nvSpPr>
        <p:spPr>
          <a:xfrm>
            <a:off x="10066350" y="127221"/>
            <a:ext cx="206733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Research objective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Context and key facts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Definitions</a:t>
            </a:r>
          </a:p>
          <a:p>
            <a:pPr marL="457200" indent="-457200">
              <a:buFontTx/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Hypotheses formed</a:t>
            </a:r>
          </a:p>
          <a:p>
            <a:pPr marL="457200" indent="-457200">
              <a:buFontTx/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Data and techniques used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Findings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Conclusion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Challenges</a:t>
            </a:r>
          </a:p>
          <a:p>
            <a:pPr marL="457200" indent="-457200">
              <a:buAutoNum type="arabicPeriod"/>
            </a:pPr>
            <a:r>
              <a:rPr lang="en-NL" sz="800" b="1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Suggested improvements</a:t>
            </a:r>
          </a:p>
          <a:p>
            <a:pPr marL="457200" indent="-457200">
              <a:buAutoNum type="arabicPeriod"/>
            </a:pPr>
            <a:endParaRPr lang="en-NL" sz="8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  <a:p>
            <a:pPr marL="914400" lvl="1" indent="-457200">
              <a:buAutoNum type="arabicPeriod"/>
            </a:pPr>
            <a:endParaRPr lang="en-NL" sz="8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  <a:p>
            <a:endParaRPr lang="en-NL" sz="700" dirty="0"/>
          </a:p>
        </p:txBody>
      </p:sp>
    </p:spTree>
    <p:extLst>
      <p:ext uri="{BB962C8B-B14F-4D97-AF65-F5344CB8AC3E}">
        <p14:creationId xmlns:p14="http://schemas.microsoft.com/office/powerpoint/2010/main" val="193451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5AAE4C-2125-7344-B8AE-26EDE434CB71}"/>
              </a:ext>
            </a:extLst>
          </p:cNvPr>
          <p:cNvSpPr/>
          <p:nvPr/>
        </p:nvSpPr>
        <p:spPr>
          <a:xfrm>
            <a:off x="-231392" y="452017"/>
            <a:ext cx="12654782" cy="3776870"/>
          </a:xfrm>
          <a:prstGeom prst="rect">
            <a:avLst/>
          </a:prstGeom>
          <a:gradFill flip="none" rotWithShape="1">
            <a:gsLst>
              <a:gs pos="0">
                <a:srgbClr val="E6F2F4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74300-E572-7146-B16E-C929A165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4898" t="78874" r="47449"/>
          <a:stretch/>
        </p:blipFill>
        <p:spPr>
          <a:xfrm>
            <a:off x="0" y="5708823"/>
            <a:ext cx="12214849" cy="1149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6E24D-96B2-4943-94A0-CBF59103EA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34226" b="50000"/>
          <a:stretch/>
        </p:blipFill>
        <p:spPr>
          <a:xfrm>
            <a:off x="-3191927" y="-17110"/>
            <a:ext cx="21002216" cy="4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5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5AAE4C-2125-7344-B8AE-26EDE434CB71}"/>
              </a:ext>
            </a:extLst>
          </p:cNvPr>
          <p:cNvSpPr/>
          <p:nvPr/>
        </p:nvSpPr>
        <p:spPr>
          <a:xfrm>
            <a:off x="-231392" y="452017"/>
            <a:ext cx="12654782" cy="3776870"/>
          </a:xfrm>
          <a:prstGeom prst="rect">
            <a:avLst/>
          </a:prstGeom>
          <a:gradFill flip="none" rotWithShape="1">
            <a:gsLst>
              <a:gs pos="0">
                <a:srgbClr val="CBE4EB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74300-E572-7146-B16E-C929A165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8" t="78874" r="47449"/>
          <a:stretch/>
        </p:blipFill>
        <p:spPr>
          <a:xfrm>
            <a:off x="0" y="5708823"/>
            <a:ext cx="12214849" cy="1149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6E24D-96B2-4943-94A0-CBF59103EA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26" b="50000"/>
          <a:stretch/>
        </p:blipFill>
        <p:spPr>
          <a:xfrm>
            <a:off x="-3191927" y="-17110"/>
            <a:ext cx="21002216" cy="4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5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5AAE4C-2125-7344-B8AE-26EDE434CB71}"/>
              </a:ext>
            </a:extLst>
          </p:cNvPr>
          <p:cNvSpPr/>
          <p:nvPr/>
        </p:nvSpPr>
        <p:spPr>
          <a:xfrm>
            <a:off x="-231392" y="452017"/>
            <a:ext cx="12654782" cy="3776870"/>
          </a:xfrm>
          <a:prstGeom prst="rect">
            <a:avLst/>
          </a:prstGeom>
          <a:gradFill flip="none" rotWithShape="1">
            <a:gsLst>
              <a:gs pos="0">
                <a:srgbClr val="CBE4EB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74300-E572-7146-B16E-C929A165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8" t="78874" r="47449"/>
          <a:stretch/>
        </p:blipFill>
        <p:spPr>
          <a:xfrm>
            <a:off x="0" y="5708823"/>
            <a:ext cx="12214849" cy="1149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D937E1-9643-0544-BF43-99586A743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756" r="85216"/>
          <a:stretch/>
        </p:blipFill>
        <p:spPr>
          <a:xfrm>
            <a:off x="166976" y="1347099"/>
            <a:ext cx="2759104" cy="576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6E24D-96B2-4943-94A0-CBF59103EA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226" b="50000"/>
          <a:stretch/>
        </p:blipFill>
        <p:spPr>
          <a:xfrm>
            <a:off x="-3191927" y="-17110"/>
            <a:ext cx="21002216" cy="469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2C589C-506A-E249-80FC-E40824F81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76" t="52612" r="11832" b="16634"/>
          <a:stretch/>
        </p:blipFill>
        <p:spPr>
          <a:xfrm>
            <a:off x="9921960" y="4047000"/>
            <a:ext cx="2059388" cy="16618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1AF429-FB7E-C746-B58C-9B3B6A4F05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59674" t="29680" r="20956" b="18722"/>
          <a:stretch/>
        </p:blipFill>
        <p:spPr>
          <a:xfrm>
            <a:off x="6301576" y="3635526"/>
            <a:ext cx="3830238" cy="1711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646A0F-3BC0-B243-BE24-959A067C8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13" t="50000" r="60544" b="19764"/>
          <a:stretch/>
        </p:blipFill>
        <p:spPr>
          <a:xfrm>
            <a:off x="2270040" y="4510888"/>
            <a:ext cx="5208218" cy="138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9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B74300-E572-7146-B16E-C929A165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4898" t="78874" r="47449"/>
          <a:stretch/>
        </p:blipFill>
        <p:spPr>
          <a:xfrm>
            <a:off x="0" y="5708823"/>
            <a:ext cx="12214849" cy="11491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E1A465-B95D-AA43-B730-9A584F1E304B}"/>
              </a:ext>
            </a:extLst>
          </p:cNvPr>
          <p:cNvSpPr/>
          <p:nvPr/>
        </p:nvSpPr>
        <p:spPr>
          <a:xfrm>
            <a:off x="-231391" y="349857"/>
            <a:ext cx="12654782" cy="3776870"/>
          </a:xfrm>
          <a:prstGeom prst="rect">
            <a:avLst/>
          </a:prstGeom>
          <a:gradFill flip="none" rotWithShape="1">
            <a:gsLst>
              <a:gs pos="0">
                <a:srgbClr val="F8F1DD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DA54DF-C9A3-E247-BF16-17709ED0CD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84207"/>
          <a:stretch/>
        </p:blipFill>
        <p:spPr>
          <a:xfrm>
            <a:off x="-2664490" y="0"/>
            <a:ext cx="15807910" cy="3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2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B74300-E572-7146-B16E-C929A165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8" t="78874" r="47449"/>
          <a:stretch/>
        </p:blipFill>
        <p:spPr>
          <a:xfrm>
            <a:off x="0" y="5708823"/>
            <a:ext cx="12214849" cy="11491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E1A465-B95D-AA43-B730-9A584F1E304B}"/>
              </a:ext>
            </a:extLst>
          </p:cNvPr>
          <p:cNvSpPr/>
          <p:nvPr/>
        </p:nvSpPr>
        <p:spPr>
          <a:xfrm>
            <a:off x="-219968" y="337823"/>
            <a:ext cx="12654782" cy="3776870"/>
          </a:xfrm>
          <a:prstGeom prst="rect">
            <a:avLst/>
          </a:prstGeom>
          <a:gradFill flip="none" rotWithShape="1">
            <a:gsLst>
              <a:gs pos="0">
                <a:srgbClr val="F0E5BA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DA54DF-C9A3-E247-BF16-17709ED0C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207"/>
          <a:stretch/>
        </p:blipFill>
        <p:spPr>
          <a:xfrm>
            <a:off x="-2664490" y="0"/>
            <a:ext cx="15807910" cy="3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8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B74300-E572-7146-B16E-C929A165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8" t="78874" r="47449"/>
          <a:stretch/>
        </p:blipFill>
        <p:spPr>
          <a:xfrm>
            <a:off x="0" y="5708823"/>
            <a:ext cx="12214849" cy="11491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6F5C4-71C4-2D4E-8105-05C6B12914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543"/>
          <a:stretch/>
        </p:blipFill>
        <p:spPr>
          <a:xfrm>
            <a:off x="124366" y="3512099"/>
            <a:ext cx="11966115" cy="28887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E1A465-B95D-AA43-B730-9A584F1E304B}"/>
              </a:ext>
            </a:extLst>
          </p:cNvPr>
          <p:cNvSpPr/>
          <p:nvPr/>
        </p:nvSpPr>
        <p:spPr>
          <a:xfrm>
            <a:off x="-219968" y="337823"/>
            <a:ext cx="12654782" cy="3776870"/>
          </a:xfrm>
          <a:prstGeom prst="rect">
            <a:avLst/>
          </a:prstGeom>
          <a:gradFill flip="none" rotWithShape="1">
            <a:gsLst>
              <a:gs pos="0">
                <a:srgbClr val="F0E5BA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DA54DF-C9A3-E247-BF16-17709ED0CD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4207"/>
          <a:stretch/>
        </p:blipFill>
        <p:spPr>
          <a:xfrm>
            <a:off x="-2664490" y="0"/>
            <a:ext cx="15807910" cy="3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2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5AAE4C-2125-7344-B8AE-26EDE434CB71}"/>
              </a:ext>
            </a:extLst>
          </p:cNvPr>
          <p:cNvSpPr/>
          <p:nvPr/>
        </p:nvSpPr>
        <p:spPr>
          <a:xfrm>
            <a:off x="-231392" y="452017"/>
            <a:ext cx="12654782" cy="3776870"/>
          </a:xfrm>
          <a:prstGeom prst="rect">
            <a:avLst/>
          </a:prstGeom>
          <a:gradFill flip="none" rotWithShape="1">
            <a:gsLst>
              <a:gs pos="0">
                <a:srgbClr val="E6F2F4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74300-E572-7146-B16E-C929A165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4898" t="78874" r="47449"/>
          <a:stretch/>
        </p:blipFill>
        <p:spPr>
          <a:xfrm>
            <a:off x="0" y="5708823"/>
            <a:ext cx="12214849" cy="1149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6E24D-96B2-4943-94A0-CBF59103EA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34226" b="50000"/>
          <a:stretch/>
        </p:blipFill>
        <p:spPr>
          <a:xfrm>
            <a:off x="-3191927" y="-17110"/>
            <a:ext cx="21002216" cy="469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134B6-F8FC-9B48-BE59-89911DAACD2F}"/>
              </a:ext>
            </a:extLst>
          </p:cNvPr>
          <p:cNvSpPr txBox="1"/>
          <p:nvPr/>
        </p:nvSpPr>
        <p:spPr>
          <a:xfrm>
            <a:off x="548640" y="452017"/>
            <a:ext cx="8531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Outline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C4CF0-79C6-064B-8075-6EF313626C8B}"/>
              </a:ext>
            </a:extLst>
          </p:cNvPr>
          <p:cNvSpPr txBox="1"/>
          <p:nvPr/>
        </p:nvSpPr>
        <p:spPr>
          <a:xfrm>
            <a:off x="548640" y="1183203"/>
            <a:ext cx="11094719" cy="5124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Research objective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Context and key facts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Definitions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Hypotheses formed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Data and techniques used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Findings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Conclusion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Challenges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Suggested improvements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NL" sz="20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endParaRPr lang="en-NL" sz="20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3EC863-2642-BC40-88E7-2243DFC123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85" r="54292"/>
          <a:stretch/>
        </p:blipFill>
        <p:spPr>
          <a:xfrm>
            <a:off x="7532937" y="3513093"/>
            <a:ext cx="4500438" cy="288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5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5AAE4C-2125-7344-B8AE-26EDE434CB71}"/>
              </a:ext>
            </a:extLst>
          </p:cNvPr>
          <p:cNvSpPr/>
          <p:nvPr/>
        </p:nvSpPr>
        <p:spPr>
          <a:xfrm>
            <a:off x="-231392" y="452017"/>
            <a:ext cx="12654782" cy="3776870"/>
          </a:xfrm>
          <a:prstGeom prst="rect">
            <a:avLst/>
          </a:prstGeom>
          <a:gradFill flip="none" rotWithShape="1">
            <a:gsLst>
              <a:gs pos="0">
                <a:srgbClr val="E6F2F4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74300-E572-7146-B16E-C929A165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4898" t="78874" r="47449"/>
          <a:stretch/>
        </p:blipFill>
        <p:spPr>
          <a:xfrm>
            <a:off x="0" y="5708823"/>
            <a:ext cx="12214849" cy="1149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6E24D-96B2-4943-94A0-CBF59103EA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34226" b="50000"/>
          <a:stretch/>
        </p:blipFill>
        <p:spPr>
          <a:xfrm>
            <a:off x="-3191927" y="-17110"/>
            <a:ext cx="21002216" cy="469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134B6-F8FC-9B48-BE59-89911DAACD2F}"/>
              </a:ext>
            </a:extLst>
          </p:cNvPr>
          <p:cNvSpPr txBox="1"/>
          <p:nvPr/>
        </p:nvSpPr>
        <p:spPr>
          <a:xfrm>
            <a:off x="548640" y="452017"/>
            <a:ext cx="8531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Research 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C4CF0-79C6-064B-8075-6EF313626C8B}"/>
              </a:ext>
            </a:extLst>
          </p:cNvPr>
          <p:cNvSpPr txBox="1"/>
          <p:nvPr/>
        </p:nvSpPr>
        <p:spPr>
          <a:xfrm>
            <a:off x="548640" y="1183203"/>
            <a:ext cx="11094719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L" sz="20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3EC863-2642-BC40-88E7-2243DFC123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85" r="54292"/>
          <a:stretch/>
        </p:blipFill>
        <p:spPr>
          <a:xfrm>
            <a:off x="7532937" y="3513093"/>
            <a:ext cx="4500438" cy="28887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72BCC1-AC8B-104B-B2DE-B82FCD8F0F75}"/>
              </a:ext>
            </a:extLst>
          </p:cNvPr>
          <p:cNvSpPr txBox="1"/>
          <p:nvPr/>
        </p:nvSpPr>
        <p:spPr>
          <a:xfrm>
            <a:off x="10066351" y="127221"/>
            <a:ext cx="1967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NL" sz="800" b="1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Research objective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Context and key facts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Definitions</a:t>
            </a:r>
          </a:p>
          <a:p>
            <a:pPr marL="457200" indent="-457200">
              <a:buFontTx/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Hypotheses formed</a:t>
            </a:r>
          </a:p>
          <a:p>
            <a:pPr marL="457200" indent="-457200">
              <a:buFontTx/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Data and techniques used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Findings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Conclusion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Challenges</a:t>
            </a:r>
          </a:p>
          <a:p>
            <a:pPr marL="457200" indent="-457200">
              <a:buAutoNum type="arabicPeriod"/>
            </a:pPr>
            <a:r>
              <a:rPr lang="en-NL" sz="800" dirty="0">
                <a:solidFill>
                  <a:srgbClr val="446572"/>
                </a:solidFill>
                <a:latin typeface="Caecilia LT Std Roman" panose="02060503050505020204" pitchFamily="18" charset="77"/>
              </a:rPr>
              <a:t>Suggested improvements</a:t>
            </a:r>
          </a:p>
          <a:p>
            <a:pPr marL="457200" indent="-457200">
              <a:buAutoNum type="arabicPeriod"/>
            </a:pPr>
            <a:endParaRPr lang="en-NL" sz="8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  <a:p>
            <a:pPr marL="914400" lvl="1" indent="-457200">
              <a:buAutoNum type="arabicPeriod"/>
            </a:pPr>
            <a:endParaRPr lang="en-NL" sz="800" dirty="0">
              <a:solidFill>
                <a:srgbClr val="446572"/>
              </a:solidFill>
              <a:latin typeface="Caecilia LT Std Roman" panose="02060503050505020204" pitchFamily="18" charset="77"/>
            </a:endParaRPr>
          </a:p>
          <a:p>
            <a:endParaRPr lang="en-NL" sz="700" dirty="0"/>
          </a:p>
        </p:txBody>
      </p:sp>
    </p:spTree>
    <p:extLst>
      <p:ext uri="{BB962C8B-B14F-4D97-AF65-F5344CB8AC3E}">
        <p14:creationId xmlns:p14="http://schemas.microsoft.com/office/powerpoint/2010/main" val="144169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297</Words>
  <Application>Microsoft Macintosh PowerPoint</Application>
  <PresentationFormat>Widescreen</PresentationFormat>
  <Paragraphs>135</Paragraphs>
  <Slides>19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Caecilia LT Std Roman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Maurits</dc:creator>
  <cp:lastModifiedBy>Maurits</cp:lastModifiedBy>
  <cp:revision>11</cp:revision>
  <dcterms:created xsi:type="dcterms:W3CDTF">2024-09-26T07:27:09Z</dcterms:created>
  <dcterms:modified xsi:type="dcterms:W3CDTF">2024-09-26T12:46:31Z</dcterms:modified>
</cp:coreProperties>
</file>