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73"/>
  </p:normalViewPr>
  <p:slideViewPr>
    <p:cSldViewPr snapToGrid="0">
      <p:cViewPr>
        <p:scale>
          <a:sx n="93" d="100"/>
          <a:sy n="9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5083629-48B9-73EB-1D4E-B21513BEB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143" y="123289"/>
            <a:ext cx="11886605" cy="60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5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3F227-60CE-B4DE-73AF-56ACCCE5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6840AA-FEA2-065A-9521-04670E3C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C780F-D683-A7C2-B1FE-9599A38D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E287-ED52-4E4A-9E2B-03DE6979728C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CCE-1F79-FDAE-2D28-49642A545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84CEC-85DB-3FB5-6461-F52F13B9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40AA-4DC9-B944-8D2A-93D4995882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6475F-E5D4-C122-1B4B-1BAD8E6D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2D67AF0-8170-569C-7386-98557751ABD9}"/>
              </a:ext>
            </a:extLst>
          </p:cNvPr>
          <p:cNvSpPr txBox="1"/>
          <p:nvPr/>
        </p:nvSpPr>
        <p:spPr>
          <a:xfrm>
            <a:off x="5121939" y="1030251"/>
            <a:ext cx="3426318" cy="21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DB1ABD-35A2-B65C-44EE-86156D1F85EA}"/>
              </a:ext>
            </a:extLst>
          </p:cNvPr>
          <p:cNvSpPr txBox="1"/>
          <p:nvPr/>
        </p:nvSpPr>
        <p:spPr>
          <a:xfrm>
            <a:off x="318499" y="1007652"/>
            <a:ext cx="3246344" cy="254489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360000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noProof="0" dirty="0">
                <a:latin typeface="Architects Daughter" pitchFamily="2" charset="0"/>
              </a:rPr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chitects Daughter" pitchFamily="2" charset="0"/>
              </a:rPr>
              <a:t>Domaine Fonctionnels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noProof="0" dirty="0">
                <a:latin typeface="Architects Daughter" pitchFamily="2" charset="0"/>
              </a:rPr>
              <a:t>Message Flow Modeling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noProof="0" dirty="0">
                <a:latin typeface="Architects Daughter" pitchFamily="2" charset="0"/>
              </a:rPr>
              <a:t>Bounded Context </a:t>
            </a:r>
            <a:r>
              <a:rPr lang="fr-FR" dirty="0">
                <a:latin typeface="Architects Daughter" pitchFamily="2" charset="0"/>
              </a:rPr>
              <a:t>Canvas</a:t>
            </a:r>
            <a:endParaRPr lang="fr-FR" noProof="0" dirty="0">
              <a:latin typeface="Architects Daughter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8EC6EE-AC6A-CF92-2D05-50168D55B774}"/>
              </a:ext>
            </a:extLst>
          </p:cNvPr>
          <p:cNvSpPr txBox="1"/>
          <p:nvPr/>
        </p:nvSpPr>
        <p:spPr>
          <a:xfrm>
            <a:off x="558851" y="756320"/>
            <a:ext cx="2031949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3200" b="1" i="1" noProof="0" dirty="0">
                <a:solidFill>
                  <a:srgbClr val="404040"/>
                </a:solidFill>
                <a:latin typeface="Architects Daughter" pitchFamily="2" charset="0"/>
              </a:rPr>
              <a:t>Agenda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7D0026-315D-B857-A5C4-468AEEF312DB}"/>
              </a:ext>
            </a:extLst>
          </p:cNvPr>
          <p:cNvSpPr txBox="1"/>
          <p:nvPr/>
        </p:nvSpPr>
        <p:spPr>
          <a:xfrm>
            <a:off x="5331517" y="756319"/>
            <a:ext cx="1594302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3200" b="1" i="1" noProof="0" dirty="0">
                <a:solidFill>
                  <a:srgbClr val="404040"/>
                </a:solidFill>
                <a:latin typeface="Architects Daughter" pitchFamily="2" charset="0"/>
              </a:rPr>
              <a:t>Rôles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4DC8FD-233D-69ED-8FAB-2149F0F92EB4}"/>
              </a:ext>
            </a:extLst>
          </p:cNvPr>
          <p:cNvSpPr>
            <a:spLocks noChangeAspect="1"/>
          </p:cNvSpPr>
          <p:nvPr/>
        </p:nvSpPr>
        <p:spPr>
          <a:xfrm>
            <a:off x="5376046" y="904251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A59ADD3-258C-160E-C537-87C28C386C94}"/>
              </a:ext>
            </a:extLst>
          </p:cNvPr>
          <p:cNvSpPr>
            <a:spLocks noChangeAspect="1"/>
          </p:cNvSpPr>
          <p:nvPr/>
        </p:nvSpPr>
        <p:spPr>
          <a:xfrm>
            <a:off x="704093" y="904251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657FBD-C9CB-90BB-62F0-E3305AD93A8E}"/>
              </a:ext>
            </a:extLst>
          </p:cNvPr>
          <p:cNvSpPr txBox="1"/>
          <p:nvPr/>
        </p:nvSpPr>
        <p:spPr>
          <a:xfrm>
            <a:off x="5121938" y="3552547"/>
            <a:ext cx="3426318" cy="2820547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2F24B9-76EF-F33D-899C-64B2396D72E2}"/>
              </a:ext>
            </a:extLst>
          </p:cNvPr>
          <p:cNvSpPr txBox="1"/>
          <p:nvPr/>
        </p:nvSpPr>
        <p:spPr>
          <a:xfrm>
            <a:off x="5297028" y="3306325"/>
            <a:ext cx="1865777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3200" b="1" i="1" noProof="0" dirty="0">
                <a:solidFill>
                  <a:srgbClr val="404040"/>
                </a:solidFill>
                <a:latin typeface="Architects Daughter" pitchFamily="2" charset="0"/>
              </a:rPr>
              <a:t>Règles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215F1C6-B507-BA79-3AD9-48A57AF57F87}"/>
              </a:ext>
            </a:extLst>
          </p:cNvPr>
          <p:cNvSpPr>
            <a:spLocks noChangeAspect="1"/>
          </p:cNvSpPr>
          <p:nvPr/>
        </p:nvSpPr>
        <p:spPr>
          <a:xfrm>
            <a:off x="5332161" y="3426547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2921104-0002-29DD-4BA6-9C7D955B85AE}"/>
              </a:ext>
            </a:extLst>
          </p:cNvPr>
          <p:cNvSpPr txBox="1"/>
          <p:nvPr/>
        </p:nvSpPr>
        <p:spPr>
          <a:xfrm>
            <a:off x="8855380" y="1030251"/>
            <a:ext cx="4001796" cy="534284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36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chitects Daughter" pitchFamily="2" charset="0"/>
              </a:rPr>
              <a:t>Carte des domaines métiers (</a:t>
            </a:r>
            <a:r>
              <a:rPr lang="fr-FR" dirty="0" err="1">
                <a:latin typeface="Architects Daughter" pitchFamily="2" charset="0"/>
              </a:rPr>
              <a:t>Bounded</a:t>
            </a:r>
            <a:r>
              <a:rPr lang="fr-FR" dirty="0">
                <a:latin typeface="Architects Daughter" pitchFamily="2" charset="0"/>
              </a:rPr>
              <a:t> </a:t>
            </a:r>
            <a:r>
              <a:rPr lang="fr-FR" dirty="0" err="1">
                <a:latin typeface="Architects Daughter" pitchFamily="2" charset="0"/>
              </a:rPr>
              <a:t>Contexts</a:t>
            </a:r>
            <a:r>
              <a:rPr lang="fr-FR" dirty="0">
                <a:latin typeface="Architects Daughter" pitchFamily="2" charset="0"/>
              </a:rPr>
              <a:t>)</a:t>
            </a:r>
            <a:endParaRPr lang="en-US" dirty="0">
              <a:latin typeface="Architects Daughter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296CF3-3F75-89A0-2A06-540369581D3B}"/>
              </a:ext>
            </a:extLst>
          </p:cNvPr>
          <p:cNvSpPr txBox="1"/>
          <p:nvPr/>
        </p:nvSpPr>
        <p:spPr>
          <a:xfrm>
            <a:off x="8992084" y="761430"/>
            <a:ext cx="2307995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3200" b="1" i="1" noProof="0" dirty="0">
                <a:solidFill>
                  <a:srgbClr val="404040"/>
                </a:solidFill>
                <a:latin typeface="Architects Daughter" pitchFamily="2" charset="0"/>
              </a:rPr>
              <a:t>Résultats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A3BA07D-C4D8-175F-3836-BE2675B431C6}"/>
              </a:ext>
            </a:extLst>
          </p:cNvPr>
          <p:cNvSpPr>
            <a:spLocks noChangeAspect="1"/>
          </p:cNvSpPr>
          <p:nvPr/>
        </p:nvSpPr>
        <p:spPr>
          <a:xfrm>
            <a:off x="9019795" y="909362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50C86D-4E5B-321D-63F6-0CC65B8A1706}"/>
              </a:ext>
            </a:extLst>
          </p:cNvPr>
          <p:cNvSpPr txBox="1"/>
          <p:nvPr/>
        </p:nvSpPr>
        <p:spPr>
          <a:xfrm>
            <a:off x="318499" y="169306"/>
            <a:ext cx="11707246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fr-FR" sz="3200" b="1" i="1" dirty="0">
                <a:solidFill>
                  <a:schemeClr val="accent1"/>
                </a:solidFill>
                <a:latin typeface="Architects Daughter" pitchFamily="2" charset="0"/>
              </a:rPr>
              <a:t>Workshop Monolithe – Big Picture --&gt; </a:t>
            </a:r>
            <a:r>
              <a:rPr lang="fr-FR" sz="3200" b="1" i="1" dirty="0" err="1">
                <a:solidFill>
                  <a:schemeClr val="accent1"/>
                </a:solidFill>
                <a:latin typeface="Architects Daughter" pitchFamily="2" charset="0"/>
              </a:rPr>
              <a:t>microservices</a:t>
            </a:r>
            <a:endParaRPr lang="fr-FR" sz="3200" b="1" i="1" noProof="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555CD4-3402-E2F9-B65C-471892D69BC1}"/>
              </a:ext>
            </a:extLst>
          </p:cNvPr>
          <p:cNvSpPr txBox="1"/>
          <p:nvPr/>
        </p:nvSpPr>
        <p:spPr>
          <a:xfrm>
            <a:off x="427382" y="3779873"/>
            <a:ext cx="3246344" cy="254489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360000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noProof="0" dirty="0"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05D5BE1-E231-1C8F-98A3-50E554B732E7}"/>
              </a:ext>
            </a:extLst>
          </p:cNvPr>
          <p:cNvSpPr txBox="1"/>
          <p:nvPr/>
        </p:nvSpPr>
        <p:spPr>
          <a:xfrm>
            <a:off x="318498" y="1007652"/>
            <a:ext cx="5361865" cy="2544895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180000" rtlCol="0"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noProof="0" dirty="0">
                <a:latin typeface="Architects Daughter" pitchFamily="2" charset="0"/>
              </a:rPr>
              <a:t>Introduction (10’) - le métier présente la Big Picture qui aura été préparé à l’avance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noProof="0" dirty="0">
                <a:latin typeface="Architects Daughter" pitchFamily="2" charset="0"/>
              </a:rPr>
              <a:t>Explication de la Big Picture (60’)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noProof="0" dirty="0">
                <a:latin typeface="Architects Daughter" pitchFamily="2" charset="0"/>
              </a:rPr>
              <a:t>Enrichissement de la Big Picture (20’)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7ADAAD-F24E-1DEF-5278-D7B1BDD8F0AC}"/>
              </a:ext>
            </a:extLst>
          </p:cNvPr>
          <p:cNvSpPr txBox="1"/>
          <p:nvPr/>
        </p:nvSpPr>
        <p:spPr>
          <a:xfrm>
            <a:off x="609600" y="780686"/>
            <a:ext cx="1634836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2400" b="1" noProof="0" dirty="0">
                <a:solidFill>
                  <a:srgbClr val="404040"/>
                </a:solidFill>
                <a:latin typeface="Architects Daughter" pitchFamily="2" charset="0"/>
              </a:rPr>
              <a:t>Agenda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9FBB97-E9C7-A5E6-A751-FF41DBCD1306}"/>
              </a:ext>
            </a:extLst>
          </p:cNvPr>
          <p:cNvSpPr>
            <a:spLocks noChangeAspect="1"/>
          </p:cNvSpPr>
          <p:nvPr/>
        </p:nvSpPr>
        <p:spPr>
          <a:xfrm>
            <a:off x="704093" y="817777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52A4B6-A314-33FE-21C7-03E77C0446CB}"/>
              </a:ext>
            </a:extLst>
          </p:cNvPr>
          <p:cNvSpPr txBox="1"/>
          <p:nvPr/>
        </p:nvSpPr>
        <p:spPr>
          <a:xfrm>
            <a:off x="318498" y="3898449"/>
            <a:ext cx="11555002" cy="2682460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180000" rtlCol="0">
            <a:noAutofit/>
          </a:bodyPr>
          <a:lstStyle>
            <a:defPPr>
              <a:defRPr lang="fr-FR"/>
            </a:defPPr>
            <a:lvl1pPr indent="0">
              <a:spcAft>
                <a:spcPts val="600"/>
              </a:spcAft>
              <a:buFont typeface="+mj-lt"/>
              <a:buNone/>
              <a:defRPr>
                <a:latin typeface="Architects Daughter" pitchFamily="2" charset="0"/>
              </a:defRPr>
            </a:lvl1pPr>
          </a:lstStyle>
          <a:p>
            <a:r>
              <a:rPr lang="fr-FR" dirty="0"/>
              <a:t>Big Picture avec les </a:t>
            </a:r>
            <a:r>
              <a:rPr lang="fr-FR" b="1" dirty="0" err="1"/>
              <a:t>events</a:t>
            </a:r>
            <a:r>
              <a:rPr lang="fr-FR" dirty="0"/>
              <a:t>, </a:t>
            </a:r>
            <a:r>
              <a:rPr lang="fr-FR" b="1" dirty="0" err="1"/>
              <a:t>commands</a:t>
            </a:r>
            <a:r>
              <a:rPr lang="fr-FR" dirty="0"/>
              <a:t> et </a:t>
            </a:r>
            <a:r>
              <a:rPr lang="fr-FR" b="1" dirty="0" err="1"/>
              <a:t>actors</a:t>
            </a:r>
            <a:r>
              <a:rPr lang="fr-FR" dirty="0"/>
              <a:t>,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5A001E-BEB1-FE76-8C08-C6789C066C08}"/>
              </a:ext>
            </a:extLst>
          </p:cNvPr>
          <p:cNvSpPr txBox="1"/>
          <p:nvPr/>
        </p:nvSpPr>
        <p:spPr>
          <a:xfrm>
            <a:off x="497538" y="3671193"/>
            <a:ext cx="1925301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2400" b="1" noProof="0" dirty="0">
                <a:solidFill>
                  <a:srgbClr val="404040"/>
                </a:solidFill>
                <a:latin typeface="Architects Daughter" pitchFamily="2" charset="0"/>
              </a:rPr>
              <a:t>Résultats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58A3401-A728-77AA-D4A5-A79153F749B8}"/>
              </a:ext>
            </a:extLst>
          </p:cNvPr>
          <p:cNvSpPr>
            <a:spLocks noChangeAspect="1"/>
          </p:cNvSpPr>
          <p:nvPr/>
        </p:nvSpPr>
        <p:spPr>
          <a:xfrm>
            <a:off x="580668" y="3735995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6BF593-3483-CBCF-BBAB-19622D2107EB}"/>
              </a:ext>
            </a:extLst>
          </p:cNvPr>
          <p:cNvSpPr txBox="1"/>
          <p:nvPr/>
        </p:nvSpPr>
        <p:spPr>
          <a:xfrm>
            <a:off x="318499" y="169306"/>
            <a:ext cx="11555002" cy="492443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  <a:latin typeface="Architects Daughter" pitchFamily="2" charset="0"/>
              </a:rPr>
              <a:t>01 - EventStorming Big Picture</a:t>
            </a:r>
            <a:endParaRPr lang="fr-FR" sz="3200" b="1" noProof="0" dirty="0">
              <a:solidFill>
                <a:schemeClr val="accent1"/>
              </a:solidFill>
              <a:latin typeface="Architects Daughter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BB254CF-8400-6C0C-CCB2-AB070DE18DCA}"/>
              </a:ext>
            </a:extLst>
          </p:cNvPr>
          <p:cNvSpPr txBox="1"/>
          <p:nvPr/>
        </p:nvSpPr>
        <p:spPr>
          <a:xfrm>
            <a:off x="5943599" y="1019090"/>
            <a:ext cx="5929901" cy="2533458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01438"/>
                      <a:gd name="connsiteY0" fmla="*/ 0 h 4880225"/>
                      <a:gd name="connsiteX1" fmla="*/ 595559 w 3801438"/>
                      <a:gd name="connsiteY1" fmla="*/ 0 h 4880225"/>
                      <a:gd name="connsiteX2" fmla="*/ 1115088 w 3801438"/>
                      <a:gd name="connsiteY2" fmla="*/ 0 h 4880225"/>
                      <a:gd name="connsiteX3" fmla="*/ 1824690 w 3801438"/>
                      <a:gd name="connsiteY3" fmla="*/ 0 h 4880225"/>
                      <a:gd name="connsiteX4" fmla="*/ 2420249 w 3801438"/>
                      <a:gd name="connsiteY4" fmla="*/ 0 h 4880225"/>
                      <a:gd name="connsiteX5" fmla="*/ 3015807 w 3801438"/>
                      <a:gd name="connsiteY5" fmla="*/ 0 h 4880225"/>
                      <a:gd name="connsiteX6" fmla="*/ 3801438 w 3801438"/>
                      <a:gd name="connsiteY6" fmla="*/ 0 h 4880225"/>
                      <a:gd name="connsiteX7" fmla="*/ 3801438 w 3801438"/>
                      <a:gd name="connsiteY7" fmla="*/ 599571 h 4880225"/>
                      <a:gd name="connsiteX8" fmla="*/ 3801438 w 3801438"/>
                      <a:gd name="connsiteY8" fmla="*/ 1296745 h 4880225"/>
                      <a:gd name="connsiteX9" fmla="*/ 3801438 w 3801438"/>
                      <a:gd name="connsiteY9" fmla="*/ 1896316 h 4880225"/>
                      <a:gd name="connsiteX10" fmla="*/ 3801438 w 3801438"/>
                      <a:gd name="connsiteY10" fmla="*/ 2495886 h 4880225"/>
                      <a:gd name="connsiteX11" fmla="*/ 3801438 w 3801438"/>
                      <a:gd name="connsiteY11" fmla="*/ 3193061 h 4880225"/>
                      <a:gd name="connsiteX12" fmla="*/ 3801438 w 3801438"/>
                      <a:gd name="connsiteY12" fmla="*/ 3939039 h 4880225"/>
                      <a:gd name="connsiteX13" fmla="*/ 3801438 w 3801438"/>
                      <a:gd name="connsiteY13" fmla="*/ 4880225 h 4880225"/>
                      <a:gd name="connsiteX14" fmla="*/ 3167865 w 3801438"/>
                      <a:gd name="connsiteY14" fmla="*/ 4880225 h 4880225"/>
                      <a:gd name="connsiteX15" fmla="*/ 2610321 w 3801438"/>
                      <a:gd name="connsiteY15" fmla="*/ 4880225 h 4880225"/>
                      <a:gd name="connsiteX16" fmla="*/ 1976748 w 3801438"/>
                      <a:gd name="connsiteY16" fmla="*/ 4880225 h 4880225"/>
                      <a:gd name="connsiteX17" fmla="*/ 1267146 w 3801438"/>
                      <a:gd name="connsiteY17" fmla="*/ 4880225 h 4880225"/>
                      <a:gd name="connsiteX18" fmla="*/ 633573 w 3801438"/>
                      <a:gd name="connsiteY18" fmla="*/ 4880225 h 4880225"/>
                      <a:gd name="connsiteX19" fmla="*/ 0 w 3801438"/>
                      <a:gd name="connsiteY19" fmla="*/ 4880225 h 4880225"/>
                      <a:gd name="connsiteX20" fmla="*/ 0 w 3801438"/>
                      <a:gd name="connsiteY20" fmla="*/ 4280655 h 4880225"/>
                      <a:gd name="connsiteX21" fmla="*/ 0 w 3801438"/>
                      <a:gd name="connsiteY21" fmla="*/ 3632282 h 4880225"/>
                      <a:gd name="connsiteX22" fmla="*/ 0 w 3801438"/>
                      <a:gd name="connsiteY22" fmla="*/ 2837502 h 4880225"/>
                      <a:gd name="connsiteX23" fmla="*/ 0 w 3801438"/>
                      <a:gd name="connsiteY23" fmla="*/ 2140327 h 4880225"/>
                      <a:gd name="connsiteX24" fmla="*/ 0 w 3801438"/>
                      <a:gd name="connsiteY24" fmla="*/ 1491955 h 4880225"/>
                      <a:gd name="connsiteX25" fmla="*/ 0 w 3801438"/>
                      <a:gd name="connsiteY25" fmla="*/ 941186 h 4880225"/>
                      <a:gd name="connsiteX26" fmla="*/ 0 w 3801438"/>
                      <a:gd name="connsiteY26" fmla="*/ 0 h 4880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801438" h="4880225" extrusionOk="0">
                        <a:moveTo>
                          <a:pt x="0" y="0"/>
                        </a:moveTo>
                        <a:cubicBezTo>
                          <a:pt x="224225" y="6856"/>
                          <a:pt x="441376" y="-9917"/>
                          <a:pt x="595559" y="0"/>
                        </a:cubicBezTo>
                        <a:cubicBezTo>
                          <a:pt x="749742" y="9917"/>
                          <a:pt x="984067" y="1658"/>
                          <a:pt x="1115088" y="0"/>
                        </a:cubicBezTo>
                        <a:cubicBezTo>
                          <a:pt x="1246109" y="-1658"/>
                          <a:pt x="1566585" y="-23908"/>
                          <a:pt x="1824690" y="0"/>
                        </a:cubicBezTo>
                        <a:cubicBezTo>
                          <a:pt x="2082795" y="23908"/>
                          <a:pt x="2202466" y="-471"/>
                          <a:pt x="2420249" y="0"/>
                        </a:cubicBezTo>
                        <a:cubicBezTo>
                          <a:pt x="2638032" y="471"/>
                          <a:pt x="2826974" y="13671"/>
                          <a:pt x="3015807" y="0"/>
                        </a:cubicBezTo>
                        <a:cubicBezTo>
                          <a:pt x="3204640" y="-13671"/>
                          <a:pt x="3507066" y="19114"/>
                          <a:pt x="3801438" y="0"/>
                        </a:cubicBezTo>
                        <a:cubicBezTo>
                          <a:pt x="3797496" y="190505"/>
                          <a:pt x="3807836" y="439426"/>
                          <a:pt x="3801438" y="599571"/>
                        </a:cubicBezTo>
                        <a:cubicBezTo>
                          <a:pt x="3795040" y="759716"/>
                          <a:pt x="3788372" y="1123931"/>
                          <a:pt x="3801438" y="1296745"/>
                        </a:cubicBezTo>
                        <a:cubicBezTo>
                          <a:pt x="3814504" y="1469559"/>
                          <a:pt x="3789596" y="1715141"/>
                          <a:pt x="3801438" y="1896316"/>
                        </a:cubicBezTo>
                        <a:cubicBezTo>
                          <a:pt x="3813280" y="2077491"/>
                          <a:pt x="3781666" y="2220432"/>
                          <a:pt x="3801438" y="2495886"/>
                        </a:cubicBezTo>
                        <a:cubicBezTo>
                          <a:pt x="3821211" y="2771340"/>
                          <a:pt x="3808773" y="2858594"/>
                          <a:pt x="3801438" y="3193061"/>
                        </a:cubicBezTo>
                        <a:cubicBezTo>
                          <a:pt x="3794103" y="3527529"/>
                          <a:pt x="3833561" y="3703555"/>
                          <a:pt x="3801438" y="3939039"/>
                        </a:cubicBezTo>
                        <a:cubicBezTo>
                          <a:pt x="3769315" y="4174523"/>
                          <a:pt x="3826643" y="4636676"/>
                          <a:pt x="3801438" y="4880225"/>
                        </a:cubicBezTo>
                        <a:cubicBezTo>
                          <a:pt x="3594248" y="4907265"/>
                          <a:pt x="3301256" y="4910435"/>
                          <a:pt x="3167865" y="4880225"/>
                        </a:cubicBezTo>
                        <a:cubicBezTo>
                          <a:pt x="3034474" y="4850015"/>
                          <a:pt x="2827675" y="4899334"/>
                          <a:pt x="2610321" y="4880225"/>
                        </a:cubicBezTo>
                        <a:cubicBezTo>
                          <a:pt x="2392967" y="4861116"/>
                          <a:pt x="2194341" y="4873833"/>
                          <a:pt x="1976748" y="4880225"/>
                        </a:cubicBezTo>
                        <a:cubicBezTo>
                          <a:pt x="1759155" y="4886617"/>
                          <a:pt x="1515978" y="4882829"/>
                          <a:pt x="1267146" y="4880225"/>
                        </a:cubicBezTo>
                        <a:cubicBezTo>
                          <a:pt x="1018314" y="4877621"/>
                          <a:pt x="881792" y="4905970"/>
                          <a:pt x="633573" y="4880225"/>
                        </a:cubicBezTo>
                        <a:cubicBezTo>
                          <a:pt x="385354" y="4854480"/>
                          <a:pt x="250478" y="4856204"/>
                          <a:pt x="0" y="4880225"/>
                        </a:cubicBezTo>
                        <a:cubicBezTo>
                          <a:pt x="12511" y="4678774"/>
                          <a:pt x="19653" y="4573275"/>
                          <a:pt x="0" y="4280655"/>
                        </a:cubicBezTo>
                        <a:cubicBezTo>
                          <a:pt x="-19653" y="3988035"/>
                          <a:pt x="-7458" y="3880926"/>
                          <a:pt x="0" y="3632282"/>
                        </a:cubicBezTo>
                        <a:cubicBezTo>
                          <a:pt x="7458" y="3383638"/>
                          <a:pt x="-17858" y="3045360"/>
                          <a:pt x="0" y="2837502"/>
                        </a:cubicBezTo>
                        <a:cubicBezTo>
                          <a:pt x="17858" y="2629644"/>
                          <a:pt x="29675" y="2299264"/>
                          <a:pt x="0" y="2140327"/>
                        </a:cubicBezTo>
                        <a:cubicBezTo>
                          <a:pt x="-29675" y="1981391"/>
                          <a:pt x="8300" y="1641567"/>
                          <a:pt x="0" y="1491955"/>
                        </a:cubicBezTo>
                        <a:cubicBezTo>
                          <a:pt x="-8300" y="1342343"/>
                          <a:pt x="20954" y="1124038"/>
                          <a:pt x="0" y="941186"/>
                        </a:cubicBezTo>
                        <a:cubicBezTo>
                          <a:pt x="-20954" y="758334"/>
                          <a:pt x="-37139" y="2372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180000" rtlCol="0">
            <a:noAutofit/>
          </a:bodyPr>
          <a:lstStyle>
            <a:defPPr>
              <a:defRPr lang="fr-FR"/>
            </a:defPPr>
            <a:lvl1pPr marL="342900" indent="-342900">
              <a:spcAft>
                <a:spcPts val="600"/>
              </a:spcAft>
              <a:buFont typeface="+mj-lt"/>
              <a:buAutoNum type="arabicPeriod"/>
              <a:defRPr>
                <a:latin typeface="Architects Daughter" pitchFamily="2" charset="0"/>
              </a:defRPr>
            </a:lvl1pPr>
          </a:lstStyle>
          <a:p>
            <a:pPr marL="0" indent="0">
              <a:buNone/>
            </a:pPr>
            <a:r>
              <a:rPr lang="fr-FR" dirty="0"/>
              <a:t>Comprendre collectivement le fonctionnement global du domaine métier couvert par l’application monolithique, en modélisant les événements métier majeurs, les commandes et les acteurs.</a:t>
            </a:r>
          </a:p>
          <a:p>
            <a:pPr marL="0" indent="0">
              <a:buNone/>
            </a:pPr>
            <a:r>
              <a:rPr lang="fr-FR" dirty="0"/>
              <a:t>L’atelier vise à partager une vision commune et à préparer les fondations pour l’identification des domaines fonctionnels.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59F6A8-A7B4-7245-7475-3A1147519F30}"/>
              </a:ext>
            </a:extLst>
          </p:cNvPr>
          <p:cNvSpPr txBox="1"/>
          <p:nvPr/>
        </p:nvSpPr>
        <p:spPr>
          <a:xfrm>
            <a:off x="6211985" y="780686"/>
            <a:ext cx="1741005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fr-FR" sz="2400" b="1" noProof="0" dirty="0">
                <a:solidFill>
                  <a:srgbClr val="404040"/>
                </a:solidFill>
                <a:latin typeface="Architects Daughter" pitchFamily="2" charset="0"/>
              </a:rPr>
              <a:t>Objectif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A00A6AD-F967-B4ED-B46F-67277D1FDE81}"/>
              </a:ext>
            </a:extLst>
          </p:cNvPr>
          <p:cNvSpPr>
            <a:spLocks noChangeAspect="1"/>
          </p:cNvSpPr>
          <p:nvPr/>
        </p:nvSpPr>
        <p:spPr>
          <a:xfrm>
            <a:off x="6282807" y="817777"/>
            <a:ext cx="307125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utoShape 2" descr="Software Design - step 06">
            <a:extLst>
              <a:ext uri="{FF2B5EF4-FFF2-40B4-BE49-F238E27FC236}">
                <a16:creationId xmlns:a16="http://schemas.microsoft.com/office/drawing/2014/main" id="{2D8FEF17-7339-CFA3-3071-F68785A35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92FC972-D3B5-811F-C2D2-D4F7082B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5" y="4439980"/>
            <a:ext cx="5479473" cy="20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2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124</Words>
  <Application>Microsoft Macintosh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Architects Daughter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 Coquin</dc:creator>
  <cp:lastModifiedBy>Lionel Coquin</cp:lastModifiedBy>
  <cp:revision>8</cp:revision>
  <dcterms:created xsi:type="dcterms:W3CDTF">2025-05-31T14:27:22Z</dcterms:created>
  <dcterms:modified xsi:type="dcterms:W3CDTF">2025-05-31T21:16:26Z</dcterms:modified>
</cp:coreProperties>
</file>