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1345"/>
    <a:srgbClr val="8C124F"/>
    <a:srgbClr val="A11364"/>
    <a:srgbClr val="6D0D45"/>
    <a:srgbClr val="660066"/>
    <a:srgbClr val="9B1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14" y="15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124F9-195E-453D-9F90-F9370D18DA72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656C-4896-42D5-839D-B66A23BDA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52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656C-4896-42D5-839D-B66A23BDAB1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6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2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76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1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2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02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8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3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9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99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24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C639-30B3-41D2-99B8-FB7EB2DDCB37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77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Горизонтальный свиток 4"/>
              <p:cNvSpPr/>
              <p:nvPr/>
            </p:nvSpPr>
            <p:spPr>
              <a:xfrm>
                <a:off x="-4923615" y="-2393004"/>
                <a:ext cx="21869197" cy="12208619"/>
              </a:xfrm>
              <a:prstGeom prst="horizontalScroll">
                <a:avLst>
                  <a:gd name="adj" fmla="val 6805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Основы расчёта в </a:t>
                </a:r>
                <a:r>
                  <a:rPr lang="en-US" sz="2800" u="sng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ScatterAnalyzer</a:t>
                </a:r>
                <a:endParaRPr lang="ru-RU" sz="28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Программа предназначена для анализа данных, получаемых в результате работы 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TRIM.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Возможно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получение следующих зависимостей:</a:t>
                </a:r>
              </a:p>
              <a:p>
                <a:pPr marL="342900" indent="-342900" algn="just">
                  <a:buAutoNum type="arabicParenR"/>
                </a:pP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Энергетический спектр рассеянных(распылённых) частиц: для расчёта нужно указать в окне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dN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(E)”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начальную энергию частиц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E0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необязательно, т.к. в файле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содержится значение энергии), шаг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deltaE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(который определяет количество точек на спектр), и телесный угол регистрации частиц (если задать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большими, получим спектр по всем направлениям). Наконец, необходимо выбрать тип регистрируемых частиц в нижнем окне: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(отражённые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(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распылённые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AutoNum type="arabicParenR"/>
                </a:pP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Угловое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-распределение отражённых (и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распылённых) + внедрённых: в этом случае нужно указать угол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который определит плоскость, по которой будет рассчитываться спектр. При этом углы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180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определяют рассеянные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распылённые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частицы, а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&gt;180 –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внедрённые. Также необходимо поставить галочки напротив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buAutoNum type="arabicParenR"/>
                </a:pP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Распределение частиц по всем углам. В этом случае необходимо задать шаги по углам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галочками выбрать тип регистрируемых частиц. В результате будет получено распределение  частиц по азимутальному и полярному углу (на графике полярный угол - это расстояние от центра, т.к. получаемая «карта» – по сути – проекция полусферы на плоскость</a:t>
                </a: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Все зависимости будут представлены графически, а также записаны в текстовые файлы в директории исходного файла. Время расчёта можно увеличить, подбирая эффективное значение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StringCount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Также в окне «коэффициенты» представлено количество проанализированных частиц, коэффициент рассеяния, распыления, внедрения и рассеяния энергии. Первые три рассчитываются как отношение количества рассеянных/распылённых/внедрённых частиц к полному числу запущенных частиц (ЧЗЧ). ЧЗЧ определяется следующим образом: если в графе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запущенных частиц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левом нижнем углу указано значение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&gt;10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оно берётся в качестве ЧЗЧ, иначе 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берётся количество проанализированных частиц (что будет некорректно, если анализируется файл, содержащий только один сорт частиц, например,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BACKSCAT.txt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ЧЗЧ угадывается: берётся ближайшее число в виде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целое)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большее количества проанализированных частиц. Таким образом, 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сумма коэффициентов не всегда будет давать единицу, как это должно быть. Наконец рассеяние энергии определяется как отношение суммы энергий рассеянных частиц к начальной энергии. Напоследок, следует отметить, что программа допускает параллельное вычисление нескольких файлов</a:t>
                </a:r>
              </a:p>
              <a:p>
                <a:pPr algn="just"/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Горизонтальный свито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23615" y="-2393004"/>
                <a:ext cx="21869197" cy="12208619"/>
              </a:xfrm>
              <a:prstGeom prst="horizontalScroll">
                <a:avLst>
                  <a:gd name="adj" fmla="val 6805"/>
                </a:avLst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07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BAB5685-DD99-3272-34A6-9E745A06BDCD}"/>
              </a:ext>
            </a:extLst>
          </p:cNvPr>
          <p:cNvGrpSpPr/>
          <p:nvPr/>
        </p:nvGrpSpPr>
        <p:grpSpPr>
          <a:xfrm>
            <a:off x="34777" y="-461494"/>
            <a:ext cx="12515851" cy="7985381"/>
            <a:chOff x="34777" y="-461494"/>
            <a:chExt cx="12515851" cy="7985381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5677844" y="5560967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Блок-схема: извлечение 26"/>
            <p:cNvSpPr/>
            <p:nvPr/>
          </p:nvSpPr>
          <p:spPr>
            <a:xfrm rot="10800000">
              <a:off x="5741707" y="5883307"/>
              <a:ext cx="135467" cy="269405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5792396" y="3276324"/>
              <a:ext cx="18521" cy="280564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Дуга 23">
              <a:extLst>
                <a:ext uri="{FF2B5EF4-FFF2-40B4-BE49-F238E27FC236}">
                  <a16:creationId xmlns:a16="http://schemas.microsoft.com/office/drawing/2014/main" id="{2CA21F90-9A67-3957-0B86-1AC59DF562E0}"/>
                </a:ext>
              </a:extLst>
            </p:cNvPr>
            <p:cNvSpPr/>
            <p:nvPr/>
          </p:nvSpPr>
          <p:spPr>
            <a:xfrm rot="6682943">
              <a:off x="5331485" y="3292404"/>
              <a:ext cx="1546415" cy="1370095"/>
            </a:xfrm>
            <a:prstGeom prst="arc">
              <a:avLst>
                <a:gd name="adj1" fmla="val 17451488"/>
                <a:gd name="adj2" fmla="val 0"/>
              </a:avLst>
            </a:prstGeom>
            <a:ln w="2857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8CB976A-AA0C-535F-D1C8-D80C2DEB303D}"/>
                </a:ext>
              </a:extLst>
            </p:cNvPr>
            <p:cNvCxnSpPr>
              <a:cxnSpLocks/>
            </p:cNvCxnSpPr>
            <p:nvPr/>
          </p:nvCxnSpPr>
          <p:spPr>
            <a:xfrm>
              <a:off x="7075280" y="2698242"/>
              <a:ext cx="0" cy="318506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FA1B1604-0B22-5AFE-8534-A87B52985DA8}"/>
                </a:ext>
              </a:extLst>
            </p:cNvPr>
            <p:cNvSpPr/>
            <p:nvPr/>
          </p:nvSpPr>
          <p:spPr>
            <a:xfrm>
              <a:off x="5790311" y="4604216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β</a:t>
              </a:r>
              <a:endParaRPr lang="ru-RU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Блок-схема: извлечение 18">
              <a:extLst>
                <a:ext uri="{FF2B5EF4-FFF2-40B4-BE49-F238E27FC236}">
                  <a16:creationId xmlns:a16="http://schemas.microsoft.com/office/drawing/2014/main" id="{24E412D7-7A06-29AD-2A9E-612685966BE8}"/>
                </a:ext>
              </a:extLst>
            </p:cNvPr>
            <p:cNvSpPr/>
            <p:nvPr/>
          </p:nvSpPr>
          <p:spPr>
            <a:xfrm rot="8619694">
              <a:off x="6776415" y="4655070"/>
              <a:ext cx="283169" cy="491298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0EB1A5-15A7-1566-D95D-D641EB1BDBDA}"/>
                </a:ext>
              </a:extLst>
            </p:cNvPr>
            <p:cNvSpPr txBox="1"/>
            <p:nvPr/>
          </p:nvSpPr>
          <p:spPr>
            <a:xfrm>
              <a:off x="6306869" y="3389095"/>
              <a:ext cx="6278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CACB550A-6B52-8EAB-E843-84646610F3B6}"/>
                </a:ext>
              </a:extLst>
            </p:cNvPr>
            <p:cNvCxnSpPr>
              <a:cxnSpLocks/>
            </p:cNvCxnSpPr>
            <p:nvPr/>
          </p:nvCxnSpPr>
          <p:spPr>
            <a:xfrm>
              <a:off x="3374872" y="1179650"/>
              <a:ext cx="3500027" cy="308867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625571C9-DD9D-57D8-A5DB-B2E615802022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812967" y="3316083"/>
              <a:ext cx="959472" cy="1386758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Параллелограмм 15">
              <a:extLst>
                <a:ext uri="{FF2B5EF4-FFF2-40B4-BE49-F238E27FC236}">
                  <a16:creationId xmlns:a16="http://schemas.microsoft.com/office/drawing/2014/main" id="{C42D4EDB-D12D-FAA3-0719-4718AFCDDD66}"/>
                </a:ext>
              </a:extLst>
            </p:cNvPr>
            <p:cNvSpPr/>
            <p:nvPr/>
          </p:nvSpPr>
          <p:spPr>
            <a:xfrm>
              <a:off x="34777" y="512723"/>
              <a:ext cx="12515851" cy="5664522"/>
            </a:xfrm>
            <a:prstGeom prst="parallelogram">
              <a:avLst>
                <a:gd name="adj" fmla="val 93255"/>
              </a:avLst>
            </a:prstGeom>
            <a:solidFill>
              <a:srgbClr val="6C1345">
                <a:alpha val="6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Дуга 9">
              <a:extLst>
                <a:ext uri="{FF2B5EF4-FFF2-40B4-BE49-F238E27FC236}">
                  <a16:creationId xmlns:a16="http://schemas.microsoft.com/office/drawing/2014/main" id="{88BEC717-ADEE-4FCF-2C38-3420EB47F533}"/>
                </a:ext>
              </a:extLst>
            </p:cNvPr>
            <p:cNvSpPr/>
            <p:nvPr/>
          </p:nvSpPr>
          <p:spPr>
            <a:xfrm rot="1827711">
              <a:off x="4267930" y="2497178"/>
              <a:ext cx="2094982" cy="1954166"/>
            </a:xfrm>
            <a:prstGeom prst="arc">
              <a:avLst>
                <a:gd name="adj1" fmla="val 17146469"/>
                <a:gd name="adj2" fmla="val 20765066"/>
              </a:avLst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Дуга 64"/>
            <p:cNvSpPr/>
            <p:nvPr/>
          </p:nvSpPr>
          <p:spPr>
            <a:xfrm rot="19540383">
              <a:off x="5245061" y="1882213"/>
              <a:ext cx="1177863" cy="1163151"/>
            </a:xfrm>
            <a:prstGeom prst="arc">
              <a:avLst>
                <a:gd name="adj1" fmla="val 18147507"/>
                <a:gd name="adj2" fmla="val 0"/>
              </a:avLst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Дуга 57"/>
            <p:cNvSpPr/>
            <p:nvPr/>
          </p:nvSpPr>
          <p:spPr>
            <a:xfrm rot="1233551">
              <a:off x="5728298" y="2756747"/>
              <a:ext cx="881653" cy="750593"/>
            </a:xfrm>
            <a:prstGeom prst="arc">
              <a:avLst>
                <a:gd name="adj1" fmla="val 18938136"/>
                <a:gd name="adj2" fmla="val 0"/>
              </a:avLst>
            </a:prstGeom>
            <a:ln w="285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5885146" y="689712"/>
              <a:ext cx="2332170" cy="2522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Блок-схема: извлечение 27"/>
            <p:cNvSpPr/>
            <p:nvPr/>
          </p:nvSpPr>
          <p:spPr>
            <a:xfrm rot="2292888">
              <a:off x="8135137" y="509335"/>
              <a:ext cx="164357" cy="288462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Блок-схема: извлечение 28"/>
            <p:cNvSpPr/>
            <p:nvPr/>
          </p:nvSpPr>
          <p:spPr>
            <a:xfrm rot="5400000">
              <a:off x="9675650" y="3117509"/>
              <a:ext cx="178689" cy="350865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8063525" y="511113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9394594" y="2746824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Прямая соединительная линия 32"/>
            <p:cNvCxnSpPr>
              <a:cxnSpLocks/>
              <a:endCxn id="40" idx="0"/>
            </p:cNvCxnSpPr>
            <p:nvPr/>
          </p:nvCxnSpPr>
          <p:spPr>
            <a:xfrm flipV="1">
              <a:off x="5807521" y="540681"/>
              <a:ext cx="1255640" cy="2737973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7074266" y="511114"/>
              <a:ext cx="0" cy="219180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5838714" y="2702921"/>
              <a:ext cx="1235552" cy="60589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5794602" y="550893"/>
              <a:ext cx="1235552" cy="60589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cxnSpLocks/>
            </p:cNvCxnSpPr>
            <p:nvPr/>
          </p:nvCxnSpPr>
          <p:spPr>
            <a:xfrm flipH="1">
              <a:off x="6575985" y="2728619"/>
              <a:ext cx="494001" cy="54455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>
              <a:cxnSpLocks/>
            </p:cNvCxnSpPr>
            <p:nvPr/>
          </p:nvCxnSpPr>
          <p:spPr>
            <a:xfrm flipH="1">
              <a:off x="6359461" y="2707268"/>
              <a:ext cx="722149" cy="1408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Блок-схема: извлечение 54"/>
            <p:cNvSpPr/>
            <p:nvPr/>
          </p:nvSpPr>
          <p:spPr>
            <a:xfrm rot="3794235">
              <a:off x="6857955" y="2632611"/>
              <a:ext cx="136866" cy="298204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6299789" y="2899534"/>
              <a:ext cx="3561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ϕ</a:t>
              </a:r>
              <a:endParaRPr lang="ru-RU" sz="2000" dirty="0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7313450" y="3314049"/>
              <a:ext cx="23216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0</a:t>
              </a:r>
              <a:r>
                <a:rPr lang="en-GB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</a:t>
              </a:r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α</a:t>
              </a:r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&lt;90</a:t>
              </a:r>
            </a:p>
            <a:p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0&lt;</a:t>
              </a:r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β</a:t>
              </a:r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&lt;90</a:t>
              </a:r>
            </a:p>
            <a:p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0&lt;</a:t>
              </a:r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ϕ</a:t>
              </a:r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&lt;180</a:t>
              </a:r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5762223" y="1445686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β</a:t>
              </a:r>
              <a:endParaRPr lang="ru-RU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847143" y="3284753"/>
              <a:ext cx="3805237" cy="1587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Блок-схема: извлечение 39"/>
            <p:cNvSpPr/>
            <p:nvPr/>
          </p:nvSpPr>
          <p:spPr>
            <a:xfrm rot="1573129">
              <a:off x="6813594" y="515534"/>
              <a:ext cx="283169" cy="488828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174D58-4068-533D-4C75-B707504A9573}"/>
                </a:ext>
              </a:extLst>
            </p:cNvPr>
            <p:cNvSpPr txBox="1"/>
            <p:nvPr/>
          </p:nvSpPr>
          <p:spPr>
            <a:xfrm>
              <a:off x="7312189" y="2143076"/>
              <a:ext cx="2931479" cy="14157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7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red</a:t>
              </a:r>
              <a:r>
                <a:rPr lang="en-US" sz="17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ru-RU" sz="17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  </a:t>
              </a:r>
              <a:r>
                <a:rPr lang="ru-RU" sz="1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en-US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–</a:t>
              </a:r>
              <a:r>
                <a:rPr lang="ru-RU" sz="1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 </a:t>
              </a:r>
              <a:r>
                <a:rPr lang="en-US" sz="1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incident</a:t>
              </a:r>
            </a:p>
            <a:p>
              <a:r>
                <a:rPr lang="en-US" sz="17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green</a:t>
              </a:r>
              <a:r>
                <a:rPr lang="en-US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– scattered, </a:t>
              </a:r>
              <a:endParaRPr lang="ru-RU" sz="17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r>
                <a:rPr lang="ru-RU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              </a:t>
              </a:r>
              <a:r>
                <a:rPr lang="en-US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sputtered</a:t>
              </a:r>
              <a:endParaRPr lang="ru-RU" sz="17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r>
                <a:rPr lang="en-US" sz="17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blue</a:t>
              </a:r>
              <a:r>
                <a:rPr lang="en-US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ru-RU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  </a:t>
              </a:r>
              <a:r>
                <a:rPr lang="en-US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– transmitted</a:t>
              </a:r>
              <a:endParaRPr lang="en-US" sz="17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endParaRPr lang="en-US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70" name="Параллелограмм 69">
              <a:extLst>
                <a:ext uri="{FF2B5EF4-FFF2-40B4-BE49-F238E27FC236}">
                  <a16:creationId xmlns:a16="http://schemas.microsoft.com/office/drawing/2014/main" id="{0400DA8B-1BF6-A4B6-B37A-3D218EFC215D}"/>
                </a:ext>
              </a:extLst>
            </p:cNvPr>
            <p:cNvSpPr/>
            <p:nvPr/>
          </p:nvSpPr>
          <p:spPr>
            <a:xfrm rot="18780000">
              <a:off x="5927542" y="3413495"/>
              <a:ext cx="7985381" cy="235404"/>
            </a:xfrm>
            <a:prstGeom prst="parallelogram">
              <a:avLst>
                <a:gd name="adj" fmla="val 106276"/>
              </a:avLst>
            </a:prstGeom>
            <a:solidFill>
              <a:srgbClr val="6C1345">
                <a:alpha val="6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араллелограмм 70">
              <a:extLst>
                <a:ext uri="{FF2B5EF4-FFF2-40B4-BE49-F238E27FC236}">
                  <a16:creationId xmlns:a16="http://schemas.microsoft.com/office/drawing/2014/main" id="{AB7DDB4B-7FE7-A5EC-F7BD-D4A95725FFF6}"/>
                </a:ext>
              </a:extLst>
            </p:cNvPr>
            <p:cNvSpPr/>
            <p:nvPr/>
          </p:nvSpPr>
          <p:spPr>
            <a:xfrm>
              <a:off x="47648" y="6180304"/>
              <a:ext cx="7237635" cy="348910"/>
            </a:xfrm>
            <a:prstGeom prst="parallelogram">
              <a:avLst>
                <a:gd name="adj" fmla="val 0"/>
              </a:avLst>
            </a:prstGeom>
            <a:solidFill>
              <a:srgbClr val="6C1345">
                <a:alpha val="6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3B62448B-1A59-CD63-3609-59A9C48746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1420" y="3358862"/>
              <a:ext cx="2374116" cy="4271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111A3702-DB4F-BD3E-4F7F-D4828FFF4B99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>
              <a:off x="3350918" y="1156790"/>
              <a:ext cx="0" cy="263145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060F6AA0-6D0E-201D-2E25-1E9F6BA644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6063" y="3793326"/>
              <a:ext cx="2021410" cy="1668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399E18C0-9D8F-CE81-CF67-22867F1C3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2703" y="3347618"/>
              <a:ext cx="412556" cy="43844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Блок-схема: извлечение 84">
              <a:extLst>
                <a:ext uri="{FF2B5EF4-FFF2-40B4-BE49-F238E27FC236}">
                  <a16:creationId xmlns:a16="http://schemas.microsoft.com/office/drawing/2014/main" id="{D3D9D717-B4F7-00BE-FE89-6F4FB6F0C62E}"/>
                </a:ext>
              </a:extLst>
            </p:cNvPr>
            <p:cNvSpPr/>
            <p:nvPr/>
          </p:nvSpPr>
          <p:spPr>
            <a:xfrm rot="15488436">
              <a:off x="3420734" y="3608499"/>
              <a:ext cx="152206" cy="298204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22" name="Прямая соединительная линия 21"/>
            <p:cNvCxnSpPr>
              <a:cxnSpLocks/>
            </p:cNvCxnSpPr>
            <p:nvPr/>
          </p:nvCxnSpPr>
          <p:spPr>
            <a:xfrm flipV="1">
              <a:off x="3177817" y="3145792"/>
              <a:ext cx="2769809" cy="3013697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Дуга 95">
              <a:extLst>
                <a:ext uri="{FF2B5EF4-FFF2-40B4-BE49-F238E27FC236}">
                  <a16:creationId xmlns:a16="http://schemas.microsoft.com/office/drawing/2014/main" id="{84AE6B91-AA1E-CE05-26B9-38F0A0B4A656}"/>
                </a:ext>
              </a:extLst>
            </p:cNvPr>
            <p:cNvSpPr/>
            <p:nvPr/>
          </p:nvSpPr>
          <p:spPr>
            <a:xfrm rot="11592051">
              <a:off x="4125891" y="3029936"/>
              <a:ext cx="881653" cy="750593"/>
            </a:xfrm>
            <a:prstGeom prst="arc">
              <a:avLst>
                <a:gd name="adj1" fmla="val 18938136"/>
                <a:gd name="adj2" fmla="val 0"/>
              </a:avLst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единительная линия 6"/>
            <p:cNvCxnSpPr>
              <a:cxnSpLocks/>
            </p:cNvCxnSpPr>
            <p:nvPr/>
          </p:nvCxnSpPr>
          <p:spPr>
            <a:xfrm flipV="1">
              <a:off x="2683110" y="3295305"/>
              <a:ext cx="3327288" cy="27948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Прямоугольник 96">
              <a:extLst>
                <a:ext uri="{FF2B5EF4-FFF2-40B4-BE49-F238E27FC236}">
                  <a16:creationId xmlns:a16="http://schemas.microsoft.com/office/drawing/2014/main" id="{5B1F6646-8794-5CCD-BE75-A79AF0737BB8}"/>
                </a:ext>
              </a:extLst>
            </p:cNvPr>
            <p:cNvSpPr/>
            <p:nvPr/>
          </p:nvSpPr>
          <p:spPr>
            <a:xfrm>
              <a:off x="3739909" y="3227258"/>
              <a:ext cx="4507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ϕ</a:t>
              </a:r>
              <a:r>
                <a:rPr lang="en-US" sz="2000" b="1" baseline="-250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0</a:t>
              </a:r>
              <a:endParaRPr lang="ru-RU" sz="2000" baseline="-25000" dirty="0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Параллелограмм 100">
              <a:extLst>
                <a:ext uri="{FF2B5EF4-FFF2-40B4-BE49-F238E27FC236}">
                  <a16:creationId xmlns:a16="http://schemas.microsoft.com/office/drawing/2014/main" id="{FCE91DE8-2E2B-DC5E-4098-83DFD5BBAAA3}"/>
                </a:ext>
              </a:extLst>
            </p:cNvPr>
            <p:cNvSpPr/>
            <p:nvPr/>
          </p:nvSpPr>
          <p:spPr>
            <a:xfrm rot="10137664">
              <a:off x="3070156" y="965064"/>
              <a:ext cx="2968450" cy="2584661"/>
            </a:xfrm>
            <a:prstGeom prst="parallelogram">
              <a:avLst>
                <a:gd name="adj" fmla="val 19709"/>
              </a:avLst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1ACD8C17-2294-0CF4-31C1-8C5122D820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6063" y="691949"/>
              <a:ext cx="2419656" cy="48008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cxnSpLocks/>
            </p:cNvCxnSpPr>
            <p:nvPr/>
          </p:nvCxnSpPr>
          <p:spPr>
            <a:xfrm flipH="1" flipV="1">
              <a:off x="3400393" y="1204507"/>
              <a:ext cx="2393048" cy="210067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Дуга 55"/>
            <p:cNvSpPr/>
            <p:nvPr/>
          </p:nvSpPr>
          <p:spPr>
            <a:xfrm rot="17936238">
              <a:off x="4338775" y="1743957"/>
              <a:ext cx="2236148" cy="2228681"/>
            </a:xfrm>
            <a:prstGeom prst="arc">
              <a:avLst>
                <a:gd name="adj1" fmla="val 16657041"/>
                <a:gd name="adj2" fmla="val 20888558"/>
              </a:avLst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729579" y="1220561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α</a:t>
              </a:r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" name="Параллелограмм 108">
              <a:extLst>
                <a:ext uri="{FF2B5EF4-FFF2-40B4-BE49-F238E27FC236}">
                  <a16:creationId xmlns:a16="http://schemas.microsoft.com/office/drawing/2014/main" id="{4D554F0C-03B8-4A33-7113-9D750415F399}"/>
                </a:ext>
              </a:extLst>
            </p:cNvPr>
            <p:cNvSpPr/>
            <p:nvPr/>
          </p:nvSpPr>
          <p:spPr>
            <a:xfrm rot="9284611">
              <a:off x="5280862" y="976194"/>
              <a:ext cx="2326102" cy="1940371"/>
            </a:xfrm>
            <a:prstGeom prst="parallelogram">
              <a:avLst>
                <a:gd name="adj" fmla="val 47269"/>
              </a:avLst>
            </a:prstGeom>
            <a:solidFill>
              <a:srgbClr val="00B05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Параллелограмм 110">
              <a:extLst>
                <a:ext uri="{FF2B5EF4-FFF2-40B4-BE49-F238E27FC236}">
                  <a16:creationId xmlns:a16="http://schemas.microsoft.com/office/drawing/2014/main" id="{215EF375-4FDC-350C-069D-4A093983E789}"/>
                </a:ext>
              </a:extLst>
            </p:cNvPr>
            <p:cNvSpPr/>
            <p:nvPr/>
          </p:nvSpPr>
          <p:spPr>
            <a:xfrm rot="9284611">
              <a:off x="5233964" y="3141961"/>
              <a:ext cx="2392219" cy="2150138"/>
            </a:xfrm>
            <a:prstGeom prst="parallelogram">
              <a:avLst>
                <a:gd name="adj" fmla="val 45813"/>
              </a:avLst>
            </a:prstGeom>
            <a:solidFill>
              <a:srgbClr val="0070C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F8272B50-5750-31EB-98D3-2E2525F577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1656" y="5112556"/>
              <a:ext cx="1256587" cy="58292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Рисунок 1" descr="Изображение выглядит как лягушка, графическая вставка, амфибия, мультфильм&#10;&#10;Автоматически созданное описание">
              <a:extLst>
                <a:ext uri="{FF2B5EF4-FFF2-40B4-BE49-F238E27FC236}">
                  <a16:creationId xmlns:a16="http://schemas.microsoft.com/office/drawing/2014/main" id="{314F1598-6FA5-C7DD-C384-38701324F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71" y="5455796"/>
              <a:ext cx="1031578" cy="687718"/>
            </a:xfrm>
            <a:prstGeom prst="rect">
              <a:avLst/>
            </a:prstGeom>
          </p:spPr>
        </p:pic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1025856E-C022-E995-A128-BFC638A1A2BA}"/>
                </a:ext>
              </a:extLst>
            </p:cNvPr>
            <p:cNvSpPr/>
            <p:nvPr/>
          </p:nvSpPr>
          <p:spPr>
            <a:xfrm>
              <a:off x="643098" y="5146876"/>
              <a:ext cx="3040586" cy="1378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solidFill>
                    <a:schemeClr val="bg1"/>
                  </a:solidFill>
                  <a:latin typeface="Taurus" panose="020B7200000000000000" pitchFamily="34" charset="0"/>
                </a:rPr>
                <a:t>ISInCa</a:t>
              </a:r>
              <a:endParaRPr lang="ru-RU" sz="4000" b="1" dirty="0">
                <a:solidFill>
                  <a:schemeClr val="bg1"/>
                </a:solidFill>
                <a:latin typeface="Taurus" panose="020B7200000000000000" pitchFamily="34" charset="0"/>
              </a:endParaRPr>
            </a:p>
          </p:txBody>
        </p:sp>
        <p:sp>
          <p:nvSpPr>
            <p:cNvPr id="39" name="Блок-схема: извлечение 38"/>
            <p:cNvSpPr/>
            <p:nvPr/>
          </p:nvSpPr>
          <p:spPr>
            <a:xfrm rot="7956063">
              <a:off x="5470899" y="2895149"/>
              <a:ext cx="250218" cy="47397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5786557" y="503176"/>
              <a:ext cx="5291" cy="2805642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C42FCB13-71DA-54CA-64E1-7506E716401B}"/>
                </a:ext>
              </a:extLst>
            </p:cNvPr>
            <p:cNvSpPr/>
            <p:nvPr/>
          </p:nvSpPr>
          <p:spPr>
            <a:xfrm>
              <a:off x="5709967" y="3216833"/>
              <a:ext cx="155787" cy="1566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8088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4D5EDD8-C2D5-55CF-9053-9B4F84F4C445}"/>
              </a:ext>
            </a:extLst>
          </p:cNvPr>
          <p:cNvGrpSpPr/>
          <p:nvPr/>
        </p:nvGrpSpPr>
        <p:grpSpPr>
          <a:xfrm>
            <a:off x="1460409" y="2184400"/>
            <a:ext cx="8519050" cy="3502640"/>
            <a:chOff x="1460409" y="2184400"/>
            <a:chExt cx="8519050" cy="3502640"/>
          </a:xfrm>
        </p:grpSpPr>
        <p:pic>
          <p:nvPicPr>
            <p:cNvPr id="5" name="Рисунок 4" descr="Изображение выглядит как зеленый, снимок экрана, искусство&#10;&#10;Автоматически созданное описание">
              <a:extLst>
                <a:ext uri="{FF2B5EF4-FFF2-40B4-BE49-F238E27FC236}">
                  <a16:creationId xmlns:a16="http://schemas.microsoft.com/office/drawing/2014/main" id="{FF484934-E1DB-AE5F-F5FE-41FDB140B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906"/>
            <a:stretch/>
          </p:blipFill>
          <p:spPr>
            <a:xfrm>
              <a:off x="1460409" y="2184400"/>
              <a:ext cx="8519050" cy="3502640"/>
            </a:xfrm>
            <a:prstGeom prst="rect">
              <a:avLst/>
            </a:prstGeom>
          </p:spPr>
        </p:pic>
        <p:pic>
          <p:nvPicPr>
            <p:cNvPr id="7" name="Рисунок 6" descr="Изображение выглядит как лягушка, графическая вставка, амфибия, мультфильм&#10;&#10;Автоматически созданное описание">
              <a:extLst>
                <a:ext uri="{FF2B5EF4-FFF2-40B4-BE49-F238E27FC236}">
                  <a16:creationId xmlns:a16="http://schemas.microsoft.com/office/drawing/2014/main" id="{AE264738-9960-69B6-AE4F-2310A0B71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065" y="3410452"/>
              <a:ext cx="2444979" cy="1629985"/>
            </a:xfrm>
            <a:prstGeom prst="rect">
              <a:avLst/>
            </a:prstGeom>
          </p:spPr>
        </p:pic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B54B7E0-E252-E8A1-370E-AA4D6EB811C5}"/>
                </a:ext>
              </a:extLst>
            </p:cNvPr>
            <p:cNvSpPr/>
            <p:nvPr/>
          </p:nvSpPr>
          <p:spPr>
            <a:xfrm>
              <a:off x="4100044" y="3246493"/>
              <a:ext cx="5774206" cy="19579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b="1" dirty="0" err="1">
                  <a:solidFill>
                    <a:schemeClr val="bg1"/>
                  </a:solidFill>
                  <a:latin typeface="Taurus" panose="020B7200000000000000" pitchFamily="34" charset="0"/>
                </a:rPr>
                <a:t>ISInCa</a:t>
              </a:r>
              <a:endParaRPr lang="ru-RU" sz="11500" b="1" dirty="0">
                <a:solidFill>
                  <a:schemeClr val="bg1"/>
                </a:solidFill>
                <a:latin typeface="Taurus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123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481</Words>
  <Application>Microsoft Office PowerPoint</Application>
  <PresentationFormat>Широкоэкранный</PresentationFormat>
  <Paragraphs>26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Cambria Math</vt:lpstr>
      <vt:lpstr>Taurus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Ефимов</dc:creator>
  <cp:lastModifiedBy>Никита Ефимов</cp:lastModifiedBy>
  <cp:revision>18</cp:revision>
  <dcterms:created xsi:type="dcterms:W3CDTF">2019-06-30T08:24:55Z</dcterms:created>
  <dcterms:modified xsi:type="dcterms:W3CDTF">2023-12-04T08:50:39Z</dcterms:modified>
</cp:coreProperties>
</file>