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588"/>
    <a:srgbClr val="6C1345"/>
    <a:srgbClr val="8C124F"/>
    <a:srgbClr val="A11364"/>
    <a:srgbClr val="6D0D45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39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6124F9-195E-453D-9F90-F9370D18DA72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656C-4896-42D5-839D-B66A23BDAB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521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656C-4896-42D5-839D-B66A23BDAB1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67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1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6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51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02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84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3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8790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99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24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AC639-30B3-41D2-99B8-FB7EB2DDCB37}" type="datetimeFigureOut">
              <a:rPr lang="ru-RU" smtClean="0"/>
              <a:t>30.03.2024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5CDAF-7868-49BD-903C-41B0E6FED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77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Горизонтальный свиток 4"/>
              <p:cNvSpPr/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2800" u="sng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Основы расчёта в </a:t>
                </a:r>
                <a:r>
                  <a:rPr lang="en-US" sz="2800" u="sng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ScatterAnalyzer</a:t>
                </a:r>
                <a:endParaRPr lang="ru-RU" sz="2800" u="sng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Программа предназначена для анализа данных, получаемых в результате работы 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TRIM.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Возможно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получение следующих зависимостей: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Энергетический спектр рассеянных(распылённых) частиц: для расчёта нужно указать в окне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dN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(E)”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начальную энергию частиц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это необязательно, т.к. в файле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содержится значение энергии), шаг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deltaE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(который определяет количество точек на спектр), и телесный угол регистрации частиц (если задать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большими, получим спектр по всем направлениям). Наконец, необходимо выбрать тип регистрируемых частиц в нижнем окне: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(отражённые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ru-RU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Угловое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-распределение отражённых (и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или распылённых) + внедрённых: в этом случае нужно указать угол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определит плоскость, по которой будет рассчитываться спектр. При этом углы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180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определяют рассеянные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распылённые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частицы, а 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&gt;180 –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внедрённые. Также необходимо поставить галочки напротив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N(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42900" indent="-342900" algn="just">
                  <a:buAutoNum type="arabicParenR"/>
                </a:pP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частиц по всем углам. В этом случае необходимо задать шаги по углам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l-GR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галочками выбрать тип регистрируемых частиц. В результате будет получено распределение  частиц по азимутальному и полярному углу (на графике полярный угол - это расстояние от центра, т.к. получаемая «карта» – по сути – проекция полусферы на плоскость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Все зависимости будут представлены графически, а также записаны в текстовые файлы в директории исходного файла. Время расчёта можно увеличить, подбирая эффективное значение </a:t>
                </a:r>
                <a:r>
                  <a:rPr lang="en-US" sz="28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StringCount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/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Также в окне «коэффициенты» представлено количество проанализированных частиц, коэффициент рассеяния, распыления, внедрения и рассеяния энергии. Первые три рассчитываются как отношение количества рассеянных/распылённых/внедрённых частиц к полному числу запущенных частиц (ЧЗЧ). ЧЗЧ определяется следующим образом: если в графе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“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число запущенных частиц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левом нижнем углу указано значение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&gt;10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 оно берётся в качестве ЧЗЧ, иначе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TRIM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берётся количество проанализированных частиц (что будет некорректно, если анализируется файл, содержащий только один сорт частиц, например,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BACKSCAT.txt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ЧЗЧ угадывается: берётся ближайшее число в виде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целое)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большее количества проанализированных частиц. Таким образом, в случае </a:t>
                </a:r>
                <a:r>
                  <a:rPr 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SCATTER </a:t>
                </a:r>
                <a:r>
                  <a:rPr lang="ru-RU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сумма коэффициентов не всегда будет давать единицу, как это должно быть. Наконец рассеяние энергии определяется как отношение суммы энергий рассеянных частиц к начальной энергии. Напоследок, следует отметить, что программа допускает параллельное вычисление нескольких файлов</a:t>
                </a:r>
              </a:p>
              <a:p>
                <a:pPr algn="just"/>
                <a:endParaRPr lang="ru-RU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Горизонтальный свито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923615" y="-2393004"/>
                <a:ext cx="21869197" cy="12208619"/>
              </a:xfrm>
              <a:prstGeom prst="horizontalScroll">
                <a:avLst>
                  <a:gd name="adj" fmla="val 6805"/>
                </a:avLst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070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DE413482-6571-ECA8-E71E-1A2BF4BB4E8A}"/>
              </a:ext>
            </a:extLst>
          </p:cNvPr>
          <p:cNvGrpSpPr/>
          <p:nvPr/>
        </p:nvGrpSpPr>
        <p:grpSpPr>
          <a:xfrm>
            <a:off x="34777" y="-461494"/>
            <a:ext cx="12515851" cy="7985381"/>
            <a:chOff x="34777" y="-461494"/>
            <a:chExt cx="12515851" cy="7985381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Блок-схема: извлечение 26"/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3" name="Прямая соединительная линия 12"/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Дуга 23">
              <a:extLst>
                <a:ext uri="{FF2B5EF4-FFF2-40B4-BE49-F238E27FC236}">
                  <a16:creationId xmlns:a16="http://schemas.microsoft.com/office/drawing/2014/main" id="{2CA21F90-9A67-3957-0B86-1AC59DF562E0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28CB976A-AA0C-535F-D1C8-D80C2DEB303D}"/>
                </a:ext>
              </a:extLst>
            </p:cNvPr>
            <p:cNvCxnSpPr>
              <a:cxnSpLocks/>
            </p:cNvCxnSpPr>
            <p:nvPr/>
          </p:nvCxnSpPr>
          <p:spPr>
            <a:xfrm>
              <a:off x="7075280" y="2698242"/>
              <a:ext cx="0" cy="3185065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FA1B1604-0B22-5AFE-8534-A87B52985DA8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Блок-схема: извлечение 18">
              <a:extLst>
                <a:ext uri="{FF2B5EF4-FFF2-40B4-BE49-F238E27FC236}">
                  <a16:creationId xmlns:a16="http://schemas.microsoft.com/office/drawing/2014/main" id="{24E412D7-7A06-29AD-2A9E-612685966BE8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0EB1A5-15A7-1566-D95D-D641EB1BDBDA}"/>
                </a:ext>
              </a:extLst>
            </p:cNvPr>
            <p:cNvSpPr txBox="1"/>
            <p:nvPr/>
          </p:nvSpPr>
          <p:spPr>
            <a:xfrm>
              <a:off x="6306869" y="3389095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CACB550A-6B52-8EAB-E843-84646610F3B6}"/>
                </a:ext>
              </a:extLst>
            </p:cNvPr>
            <p:cNvCxnSpPr>
              <a:cxnSpLocks/>
            </p:cNvCxnSpPr>
            <p:nvPr/>
          </p:nvCxnSpPr>
          <p:spPr>
            <a:xfrm>
              <a:off x="3374872" y="1179650"/>
              <a:ext cx="3500027" cy="308867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>
              <a:extLst>
                <a:ext uri="{FF2B5EF4-FFF2-40B4-BE49-F238E27FC236}">
                  <a16:creationId xmlns:a16="http://schemas.microsoft.com/office/drawing/2014/main" id="{625571C9-DD9D-57D8-A5DB-B2E615802022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Параллелограмм 15">
              <a:extLst>
                <a:ext uri="{FF2B5EF4-FFF2-40B4-BE49-F238E27FC236}">
                  <a16:creationId xmlns:a16="http://schemas.microsoft.com/office/drawing/2014/main" id="{C42D4EDB-D12D-FAA3-0719-4718AFCDDD66}"/>
                </a:ext>
              </a:extLst>
            </p:cNvPr>
            <p:cNvSpPr/>
            <p:nvPr/>
          </p:nvSpPr>
          <p:spPr>
            <a:xfrm>
              <a:off x="34777" y="512723"/>
              <a:ext cx="12515851" cy="5664522"/>
            </a:xfrm>
            <a:prstGeom prst="parallelogram">
              <a:avLst>
                <a:gd name="adj" fmla="val 93255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Дуга 9">
              <a:extLst>
                <a:ext uri="{FF2B5EF4-FFF2-40B4-BE49-F238E27FC236}">
                  <a16:creationId xmlns:a16="http://schemas.microsoft.com/office/drawing/2014/main" id="{88BEC717-ADEE-4FCF-2C38-3420EB47F533}"/>
                </a:ext>
              </a:extLst>
            </p:cNvPr>
            <p:cNvSpPr/>
            <p:nvPr/>
          </p:nvSpPr>
          <p:spPr>
            <a:xfrm rot="1827711">
              <a:off x="4267930" y="2497178"/>
              <a:ext cx="2094982" cy="1954166"/>
            </a:xfrm>
            <a:prstGeom prst="arc">
              <a:avLst>
                <a:gd name="adj1" fmla="val 17146469"/>
                <a:gd name="adj2" fmla="val 20765066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Дуга 64"/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Дуга 57"/>
            <p:cNvSpPr/>
            <p:nvPr/>
          </p:nvSpPr>
          <p:spPr>
            <a:xfrm rot="1233551">
              <a:off x="5728298" y="2756747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5" name="Прямая соединительная линия 24"/>
            <p:cNvCxnSpPr/>
            <p:nvPr/>
          </p:nvCxnSpPr>
          <p:spPr>
            <a:xfrm flipV="1">
              <a:off x="5885146" y="689712"/>
              <a:ext cx="2332170" cy="25224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Блок-схема: извлечение 27"/>
            <p:cNvSpPr/>
            <p:nvPr/>
          </p:nvSpPr>
          <p:spPr>
            <a:xfrm rot="2292888">
              <a:off x="8135137" y="509335"/>
              <a:ext cx="164357" cy="288462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Блок-схема: извлечение 28"/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" name="Прямоугольник 30"/>
            <p:cNvSpPr/>
            <p:nvPr/>
          </p:nvSpPr>
          <p:spPr>
            <a:xfrm>
              <a:off x="8063525" y="511113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9394594" y="2746824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Прямая соединительная линия 32"/>
            <p:cNvCxnSpPr>
              <a:cxnSpLocks/>
              <a:endCxn id="40" idx="0"/>
            </p:cNvCxnSpPr>
            <p:nvPr/>
          </p:nvCxnSpPr>
          <p:spPr>
            <a:xfrm flipV="1">
              <a:off x="5807521" y="540681"/>
              <a:ext cx="1255640" cy="273797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единительная линия 40"/>
            <p:cNvCxnSpPr/>
            <p:nvPr/>
          </p:nvCxnSpPr>
          <p:spPr>
            <a:xfrm>
              <a:off x="7074266" y="511114"/>
              <a:ext cx="0" cy="219180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единительная линия 42"/>
            <p:cNvCxnSpPr/>
            <p:nvPr/>
          </p:nvCxnSpPr>
          <p:spPr>
            <a:xfrm flipH="1">
              <a:off x="5838714" y="2702921"/>
              <a:ext cx="1235552" cy="60589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Прямая соединительная линия 46"/>
            <p:cNvCxnSpPr/>
            <p:nvPr/>
          </p:nvCxnSpPr>
          <p:spPr>
            <a:xfrm flipH="1">
              <a:off x="5794602" y="550893"/>
              <a:ext cx="1235552" cy="605897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/>
            <p:cNvCxnSpPr>
              <a:cxnSpLocks/>
            </p:cNvCxnSpPr>
            <p:nvPr/>
          </p:nvCxnSpPr>
          <p:spPr>
            <a:xfrm flipH="1">
              <a:off x="6575985" y="2728619"/>
              <a:ext cx="494001" cy="54455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cxnSpLocks/>
            </p:cNvCxnSpPr>
            <p:nvPr/>
          </p:nvCxnSpPr>
          <p:spPr>
            <a:xfrm flipH="1">
              <a:off x="6359461" y="2707268"/>
              <a:ext cx="722149" cy="1408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Блок-схема: извлечение 54"/>
            <p:cNvSpPr/>
            <p:nvPr/>
          </p:nvSpPr>
          <p:spPr>
            <a:xfrm rot="3794235">
              <a:off x="6857955" y="2632611"/>
              <a:ext cx="13686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299789" y="2899534"/>
              <a:ext cx="3561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endParaRPr lang="ru-RU" sz="2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7313450" y="3314049"/>
              <a:ext cx="232161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</a:t>
              </a:r>
            </a:p>
            <a:p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&lt;180</a:t>
              </a:r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Блок-схема: извлечение 39"/>
            <p:cNvSpPr/>
            <p:nvPr/>
          </p:nvSpPr>
          <p:spPr>
            <a:xfrm rot="1573129">
              <a:off x="6813594" y="5155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B174D58-4068-533D-4C75-B707504A9573}"/>
                </a:ext>
              </a:extLst>
            </p:cNvPr>
            <p:cNvSpPr txBox="1"/>
            <p:nvPr/>
          </p:nvSpPr>
          <p:spPr>
            <a:xfrm>
              <a:off x="7312189" y="2143076"/>
              <a:ext cx="2931479" cy="14157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7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red</a:t>
              </a:r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</a:t>
              </a:r>
              <a:r>
                <a:rPr lang="ru-RU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</a:t>
              </a:r>
              <a:r>
                <a:rPr lang="en-US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incident</a:t>
              </a:r>
            </a:p>
            <a:p>
              <a:r>
                <a:rPr lang="en-US" sz="17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green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– scattered, 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         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sputtered</a:t>
              </a:r>
              <a:endPara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r>
                <a:rPr lang="en-US" sz="17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blue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</a:t>
              </a:r>
              <a:r>
                <a:rPr lang="ru-RU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   </a:t>
              </a:r>
              <a:r>
                <a:rPr lang="en-US" sz="17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– transmitted</a:t>
              </a:r>
              <a:endPara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  <a:p>
              <a:endParaRPr lang="en-US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70" name="Параллелограмм 69">
              <a:extLst>
                <a:ext uri="{FF2B5EF4-FFF2-40B4-BE49-F238E27FC236}">
                  <a16:creationId xmlns:a16="http://schemas.microsoft.com/office/drawing/2014/main" id="{0400DA8B-1BF6-A4B6-B37A-3D218EFC215D}"/>
                </a:ext>
              </a:extLst>
            </p:cNvPr>
            <p:cNvSpPr/>
            <p:nvPr/>
          </p:nvSpPr>
          <p:spPr>
            <a:xfrm rot="18780000">
              <a:off x="5927542" y="3413495"/>
              <a:ext cx="7985381" cy="235404"/>
            </a:xfrm>
            <a:prstGeom prst="parallelogram">
              <a:avLst>
                <a:gd name="adj" fmla="val 106276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1" name="Параллелограмм 70">
              <a:extLst>
                <a:ext uri="{FF2B5EF4-FFF2-40B4-BE49-F238E27FC236}">
                  <a16:creationId xmlns:a16="http://schemas.microsoft.com/office/drawing/2014/main" id="{AB7DDB4B-7FE7-A5EC-F7BD-D4A95725FFF6}"/>
                </a:ext>
              </a:extLst>
            </p:cNvPr>
            <p:cNvSpPr/>
            <p:nvPr/>
          </p:nvSpPr>
          <p:spPr>
            <a:xfrm>
              <a:off x="47648" y="6180304"/>
              <a:ext cx="7237635" cy="348910"/>
            </a:xfrm>
            <a:prstGeom prst="parallelogram">
              <a:avLst>
                <a:gd name="adj" fmla="val 0"/>
              </a:avLst>
            </a:prstGeom>
            <a:solidFill>
              <a:srgbClr val="6C1345">
                <a:alpha val="68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6" name="Прямая соединительная линия 75">
              <a:extLst>
                <a:ext uri="{FF2B5EF4-FFF2-40B4-BE49-F238E27FC236}">
                  <a16:creationId xmlns:a16="http://schemas.microsoft.com/office/drawing/2014/main" id="{3B62448B-1A59-CD63-3609-59A9C4874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1420" y="3358862"/>
              <a:ext cx="2374116" cy="42719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единительная линия 77">
              <a:extLst>
                <a:ext uri="{FF2B5EF4-FFF2-40B4-BE49-F238E27FC236}">
                  <a16:creationId xmlns:a16="http://schemas.microsoft.com/office/drawing/2014/main" id="{111A3702-DB4F-BD3E-4F7F-D4828FFF4B99}"/>
                </a:ext>
              </a:extLst>
            </p:cNvPr>
            <p:cNvCxnSpPr>
              <a:cxnSpLocks/>
              <a:endCxn id="85" idx="0"/>
            </p:cNvCxnSpPr>
            <p:nvPr/>
          </p:nvCxnSpPr>
          <p:spPr>
            <a:xfrm>
              <a:off x="3350918" y="1156790"/>
              <a:ext cx="0" cy="2631453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060F6AA0-6D0E-201D-2E25-1E9F6BA64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3793326"/>
              <a:ext cx="2021410" cy="166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399E18C0-9D8F-CE81-CF67-22867F1C39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2703" y="3347618"/>
              <a:ext cx="412556" cy="438444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Блок-схема: извлечение 84">
              <a:extLst>
                <a:ext uri="{FF2B5EF4-FFF2-40B4-BE49-F238E27FC236}">
                  <a16:creationId xmlns:a16="http://schemas.microsoft.com/office/drawing/2014/main" id="{D3D9D717-B4F7-00BE-FE89-6F4FB6F0C62E}"/>
                </a:ext>
              </a:extLst>
            </p:cNvPr>
            <p:cNvSpPr/>
            <p:nvPr/>
          </p:nvSpPr>
          <p:spPr>
            <a:xfrm rot="15488436">
              <a:off x="3420734" y="3608499"/>
              <a:ext cx="152206" cy="298204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22" name="Прямая соединительная линия 21"/>
            <p:cNvCxnSpPr>
              <a:cxnSpLocks/>
            </p:cNvCxnSpPr>
            <p:nvPr/>
          </p:nvCxnSpPr>
          <p:spPr>
            <a:xfrm flipV="1">
              <a:off x="3177817" y="3145792"/>
              <a:ext cx="2769809" cy="3013697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Дуга 95">
              <a:extLst>
                <a:ext uri="{FF2B5EF4-FFF2-40B4-BE49-F238E27FC236}">
                  <a16:creationId xmlns:a16="http://schemas.microsoft.com/office/drawing/2014/main" id="{84AE6B91-AA1E-CE05-26B9-38F0A0B4A656}"/>
                </a:ext>
              </a:extLst>
            </p:cNvPr>
            <p:cNvSpPr/>
            <p:nvPr/>
          </p:nvSpPr>
          <p:spPr>
            <a:xfrm rot="11592051">
              <a:off x="4125891" y="3029936"/>
              <a:ext cx="881653" cy="750593"/>
            </a:xfrm>
            <a:prstGeom prst="arc">
              <a:avLst>
                <a:gd name="adj1" fmla="val 18938136"/>
                <a:gd name="adj2" fmla="val 0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7" name="Прямая соединительная линия 6"/>
            <p:cNvCxnSpPr>
              <a:cxnSpLocks/>
            </p:cNvCxnSpPr>
            <p:nvPr/>
          </p:nvCxnSpPr>
          <p:spPr>
            <a:xfrm flipV="1">
              <a:off x="2683110" y="3295305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Прямоугольник 96">
              <a:extLst>
                <a:ext uri="{FF2B5EF4-FFF2-40B4-BE49-F238E27FC236}">
                  <a16:creationId xmlns:a16="http://schemas.microsoft.com/office/drawing/2014/main" id="{5B1F6646-8794-5CCD-BE75-A79AF0737BB8}"/>
                </a:ext>
              </a:extLst>
            </p:cNvPr>
            <p:cNvSpPr/>
            <p:nvPr/>
          </p:nvSpPr>
          <p:spPr>
            <a:xfrm>
              <a:off x="3739909" y="3227258"/>
              <a:ext cx="45076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sz="20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</a:t>
              </a:r>
              <a:r>
                <a:rPr lang="en-US" sz="2000" b="1" baseline="-250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0</a:t>
              </a:r>
              <a:endParaRPr lang="ru-RU" sz="2000" baseline="-25000" dirty="0">
                <a:latin typeface="Bahnschrift Light" panose="020B0502040204020203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Параллелограмм 100">
              <a:extLst>
                <a:ext uri="{FF2B5EF4-FFF2-40B4-BE49-F238E27FC236}">
                  <a16:creationId xmlns:a16="http://schemas.microsoft.com/office/drawing/2014/main" id="{FCE91DE8-2E2B-DC5E-4098-83DFD5BBAAA3}"/>
                </a:ext>
              </a:extLst>
            </p:cNvPr>
            <p:cNvSpPr/>
            <p:nvPr/>
          </p:nvSpPr>
          <p:spPr>
            <a:xfrm rot="10137664">
              <a:off x="3070156" y="965064"/>
              <a:ext cx="2968450" cy="2584661"/>
            </a:xfrm>
            <a:prstGeom prst="parallelogram">
              <a:avLst>
                <a:gd name="adj" fmla="val 19709"/>
              </a:avLst>
            </a:prstGeom>
            <a:solidFill>
              <a:srgbClr val="FF000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99" name="Прямая соединительная линия 98">
              <a:extLst>
                <a:ext uri="{FF2B5EF4-FFF2-40B4-BE49-F238E27FC236}">
                  <a16:creationId xmlns:a16="http://schemas.microsoft.com/office/drawing/2014/main" id="{1ACD8C17-2294-0CF4-31C1-8C5122D820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6063" y="691949"/>
              <a:ext cx="2419656" cy="480081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единительная линия 36"/>
            <p:cNvCxnSpPr>
              <a:cxnSpLocks/>
            </p:cNvCxnSpPr>
            <p:nvPr/>
          </p:nvCxnSpPr>
          <p:spPr>
            <a:xfrm flipH="1" flipV="1">
              <a:off x="3400393" y="1204507"/>
              <a:ext cx="2393048" cy="2100670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Дуга 55"/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4729579" y="1220561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" name="Параллелограмм 108">
              <a:extLst>
                <a:ext uri="{FF2B5EF4-FFF2-40B4-BE49-F238E27FC236}">
                  <a16:creationId xmlns:a16="http://schemas.microsoft.com/office/drawing/2014/main" id="{4D554F0C-03B8-4A33-7113-9D750415F399}"/>
                </a:ext>
              </a:extLst>
            </p:cNvPr>
            <p:cNvSpPr/>
            <p:nvPr/>
          </p:nvSpPr>
          <p:spPr>
            <a:xfrm rot="9284611">
              <a:off x="5267290" y="984082"/>
              <a:ext cx="2326102" cy="1940371"/>
            </a:xfrm>
            <a:prstGeom prst="parallelogram">
              <a:avLst>
                <a:gd name="adj" fmla="val 47269"/>
              </a:avLst>
            </a:prstGeom>
            <a:solidFill>
              <a:srgbClr val="00B05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1" name="Параллелограмм 110">
              <a:extLst>
                <a:ext uri="{FF2B5EF4-FFF2-40B4-BE49-F238E27FC236}">
                  <a16:creationId xmlns:a16="http://schemas.microsoft.com/office/drawing/2014/main" id="{215EF375-4FDC-350C-069D-4A093983E789}"/>
                </a:ext>
              </a:extLst>
            </p:cNvPr>
            <p:cNvSpPr/>
            <p:nvPr/>
          </p:nvSpPr>
          <p:spPr>
            <a:xfrm rot="9284611">
              <a:off x="5233964" y="3141961"/>
              <a:ext cx="2392219" cy="2150138"/>
            </a:xfrm>
            <a:prstGeom prst="parallelogram">
              <a:avLst>
                <a:gd name="adj" fmla="val 45813"/>
              </a:avLst>
            </a:prstGeom>
            <a:solidFill>
              <a:srgbClr val="0070C0">
                <a:alpha val="22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4" name="Прямая соединительная линия 113">
              <a:extLst>
                <a:ext uri="{FF2B5EF4-FFF2-40B4-BE49-F238E27FC236}">
                  <a16:creationId xmlns:a16="http://schemas.microsoft.com/office/drawing/2014/main" id="{F8272B50-5750-31EB-98D3-2E2525F57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1656" y="5112556"/>
              <a:ext cx="1256587" cy="58292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Рисунок 1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314F1598-6FA5-C7DD-C384-38701324F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771" y="5455796"/>
              <a:ext cx="1031578" cy="687718"/>
            </a:xfrm>
            <a:prstGeom prst="rect">
              <a:avLst/>
            </a:prstGeom>
          </p:spPr>
        </p:pic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1025856E-C022-E995-A128-BFC638A1A2BA}"/>
                </a:ext>
              </a:extLst>
            </p:cNvPr>
            <p:cNvSpPr/>
            <p:nvPr/>
          </p:nvSpPr>
          <p:spPr>
            <a:xfrm>
              <a:off x="643098" y="5146876"/>
              <a:ext cx="3040586" cy="137885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40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  <p:sp>
          <p:nvSpPr>
            <p:cNvPr id="39" name="Блок-схема: извлечение 38"/>
            <p:cNvSpPr/>
            <p:nvPr/>
          </p:nvSpPr>
          <p:spPr>
            <a:xfrm rot="7956063">
              <a:off x="5470899" y="2895149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единительная линия 13"/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2F1BA28D-FE61-ACE1-0EFF-A0F00C020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656" y="1156790"/>
              <a:ext cx="1171791" cy="2206468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409FDF73-A846-C518-7CA4-E986C1C40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6378" y="971879"/>
              <a:ext cx="889109" cy="2351817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C42FCB13-71DA-54CA-64E1-7506E716401B}"/>
                </a:ext>
              </a:extLst>
            </p:cNvPr>
            <p:cNvSpPr/>
            <p:nvPr/>
          </p:nvSpPr>
          <p:spPr>
            <a:xfrm>
              <a:off x="5709967" y="3216833"/>
              <a:ext cx="155787" cy="1566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Дуга 34">
              <a:extLst>
                <a:ext uri="{FF2B5EF4-FFF2-40B4-BE49-F238E27FC236}">
                  <a16:creationId xmlns:a16="http://schemas.microsoft.com/office/drawing/2014/main" id="{56D6ADD6-4F91-D6CA-0766-83C35E30AF29}"/>
                </a:ext>
              </a:extLst>
            </p:cNvPr>
            <p:cNvSpPr/>
            <p:nvPr/>
          </p:nvSpPr>
          <p:spPr>
            <a:xfrm rot="18722435">
              <a:off x="5861950" y="1217562"/>
              <a:ext cx="1177863" cy="1163151"/>
            </a:xfrm>
            <a:prstGeom prst="arc">
              <a:avLst>
                <a:gd name="adj1" fmla="val 19826836"/>
                <a:gd name="adj2" fmla="val 0"/>
              </a:avLst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BFEFB985-50F2-F403-3DB2-4A1965FF9935}"/>
                </a:ext>
              </a:extLst>
            </p:cNvPr>
            <p:cNvSpPr/>
            <p:nvPr/>
          </p:nvSpPr>
          <p:spPr>
            <a:xfrm>
              <a:off x="6591016" y="1159310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</a:t>
              </a:r>
              <a:r>
                <a:rPr lang="el-GR" dirty="0">
                  <a:solidFill>
                    <a:srgbClr val="00B050"/>
                  </a:solidFill>
                </a:rPr>
                <a:t>β</a:t>
              </a:r>
              <a:endParaRPr lang="ru-RU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088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Группа 228">
            <a:extLst>
              <a:ext uri="{FF2B5EF4-FFF2-40B4-BE49-F238E27FC236}">
                <a16:creationId xmlns:a16="http://schemas.microsoft.com/office/drawing/2014/main" id="{7A2BCE56-C04F-6F1A-CE91-00A84E46D4C3}"/>
              </a:ext>
            </a:extLst>
          </p:cNvPr>
          <p:cNvGrpSpPr/>
          <p:nvPr/>
        </p:nvGrpSpPr>
        <p:grpSpPr>
          <a:xfrm>
            <a:off x="2400529" y="415151"/>
            <a:ext cx="7768123" cy="5798521"/>
            <a:chOff x="2629129" y="354191"/>
            <a:chExt cx="7768123" cy="5798521"/>
          </a:xfrm>
        </p:grpSpPr>
        <p:sp>
          <p:nvSpPr>
            <p:cNvPr id="228" name="Дуга 227">
              <a:extLst>
                <a:ext uri="{FF2B5EF4-FFF2-40B4-BE49-F238E27FC236}">
                  <a16:creationId xmlns:a16="http://schemas.microsoft.com/office/drawing/2014/main" id="{D0F4AF70-6C9E-EB8F-7F99-81838B69274E}"/>
                </a:ext>
              </a:extLst>
            </p:cNvPr>
            <p:cNvSpPr/>
            <p:nvPr/>
          </p:nvSpPr>
          <p:spPr>
            <a:xfrm rot="3458501">
              <a:off x="4266705" y="1813308"/>
              <a:ext cx="2954594" cy="2534401"/>
            </a:xfrm>
            <a:prstGeom prst="arc">
              <a:avLst>
                <a:gd name="adj1" fmla="val 21010024"/>
                <a:gd name="adj2" fmla="val 5888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Дуга 222">
              <a:extLst>
                <a:ext uri="{FF2B5EF4-FFF2-40B4-BE49-F238E27FC236}">
                  <a16:creationId xmlns:a16="http://schemas.microsoft.com/office/drawing/2014/main" id="{C14D2C64-EB5C-248A-0D9B-8FD1D7249DA8}"/>
                </a:ext>
              </a:extLst>
            </p:cNvPr>
            <p:cNvSpPr/>
            <p:nvPr/>
          </p:nvSpPr>
          <p:spPr>
            <a:xfrm rot="9661574">
              <a:off x="5028484" y="2854093"/>
              <a:ext cx="1546415" cy="1370095"/>
            </a:xfrm>
            <a:prstGeom prst="arc">
              <a:avLst>
                <a:gd name="adj1" fmla="val 17451488"/>
                <a:gd name="adj2" fmla="val 21345911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B050"/>
                </a:solidFill>
              </a:endParaRPr>
            </a:p>
          </p:txBody>
        </p:sp>
        <p:cxnSp>
          <p:nvCxnSpPr>
            <p:cNvPr id="217" name="Прямая соединительная линия 216">
              <a:extLst>
                <a:ext uri="{FF2B5EF4-FFF2-40B4-BE49-F238E27FC236}">
                  <a16:creationId xmlns:a16="http://schemas.microsoft.com/office/drawing/2014/main" id="{A30034CB-C53D-4818-97B7-4321BCC97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54195" y="3280982"/>
              <a:ext cx="1089398" cy="82856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единительная линия 206">
              <a:extLst>
                <a:ext uri="{FF2B5EF4-FFF2-40B4-BE49-F238E27FC236}">
                  <a16:creationId xmlns:a16="http://schemas.microsoft.com/office/drawing/2014/main" id="{9F5B49F1-3BAD-8AFE-E6D8-6E55C0375C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7198" y="3302971"/>
              <a:ext cx="650131" cy="1399870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Дуга 15">
              <a:extLst>
                <a:ext uri="{FF2B5EF4-FFF2-40B4-BE49-F238E27FC236}">
                  <a16:creationId xmlns:a16="http://schemas.microsoft.com/office/drawing/2014/main" id="{62A2B44F-42AF-98D9-CAF1-D58C24D7CC44}"/>
                </a:ext>
              </a:extLst>
            </p:cNvPr>
            <p:cNvSpPr/>
            <p:nvPr/>
          </p:nvSpPr>
          <p:spPr>
            <a:xfrm rot="1827711">
              <a:off x="3849527" y="2018699"/>
              <a:ext cx="2954594" cy="2534401"/>
            </a:xfrm>
            <a:prstGeom prst="arc">
              <a:avLst>
                <a:gd name="adj1" fmla="val 17927885"/>
                <a:gd name="adj2" fmla="val 5888"/>
              </a:avLst>
            </a:prstGeom>
            <a:ln w="285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FB45E29F-C983-9D05-18AF-29FB3B0C9939}"/>
                </a:ext>
              </a:extLst>
            </p:cNvPr>
            <p:cNvSpPr/>
            <p:nvPr/>
          </p:nvSpPr>
          <p:spPr>
            <a:xfrm>
              <a:off x="5677844" y="5560967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Блок-схема: извлечение 5">
              <a:extLst>
                <a:ext uri="{FF2B5EF4-FFF2-40B4-BE49-F238E27FC236}">
                  <a16:creationId xmlns:a16="http://schemas.microsoft.com/office/drawing/2014/main" id="{F7CBE60B-FD22-32D6-EE01-96EF45A7B6D7}"/>
                </a:ext>
              </a:extLst>
            </p:cNvPr>
            <p:cNvSpPr/>
            <p:nvPr/>
          </p:nvSpPr>
          <p:spPr>
            <a:xfrm rot="10800000">
              <a:off x="5741707" y="5883307"/>
              <a:ext cx="135467" cy="26940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2AC56271-248E-622E-0F8A-38DC1C2FE2C8}"/>
                </a:ext>
              </a:extLst>
            </p:cNvPr>
            <p:cNvCxnSpPr/>
            <p:nvPr/>
          </p:nvCxnSpPr>
          <p:spPr>
            <a:xfrm>
              <a:off x="5792396" y="3276324"/>
              <a:ext cx="1852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Дуга 7">
              <a:extLst>
                <a:ext uri="{FF2B5EF4-FFF2-40B4-BE49-F238E27FC236}">
                  <a16:creationId xmlns:a16="http://schemas.microsoft.com/office/drawing/2014/main" id="{46B71DA7-9C5A-6C88-8ECE-0A110BB8C763}"/>
                </a:ext>
              </a:extLst>
            </p:cNvPr>
            <p:cNvSpPr/>
            <p:nvPr/>
          </p:nvSpPr>
          <p:spPr>
            <a:xfrm rot="6682943">
              <a:off x="5331485" y="3292404"/>
              <a:ext cx="1546415" cy="1370095"/>
            </a:xfrm>
            <a:prstGeom prst="arc">
              <a:avLst>
                <a:gd name="adj1" fmla="val 17451488"/>
                <a:gd name="adj2" fmla="val 0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04B397CF-DD45-610E-6345-F43242863621}"/>
                </a:ext>
              </a:extLst>
            </p:cNvPr>
            <p:cNvSpPr/>
            <p:nvPr/>
          </p:nvSpPr>
          <p:spPr>
            <a:xfrm>
              <a:off x="5790311" y="460421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Блок-схема: извлечение 10">
              <a:extLst>
                <a:ext uri="{FF2B5EF4-FFF2-40B4-BE49-F238E27FC236}">
                  <a16:creationId xmlns:a16="http://schemas.microsoft.com/office/drawing/2014/main" id="{B4E62A2A-C1B3-9B4C-96CD-6CF53B48F5C7}"/>
                </a:ext>
              </a:extLst>
            </p:cNvPr>
            <p:cNvSpPr/>
            <p:nvPr/>
          </p:nvSpPr>
          <p:spPr>
            <a:xfrm rot="8619694">
              <a:off x="6776415" y="4655070"/>
              <a:ext cx="283169" cy="491298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71D1CB-C09A-2A5F-0C3B-A7F3C396B615}"/>
                </a:ext>
              </a:extLst>
            </p:cNvPr>
            <p:cNvSpPr txBox="1"/>
            <p:nvPr/>
          </p:nvSpPr>
          <p:spPr>
            <a:xfrm>
              <a:off x="6654655" y="3647880"/>
              <a:ext cx="6278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Прямая соединительная линия 12">
              <a:extLst>
                <a:ext uri="{FF2B5EF4-FFF2-40B4-BE49-F238E27FC236}">
                  <a16:creationId xmlns:a16="http://schemas.microsoft.com/office/drawing/2014/main" id="{AC54CAE7-EFF4-925B-80BA-7498FB06D957}"/>
                </a:ext>
              </a:extLst>
            </p:cNvPr>
            <p:cNvCxnSpPr>
              <a:cxnSpLocks/>
            </p:cNvCxnSpPr>
            <p:nvPr/>
          </p:nvCxnSpPr>
          <p:spPr>
            <a:xfrm>
              <a:off x="3384397" y="1179650"/>
              <a:ext cx="3533480" cy="313545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>
              <a:extLst>
                <a:ext uri="{FF2B5EF4-FFF2-40B4-BE49-F238E27FC236}">
                  <a16:creationId xmlns:a16="http://schemas.microsoft.com/office/drawing/2014/main" id="{5F2E05EB-40DB-411E-9EDD-7DF9C39C01AB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5812967" y="3316083"/>
              <a:ext cx="959472" cy="1386758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Дуга 16">
              <a:extLst>
                <a:ext uri="{FF2B5EF4-FFF2-40B4-BE49-F238E27FC236}">
                  <a16:creationId xmlns:a16="http://schemas.microsoft.com/office/drawing/2014/main" id="{21F093F0-226E-9C03-8B1B-221A49F2D2BF}"/>
                </a:ext>
              </a:extLst>
            </p:cNvPr>
            <p:cNvSpPr/>
            <p:nvPr/>
          </p:nvSpPr>
          <p:spPr>
            <a:xfrm rot="19540383">
              <a:off x="5245061" y="1882213"/>
              <a:ext cx="1177863" cy="1163151"/>
            </a:xfrm>
            <a:prstGeom prst="arc">
              <a:avLst>
                <a:gd name="adj1" fmla="val 18147507"/>
                <a:gd name="adj2" fmla="val 0"/>
              </a:avLst>
            </a:prstGeom>
            <a:ln w="285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Блок-схема: извлечение 20">
              <a:extLst>
                <a:ext uri="{FF2B5EF4-FFF2-40B4-BE49-F238E27FC236}">
                  <a16:creationId xmlns:a16="http://schemas.microsoft.com/office/drawing/2014/main" id="{F08366B0-3BC5-B681-38B1-18F2C4FEB8D6}"/>
                </a:ext>
              </a:extLst>
            </p:cNvPr>
            <p:cNvSpPr/>
            <p:nvPr/>
          </p:nvSpPr>
          <p:spPr>
            <a:xfrm rot="5400000">
              <a:off x="9675650" y="3117509"/>
              <a:ext cx="178689" cy="350865"/>
            </a:xfrm>
            <a:prstGeom prst="flowChartExtra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5535962-D0FD-9B79-75DF-633A5DE18F03}"/>
                </a:ext>
              </a:extLst>
            </p:cNvPr>
            <p:cNvSpPr/>
            <p:nvPr/>
          </p:nvSpPr>
          <p:spPr>
            <a:xfrm>
              <a:off x="9440770" y="2725425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Z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3CA3935E-7BAA-A3AA-3298-AD1DBAA84FE8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V="1">
              <a:off x="5807521" y="540681"/>
              <a:ext cx="1255640" cy="2737973"/>
            </a:xfrm>
            <a:prstGeom prst="line">
              <a:avLst/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F9073DD6-2C81-B592-C8B2-C6CA48F7F51F}"/>
                </a:ext>
              </a:extLst>
            </p:cNvPr>
            <p:cNvSpPr/>
            <p:nvPr/>
          </p:nvSpPr>
          <p:spPr>
            <a:xfrm>
              <a:off x="6976233" y="2181563"/>
              <a:ext cx="341019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</a:t>
              </a:r>
              <a:r>
                <a:rPr lang="en-GB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</a:t>
              </a:r>
              <a:r>
                <a:rPr lang="el-GR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α</a:t>
              </a:r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 – angle of incidence</a:t>
              </a:r>
            </a:p>
            <a:p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0&lt;</a:t>
              </a:r>
              <a:r>
                <a:rPr lang="el-GR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β</a:t>
              </a:r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&lt;90 – angle of registration</a:t>
              </a:r>
            </a:p>
            <a:p>
              <a:r>
                <a:rPr lang="el-GR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Θ</a:t>
              </a:r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 – scattering angle</a:t>
              </a:r>
              <a:endParaRPr lang="ru-RU" sz="1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5E07701B-72DF-308B-B342-8E552A88116F}"/>
                </a:ext>
              </a:extLst>
            </p:cNvPr>
            <p:cNvSpPr/>
            <p:nvPr/>
          </p:nvSpPr>
          <p:spPr>
            <a:xfrm>
              <a:off x="5762223" y="1445686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4" name="Прямая соединительная линия 33">
              <a:extLst>
                <a:ext uri="{FF2B5EF4-FFF2-40B4-BE49-F238E27FC236}">
                  <a16:creationId xmlns:a16="http://schemas.microsoft.com/office/drawing/2014/main" id="{FE1B9A2D-3DDD-E326-A865-4885CE2CEEFD}"/>
                </a:ext>
              </a:extLst>
            </p:cNvPr>
            <p:cNvCxnSpPr/>
            <p:nvPr/>
          </p:nvCxnSpPr>
          <p:spPr>
            <a:xfrm flipV="1">
              <a:off x="5847143" y="3284753"/>
              <a:ext cx="3805237" cy="15876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Блок-схема: извлечение 34">
              <a:extLst>
                <a:ext uri="{FF2B5EF4-FFF2-40B4-BE49-F238E27FC236}">
                  <a16:creationId xmlns:a16="http://schemas.microsoft.com/office/drawing/2014/main" id="{F29E7058-998C-ECB1-D84F-51B776D5D4E5}"/>
                </a:ext>
              </a:extLst>
            </p:cNvPr>
            <p:cNvSpPr/>
            <p:nvPr/>
          </p:nvSpPr>
          <p:spPr>
            <a:xfrm rot="1573129">
              <a:off x="6813594" y="515534"/>
              <a:ext cx="283169" cy="48882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6" name="Прямая соединительная линия 45">
              <a:extLst>
                <a:ext uri="{FF2B5EF4-FFF2-40B4-BE49-F238E27FC236}">
                  <a16:creationId xmlns:a16="http://schemas.microsoft.com/office/drawing/2014/main" id="{1FEE5365-A67E-CA23-7DC8-A6B8981B3B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3110" y="3295305"/>
              <a:ext cx="3327288" cy="27948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>
              <a:extLst>
                <a:ext uri="{FF2B5EF4-FFF2-40B4-BE49-F238E27FC236}">
                  <a16:creationId xmlns:a16="http://schemas.microsoft.com/office/drawing/2014/main" id="{545FCC9A-1A77-D5D2-CA14-200D69F48568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 flipV="1">
              <a:off x="3400393" y="1204507"/>
              <a:ext cx="1994454" cy="1749299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Дуга 50">
              <a:extLst>
                <a:ext uri="{FF2B5EF4-FFF2-40B4-BE49-F238E27FC236}">
                  <a16:creationId xmlns:a16="http://schemas.microsoft.com/office/drawing/2014/main" id="{CCB5C413-7EE9-1BEC-3D8F-8DDAF7D86E4A}"/>
                </a:ext>
              </a:extLst>
            </p:cNvPr>
            <p:cNvSpPr/>
            <p:nvPr/>
          </p:nvSpPr>
          <p:spPr>
            <a:xfrm rot="17936238">
              <a:off x="4338775" y="1743957"/>
              <a:ext cx="2236148" cy="2228681"/>
            </a:xfrm>
            <a:prstGeom prst="arc">
              <a:avLst>
                <a:gd name="adj1" fmla="val 16657041"/>
                <a:gd name="adj2" fmla="val 20888558"/>
              </a:avLst>
            </a:prstGeom>
            <a:ln w="28575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0000"/>
                </a:solidFill>
              </a:endParaRPr>
            </a:p>
          </p:txBody>
        </p:sp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8ABF3694-CCFD-3535-1BF5-F2BE25BAA0CD}"/>
                </a:ext>
              </a:extLst>
            </p:cNvPr>
            <p:cNvSpPr/>
            <p:nvPr/>
          </p:nvSpPr>
          <p:spPr>
            <a:xfrm>
              <a:off x="4737935" y="1311849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α</a:t>
              </a:r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56" name="Рисунок 55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205DD20B-D83C-30BF-BB81-BBBB0BE7A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183" y="2142195"/>
              <a:ext cx="1181193" cy="787461"/>
            </a:xfrm>
            <a:prstGeom prst="rect">
              <a:avLst/>
            </a:prstGeom>
          </p:spPr>
        </p:pic>
        <p:sp>
          <p:nvSpPr>
            <p:cNvPr id="58" name="Блок-схема: извлечение 57">
              <a:extLst>
                <a:ext uri="{FF2B5EF4-FFF2-40B4-BE49-F238E27FC236}">
                  <a16:creationId xmlns:a16="http://schemas.microsoft.com/office/drawing/2014/main" id="{A6010D8E-578B-CA40-5C1B-EAEE40A4FED5}"/>
                </a:ext>
              </a:extLst>
            </p:cNvPr>
            <p:cNvSpPr/>
            <p:nvPr/>
          </p:nvSpPr>
          <p:spPr>
            <a:xfrm rot="7956063">
              <a:off x="5095297" y="2556408"/>
              <a:ext cx="250218" cy="473971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DF2BC4FD-45A0-9F9B-E1F7-DDFC2DD4A914}"/>
                </a:ext>
              </a:extLst>
            </p:cNvPr>
            <p:cNvCxnSpPr/>
            <p:nvPr/>
          </p:nvCxnSpPr>
          <p:spPr>
            <a:xfrm>
              <a:off x="5786557" y="503176"/>
              <a:ext cx="5291" cy="2805642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24B1D8C0-C360-452F-908C-0D50D984F6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0656" y="1156790"/>
              <a:ext cx="1171791" cy="2206468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58A12443-B814-42EF-E3AF-59AE6194E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6378" y="971879"/>
              <a:ext cx="889109" cy="2351817"/>
            </a:xfrm>
            <a:prstGeom prst="line">
              <a:avLst/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Дуга 62">
              <a:extLst>
                <a:ext uri="{FF2B5EF4-FFF2-40B4-BE49-F238E27FC236}">
                  <a16:creationId xmlns:a16="http://schemas.microsoft.com/office/drawing/2014/main" id="{F9D52556-B817-96C7-244C-C03811B32A88}"/>
                </a:ext>
              </a:extLst>
            </p:cNvPr>
            <p:cNvSpPr/>
            <p:nvPr/>
          </p:nvSpPr>
          <p:spPr>
            <a:xfrm rot="18722435">
              <a:off x="5861950" y="1217562"/>
              <a:ext cx="1177863" cy="1163151"/>
            </a:xfrm>
            <a:prstGeom prst="arc">
              <a:avLst>
                <a:gd name="adj1" fmla="val 19826836"/>
                <a:gd name="adj2" fmla="val 0"/>
              </a:avLst>
            </a:prstGeom>
            <a:ln w="3175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Прямоугольник 63">
              <a:extLst>
                <a:ext uri="{FF2B5EF4-FFF2-40B4-BE49-F238E27FC236}">
                  <a16:creationId xmlns:a16="http://schemas.microsoft.com/office/drawing/2014/main" id="{B3DB4562-3CCA-0C0C-9963-242CD270F6A6}"/>
                </a:ext>
              </a:extLst>
            </p:cNvPr>
            <p:cNvSpPr/>
            <p:nvPr/>
          </p:nvSpPr>
          <p:spPr>
            <a:xfrm>
              <a:off x="6591016" y="1159310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r>
                <a:rPr lang="el-GR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6" name="Параллелограмм 65">
              <a:extLst>
                <a:ext uri="{FF2B5EF4-FFF2-40B4-BE49-F238E27FC236}">
                  <a16:creationId xmlns:a16="http://schemas.microsoft.com/office/drawing/2014/main" id="{447687BE-3156-A967-981C-B044CE64E84B}"/>
                </a:ext>
              </a:extLst>
            </p:cNvPr>
            <p:cNvSpPr/>
            <p:nvPr/>
          </p:nvSpPr>
          <p:spPr>
            <a:xfrm>
              <a:off x="2651466" y="2942982"/>
              <a:ext cx="6906452" cy="711428"/>
            </a:xfrm>
            <a:prstGeom prst="parallelogram">
              <a:avLst>
                <a:gd name="adj" fmla="val 0"/>
              </a:avLst>
            </a:prstGeom>
            <a:solidFill>
              <a:srgbClr val="6C1345">
                <a:alpha val="56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B1DD6056-5CB4-D59F-1004-B1802997F90A}"/>
                </a:ext>
              </a:extLst>
            </p:cNvPr>
            <p:cNvSpPr/>
            <p:nvPr/>
          </p:nvSpPr>
          <p:spPr>
            <a:xfrm>
              <a:off x="4496896" y="2136128"/>
              <a:ext cx="155787" cy="1566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8" name="Овал 167">
              <a:extLst>
                <a:ext uri="{FF2B5EF4-FFF2-40B4-BE49-F238E27FC236}">
                  <a16:creationId xmlns:a16="http://schemas.microsoft.com/office/drawing/2014/main" id="{5933BAD5-FC14-7DDE-C081-B0850B25C628}"/>
                </a:ext>
              </a:extLst>
            </p:cNvPr>
            <p:cNvSpPr/>
            <p:nvPr/>
          </p:nvSpPr>
          <p:spPr>
            <a:xfrm>
              <a:off x="6094422" y="3002181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9" name="Овал 168">
              <a:extLst>
                <a:ext uri="{FF2B5EF4-FFF2-40B4-BE49-F238E27FC236}">
                  <a16:creationId xmlns:a16="http://schemas.microsoft.com/office/drawing/2014/main" id="{05088666-F066-954E-DD14-4C0A70A1595C}"/>
                </a:ext>
              </a:extLst>
            </p:cNvPr>
            <p:cNvSpPr/>
            <p:nvPr/>
          </p:nvSpPr>
          <p:spPr>
            <a:xfrm>
              <a:off x="6492053" y="3222588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0" name="Овал 169">
              <a:extLst>
                <a:ext uri="{FF2B5EF4-FFF2-40B4-BE49-F238E27FC236}">
                  <a16:creationId xmlns:a16="http://schemas.microsoft.com/office/drawing/2014/main" id="{638135F7-0D34-C761-010C-CA7AB93DDFB3}"/>
                </a:ext>
              </a:extLst>
            </p:cNvPr>
            <p:cNvSpPr/>
            <p:nvPr/>
          </p:nvSpPr>
          <p:spPr>
            <a:xfrm>
              <a:off x="6091278" y="3451790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1" name="Овал 170">
              <a:extLst>
                <a:ext uri="{FF2B5EF4-FFF2-40B4-BE49-F238E27FC236}">
                  <a16:creationId xmlns:a16="http://schemas.microsoft.com/office/drawing/2014/main" id="{6D5C9F03-B822-063E-CB2C-D3C4ABE7ABD0}"/>
                </a:ext>
              </a:extLst>
            </p:cNvPr>
            <p:cNvSpPr/>
            <p:nvPr/>
          </p:nvSpPr>
          <p:spPr>
            <a:xfrm>
              <a:off x="5293003" y="3004154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2" name="Овал 171">
              <a:extLst>
                <a:ext uri="{FF2B5EF4-FFF2-40B4-BE49-F238E27FC236}">
                  <a16:creationId xmlns:a16="http://schemas.microsoft.com/office/drawing/2014/main" id="{ABB45E75-E629-6C21-C956-E996C6FAF062}"/>
                </a:ext>
              </a:extLst>
            </p:cNvPr>
            <p:cNvSpPr/>
            <p:nvPr/>
          </p:nvSpPr>
          <p:spPr>
            <a:xfrm>
              <a:off x="5289859" y="3453763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3" name="Овал 172">
              <a:extLst>
                <a:ext uri="{FF2B5EF4-FFF2-40B4-BE49-F238E27FC236}">
                  <a16:creationId xmlns:a16="http://schemas.microsoft.com/office/drawing/2014/main" id="{E5B806C3-BB93-74E9-EF5A-ADA2D163B7E3}"/>
                </a:ext>
              </a:extLst>
            </p:cNvPr>
            <p:cNvSpPr/>
            <p:nvPr/>
          </p:nvSpPr>
          <p:spPr>
            <a:xfrm>
              <a:off x="7322310" y="3216808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4" name="Овал 173">
              <a:extLst>
                <a:ext uri="{FF2B5EF4-FFF2-40B4-BE49-F238E27FC236}">
                  <a16:creationId xmlns:a16="http://schemas.microsoft.com/office/drawing/2014/main" id="{8DC1EE77-BB4E-E64A-B646-2BEB4C130754}"/>
                </a:ext>
              </a:extLst>
            </p:cNvPr>
            <p:cNvSpPr/>
            <p:nvPr/>
          </p:nvSpPr>
          <p:spPr>
            <a:xfrm>
              <a:off x="7712799" y="2996090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5" name="Овал 174">
              <a:extLst>
                <a:ext uri="{FF2B5EF4-FFF2-40B4-BE49-F238E27FC236}">
                  <a16:creationId xmlns:a16="http://schemas.microsoft.com/office/drawing/2014/main" id="{11A9630B-73A8-BD8A-5948-F79EC7C6932F}"/>
                </a:ext>
              </a:extLst>
            </p:cNvPr>
            <p:cNvSpPr/>
            <p:nvPr/>
          </p:nvSpPr>
          <p:spPr>
            <a:xfrm>
              <a:off x="8110430" y="3216497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6" name="Овал 175">
              <a:extLst>
                <a:ext uri="{FF2B5EF4-FFF2-40B4-BE49-F238E27FC236}">
                  <a16:creationId xmlns:a16="http://schemas.microsoft.com/office/drawing/2014/main" id="{0EE1B2BB-CB1F-8C89-847D-240E010E1642}"/>
                </a:ext>
              </a:extLst>
            </p:cNvPr>
            <p:cNvSpPr/>
            <p:nvPr/>
          </p:nvSpPr>
          <p:spPr>
            <a:xfrm>
              <a:off x="7709655" y="3445699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7" name="Овал 176">
              <a:extLst>
                <a:ext uri="{FF2B5EF4-FFF2-40B4-BE49-F238E27FC236}">
                  <a16:creationId xmlns:a16="http://schemas.microsoft.com/office/drawing/2014/main" id="{0FC02D67-DF88-D991-0085-37920A7DE8D4}"/>
                </a:ext>
              </a:extLst>
            </p:cNvPr>
            <p:cNvSpPr/>
            <p:nvPr/>
          </p:nvSpPr>
          <p:spPr>
            <a:xfrm>
              <a:off x="6911380" y="2998063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8" name="Овал 177">
              <a:extLst>
                <a:ext uri="{FF2B5EF4-FFF2-40B4-BE49-F238E27FC236}">
                  <a16:creationId xmlns:a16="http://schemas.microsoft.com/office/drawing/2014/main" id="{66229DE2-E040-C1C9-73C7-AD9067622AB3}"/>
                </a:ext>
              </a:extLst>
            </p:cNvPr>
            <p:cNvSpPr/>
            <p:nvPr/>
          </p:nvSpPr>
          <p:spPr>
            <a:xfrm>
              <a:off x="6908236" y="3447672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9" name="Овал 178">
              <a:extLst>
                <a:ext uri="{FF2B5EF4-FFF2-40B4-BE49-F238E27FC236}">
                  <a16:creationId xmlns:a16="http://schemas.microsoft.com/office/drawing/2014/main" id="{748B092C-3CE2-C143-6B9E-76F857742BDE}"/>
                </a:ext>
              </a:extLst>
            </p:cNvPr>
            <p:cNvSpPr/>
            <p:nvPr/>
          </p:nvSpPr>
          <p:spPr>
            <a:xfrm>
              <a:off x="4109551" y="3216497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0" name="Овал 179">
              <a:extLst>
                <a:ext uri="{FF2B5EF4-FFF2-40B4-BE49-F238E27FC236}">
                  <a16:creationId xmlns:a16="http://schemas.microsoft.com/office/drawing/2014/main" id="{BAA1F926-3CE8-8A76-6BDB-59CB3D751552}"/>
                </a:ext>
              </a:extLst>
            </p:cNvPr>
            <p:cNvSpPr/>
            <p:nvPr/>
          </p:nvSpPr>
          <p:spPr>
            <a:xfrm>
              <a:off x="4500040" y="2995779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1" name="Овал 180">
              <a:extLst>
                <a:ext uri="{FF2B5EF4-FFF2-40B4-BE49-F238E27FC236}">
                  <a16:creationId xmlns:a16="http://schemas.microsoft.com/office/drawing/2014/main" id="{10260820-58E6-7F5D-E3F9-EF709FE881BD}"/>
                </a:ext>
              </a:extLst>
            </p:cNvPr>
            <p:cNvSpPr/>
            <p:nvPr/>
          </p:nvSpPr>
          <p:spPr>
            <a:xfrm>
              <a:off x="4897671" y="3216186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2" name="Овал 181">
              <a:extLst>
                <a:ext uri="{FF2B5EF4-FFF2-40B4-BE49-F238E27FC236}">
                  <a16:creationId xmlns:a16="http://schemas.microsoft.com/office/drawing/2014/main" id="{1E044992-3C24-47B2-36EC-6AF728F946DC}"/>
                </a:ext>
              </a:extLst>
            </p:cNvPr>
            <p:cNvSpPr/>
            <p:nvPr/>
          </p:nvSpPr>
          <p:spPr>
            <a:xfrm>
              <a:off x="4496896" y="3445388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3" name="Овал 182">
              <a:extLst>
                <a:ext uri="{FF2B5EF4-FFF2-40B4-BE49-F238E27FC236}">
                  <a16:creationId xmlns:a16="http://schemas.microsoft.com/office/drawing/2014/main" id="{8BC3A623-DDEB-8D74-F2C0-4CF1FAB0FFD1}"/>
                </a:ext>
              </a:extLst>
            </p:cNvPr>
            <p:cNvSpPr/>
            <p:nvPr/>
          </p:nvSpPr>
          <p:spPr>
            <a:xfrm>
              <a:off x="3698621" y="2997752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4" name="Овал 183">
              <a:extLst>
                <a:ext uri="{FF2B5EF4-FFF2-40B4-BE49-F238E27FC236}">
                  <a16:creationId xmlns:a16="http://schemas.microsoft.com/office/drawing/2014/main" id="{A128DE41-420A-6A26-A74D-AAB5403F328C}"/>
                </a:ext>
              </a:extLst>
            </p:cNvPr>
            <p:cNvSpPr/>
            <p:nvPr/>
          </p:nvSpPr>
          <p:spPr>
            <a:xfrm>
              <a:off x="3695477" y="3447361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5" name="Овал 184">
              <a:extLst>
                <a:ext uri="{FF2B5EF4-FFF2-40B4-BE49-F238E27FC236}">
                  <a16:creationId xmlns:a16="http://schemas.microsoft.com/office/drawing/2014/main" id="{20A68A47-04B8-09B6-54ED-4B717FB54753}"/>
                </a:ext>
              </a:extLst>
            </p:cNvPr>
            <p:cNvSpPr/>
            <p:nvPr/>
          </p:nvSpPr>
          <p:spPr>
            <a:xfrm>
              <a:off x="8948204" y="3216497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6" name="Овал 185">
              <a:extLst>
                <a:ext uri="{FF2B5EF4-FFF2-40B4-BE49-F238E27FC236}">
                  <a16:creationId xmlns:a16="http://schemas.microsoft.com/office/drawing/2014/main" id="{0FBB1122-58A0-9781-EEEB-5EDED8E60322}"/>
                </a:ext>
              </a:extLst>
            </p:cNvPr>
            <p:cNvSpPr/>
            <p:nvPr/>
          </p:nvSpPr>
          <p:spPr>
            <a:xfrm>
              <a:off x="9338693" y="2995779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8" name="Овал 187">
              <a:extLst>
                <a:ext uri="{FF2B5EF4-FFF2-40B4-BE49-F238E27FC236}">
                  <a16:creationId xmlns:a16="http://schemas.microsoft.com/office/drawing/2014/main" id="{629A5797-6435-06B4-0EA9-D4F2D67C16C2}"/>
                </a:ext>
              </a:extLst>
            </p:cNvPr>
            <p:cNvSpPr/>
            <p:nvPr/>
          </p:nvSpPr>
          <p:spPr>
            <a:xfrm>
              <a:off x="9335549" y="3445388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9" name="Овал 188">
              <a:extLst>
                <a:ext uri="{FF2B5EF4-FFF2-40B4-BE49-F238E27FC236}">
                  <a16:creationId xmlns:a16="http://schemas.microsoft.com/office/drawing/2014/main" id="{46E68632-5D7C-D188-A212-67E8EA5588F0}"/>
                </a:ext>
              </a:extLst>
            </p:cNvPr>
            <p:cNvSpPr/>
            <p:nvPr/>
          </p:nvSpPr>
          <p:spPr>
            <a:xfrm>
              <a:off x="8537274" y="2997752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0" name="Овал 189">
              <a:extLst>
                <a:ext uri="{FF2B5EF4-FFF2-40B4-BE49-F238E27FC236}">
                  <a16:creationId xmlns:a16="http://schemas.microsoft.com/office/drawing/2014/main" id="{E6304011-0AD0-7609-78B6-6BC75EF4232E}"/>
                </a:ext>
              </a:extLst>
            </p:cNvPr>
            <p:cNvSpPr/>
            <p:nvPr/>
          </p:nvSpPr>
          <p:spPr>
            <a:xfrm>
              <a:off x="8534130" y="3447361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1" name="Овал 190">
              <a:extLst>
                <a:ext uri="{FF2B5EF4-FFF2-40B4-BE49-F238E27FC236}">
                  <a16:creationId xmlns:a16="http://schemas.microsoft.com/office/drawing/2014/main" id="{E19F6B41-4B35-8396-B512-84EB94237A3E}"/>
                </a:ext>
              </a:extLst>
            </p:cNvPr>
            <p:cNvSpPr/>
            <p:nvPr/>
          </p:nvSpPr>
          <p:spPr>
            <a:xfrm>
              <a:off x="2899744" y="3000175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2" name="Овал 191">
              <a:extLst>
                <a:ext uri="{FF2B5EF4-FFF2-40B4-BE49-F238E27FC236}">
                  <a16:creationId xmlns:a16="http://schemas.microsoft.com/office/drawing/2014/main" id="{F1D857D8-F2A1-E675-89EF-F78F8AA57C1F}"/>
                </a:ext>
              </a:extLst>
            </p:cNvPr>
            <p:cNvSpPr/>
            <p:nvPr/>
          </p:nvSpPr>
          <p:spPr>
            <a:xfrm>
              <a:off x="3297375" y="3220582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FD84EEF-98FA-0659-4733-2094CD497B27}"/>
                </a:ext>
              </a:extLst>
            </p:cNvPr>
            <p:cNvSpPr txBox="1"/>
            <p:nvPr/>
          </p:nvSpPr>
          <p:spPr>
            <a:xfrm>
              <a:off x="2635256" y="3311442"/>
              <a:ext cx="7969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rgbClr val="9B1588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target</a:t>
              </a:r>
              <a:endParaRPr lang="ru-RU" dirty="0">
                <a:solidFill>
                  <a:srgbClr val="9B1588"/>
                </a:solidFill>
              </a:endParaRPr>
            </a:p>
          </p:txBody>
        </p:sp>
        <p:cxnSp>
          <p:nvCxnSpPr>
            <p:cNvPr id="196" name="Прямая соединительная линия 195">
              <a:extLst>
                <a:ext uri="{FF2B5EF4-FFF2-40B4-BE49-F238E27FC236}">
                  <a16:creationId xmlns:a16="http://schemas.microsoft.com/office/drawing/2014/main" id="{F73B653C-42E5-3F2B-4F00-047AC83A50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95862" y="1079966"/>
              <a:ext cx="2107451" cy="2224525"/>
            </a:xfrm>
            <a:prstGeom prst="line">
              <a:avLst/>
            </a:prstGeom>
            <a:ln w="38100"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Овал 166">
              <a:extLst>
                <a:ext uri="{FF2B5EF4-FFF2-40B4-BE49-F238E27FC236}">
                  <a16:creationId xmlns:a16="http://schemas.microsoft.com/office/drawing/2014/main" id="{19F748FD-B215-5F48-F13B-73DE3F4BA9A4}"/>
                </a:ext>
              </a:extLst>
            </p:cNvPr>
            <p:cNvSpPr/>
            <p:nvPr/>
          </p:nvSpPr>
          <p:spPr>
            <a:xfrm>
              <a:off x="5703933" y="3222899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1" name="Блок-схема: извлечение 200">
              <a:extLst>
                <a:ext uri="{FF2B5EF4-FFF2-40B4-BE49-F238E27FC236}">
                  <a16:creationId xmlns:a16="http://schemas.microsoft.com/office/drawing/2014/main" id="{A045F6F9-A1FB-5690-3DEB-09E4BE1592D3}"/>
                </a:ext>
              </a:extLst>
            </p:cNvPr>
            <p:cNvSpPr/>
            <p:nvPr/>
          </p:nvSpPr>
          <p:spPr>
            <a:xfrm rot="2478979">
              <a:off x="7674931" y="935235"/>
              <a:ext cx="283169" cy="488828"/>
            </a:xfrm>
            <a:prstGeom prst="flowChartExtra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B5AB4E55-FBB1-6F13-BE0A-7D80687B6076}"/>
                </a:ext>
              </a:extLst>
            </p:cNvPr>
            <p:cNvSpPr txBox="1"/>
            <p:nvPr/>
          </p:nvSpPr>
          <p:spPr>
            <a:xfrm>
              <a:off x="2629129" y="3590718"/>
              <a:ext cx="957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vacuum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544560F-F5F0-8E0D-CA5F-CC62C6784C86}"/>
                </a:ext>
              </a:extLst>
            </p:cNvPr>
            <p:cNvSpPr txBox="1"/>
            <p:nvPr/>
          </p:nvSpPr>
          <p:spPr>
            <a:xfrm>
              <a:off x="2642896" y="2606156"/>
              <a:ext cx="9571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solidFill>
                    <a:schemeClr val="bg1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vacuum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4" name="Прямоугольник 203">
              <a:extLst>
                <a:ext uri="{FF2B5EF4-FFF2-40B4-BE49-F238E27FC236}">
                  <a16:creationId xmlns:a16="http://schemas.microsoft.com/office/drawing/2014/main" id="{5AA33E15-353A-7DD1-1935-54449C066B1E}"/>
                </a:ext>
              </a:extLst>
            </p:cNvPr>
            <p:cNvSpPr/>
            <p:nvPr/>
          </p:nvSpPr>
          <p:spPr>
            <a:xfrm>
              <a:off x="6230932" y="354191"/>
              <a:ext cx="85547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“S”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5" name="Прямоугольник 204">
              <a:extLst>
                <a:ext uri="{FF2B5EF4-FFF2-40B4-BE49-F238E27FC236}">
                  <a16:creationId xmlns:a16="http://schemas.microsoft.com/office/drawing/2014/main" id="{2ACA3734-66DD-4A2A-E420-2C6D2AE776E2}"/>
                </a:ext>
              </a:extLst>
            </p:cNvPr>
            <p:cNvSpPr/>
            <p:nvPr/>
          </p:nvSpPr>
          <p:spPr>
            <a:xfrm>
              <a:off x="7755568" y="1119898"/>
              <a:ext cx="85547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“B”</a:t>
              </a:r>
              <a:endPara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6" name="Прямоугольник 205">
              <a:extLst>
                <a:ext uri="{FF2B5EF4-FFF2-40B4-BE49-F238E27FC236}">
                  <a16:creationId xmlns:a16="http://schemas.microsoft.com/office/drawing/2014/main" id="{7B9CD2CB-6ECE-2AC3-C947-4AF8F5F70A51}"/>
                </a:ext>
              </a:extLst>
            </p:cNvPr>
            <p:cNvSpPr/>
            <p:nvPr/>
          </p:nvSpPr>
          <p:spPr>
            <a:xfrm>
              <a:off x="6815918" y="5009248"/>
              <a:ext cx="85547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“T”</a:t>
              </a:r>
              <a:endParaRPr lang="ru-RU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9" name="Блок-схема: извлечение 208">
              <a:extLst>
                <a:ext uri="{FF2B5EF4-FFF2-40B4-BE49-F238E27FC236}">
                  <a16:creationId xmlns:a16="http://schemas.microsoft.com/office/drawing/2014/main" id="{C8E41B6D-7E30-6691-5930-877827AD4C11}"/>
                </a:ext>
              </a:extLst>
            </p:cNvPr>
            <p:cNvSpPr/>
            <p:nvPr/>
          </p:nvSpPr>
          <p:spPr>
            <a:xfrm rot="12369727">
              <a:off x="4935127" y="4546543"/>
              <a:ext cx="283169" cy="491298"/>
            </a:xfrm>
            <a:prstGeom prst="flowChartExtra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0" name="Прямоугольник 209">
              <a:extLst>
                <a:ext uri="{FF2B5EF4-FFF2-40B4-BE49-F238E27FC236}">
                  <a16:creationId xmlns:a16="http://schemas.microsoft.com/office/drawing/2014/main" id="{A426597F-7B0E-BE4C-F941-CC999BA3FC6E}"/>
                </a:ext>
              </a:extLst>
            </p:cNvPr>
            <p:cNvSpPr/>
            <p:nvPr/>
          </p:nvSpPr>
          <p:spPr>
            <a:xfrm>
              <a:off x="4314331" y="4301062"/>
              <a:ext cx="85547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“R”</a:t>
              </a:r>
              <a:endParaRPr lang="ru-RU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1" name="Дуга 210">
              <a:extLst>
                <a:ext uri="{FF2B5EF4-FFF2-40B4-BE49-F238E27FC236}">
                  <a16:creationId xmlns:a16="http://schemas.microsoft.com/office/drawing/2014/main" id="{68BD15C9-C076-414C-969F-B03924E2767B}"/>
                </a:ext>
              </a:extLst>
            </p:cNvPr>
            <p:cNvSpPr/>
            <p:nvPr/>
          </p:nvSpPr>
          <p:spPr>
            <a:xfrm rot="9661574">
              <a:off x="5034313" y="3114025"/>
              <a:ext cx="1546415" cy="1370095"/>
            </a:xfrm>
            <a:prstGeom prst="arc">
              <a:avLst>
                <a:gd name="adj1" fmla="val 17451488"/>
                <a:gd name="adj2" fmla="val 19989167"/>
              </a:avLst>
            </a:prstGeom>
            <a:ln w="28575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0070C0"/>
                </a:solidFill>
              </a:endParaRPr>
            </a:p>
          </p:txBody>
        </p:sp>
        <p:sp>
          <p:nvSpPr>
            <p:cNvPr id="212" name="Овал 211">
              <a:extLst>
                <a:ext uri="{FF2B5EF4-FFF2-40B4-BE49-F238E27FC236}">
                  <a16:creationId xmlns:a16="http://schemas.microsoft.com/office/drawing/2014/main" id="{0D4E552C-A14E-EC86-3665-439509A6CA8C}"/>
                </a:ext>
              </a:extLst>
            </p:cNvPr>
            <p:cNvSpPr/>
            <p:nvPr/>
          </p:nvSpPr>
          <p:spPr>
            <a:xfrm>
              <a:off x="6533975" y="4398623"/>
              <a:ext cx="155787" cy="1566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3" name="Овал 212">
              <a:extLst>
                <a:ext uri="{FF2B5EF4-FFF2-40B4-BE49-F238E27FC236}">
                  <a16:creationId xmlns:a16="http://schemas.microsoft.com/office/drawing/2014/main" id="{69DDC658-68C0-54F5-FA64-05923B9868BC}"/>
                </a:ext>
              </a:extLst>
            </p:cNvPr>
            <p:cNvSpPr/>
            <p:nvPr/>
          </p:nvSpPr>
          <p:spPr>
            <a:xfrm>
              <a:off x="6395976" y="2539555"/>
              <a:ext cx="155787" cy="15665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4" name="Овал 213">
              <a:extLst>
                <a:ext uri="{FF2B5EF4-FFF2-40B4-BE49-F238E27FC236}">
                  <a16:creationId xmlns:a16="http://schemas.microsoft.com/office/drawing/2014/main" id="{F8B0B515-1483-D206-7CA9-6750371C684C}"/>
                </a:ext>
              </a:extLst>
            </p:cNvPr>
            <p:cNvSpPr/>
            <p:nvPr/>
          </p:nvSpPr>
          <p:spPr>
            <a:xfrm>
              <a:off x="6268657" y="2019959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5" name="Овал 214">
              <a:extLst>
                <a:ext uri="{FF2B5EF4-FFF2-40B4-BE49-F238E27FC236}">
                  <a16:creationId xmlns:a16="http://schemas.microsoft.com/office/drawing/2014/main" id="{F6B6BB5A-DD35-7906-F636-696B5719C729}"/>
                </a:ext>
              </a:extLst>
            </p:cNvPr>
            <p:cNvSpPr/>
            <p:nvPr/>
          </p:nvSpPr>
          <p:spPr>
            <a:xfrm>
              <a:off x="5206894" y="4243506"/>
              <a:ext cx="155787" cy="156654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6" name="Прямоугольник 215">
              <a:extLst>
                <a:ext uri="{FF2B5EF4-FFF2-40B4-BE49-F238E27FC236}">
                  <a16:creationId xmlns:a16="http://schemas.microsoft.com/office/drawing/2014/main" id="{BF288FEA-124C-B281-C0E9-F5864DFA9B7E}"/>
                </a:ext>
              </a:extLst>
            </p:cNvPr>
            <p:cNvSpPr/>
            <p:nvPr/>
          </p:nvSpPr>
          <p:spPr>
            <a:xfrm>
              <a:off x="6958293" y="3689717"/>
              <a:ext cx="3438959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</a:rPr>
                <a:t>“B” – backscattered atoms of a beam</a:t>
              </a:r>
            </a:p>
            <a:p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“S”– sputtered atoms of a target</a:t>
              </a:r>
            </a:p>
            <a:p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“T” –transmitted atoms of a beam</a:t>
              </a:r>
            </a:p>
            <a:p>
              <a:r>
                <a:rPr lang="en-US" sz="1400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cs typeface="Times New Roman" panose="02020603050405020304" pitchFamily="18" charset="0"/>
                </a:rPr>
                <a:t>“R” – transmitted atoms of a target</a:t>
              </a:r>
              <a:endParaRPr lang="ru-RU" sz="14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Блок-схема: извлечение 218">
              <a:extLst>
                <a:ext uri="{FF2B5EF4-FFF2-40B4-BE49-F238E27FC236}">
                  <a16:creationId xmlns:a16="http://schemas.microsoft.com/office/drawing/2014/main" id="{6D37F7CB-450A-6526-52A6-BD3F7088787D}"/>
                </a:ext>
              </a:extLst>
            </p:cNvPr>
            <p:cNvSpPr/>
            <p:nvPr/>
          </p:nvSpPr>
          <p:spPr>
            <a:xfrm rot="14177270">
              <a:off x="4402226" y="3943892"/>
              <a:ext cx="283169" cy="491298"/>
            </a:xfrm>
            <a:prstGeom prst="flowChartExtra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0" name="Овал 219">
              <a:extLst>
                <a:ext uri="{FF2B5EF4-FFF2-40B4-BE49-F238E27FC236}">
                  <a16:creationId xmlns:a16="http://schemas.microsoft.com/office/drawing/2014/main" id="{A55CD252-7F60-36DD-AACC-0638937E213E}"/>
                </a:ext>
              </a:extLst>
            </p:cNvPr>
            <p:cNvSpPr/>
            <p:nvPr/>
          </p:nvSpPr>
          <p:spPr>
            <a:xfrm>
              <a:off x="4995697" y="3715217"/>
              <a:ext cx="155787" cy="156654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1" name="Прямоугольник 220">
              <a:extLst>
                <a:ext uri="{FF2B5EF4-FFF2-40B4-BE49-F238E27FC236}">
                  <a16:creationId xmlns:a16="http://schemas.microsoft.com/office/drawing/2014/main" id="{705C1B99-0352-12DC-16E2-A367EDFDB0E8}"/>
                </a:ext>
              </a:extLst>
            </p:cNvPr>
            <p:cNvSpPr/>
            <p:nvPr/>
          </p:nvSpPr>
          <p:spPr>
            <a:xfrm>
              <a:off x="5184894" y="4340748"/>
              <a:ext cx="69426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β</a:t>
              </a:r>
              <a:endParaRPr lang="ru-RU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2" name="Прямоугольник 221">
              <a:extLst>
                <a:ext uri="{FF2B5EF4-FFF2-40B4-BE49-F238E27FC236}">
                  <a16:creationId xmlns:a16="http://schemas.microsoft.com/office/drawing/2014/main" id="{F6960B8C-4CF1-7BA1-0EA7-7C61AB74AD3A}"/>
                </a:ext>
              </a:extLst>
            </p:cNvPr>
            <p:cNvSpPr/>
            <p:nvPr/>
          </p:nvSpPr>
          <p:spPr>
            <a:xfrm>
              <a:off x="3873859" y="3661571"/>
              <a:ext cx="855477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“R”</a:t>
              </a:r>
              <a:endParaRPr lang="ru-RU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4" name="Прямоугольник 223">
              <a:extLst>
                <a:ext uri="{FF2B5EF4-FFF2-40B4-BE49-F238E27FC236}">
                  <a16:creationId xmlns:a16="http://schemas.microsoft.com/office/drawing/2014/main" id="{21F63182-5B28-E30C-AA30-2F97982D9785}"/>
                </a:ext>
              </a:extLst>
            </p:cNvPr>
            <p:cNvSpPr/>
            <p:nvPr/>
          </p:nvSpPr>
          <p:spPr>
            <a:xfrm>
              <a:off x="7817451" y="1395275"/>
              <a:ext cx="1060594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 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=0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5" name="Прямоугольник 224">
              <a:extLst>
                <a:ext uri="{FF2B5EF4-FFF2-40B4-BE49-F238E27FC236}">
                  <a16:creationId xmlns:a16="http://schemas.microsoft.com/office/drawing/2014/main" id="{5C0AD54A-DA6D-3A5D-CDC1-D62234CCD364}"/>
                </a:ext>
              </a:extLst>
            </p:cNvPr>
            <p:cNvSpPr/>
            <p:nvPr/>
          </p:nvSpPr>
          <p:spPr>
            <a:xfrm>
              <a:off x="6892586" y="5285589"/>
              <a:ext cx="1060594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 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=0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6" name="Прямоугольник 225">
              <a:extLst>
                <a:ext uri="{FF2B5EF4-FFF2-40B4-BE49-F238E27FC236}">
                  <a16:creationId xmlns:a16="http://schemas.microsoft.com/office/drawing/2014/main" id="{E28EC710-BF03-42F2-1C54-CD520AF5C372}"/>
                </a:ext>
              </a:extLst>
            </p:cNvPr>
            <p:cNvSpPr/>
            <p:nvPr/>
          </p:nvSpPr>
          <p:spPr>
            <a:xfrm>
              <a:off x="4501913" y="5349465"/>
              <a:ext cx="1060594" cy="5507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ϕ </a:t>
              </a:r>
              <a:r>
                <a:rPr lang="en-US" sz="2400" b="1" dirty="0">
                  <a:solidFill>
                    <a:sysClr val="windowText" lastClr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ahnschrift Light" panose="020B0502040204020203" pitchFamily="34" charset="0"/>
                  <a:cs typeface="Times New Roman" panose="02020603050405020304" pitchFamily="18" charset="0"/>
                </a:rPr>
                <a:t>=180</a:t>
              </a:r>
              <a:endPara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402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D58E27F-53EA-696C-A97D-0A2F5FB4BB0D}"/>
              </a:ext>
            </a:extLst>
          </p:cNvPr>
          <p:cNvSpPr/>
          <p:nvPr/>
        </p:nvSpPr>
        <p:spPr>
          <a:xfrm>
            <a:off x="5677844" y="5560967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endParaRPr lang="ru-RU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Блок-схема: извлечение 5">
            <a:extLst>
              <a:ext uri="{FF2B5EF4-FFF2-40B4-BE49-F238E27FC236}">
                <a16:creationId xmlns:a16="http://schemas.microsoft.com/office/drawing/2014/main" id="{AC9EE31E-FA08-9284-EDD2-D96777EA2A81}"/>
              </a:ext>
            </a:extLst>
          </p:cNvPr>
          <p:cNvSpPr/>
          <p:nvPr/>
        </p:nvSpPr>
        <p:spPr>
          <a:xfrm rot="10800000">
            <a:off x="5741707" y="5883307"/>
            <a:ext cx="135467" cy="269405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C98D753-CDA4-AAB4-CD2B-25295C5696A0}"/>
              </a:ext>
            </a:extLst>
          </p:cNvPr>
          <p:cNvCxnSpPr/>
          <p:nvPr/>
        </p:nvCxnSpPr>
        <p:spPr>
          <a:xfrm>
            <a:off x="5792396" y="3276324"/>
            <a:ext cx="18521" cy="2805642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Дуга 7">
            <a:extLst>
              <a:ext uri="{FF2B5EF4-FFF2-40B4-BE49-F238E27FC236}">
                <a16:creationId xmlns:a16="http://schemas.microsoft.com/office/drawing/2014/main" id="{523DA2CA-6F54-DD6F-B2EA-724D8854CF93}"/>
              </a:ext>
            </a:extLst>
          </p:cNvPr>
          <p:cNvSpPr/>
          <p:nvPr/>
        </p:nvSpPr>
        <p:spPr>
          <a:xfrm rot="6682943">
            <a:off x="5331485" y="3292404"/>
            <a:ext cx="1546415" cy="1370095"/>
          </a:xfrm>
          <a:prstGeom prst="arc">
            <a:avLst>
              <a:gd name="adj1" fmla="val 17451488"/>
              <a:gd name="adj2" fmla="val 0"/>
            </a:avLst>
          </a:prstGeom>
          <a:ln w="28575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6FB7CB93-5506-03AD-9E0C-27CC11172546}"/>
              </a:ext>
            </a:extLst>
          </p:cNvPr>
          <p:cNvCxnSpPr>
            <a:cxnSpLocks/>
          </p:cNvCxnSpPr>
          <p:nvPr/>
        </p:nvCxnSpPr>
        <p:spPr>
          <a:xfrm>
            <a:off x="7075280" y="2698242"/>
            <a:ext cx="0" cy="318506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602BBAF-092F-70A1-BA85-FD25AEE0C28F}"/>
              </a:ext>
            </a:extLst>
          </p:cNvPr>
          <p:cNvSpPr/>
          <p:nvPr/>
        </p:nvSpPr>
        <p:spPr>
          <a:xfrm>
            <a:off x="5790311" y="4604216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ru-RU" sz="24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Блок-схема: извлечение 10">
            <a:extLst>
              <a:ext uri="{FF2B5EF4-FFF2-40B4-BE49-F238E27FC236}">
                <a16:creationId xmlns:a16="http://schemas.microsoft.com/office/drawing/2014/main" id="{ADE21E15-61E0-CB70-7143-5EB15A38E1E3}"/>
              </a:ext>
            </a:extLst>
          </p:cNvPr>
          <p:cNvSpPr/>
          <p:nvPr/>
        </p:nvSpPr>
        <p:spPr>
          <a:xfrm rot="8619694">
            <a:off x="6776415" y="4655070"/>
            <a:ext cx="283169" cy="491298"/>
          </a:xfrm>
          <a:prstGeom prst="flowChartExtra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001670-22CC-2857-CD88-718A30DB462A}"/>
              </a:ext>
            </a:extLst>
          </p:cNvPr>
          <p:cNvSpPr txBox="1"/>
          <p:nvPr/>
        </p:nvSpPr>
        <p:spPr>
          <a:xfrm>
            <a:off x="6306869" y="3389095"/>
            <a:ext cx="6278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ru-RU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DF310747-0EFB-99F5-E668-42C6A34ACDCB}"/>
              </a:ext>
            </a:extLst>
          </p:cNvPr>
          <p:cNvCxnSpPr>
            <a:cxnSpLocks/>
          </p:cNvCxnSpPr>
          <p:nvPr/>
        </p:nvCxnSpPr>
        <p:spPr>
          <a:xfrm>
            <a:off x="3374872" y="1179650"/>
            <a:ext cx="3500027" cy="308867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989D10E1-AB26-4BA3-995D-032F1069538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5812967" y="3316083"/>
            <a:ext cx="959472" cy="1386758"/>
          </a:xfrm>
          <a:prstGeom prst="line">
            <a:avLst/>
          </a:prstGeom>
          <a:ln w="381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араллелограмм 14">
            <a:extLst>
              <a:ext uri="{FF2B5EF4-FFF2-40B4-BE49-F238E27FC236}">
                <a16:creationId xmlns:a16="http://schemas.microsoft.com/office/drawing/2014/main" id="{0F86E2A2-0C27-2C0B-2A92-98DBE1BF0523}"/>
              </a:ext>
            </a:extLst>
          </p:cNvPr>
          <p:cNvSpPr/>
          <p:nvPr/>
        </p:nvSpPr>
        <p:spPr>
          <a:xfrm>
            <a:off x="34777" y="512723"/>
            <a:ext cx="12515851" cy="5664522"/>
          </a:xfrm>
          <a:prstGeom prst="parallelogram">
            <a:avLst>
              <a:gd name="adj" fmla="val 93255"/>
            </a:avLst>
          </a:prstGeom>
          <a:solidFill>
            <a:srgbClr val="6C1345">
              <a:alpha val="6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3E972623-82EB-56EB-DC55-F81ACB0B7184}"/>
              </a:ext>
            </a:extLst>
          </p:cNvPr>
          <p:cNvSpPr/>
          <p:nvPr/>
        </p:nvSpPr>
        <p:spPr>
          <a:xfrm rot="1827711">
            <a:off x="4267930" y="2497178"/>
            <a:ext cx="2094982" cy="1954166"/>
          </a:xfrm>
          <a:prstGeom prst="arc">
            <a:avLst>
              <a:gd name="adj1" fmla="val 17146469"/>
              <a:gd name="adj2" fmla="val 20765066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8A08F2C6-9D9C-2323-0C7D-C6B82B59EA54}"/>
              </a:ext>
            </a:extLst>
          </p:cNvPr>
          <p:cNvSpPr/>
          <p:nvPr/>
        </p:nvSpPr>
        <p:spPr>
          <a:xfrm rot="19540383">
            <a:off x="5245061" y="1882213"/>
            <a:ext cx="1177863" cy="1163151"/>
          </a:xfrm>
          <a:prstGeom prst="arc">
            <a:avLst>
              <a:gd name="adj1" fmla="val 18147507"/>
              <a:gd name="adj2" fmla="val 0"/>
            </a:avLst>
          </a:prstGeom>
          <a:ln w="285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3AB768E8-E095-CA4D-ED8E-697C94883347}"/>
              </a:ext>
            </a:extLst>
          </p:cNvPr>
          <p:cNvSpPr/>
          <p:nvPr/>
        </p:nvSpPr>
        <p:spPr>
          <a:xfrm rot="1233551">
            <a:off x="5728298" y="2756747"/>
            <a:ext cx="881653" cy="750593"/>
          </a:xfrm>
          <a:prstGeom prst="arc">
            <a:avLst>
              <a:gd name="adj1" fmla="val 18938136"/>
              <a:gd name="adj2" fmla="val 0"/>
            </a:avLst>
          </a:prstGeom>
          <a:ln w="28575">
            <a:solidFill>
              <a:schemeClr val="bg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575F126-AD42-CC19-9930-93EF82E7DCA5}"/>
              </a:ext>
            </a:extLst>
          </p:cNvPr>
          <p:cNvCxnSpPr/>
          <p:nvPr/>
        </p:nvCxnSpPr>
        <p:spPr>
          <a:xfrm flipV="1">
            <a:off x="5885146" y="689712"/>
            <a:ext cx="2332170" cy="25224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извлечение 19">
            <a:extLst>
              <a:ext uri="{FF2B5EF4-FFF2-40B4-BE49-F238E27FC236}">
                <a16:creationId xmlns:a16="http://schemas.microsoft.com/office/drawing/2014/main" id="{3BA85091-2D0F-C27F-6DE2-073E3AA28CB7}"/>
              </a:ext>
            </a:extLst>
          </p:cNvPr>
          <p:cNvSpPr/>
          <p:nvPr/>
        </p:nvSpPr>
        <p:spPr>
          <a:xfrm rot="2292888">
            <a:off x="8135137" y="509335"/>
            <a:ext cx="164357" cy="288462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извлечение 20">
            <a:extLst>
              <a:ext uri="{FF2B5EF4-FFF2-40B4-BE49-F238E27FC236}">
                <a16:creationId xmlns:a16="http://schemas.microsoft.com/office/drawing/2014/main" id="{2EFAFF31-B6D5-D45F-ADEE-0EC3B875A4C8}"/>
              </a:ext>
            </a:extLst>
          </p:cNvPr>
          <p:cNvSpPr/>
          <p:nvPr/>
        </p:nvSpPr>
        <p:spPr>
          <a:xfrm rot="5400000">
            <a:off x="9675650" y="3117509"/>
            <a:ext cx="178689" cy="350865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765BC5F0-CA5C-8721-5858-930B4366764C}"/>
              </a:ext>
            </a:extLst>
          </p:cNvPr>
          <p:cNvSpPr/>
          <p:nvPr/>
        </p:nvSpPr>
        <p:spPr>
          <a:xfrm>
            <a:off x="8063525" y="511113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  <a:endParaRPr lang="ru-RU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4DE4A42-1FF7-8A32-9B81-819755E8692C}"/>
              </a:ext>
            </a:extLst>
          </p:cNvPr>
          <p:cNvSpPr/>
          <p:nvPr/>
        </p:nvSpPr>
        <p:spPr>
          <a:xfrm>
            <a:off x="9394594" y="2746824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</a:t>
            </a:r>
            <a:endParaRPr lang="ru-RU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C07B0CE-1675-59AB-3C1D-A52BDEAF107F}"/>
              </a:ext>
            </a:extLst>
          </p:cNvPr>
          <p:cNvCxnSpPr>
            <a:cxnSpLocks/>
            <a:endCxn id="35" idx="0"/>
          </p:cNvCxnSpPr>
          <p:nvPr/>
        </p:nvCxnSpPr>
        <p:spPr>
          <a:xfrm flipV="1">
            <a:off x="5807521" y="540681"/>
            <a:ext cx="1255640" cy="2737973"/>
          </a:xfrm>
          <a:prstGeom prst="line">
            <a:avLst/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E2A1301F-A4CB-BB1F-4C51-037749ED3F3C}"/>
              </a:ext>
            </a:extLst>
          </p:cNvPr>
          <p:cNvCxnSpPr/>
          <p:nvPr/>
        </p:nvCxnSpPr>
        <p:spPr>
          <a:xfrm>
            <a:off x="7074266" y="511114"/>
            <a:ext cx="0" cy="219180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9D79BE2-9ECA-C007-EBC1-814CB9CA9C7E}"/>
              </a:ext>
            </a:extLst>
          </p:cNvPr>
          <p:cNvCxnSpPr/>
          <p:nvPr/>
        </p:nvCxnSpPr>
        <p:spPr>
          <a:xfrm flipH="1">
            <a:off x="5838714" y="2702921"/>
            <a:ext cx="1235552" cy="60589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7A18620-7170-69A0-2F1A-F9CA789FBC1F}"/>
              </a:ext>
            </a:extLst>
          </p:cNvPr>
          <p:cNvCxnSpPr/>
          <p:nvPr/>
        </p:nvCxnSpPr>
        <p:spPr>
          <a:xfrm flipH="1">
            <a:off x="5794602" y="550893"/>
            <a:ext cx="1235552" cy="605897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47A3DCB-862C-83C3-D90B-681B9641975E}"/>
              </a:ext>
            </a:extLst>
          </p:cNvPr>
          <p:cNvCxnSpPr>
            <a:cxnSpLocks/>
          </p:cNvCxnSpPr>
          <p:nvPr/>
        </p:nvCxnSpPr>
        <p:spPr>
          <a:xfrm flipH="1">
            <a:off x="6575985" y="2728619"/>
            <a:ext cx="494001" cy="54455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68EF12B1-2A00-B13C-88EE-1612BE77E54F}"/>
              </a:ext>
            </a:extLst>
          </p:cNvPr>
          <p:cNvCxnSpPr>
            <a:cxnSpLocks/>
          </p:cNvCxnSpPr>
          <p:nvPr/>
        </p:nvCxnSpPr>
        <p:spPr>
          <a:xfrm flipH="1">
            <a:off x="6359461" y="2707268"/>
            <a:ext cx="722149" cy="14086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Блок-схема: извлечение 29">
            <a:extLst>
              <a:ext uri="{FF2B5EF4-FFF2-40B4-BE49-F238E27FC236}">
                <a16:creationId xmlns:a16="http://schemas.microsoft.com/office/drawing/2014/main" id="{8DA8D0DE-1F84-7323-04AC-4C916096DF67}"/>
              </a:ext>
            </a:extLst>
          </p:cNvPr>
          <p:cNvSpPr/>
          <p:nvPr/>
        </p:nvSpPr>
        <p:spPr>
          <a:xfrm rot="3794235">
            <a:off x="6857955" y="2632611"/>
            <a:ext cx="136866" cy="298204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1F2D57ED-1DA1-43C1-2A7A-F0B17C8EBA1C}"/>
              </a:ext>
            </a:extLst>
          </p:cNvPr>
          <p:cNvSpPr/>
          <p:nvPr/>
        </p:nvSpPr>
        <p:spPr>
          <a:xfrm>
            <a:off x="6299789" y="2899534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anose="02020603050405020304" pitchFamily="18" charset="0"/>
              </a:rPr>
              <a:t>ϕ</a:t>
            </a:r>
            <a:endParaRPr lang="ru-RU" sz="20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EECAD2B-0847-E9D0-ECD6-D4490AD4F015}"/>
              </a:ext>
            </a:extLst>
          </p:cNvPr>
          <p:cNvSpPr/>
          <p:nvPr/>
        </p:nvSpPr>
        <p:spPr>
          <a:xfrm>
            <a:off x="7313450" y="3314049"/>
            <a:ext cx="23216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</a:t>
            </a:r>
            <a:r>
              <a:rPr lang="en-GB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</a:t>
            </a:r>
            <a:r>
              <a:rPr lang="el-G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α</a:t>
            </a:r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&lt;90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0&lt;</a:t>
            </a:r>
            <a:r>
              <a:rPr lang="el-G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β</a:t>
            </a:r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&lt;90</a:t>
            </a:r>
          </a:p>
          <a:p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0&lt;</a:t>
            </a:r>
            <a:r>
              <a:rPr lang="el-G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anose="02020603050405020304" pitchFamily="18" charset="0"/>
              </a:rPr>
              <a:t>ϕ</a:t>
            </a:r>
            <a:r>
              <a:rPr lang="en-US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&lt;180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F5059DA-BDDA-90F6-5DEB-F13652A73CD2}"/>
              </a:ext>
            </a:extLst>
          </p:cNvPr>
          <p:cNvSpPr/>
          <p:nvPr/>
        </p:nvSpPr>
        <p:spPr>
          <a:xfrm>
            <a:off x="5762223" y="1445686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β</a:t>
            </a:r>
            <a:endParaRPr lang="ru-RU" sz="24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E8A411D-0092-EF96-A3EB-9E85F53715BD}"/>
              </a:ext>
            </a:extLst>
          </p:cNvPr>
          <p:cNvCxnSpPr/>
          <p:nvPr/>
        </p:nvCxnSpPr>
        <p:spPr>
          <a:xfrm flipV="1">
            <a:off x="5847143" y="3284753"/>
            <a:ext cx="3805237" cy="15876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Блок-схема: извлечение 34">
            <a:extLst>
              <a:ext uri="{FF2B5EF4-FFF2-40B4-BE49-F238E27FC236}">
                <a16:creationId xmlns:a16="http://schemas.microsoft.com/office/drawing/2014/main" id="{CEB0698E-71BE-44B7-929A-34DB6CD2A934}"/>
              </a:ext>
            </a:extLst>
          </p:cNvPr>
          <p:cNvSpPr/>
          <p:nvPr/>
        </p:nvSpPr>
        <p:spPr>
          <a:xfrm rot="1573129">
            <a:off x="6813594" y="515534"/>
            <a:ext cx="283169" cy="488828"/>
          </a:xfrm>
          <a:prstGeom prst="flowChartExtra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7B1974-53A4-4755-5A75-0B69055582ED}"/>
              </a:ext>
            </a:extLst>
          </p:cNvPr>
          <p:cNvSpPr txBox="1"/>
          <p:nvPr/>
        </p:nvSpPr>
        <p:spPr>
          <a:xfrm>
            <a:off x="7312189" y="2143076"/>
            <a:ext cx="2931479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red</a:t>
            </a:r>
            <a:r>
              <a: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en-US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</a:t>
            </a:r>
            <a:r>
              <a:rPr lang="ru-RU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</a:t>
            </a:r>
            <a:r>
              <a:rPr 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incident</a:t>
            </a:r>
          </a:p>
          <a:p>
            <a:r>
              <a:rPr lang="en-US" sz="17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green</a:t>
            </a:r>
            <a:r>
              <a:rPr lang="en-US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– scattered, </a:t>
            </a:r>
            <a:endParaRPr lang="ru-RU" sz="17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            </a:t>
            </a:r>
            <a:r>
              <a:rPr lang="en-US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sputtered</a:t>
            </a:r>
            <a:endParaRPr lang="ru-RU" sz="17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r>
              <a:rPr lang="en-US" sz="17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blue</a:t>
            </a:r>
            <a:r>
              <a:rPr lang="en-US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</a:t>
            </a:r>
            <a:r>
              <a:rPr lang="ru-RU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  </a:t>
            </a:r>
            <a:r>
              <a:rPr lang="en-US" sz="17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– transmitted</a:t>
            </a:r>
            <a:endParaRPr lang="en-US" sz="17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endParaRPr lang="en-US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7" name="Параллелограмм 36">
            <a:extLst>
              <a:ext uri="{FF2B5EF4-FFF2-40B4-BE49-F238E27FC236}">
                <a16:creationId xmlns:a16="http://schemas.microsoft.com/office/drawing/2014/main" id="{7A499439-D254-EF9B-51CD-1157BC66A625}"/>
              </a:ext>
            </a:extLst>
          </p:cNvPr>
          <p:cNvSpPr/>
          <p:nvPr/>
        </p:nvSpPr>
        <p:spPr>
          <a:xfrm rot="18780000">
            <a:off x="5927542" y="3413495"/>
            <a:ext cx="7985381" cy="235404"/>
          </a:xfrm>
          <a:prstGeom prst="parallelogram">
            <a:avLst>
              <a:gd name="adj" fmla="val 106276"/>
            </a:avLst>
          </a:prstGeom>
          <a:solidFill>
            <a:srgbClr val="6C1345">
              <a:alpha val="6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Параллелограмм 37">
            <a:extLst>
              <a:ext uri="{FF2B5EF4-FFF2-40B4-BE49-F238E27FC236}">
                <a16:creationId xmlns:a16="http://schemas.microsoft.com/office/drawing/2014/main" id="{B20B296A-FB3D-0ADA-CD2E-BCC7EED96CDC}"/>
              </a:ext>
            </a:extLst>
          </p:cNvPr>
          <p:cNvSpPr/>
          <p:nvPr/>
        </p:nvSpPr>
        <p:spPr>
          <a:xfrm>
            <a:off x="47648" y="6180304"/>
            <a:ext cx="7237635" cy="348910"/>
          </a:xfrm>
          <a:prstGeom prst="parallelogram">
            <a:avLst>
              <a:gd name="adj" fmla="val 0"/>
            </a:avLst>
          </a:prstGeom>
          <a:solidFill>
            <a:srgbClr val="6C1345">
              <a:alpha val="68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8344057E-7109-9146-8921-B4F3BEBD10B9}"/>
              </a:ext>
            </a:extLst>
          </p:cNvPr>
          <p:cNvCxnSpPr>
            <a:cxnSpLocks/>
          </p:cNvCxnSpPr>
          <p:nvPr/>
        </p:nvCxnSpPr>
        <p:spPr>
          <a:xfrm flipH="1">
            <a:off x="3351420" y="3358862"/>
            <a:ext cx="2374116" cy="4271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928A4BC-1819-DBFD-E726-42A6697FBB6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350918" y="1156790"/>
            <a:ext cx="0" cy="263145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8BA8F2B-B8FB-A644-F8B1-4F31B958ED2D}"/>
              </a:ext>
            </a:extLst>
          </p:cNvPr>
          <p:cNvCxnSpPr>
            <a:cxnSpLocks/>
          </p:cNvCxnSpPr>
          <p:nvPr/>
        </p:nvCxnSpPr>
        <p:spPr>
          <a:xfrm flipH="1">
            <a:off x="3346063" y="3793326"/>
            <a:ext cx="2021410" cy="166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9123F5E7-2610-9D40-3F4E-CD4BD4837C15}"/>
              </a:ext>
            </a:extLst>
          </p:cNvPr>
          <p:cNvCxnSpPr>
            <a:cxnSpLocks/>
          </p:cNvCxnSpPr>
          <p:nvPr/>
        </p:nvCxnSpPr>
        <p:spPr>
          <a:xfrm flipH="1">
            <a:off x="3362703" y="3347618"/>
            <a:ext cx="412556" cy="43844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Блок-схема: извлечение 42">
            <a:extLst>
              <a:ext uri="{FF2B5EF4-FFF2-40B4-BE49-F238E27FC236}">
                <a16:creationId xmlns:a16="http://schemas.microsoft.com/office/drawing/2014/main" id="{9C130A5D-CF87-9431-4D32-DDB5A49C1A4C}"/>
              </a:ext>
            </a:extLst>
          </p:cNvPr>
          <p:cNvSpPr/>
          <p:nvPr/>
        </p:nvSpPr>
        <p:spPr>
          <a:xfrm rot="15488436">
            <a:off x="3420734" y="3608499"/>
            <a:ext cx="152206" cy="298204"/>
          </a:xfrm>
          <a:prstGeom prst="flowChartExtra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9F1A027C-5527-1B40-0F89-24B6C96DFFB2}"/>
              </a:ext>
            </a:extLst>
          </p:cNvPr>
          <p:cNvCxnSpPr>
            <a:cxnSpLocks/>
          </p:cNvCxnSpPr>
          <p:nvPr/>
        </p:nvCxnSpPr>
        <p:spPr>
          <a:xfrm flipV="1">
            <a:off x="3177817" y="3145792"/>
            <a:ext cx="2769809" cy="3013697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Дуга 44">
            <a:extLst>
              <a:ext uri="{FF2B5EF4-FFF2-40B4-BE49-F238E27FC236}">
                <a16:creationId xmlns:a16="http://schemas.microsoft.com/office/drawing/2014/main" id="{15B90F07-905F-4C7D-0F2C-339F846687D8}"/>
              </a:ext>
            </a:extLst>
          </p:cNvPr>
          <p:cNvSpPr/>
          <p:nvPr/>
        </p:nvSpPr>
        <p:spPr>
          <a:xfrm rot="11592051">
            <a:off x="4125891" y="3029936"/>
            <a:ext cx="881653" cy="750593"/>
          </a:xfrm>
          <a:prstGeom prst="arc">
            <a:avLst>
              <a:gd name="adj1" fmla="val 18938136"/>
              <a:gd name="adj2" fmla="val 0"/>
            </a:avLst>
          </a:prstGeom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462D5EAF-D900-96B2-8646-E15A9F61F2FD}"/>
              </a:ext>
            </a:extLst>
          </p:cNvPr>
          <p:cNvCxnSpPr>
            <a:cxnSpLocks/>
          </p:cNvCxnSpPr>
          <p:nvPr/>
        </p:nvCxnSpPr>
        <p:spPr>
          <a:xfrm flipV="1">
            <a:off x="2683110" y="3295305"/>
            <a:ext cx="3327288" cy="27948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40F7713A-7FFA-EF7D-782D-37C20A2B2928}"/>
              </a:ext>
            </a:extLst>
          </p:cNvPr>
          <p:cNvSpPr/>
          <p:nvPr/>
        </p:nvSpPr>
        <p:spPr>
          <a:xfrm>
            <a:off x="3739909" y="3227258"/>
            <a:ext cx="4507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0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anose="02020603050405020304" pitchFamily="18" charset="0"/>
              </a:rPr>
              <a:t>ϕ</a:t>
            </a:r>
            <a:r>
              <a:rPr lang="en-US" sz="2000" b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" panose="020B0502040204020203" pitchFamily="34" charset="0"/>
                <a:cs typeface="Times New Roman" panose="02020603050405020304" pitchFamily="18" charset="0"/>
              </a:rPr>
              <a:t>0</a:t>
            </a:r>
            <a:endParaRPr lang="ru-RU" sz="2000" baseline="-25000" dirty="0"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Параллелограмм 47">
            <a:extLst>
              <a:ext uri="{FF2B5EF4-FFF2-40B4-BE49-F238E27FC236}">
                <a16:creationId xmlns:a16="http://schemas.microsoft.com/office/drawing/2014/main" id="{87070645-6C71-78B5-7A37-898365EE0EDA}"/>
              </a:ext>
            </a:extLst>
          </p:cNvPr>
          <p:cNvSpPr/>
          <p:nvPr/>
        </p:nvSpPr>
        <p:spPr>
          <a:xfrm rot="10137664">
            <a:off x="3070156" y="965064"/>
            <a:ext cx="2968450" cy="2584661"/>
          </a:xfrm>
          <a:prstGeom prst="parallelogram">
            <a:avLst>
              <a:gd name="adj" fmla="val 19709"/>
            </a:avLst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415F95D2-E893-51D5-1103-40F62A545248}"/>
              </a:ext>
            </a:extLst>
          </p:cNvPr>
          <p:cNvCxnSpPr>
            <a:cxnSpLocks/>
          </p:cNvCxnSpPr>
          <p:nvPr/>
        </p:nvCxnSpPr>
        <p:spPr>
          <a:xfrm flipH="1">
            <a:off x="3346063" y="691949"/>
            <a:ext cx="2419656" cy="48008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FDC3E7C5-E1C2-7A94-364F-89F1A8332F4F}"/>
              </a:ext>
            </a:extLst>
          </p:cNvPr>
          <p:cNvCxnSpPr>
            <a:cxnSpLocks/>
          </p:cNvCxnSpPr>
          <p:nvPr/>
        </p:nvCxnSpPr>
        <p:spPr>
          <a:xfrm flipH="1" flipV="1">
            <a:off x="3400393" y="1204507"/>
            <a:ext cx="2393048" cy="2100670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Дуга 50">
            <a:extLst>
              <a:ext uri="{FF2B5EF4-FFF2-40B4-BE49-F238E27FC236}">
                <a16:creationId xmlns:a16="http://schemas.microsoft.com/office/drawing/2014/main" id="{808CA970-93DD-F471-6C45-B220FEFDF600}"/>
              </a:ext>
            </a:extLst>
          </p:cNvPr>
          <p:cNvSpPr/>
          <p:nvPr/>
        </p:nvSpPr>
        <p:spPr>
          <a:xfrm rot="17936238">
            <a:off x="4338775" y="1743957"/>
            <a:ext cx="2236148" cy="2228681"/>
          </a:xfrm>
          <a:prstGeom prst="arc">
            <a:avLst>
              <a:gd name="adj1" fmla="val 16657041"/>
              <a:gd name="adj2" fmla="val 20888558"/>
            </a:avLst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EB229614-4CB0-9AC5-EED7-2CAE3FF80DA5}"/>
              </a:ext>
            </a:extLst>
          </p:cNvPr>
          <p:cNvSpPr/>
          <p:nvPr/>
        </p:nvSpPr>
        <p:spPr>
          <a:xfrm>
            <a:off x="4729579" y="1220561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</a:t>
            </a:r>
            <a:r>
              <a:rPr lang="el-GR" sz="24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400" b="1" dirty="0">
              <a:solidFill>
                <a:sysClr val="windowText" lastClr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Параллелограмм 52">
            <a:extLst>
              <a:ext uri="{FF2B5EF4-FFF2-40B4-BE49-F238E27FC236}">
                <a16:creationId xmlns:a16="http://schemas.microsoft.com/office/drawing/2014/main" id="{98B05EA5-7B93-DEC6-F9AE-7F5854CD3169}"/>
              </a:ext>
            </a:extLst>
          </p:cNvPr>
          <p:cNvSpPr/>
          <p:nvPr/>
        </p:nvSpPr>
        <p:spPr>
          <a:xfrm rot="9284611">
            <a:off x="5267290" y="984082"/>
            <a:ext cx="2326102" cy="1940371"/>
          </a:xfrm>
          <a:prstGeom prst="parallelogram">
            <a:avLst>
              <a:gd name="adj" fmla="val 47269"/>
            </a:avLst>
          </a:prstGeom>
          <a:solidFill>
            <a:srgbClr val="00B05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Параллелограмм 53">
            <a:extLst>
              <a:ext uri="{FF2B5EF4-FFF2-40B4-BE49-F238E27FC236}">
                <a16:creationId xmlns:a16="http://schemas.microsoft.com/office/drawing/2014/main" id="{EBD8F7D8-B912-1233-B120-883D4F950346}"/>
              </a:ext>
            </a:extLst>
          </p:cNvPr>
          <p:cNvSpPr/>
          <p:nvPr/>
        </p:nvSpPr>
        <p:spPr>
          <a:xfrm rot="9284611">
            <a:off x="5233964" y="3141961"/>
            <a:ext cx="2392219" cy="2150138"/>
          </a:xfrm>
          <a:prstGeom prst="parallelogram">
            <a:avLst>
              <a:gd name="adj" fmla="val 45813"/>
            </a:avLst>
          </a:prstGeom>
          <a:solidFill>
            <a:srgbClr val="0070C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18BA8DD3-78DB-DC32-A72D-27AE628F31A8}"/>
              </a:ext>
            </a:extLst>
          </p:cNvPr>
          <p:cNvCxnSpPr>
            <a:cxnSpLocks/>
          </p:cNvCxnSpPr>
          <p:nvPr/>
        </p:nvCxnSpPr>
        <p:spPr>
          <a:xfrm flipH="1">
            <a:off x="5801656" y="5112556"/>
            <a:ext cx="1256587" cy="582929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Рисунок 55" descr="Изображение выглядит как лягушка, графическая вставка, амфиб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E7B05737-FF7D-B6B0-7E9D-3BB7A2DAC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71" y="5455796"/>
            <a:ext cx="1031578" cy="687718"/>
          </a:xfrm>
          <a:prstGeom prst="rect">
            <a:avLst/>
          </a:prstGeom>
        </p:spPr>
      </p:pic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61377FD4-EFA8-D06C-5364-E1CB970CE01D}"/>
              </a:ext>
            </a:extLst>
          </p:cNvPr>
          <p:cNvSpPr/>
          <p:nvPr/>
        </p:nvSpPr>
        <p:spPr>
          <a:xfrm>
            <a:off x="643098" y="5146876"/>
            <a:ext cx="3040586" cy="13788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bg1"/>
                </a:solidFill>
                <a:latin typeface="Taurus" panose="020B7200000000000000" pitchFamily="34" charset="0"/>
              </a:rPr>
              <a:t>ISInCa</a:t>
            </a:r>
            <a:endParaRPr lang="ru-RU" sz="4000" b="1" dirty="0">
              <a:solidFill>
                <a:schemeClr val="bg1"/>
              </a:solidFill>
              <a:latin typeface="Taurus" panose="020B7200000000000000" pitchFamily="34" charset="0"/>
            </a:endParaRPr>
          </a:p>
        </p:txBody>
      </p:sp>
      <p:sp>
        <p:nvSpPr>
          <p:cNvPr id="58" name="Блок-схема: извлечение 57">
            <a:extLst>
              <a:ext uri="{FF2B5EF4-FFF2-40B4-BE49-F238E27FC236}">
                <a16:creationId xmlns:a16="http://schemas.microsoft.com/office/drawing/2014/main" id="{29DF5233-8EFD-C104-8B69-65A14E966C82}"/>
              </a:ext>
            </a:extLst>
          </p:cNvPr>
          <p:cNvSpPr/>
          <p:nvPr/>
        </p:nvSpPr>
        <p:spPr>
          <a:xfrm rot="7956063">
            <a:off x="5470899" y="2895149"/>
            <a:ext cx="250218" cy="473971"/>
          </a:xfrm>
          <a:prstGeom prst="flowChartExtra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35BE439B-A1A4-15FB-D662-19C8B64499EE}"/>
              </a:ext>
            </a:extLst>
          </p:cNvPr>
          <p:cNvCxnSpPr/>
          <p:nvPr/>
        </p:nvCxnSpPr>
        <p:spPr>
          <a:xfrm>
            <a:off x="5786557" y="503176"/>
            <a:ext cx="5291" cy="2805642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70C5D4DD-F033-1150-3431-58F00B393F86}"/>
              </a:ext>
            </a:extLst>
          </p:cNvPr>
          <p:cNvCxnSpPr>
            <a:cxnSpLocks/>
          </p:cNvCxnSpPr>
          <p:nvPr/>
        </p:nvCxnSpPr>
        <p:spPr>
          <a:xfrm flipH="1">
            <a:off x="5760656" y="1156790"/>
            <a:ext cx="1171791" cy="2206468"/>
          </a:xfrm>
          <a:prstGeom prst="line">
            <a:avLst/>
          </a:prstGeom>
          <a:ln w="31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1904E80E-1D71-0E2C-FA87-52F7C58F0D71}"/>
              </a:ext>
            </a:extLst>
          </p:cNvPr>
          <p:cNvCxnSpPr>
            <a:cxnSpLocks/>
          </p:cNvCxnSpPr>
          <p:nvPr/>
        </p:nvCxnSpPr>
        <p:spPr>
          <a:xfrm flipH="1">
            <a:off x="5786378" y="971879"/>
            <a:ext cx="889109" cy="2351817"/>
          </a:xfrm>
          <a:prstGeom prst="line">
            <a:avLst/>
          </a:prstGeom>
          <a:ln w="31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B9C03318-B2C8-7164-848F-3C32E8C17ADE}"/>
              </a:ext>
            </a:extLst>
          </p:cNvPr>
          <p:cNvSpPr/>
          <p:nvPr/>
        </p:nvSpPr>
        <p:spPr>
          <a:xfrm>
            <a:off x="5709967" y="3216833"/>
            <a:ext cx="155787" cy="156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Дуга 62">
            <a:extLst>
              <a:ext uri="{FF2B5EF4-FFF2-40B4-BE49-F238E27FC236}">
                <a16:creationId xmlns:a16="http://schemas.microsoft.com/office/drawing/2014/main" id="{75FA269B-9ED8-39F4-86E8-BB8443983F0D}"/>
              </a:ext>
            </a:extLst>
          </p:cNvPr>
          <p:cNvSpPr/>
          <p:nvPr/>
        </p:nvSpPr>
        <p:spPr>
          <a:xfrm rot="18722435">
            <a:off x="5861950" y="1217562"/>
            <a:ext cx="1177863" cy="1163151"/>
          </a:xfrm>
          <a:prstGeom prst="arc">
            <a:avLst>
              <a:gd name="adj1" fmla="val 19826836"/>
              <a:gd name="adj2" fmla="val 0"/>
            </a:avLst>
          </a:prstGeom>
          <a:ln w="3175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F34440A4-3A8E-0FBF-3941-8EDBDF1864A4}"/>
              </a:ext>
            </a:extLst>
          </p:cNvPr>
          <p:cNvSpPr/>
          <p:nvPr/>
        </p:nvSpPr>
        <p:spPr>
          <a:xfrm>
            <a:off x="6591016" y="1159310"/>
            <a:ext cx="694267" cy="5507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l-GR" dirty="0">
                <a:solidFill>
                  <a:srgbClr val="00B050"/>
                </a:solidFill>
              </a:rPr>
              <a:t>β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92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D4D5EDD8-C2D5-55CF-9053-9B4F84F4C445}"/>
              </a:ext>
            </a:extLst>
          </p:cNvPr>
          <p:cNvGrpSpPr/>
          <p:nvPr/>
        </p:nvGrpSpPr>
        <p:grpSpPr>
          <a:xfrm>
            <a:off x="1460409" y="2184400"/>
            <a:ext cx="8519050" cy="3502640"/>
            <a:chOff x="1460409" y="2184400"/>
            <a:chExt cx="8519050" cy="3502640"/>
          </a:xfrm>
        </p:grpSpPr>
        <p:pic>
          <p:nvPicPr>
            <p:cNvPr id="5" name="Рисунок 4" descr="Изображение выглядит как зеленый, снимок экрана, искусство&#10;&#10;Автоматически созданное описание">
              <a:extLst>
                <a:ext uri="{FF2B5EF4-FFF2-40B4-BE49-F238E27FC236}">
                  <a16:creationId xmlns:a16="http://schemas.microsoft.com/office/drawing/2014/main" id="{FF484934-E1DB-AE5F-F5FE-41FDB140B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906"/>
            <a:stretch/>
          </p:blipFill>
          <p:spPr>
            <a:xfrm>
              <a:off x="1460409" y="2184400"/>
              <a:ext cx="8519050" cy="3502640"/>
            </a:xfrm>
            <a:prstGeom prst="rect">
              <a:avLst/>
            </a:prstGeom>
          </p:spPr>
        </p:pic>
        <p:pic>
          <p:nvPicPr>
            <p:cNvPr id="7" name="Рисунок 6" descr="Изображение выглядит как лягушка, графическая вставка, амфибия, мультфильм&#10;&#10;Автоматически созданное описание">
              <a:extLst>
                <a:ext uri="{FF2B5EF4-FFF2-40B4-BE49-F238E27FC236}">
                  <a16:creationId xmlns:a16="http://schemas.microsoft.com/office/drawing/2014/main" id="{AE264738-9960-69B6-AE4F-2310A0B7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5065" y="3410452"/>
              <a:ext cx="2444979" cy="1629985"/>
            </a:xfrm>
            <a:prstGeom prst="rect">
              <a:avLst/>
            </a:prstGeom>
          </p:spPr>
        </p:pic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B54B7E0-E252-E8A1-370E-AA4D6EB811C5}"/>
                </a:ext>
              </a:extLst>
            </p:cNvPr>
            <p:cNvSpPr/>
            <p:nvPr/>
          </p:nvSpPr>
          <p:spPr>
            <a:xfrm>
              <a:off x="4100044" y="3246493"/>
              <a:ext cx="5774206" cy="19579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800" b="1" dirty="0" err="1">
                  <a:solidFill>
                    <a:schemeClr val="bg1"/>
                  </a:solidFill>
                  <a:latin typeface="Taurus" panose="020B7200000000000000" pitchFamily="34" charset="0"/>
                </a:rPr>
                <a:t>ISInCa</a:t>
              </a:r>
              <a:endParaRPr lang="ru-RU" sz="11500" b="1" dirty="0">
                <a:solidFill>
                  <a:schemeClr val="bg1"/>
                </a:solidFill>
                <a:latin typeface="Taurus" panose="020B7200000000000000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1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531E0445-8EBB-D9F2-FA2F-F454C7710415}"/>
              </a:ext>
            </a:extLst>
          </p:cNvPr>
          <p:cNvGrpSpPr/>
          <p:nvPr/>
        </p:nvGrpSpPr>
        <p:grpSpPr>
          <a:xfrm>
            <a:off x="2399381" y="536510"/>
            <a:ext cx="7109926" cy="5784980"/>
            <a:chOff x="2537927" y="662473"/>
            <a:chExt cx="7109926" cy="5784980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440D8C8B-7484-8EB9-22E5-41E5F1DFC31A}"/>
                </a:ext>
              </a:extLst>
            </p:cNvPr>
            <p:cNvGrpSpPr/>
            <p:nvPr/>
          </p:nvGrpSpPr>
          <p:grpSpPr>
            <a:xfrm>
              <a:off x="2537927" y="662473"/>
              <a:ext cx="7109926" cy="5784980"/>
              <a:chOff x="2537927" y="662473"/>
              <a:chExt cx="7109926" cy="5784980"/>
            </a:xfrm>
          </p:grpSpPr>
          <p:pic>
            <p:nvPicPr>
              <p:cNvPr id="7" name="Рисунок 6" descr="Изображение выглядит как текст, снимок экрана, Прямоугольник, диаграмм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26C666FF-723D-0E15-3296-2742CFE722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28" t="9660" r="11921" b="5987"/>
              <a:stretch/>
            </p:blipFill>
            <p:spPr>
              <a:xfrm>
                <a:off x="2537927" y="662473"/>
                <a:ext cx="7109926" cy="5784980"/>
              </a:xfrm>
              <a:prstGeom prst="rect">
                <a:avLst/>
              </a:prstGeom>
            </p:spPr>
          </p:pic>
          <p:sp>
            <p:nvSpPr>
              <p:cNvPr id="8" name="Правая фигурная скобка 7">
                <a:extLst>
                  <a:ext uri="{FF2B5EF4-FFF2-40B4-BE49-F238E27FC236}">
                    <a16:creationId xmlns:a16="http://schemas.microsoft.com/office/drawing/2014/main" id="{218C3339-A376-50C6-D9C1-8D4F7A53647F}"/>
                  </a:ext>
                </a:extLst>
              </p:cNvPr>
              <p:cNvSpPr/>
              <p:nvPr/>
            </p:nvSpPr>
            <p:spPr>
              <a:xfrm rot="16200000">
                <a:off x="7037712" y="1768835"/>
                <a:ext cx="178835" cy="594237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00EEAEA-EA81-4B01-6A79-6970B5FD8EF7}"/>
                  </a:ext>
                </a:extLst>
              </p:cNvPr>
              <p:cNvSpPr/>
              <p:nvPr/>
            </p:nvSpPr>
            <p:spPr>
              <a:xfrm>
                <a:off x="6716582" y="1552769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Estep</a:t>
                </a:r>
                <a:endParaRPr lang="ru-RU" dirty="0"/>
              </a:p>
            </p:txBody>
          </p:sp>
          <p:sp>
            <p:nvSpPr>
              <p:cNvPr id="10" name="Правая фигурная скобка 9">
                <a:extLst>
                  <a:ext uri="{FF2B5EF4-FFF2-40B4-BE49-F238E27FC236}">
                    <a16:creationId xmlns:a16="http://schemas.microsoft.com/office/drawing/2014/main" id="{921525B8-7C81-DA4D-BFFB-3DAE4BB0AD61}"/>
                  </a:ext>
                </a:extLst>
              </p:cNvPr>
              <p:cNvSpPr/>
              <p:nvPr/>
            </p:nvSpPr>
            <p:spPr>
              <a:xfrm rot="16200000">
                <a:off x="7918679" y="1446146"/>
                <a:ext cx="199050" cy="416963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C517F0-7826-DFC2-215B-3E6854FCEA8A}"/>
                  </a:ext>
                </a:extLst>
              </p:cNvPr>
              <p:cNvSpPr/>
              <p:nvPr/>
            </p:nvSpPr>
            <p:spPr>
              <a:xfrm>
                <a:off x="7607657" y="1132893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</a:t>
                </a:r>
                <a:endParaRPr lang="ru-RU" dirty="0"/>
              </a:p>
            </p:txBody>
          </p:sp>
        </p:grp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A84E00E9-85AF-B951-AF8D-62141D360742}"/>
                </a:ext>
              </a:extLst>
            </p:cNvPr>
            <p:cNvSpPr/>
            <p:nvPr/>
          </p:nvSpPr>
          <p:spPr>
            <a:xfrm>
              <a:off x="6973455" y="6114473"/>
              <a:ext cx="49876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37724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Прямоугольн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F30D884F-85DB-48B0-B8FD-1E251BFA70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9" t="8436" r="12754" b="5987"/>
          <a:stretch/>
        </p:blipFill>
        <p:spPr>
          <a:xfrm>
            <a:off x="2453950" y="485192"/>
            <a:ext cx="7100597" cy="5868955"/>
          </a:xfrm>
          <a:prstGeom prst="rect">
            <a:avLst/>
          </a:prstGeom>
        </p:spPr>
      </p:pic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218C3339-A376-50C6-D9C1-8D4F7A53647F}"/>
              </a:ext>
            </a:extLst>
          </p:cNvPr>
          <p:cNvSpPr/>
          <p:nvPr/>
        </p:nvSpPr>
        <p:spPr>
          <a:xfrm rot="16200000">
            <a:off x="7037712" y="1768835"/>
            <a:ext cx="178835" cy="594237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0EEAEA-EA81-4B01-6A79-6970B5FD8EF7}"/>
              </a:ext>
            </a:extLst>
          </p:cNvPr>
          <p:cNvSpPr/>
          <p:nvPr/>
        </p:nvSpPr>
        <p:spPr>
          <a:xfrm>
            <a:off x="6716582" y="1552769"/>
            <a:ext cx="821094" cy="46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Estep</a:t>
            </a:r>
            <a:endParaRPr lang="ru-RU" dirty="0"/>
          </a:p>
        </p:txBody>
      </p:sp>
      <p:sp>
        <p:nvSpPr>
          <p:cNvPr id="10" name="Правая фигурная скобка 9">
            <a:extLst>
              <a:ext uri="{FF2B5EF4-FFF2-40B4-BE49-F238E27FC236}">
                <a16:creationId xmlns:a16="http://schemas.microsoft.com/office/drawing/2014/main" id="{921525B8-7C81-DA4D-BFFB-3DAE4BB0AD61}"/>
              </a:ext>
            </a:extLst>
          </p:cNvPr>
          <p:cNvSpPr/>
          <p:nvPr/>
        </p:nvSpPr>
        <p:spPr>
          <a:xfrm rot="16200000">
            <a:off x="7896810" y="1412031"/>
            <a:ext cx="180393" cy="354566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8C517F0-7826-DFC2-215B-3E6854FCEA8A}"/>
              </a:ext>
            </a:extLst>
          </p:cNvPr>
          <p:cNvSpPr/>
          <p:nvPr/>
        </p:nvSpPr>
        <p:spPr>
          <a:xfrm>
            <a:off x="7570333" y="1114231"/>
            <a:ext cx="821094" cy="4665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58AEE49-3B7F-EBEC-E997-AF009D683D03}"/>
              </a:ext>
            </a:extLst>
          </p:cNvPr>
          <p:cNvSpPr/>
          <p:nvPr/>
        </p:nvSpPr>
        <p:spPr>
          <a:xfrm>
            <a:off x="6925485" y="6040111"/>
            <a:ext cx="49876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497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EF7AB93-8556-22E2-467F-0FB3C6F234F6}"/>
              </a:ext>
            </a:extLst>
          </p:cNvPr>
          <p:cNvSpPr/>
          <p:nvPr/>
        </p:nvSpPr>
        <p:spPr>
          <a:xfrm>
            <a:off x="1196110" y="3276600"/>
            <a:ext cx="498763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3CB87F2-B7C8-AFCE-AABD-5B1FDCA0B9E7}"/>
              </a:ext>
            </a:extLst>
          </p:cNvPr>
          <p:cNvGrpSpPr/>
          <p:nvPr/>
        </p:nvGrpSpPr>
        <p:grpSpPr>
          <a:xfrm>
            <a:off x="2491274" y="625151"/>
            <a:ext cx="7063274" cy="5803642"/>
            <a:chOff x="2491274" y="625151"/>
            <a:chExt cx="7063274" cy="5803642"/>
          </a:xfrm>
        </p:grpSpPr>
        <p:grpSp>
          <p:nvGrpSpPr>
            <p:cNvPr id="5" name="Группа 4">
              <a:extLst>
                <a:ext uri="{FF2B5EF4-FFF2-40B4-BE49-F238E27FC236}">
                  <a16:creationId xmlns:a16="http://schemas.microsoft.com/office/drawing/2014/main" id="{58566BF0-683A-CA40-B16E-C8F293D53549}"/>
                </a:ext>
              </a:extLst>
            </p:cNvPr>
            <p:cNvGrpSpPr/>
            <p:nvPr/>
          </p:nvGrpSpPr>
          <p:grpSpPr>
            <a:xfrm>
              <a:off x="2491274" y="625151"/>
              <a:ext cx="7063274" cy="5803642"/>
              <a:chOff x="2491274" y="625151"/>
              <a:chExt cx="7063274" cy="5803642"/>
            </a:xfrm>
          </p:grpSpPr>
          <p:pic>
            <p:nvPicPr>
              <p:cNvPr id="4" name="Рисунок 3" descr="Изображение выглядит как текст, Прямоугольник, снимок экрана, диаграмма&#10;&#10;Автоматически созданное описание">
                <a:extLst>
                  <a:ext uri="{FF2B5EF4-FFF2-40B4-BE49-F238E27FC236}">
                    <a16:creationId xmlns:a16="http://schemas.microsoft.com/office/drawing/2014/main" id="{FD52026B-B41D-E7C3-72E3-4A5A4676C2F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14" t="9115" r="12755" b="6259"/>
              <a:stretch/>
            </p:blipFill>
            <p:spPr>
              <a:xfrm>
                <a:off x="2491274" y="625151"/>
                <a:ext cx="7063274" cy="5803642"/>
              </a:xfrm>
              <a:prstGeom prst="rect">
                <a:avLst/>
              </a:prstGeom>
            </p:spPr>
          </p:pic>
          <p:sp>
            <p:nvSpPr>
              <p:cNvPr id="8" name="Правая фигурная скобка 7">
                <a:extLst>
                  <a:ext uri="{FF2B5EF4-FFF2-40B4-BE49-F238E27FC236}">
                    <a16:creationId xmlns:a16="http://schemas.microsoft.com/office/drawing/2014/main" id="{218C3339-A376-50C6-D9C1-8D4F7A53647F}"/>
                  </a:ext>
                </a:extLst>
              </p:cNvPr>
              <p:cNvSpPr/>
              <p:nvPr/>
            </p:nvSpPr>
            <p:spPr>
              <a:xfrm rot="16200000">
                <a:off x="7037712" y="1768835"/>
                <a:ext cx="178835" cy="594237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300EEAEA-EA81-4B01-6A79-6970B5FD8EF7}"/>
                  </a:ext>
                </a:extLst>
              </p:cNvPr>
              <p:cNvSpPr/>
              <p:nvPr/>
            </p:nvSpPr>
            <p:spPr>
              <a:xfrm>
                <a:off x="6716582" y="1552769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Estep</a:t>
                </a:r>
                <a:endParaRPr lang="ru-RU" dirty="0"/>
              </a:p>
            </p:txBody>
          </p:sp>
          <p:sp>
            <p:nvSpPr>
              <p:cNvPr id="10" name="Правая фигурная скобка 9">
                <a:extLst>
                  <a:ext uri="{FF2B5EF4-FFF2-40B4-BE49-F238E27FC236}">
                    <a16:creationId xmlns:a16="http://schemas.microsoft.com/office/drawing/2014/main" id="{921525B8-7C81-DA4D-BFFB-3DAE4BB0AD61}"/>
                  </a:ext>
                </a:extLst>
              </p:cNvPr>
              <p:cNvSpPr/>
              <p:nvPr/>
            </p:nvSpPr>
            <p:spPr>
              <a:xfrm rot="16200000">
                <a:off x="7887483" y="1365377"/>
                <a:ext cx="199054" cy="541181"/>
              </a:xfrm>
              <a:prstGeom prst="rightBrac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F8C517F0-7826-DFC2-215B-3E6854FCEA8A}"/>
                  </a:ext>
                </a:extLst>
              </p:cNvPr>
              <p:cNvSpPr/>
              <p:nvPr/>
            </p:nvSpPr>
            <p:spPr>
              <a:xfrm>
                <a:off x="7561002" y="1142224"/>
                <a:ext cx="821094" cy="46653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dE</a:t>
                </a:r>
                <a:endParaRPr lang="ru-RU" dirty="0"/>
              </a:p>
            </p:txBody>
          </p:sp>
        </p:grpSp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EC5B39C4-624B-CA05-6CEA-9138E76C1117}"/>
                </a:ext>
              </a:extLst>
            </p:cNvPr>
            <p:cNvSpPr/>
            <p:nvPr/>
          </p:nvSpPr>
          <p:spPr>
            <a:xfrm>
              <a:off x="6973455" y="6114473"/>
              <a:ext cx="498763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39362B61-C5F9-CE6F-7BDA-A06EE44BA6F9}"/>
                </a:ext>
              </a:extLst>
            </p:cNvPr>
            <p:cNvSpPr/>
            <p:nvPr/>
          </p:nvSpPr>
          <p:spPr>
            <a:xfrm>
              <a:off x="3900337" y="1298837"/>
              <a:ext cx="1419807" cy="436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2400" dirty="0" err="1">
                  <a:solidFill>
                    <a:schemeClr val="tx1"/>
                  </a:solidFill>
                </a:rPr>
                <a:t>dE</a:t>
              </a:r>
              <a:r>
                <a:rPr lang="en-US" sz="2400" dirty="0">
                  <a:solidFill>
                    <a:schemeClr val="tx1"/>
                  </a:solidFill>
                </a:rPr>
                <a:t>=Estep</a:t>
              </a:r>
              <a:endParaRPr lang="ru-RU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9808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625</Words>
  <Application>Microsoft Office PowerPoint</Application>
  <PresentationFormat>Широкоэкранный</PresentationFormat>
  <Paragraphs>78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Arial</vt:lpstr>
      <vt:lpstr>Bahnschrift Light</vt:lpstr>
      <vt:lpstr>Calibri</vt:lpstr>
      <vt:lpstr>Calibri Light</vt:lpstr>
      <vt:lpstr>Cambria Math</vt:lpstr>
      <vt:lpstr>Taurus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Ефимов</dc:creator>
  <cp:lastModifiedBy>Никита Ефимов</cp:lastModifiedBy>
  <cp:revision>23</cp:revision>
  <dcterms:created xsi:type="dcterms:W3CDTF">2019-06-30T08:24:55Z</dcterms:created>
  <dcterms:modified xsi:type="dcterms:W3CDTF">2024-03-30T12:40:56Z</dcterms:modified>
</cp:coreProperties>
</file>