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72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24F9-195E-453D-9F90-F9370D18DA72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656C-4896-42D5-839D-B66A23BDA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2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656C-4896-42D5-839D-B66A23BDAB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4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C639-30B3-41D2-99B8-FB7EB2DDCB37}" type="datetimeFigureOut">
              <a:rPr lang="ru-RU" smtClean="0"/>
              <a:t>02.12.2023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Горизонтальный свиток 4"/>
              <p:cNvSpPr/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Основы расчёта в </a:t>
                </a:r>
                <a:r>
                  <a:rPr lang="en-US" sz="2800" u="sng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ScatterAnalyzer</a:t>
                </a:r>
                <a:endParaRPr lang="ru-RU" sz="2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Программа предназначена для анализа данных, получаемых в результате работы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TRIM.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Возможно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получение следующих зависимостей: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Энергетический спектр рассеянных(распылённых) частиц: для расчёта нужно указать в окне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начальную энергию частиц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необязательно, т.к. в файле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содержится значение энергии), шаг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deltaE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(который определяет количество точек на спектр), и телесный угол регистрации частиц (если задать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большими, получим спектр по всем направлениям). Наконец, необходимо выбрать тип регистрируемых частиц в нижнем окне: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(отражённые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Угловое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-распределение отражённых (и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распылённых) + внедрённых: в этом случае нужно указать угол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определит плоскость, по которой будет рассчитываться спектр. При этом углы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определяют рассеянные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частицы, а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&gt;180 –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внедрённые. Также необходимо поставить галочки напротив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частиц по всем углам. В этом случае необходимо задать шаги по углам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галочками выбрать тип регистрируемых частиц. В результате будет получено распределение  частиц по азимутальному и полярному углу (на графике полярный угол - это расстояние от центра, т.к. получаемая «карта» – по сути – проекция полусферы на плоскость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Все зависимости будут представлены графически, а также записаны в текстовые файлы в директории исходного файла. Время расчёта можно увеличить, подбирая эффективное значение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StringCount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Также в окне «коэффициенты» представлено количество проанализированных частиц, коэффициент рассеяния, распыления, внедрения и рассеяния энергии. Первые три рассчитываются как отношение количества рассеянных/распылённых/внедрённых частиц к полному числу запущенных частиц (ЧЗЧ). ЧЗЧ определяется следующим образом: если в графе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запущенных частиц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левом нижнем углу указано значение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оно берётся в качестве ЧЗЧ, иначе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берётся количество проанализированных частиц (что будет некорректно, если анализируется файл, содержащий только один сорт частиц, например,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BACKSCAT.txt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ЧЗЧ угадывается: берётся ближайшее число в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целое)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большее количества проанализированных частиц. Таким образом,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 коэффициентов не всегда будет давать единицу, как это должно быть. Наконец рассеяние энергии определяется как отношение суммы энергий рассеянных частиц к начальной энергии. Напоследок, следует отметить, что программа допускает параллельное вычисление нескольких файлов</a:t>
                </a:r>
              </a:p>
              <a:p>
                <a:pPr algn="just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Горизонтальный свито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1939F703-E99A-6D09-ECD1-2822D5FAC7B6}"/>
              </a:ext>
            </a:extLst>
          </p:cNvPr>
          <p:cNvGrpSpPr/>
          <p:nvPr/>
        </p:nvGrpSpPr>
        <p:grpSpPr>
          <a:xfrm>
            <a:off x="50017" y="-479250"/>
            <a:ext cx="12515851" cy="7985381"/>
            <a:chOff x="50017" y="-479250"/>
            <a:chExt cx="12515851" cy="7985381"/>
          </a:xfrm>
        </p:grpSpPr>
        <p:sp>
          <p:nvSpPr>
            <p:cNvPr id="24" name="Дуга 23">
              <a:extLst>
                <a:ext uri="{FF2B5EF4-FFF2-40B4-BE49-F238E27FC236}">
                  <a16:creationId xmlns:a16="http://schemas.microsoft.com/office/drawing/2014/main" id="{2CA21F90-9A67-3957-0B86-1AC59DF562E0}"/>
                </a:ext>
              </a:extLst>
            </p:cNvPr>
            <p:cNvSpPr/>
            <p:nvPr/>
          </p:nvSpPr>
          <p:spPr>
            <a:xfrm rot="6682943">
              <a:off x="5331485" y="3292404"/>
              <a:ext cx="1546415" cy="1370095"/>
            </a:xfrm>
            <a:prstGeom prst="arc">
              <a:avLst>
                <a:gd name="adj1" fmla="val 17451488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8CB976A-AA0C-535F-D1C8-D80C2DEB303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80" y="2698242"/>
              <a:ext cx="0" cy="318506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Прямоугольник 29"/>
            <p:cNvSpPr/>
            <p:nvPr/>
          </p:nvSpPr>
          <p:spPr>
            <a:xfrm>
              <a:off x="5677844" y="5560967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Блок-схема: извлечение 26"/>
            <p:cNvSpPr/>
            <p:nvPr/>
          </p:nvSpPr>
          <p:spPr>
            <a:xfrm rot="10800000">
              <a:off x="5741707" y="5883307"/>
              <a:ext cx="135467" cy="26940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792396" y="3276324"/>
              <a:ext cx="1852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FA1B1604-0B22-5AFE-8534-A87B52985DA8}"/>
                </a:ext>
              </a:extLst>
            </p:cNvPr>
            <p:cNvSpPr/>
            <p:nvPr/>
          </p:nvSpPr>
          <p:spPr>
            <a:xfrm>
              <a:off x="5790311" y="460421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Блок-схема: извлечение 18">
              <a:extLst>
                <a:ext uri="{FF2B5EF4-FFF2-40B4-BE49-F238E27FC236}">
                  <a16:creationId xmlns:a16="http://schemas.microsoft.com/office/drawing/2014/main" id="{24E412D7-7A06-29AD-2A9E-612685966BE8}"/>
                </a:ext>
              </a:extLst>
            </p:cNvPr>
            <p:cNvSpPr/>
            <p:nvPr/>
          </p:nvSpPr>
          <p:spPr>
            <a:xfrm rot="8619694">
              <a:off x="6776415" y="4655070"/>
              <a:ext cx="283169" cy="491298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0EB1A5-15A7-1566-D95D-D641EB1BDBDA}"/>
                </a:ext>
              </a:extLst>
            </p:cNvPr>
            <p:cNvSpPr txBox="1"/>
            <p:nvPr/>
          </p:nvSpPr>
          <p:spPr>
            <a:xfrm>
              <a:off x="6306869" y="3389095"/>
              <a:ext cx="6278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CACB550A-6B52-8EAB-E843-84646610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374872" y="1179650"/>
              <a:ext cx="3500027" cy="308867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25571C9-DD9D-57D8-A5DB-B2E61580202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812967" y="3316083"/>
              <a:ext cx="959472" cy="1386758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араллелограмм 15">
              <a:extLst>
                <a:ext uri="{FF2B5EF4-FFF2-40B4-BE49-F238E27FC236}">
                  <a16:creationId xmlns:a16="http://schemas.microsoft.com/office/drawing/2014/main" id="{C42D4EDB-D12D-FAA3-0719-4718AFCDDD66}"/>
                </a:ext>
              </a:extLst>
            </p:cNvPr>
            <p:cNvSpPr/>
            <p:nvPr/>
          </p:nvSpPr>
          <p:spPr>
            <a:xfrm>
              <a:off x="50017" y="501529"/>
              <a:ext cx="12515851" cy="5664522"/>
            </a:xfrm>
            <a:prstGeom prst="parallelogram">
              <a:avLst>
                <a:gd name="adj" fmla="val 93255"/>
              </a:avLst>
            </a:prstGeom>
            <a:solidFill>
              <a:schemeClr val="accent4">
                <a:lumMod val="40000"/>
                <a:lumOff val="60000"/>
                <a:alpha val="3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Дуга 9">
              <a:extLst>
                <a:ext uri="{FF2B5EF4-FFF2-40B4-BE49-F238E27FC236}">
                  <a16:creationId xmlns:a16="http://schemas.microsoft.com/office/drawing/2014/main" id="{88BEC717-ADEE-4FCF-2C38-3420EB47F533}"/>
                </a:ext>
              </a:extLst>
            </p:cNvPr>
            <p:cNvSpPr/>
            <p:nvPr/>
          </p:nvSpPr>
          <p:spPr>
            <a:xfrm rot="1827711">
              <a:off x="4267930" y="2497178"/>
              <a:ext cx="2094982" cy="1954166"/>
            </a:xfrm>
            <a:prstGeom prst="arc">
              <a:avLst>
                <a:gd name="adj1" fmla="val 17104809"/>
                <a:gd name="adj2" fmla="val 20765066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Дуга 64"/>
            <p:cNvSpPr/>
            <p:nvPr/>
          </p:nvSpPr>
          <p:spPr>
            <a:xfrm rot="19540383">
              <a:off x="5245061" y="1882213"/>
              <a:ext cx="1177863" cy="1163151"/>
            </a:xfrm>
            <a:prstGeom prst="arc">
              <a:avLst>
                <a:gd name="adj1" fmla="val 18147507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Дуга 57"/>
            <p:cNvSpPr/>
            <p:nvPr/>
          </p:nvSpPr>
          <p:spPr>
            <a:xfrm rot="1233551">
              <a:off x="5728298" y="2756747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5885146" y="689712"/>
              <a:ext cx="2332170" cy="2522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извлечение 27"/>
            <p:cNvSpPr/>
            <p:nvPr/>
          </p:nvSpPr>
          <p:spPr>
            <a:xfrm rot="2292888">
              <a:off x="8135137" y="509335"/>
              <a:ext cx="164357" cy="288462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извлечение 28"/>
            <p:cNvSpPr/>
            <p:nvPr/>
          </p:nvSpPr>
          <p:spPr>
            <a:xfrm rot="5400000">
              <a:off x="9675650" y="3117509"/>
              <a:ext cx="178689" cy="35086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63525" y="511113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9101360" y="2745418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Прямая соединительная линия 32"/>
            <p:cNvCxnSpPr/>
            <p:nvPr/>
          </p:nvCxnSpPr>
          <p:spPr>
            <a:xfrm flipV="1">
              <a:off x="5804346" y="511113"/>
              <a:ext cx="1264641" cy="2773891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Блок-схема: извлечение 38"/>
            <p:cNvSpPr/>
            <p:nvPr/>
          </p:nvSpPr>
          <p:spPr>
            <a:xfrm rot="8214100">
              <a:off x="5506411" y="2895149"/>
              <a:ext cx="250218" cy="47397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>
              <a:off x="7074266" y="511114"/>
              <a:ext cx="0" cy="219180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5838714" y="2702921"/>
              <a:ext cx="1235552" cy="6058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5794602" y="550893"/>
              <a:ext cx="1235552" cy="6058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cxnSpLocks/>
            </p:cNvCxnSpPr>
            <p:nvPr/>
          </p:nvCxnSpPr>
          <p:spPr>
            <a:xfrm flipH="1">
              <a:off x="6575985" y="2728619"/>
              <a:ext cx="494001" cy="54455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cxnSpLocks/>
            </p:cNvCxnSpPr>
            <p:nvPr/>
          </p:nvCxnSpPr>
          <p:spPr>
            <a:xfrm flipH="1">
              <a:off x="6359461" y="2707268"/>
              <a:ext cx="722149" cy="1408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Блок-схема: извлечение 54"/>
            <p:cNvSpPr/>
            <p:nvPr/>
          </p:nvSpPr>
          <p:spPr>
            <a:xfrm rot="3794235">
              <a:off x="6857955" y="2632611"/>
              <a:ext cx="13686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6299789" y="2899534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endParaRPr lang="ru-RU" sz="2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7300352" y="1726684"/>
              <a:ext cx="232161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</a:t>
              </a:r>
              <a:r>
                <a:rPr lang="en-GB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</a:t>
              </a:r>
              <a:r>
                <a:rPr lang="el-GR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α</a:t>
              </a:r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β</a:t>
              </a:r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32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&lt;180</a:t>
              </a: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5762223" y="144568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847143" y="3284753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Блок-схема: извлечение 39"/>
            <p:cNvSpPr/>
            <p:nvPr/>
          </p:nvSpPr>
          <p:spPr>
            <a:xfrm rot="1573129">
              <a:off x="6823119" y="499659"/>
              <a:ext cx="283169" cy="488828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42FCB13-71DA-54CA-64E1-7506E716401B}"/>
                </a:ext>
              </a:extLst>
            </p:cNvPr>
            <p:cNvSpPr/>
            <p:nvPr/>
          </p:nvSpPr>
          <p:spPr>
            <a:xfrm>
              <a:off x="5709967" y="3216833"/>
              <a:ext cx="155787" cy="1566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174D58-4068-533D-4C75-B707504A9573}"/>
                </a:ext>
              </a:extLst>
            </p:cNvPr>
            <p:cNvSpPr txBox="1"/>
            <p:nvPr/>
          </p:nvSpPr>
          <p:spPr>
            <a:xfrm>
              <a:off x="178310" y="5258875"/>
              <a:ext cx="293147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red</a:t>
              </a:r>
              <a:r>
                <a:rPr lang="en-US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- incident</a:t>
              </a:r>
            </a:p>
            <a:p>
              <a:pPr algn="r"/>
              <a:r>
                <a:rPr lang="en-US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blue</a:t>
              </a:r>
              <a:r>
                <a:rPr lang="en-US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– transmitted</a:t>
              </a:r>
              <a:endPara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pPr algn="r"/>
              <a:r>
                <a:rPr lang="en-US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green</a:t>
              </a:r>
              <a:r>
                <a:rPr lang="en-US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– scattered, sputtered</a:t>
              </a:r>
            </a:p>
          </p:txBody>
        </p:sp>
        <p:sp>
          <p:nvSpPr>
            <p:cNvPr id="70" name="Параллелограмм 69">
              <a:extLst>
                <a:ext uri="{FF2B5EF4-FFF2-40B4-BE49-F238E27FC236}">
                  <a16:creationId xmlns:a16="http://schemas.microsoft.com/office/drawing/2014/main" id="{0400DA8B-1BF6-A4B6-B37A-3D218EFC215D}"/>
                </a:ext>
              </a:extLst>
            </p:cNvPr>
            <p:cNvSpPr/>
            <p:nvPr/>
          </p:nvSpPr>
          <p:spPr>
            <a:xfrm rot="18780000">
              <a:off x="5936420" y="3395739"/>
              <a:ext cx="7985381" cy="235404"/>
            </a:xfrm>
            <a:prstGeom prst="parallelogram">
              <a:avLst>
                <a:gd name="adj" fmla="val 106276"/>
              </a:avLst>
            </a:prstGeom>
            <a:solidFill>
              <a:schemeClr val="accent4">
                <a:lumMod val="40000"/>
                <a:lumOff val="60000"/>
                <a:alpha val="3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араллелограмм 70">
              <a:extLst>
                <a:ext uri="{FF2B5EF4-FFF2-40B4-BE49-F238E27FC236}">
                  <a16:creationId xmlns:a16="http://schemas.microsoft.com/office/drawing/2014/main" id="{AB7DDB4B-7FE7-A5EC-F7BD-D4A95725FFF6}"/>
                </a:ext>
              </a:extLst>
            </p:cNvPr>
            <p:cNvSpPr/>
            <p:nvPr/>
          </p:nvSpPr>
          <p:spPr>
            <a:xfrm>
              <a:off x="50017" y="6171646"/>
              <a:ext cx="7237635" cy="348910"/>
            </a:xfrm>
            <a:prstGeom prst="parallelogram">
              <a:avLst>
                <a:gd name="adj" fmla="val 0"/>
              </a:avLst>
            </a:prstGeom>
            <a:solidFill>
              <a:schemeClr val="accent4">
                <a:lumMod val="40000"/>
                <a:lumOff val="60000"/>
                <a:alpha val="32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937CCD3-94DD-54FE-8DCD-D111A6BCAB76}"/>
                </a:ext>
              </a:extLst>
            </p:cNvPr>
            <p:cNvSpPr txBox="1"/>
            <p:nvPr/>
          </p:nvSpPr>
          <p:spPr>
            <a:xfrm>
              <a:off x="10800580" y="505046"/>
              <a:ext cx="16343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ISInCa</a:t>
              </a:r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angles</a:t>
              </a:r>
              <a:endParaRPr lang="ru-RU" dirty="0">
                <a:latin typeface="+mj-lt"/>
              </a:endParaRPr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3B62448B-1A59-CD63-3609-59A9C4874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420" y="3358862"/>
              <a:ext cx="2374116" cy="4271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111A3702-DB4F-BD3E-4F7F-D4828FFF4B9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3350918" y="1156790"/>
              <a:ext cx="0" cy="26314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060F6AA0-6D0E-201D-2E25-1E9F6BA64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3793326"/>
              <a:ext cx="2021410" cy="166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399E18C0-9D8F-CE81-CF67-22867F1C3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703" y="3347618"/>
              <a:ext cx="412556" cy="43844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Блок-схема: извлечение 84">
              <a:extLst>
                <a:ext uri="{FF2B5EF4-FFF2-40B4-BE49-F238E27FC236}">
                  <a16:creationId xmlns:a16="http://schemas.microsoft.com/office/drawing/2014/main" id="{D3D9D717-B4F7-00BE-FE89-6F4FB6F0C62E}"/>
                </a:ext>
              </a:extLst>
            </p:cNvPr>
            <p:cNvSpPr/>
            <p:nvPr/>
          </p:nvSpPr>
          <p:spPr>
            <a:xfrm rot="15488436">
              <a:off x="3420734" y="3608499"/>
              <a:ext cx="15220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2" name="Прямая соединительная линия 21"/>
            <p:cNvCxnSpPr>
              <a:cxnSpLocks/>
            </p:cNvCxnSpPr>
            <p:nvPr/>
          </p:nvCxnSpPr>
          <p:spPr>
            <a:xfrm flipV="1">
              <a:off x="3177817" y="3145792"/>
              <a:ext cx="2769809" cy="3013697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Дуга 95">
              <a:extLst>
                <a:ext uri="{FF2B5EF4-FFF2-40B4-BE49-F238E27FC236}">
                  <a16:creationId xmlns:a16="http://schemas.microsoft.com/office/drawing/2014/main" id="{84AE6B91-AA1E-CE05-26B9-38F0A0B4A656}"/>
                </a:ext>
              </a:extLst>
            </p:cNvPr>
            <p:cNvSpPr/>
            <p:nvPr/>
          </p:nvSpPr>
          <p:spPr>
            <a:xfrm rot="11592051">
              <a:off x="4125891" y="3029936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>
              <a:cxnSpLocks/>
            </p:cNvCxnSpPr>
            <p:nvPr/>
          </p:nvCxnSpPr>
          <p:spPr>
            <a:xfrm flipV="1">
              <a:off x="2676525" y="3301158"/>
              <a:ext cx="3327288" cy="27948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5B1F6646-8794-5CCD-BE75-A79AF0737BB8}"/>
                </a:ext>
              </a:extLst>
            </p:cNvPr>
            <p:cNvSpPr/>
            <p:nvPr/>
          </p:nvSpPr>
          <p:spPr>
            <a:xfrm>
              <a:off x="3739909" y="3227258"/>
              <a:ext cx="4507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2000" b="1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0</a:t>
              </a:r>
              <a:endParaRPr lang="ru-RU" sz="2000" baseline="-25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Параллелограмм 100">
              <a:extLst>
                <a:ext uri="{FF2B5EF4-FFF2-40B4-BE49-F238E27FC236}">
                  <a16:creationId xmlns:a16="http://schemas.microsoft.com/office/drawing/2014/main" id="{FCE91DE8-2E2B-DC5E-4098-83DFD5BBAAA3}"/>
                </a:ext>
              </a:extLst>
            </p:cNvPr>
            <p:cNvSpPr/>
            <p:nvPr/>
          </p:nvSpPr>
          <p:spPr>
            <a:xfrm rot="10137664">
              <a:off x="3059175" y="962009"/>
              <a:ext cx="3002052" cy="2584661"/>
            </a:xfrm>
            <a:prstGeom prst="parallelogram">
              <a:avLst>
                <a:gd name="adj" fmla="val 19709"/>
              </a:avLst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1ACD8C17-2294-0CF4-31C1-8C5122D8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691949"/>
              <a:ext cx="2419656" cy="4800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cxnSpLocks/>
            </p:cNvCxnSpPr>
            <p:nvPr/>
          </p:nvCxnSpPr>
          <p:spPr>
            <a:xfrm flipH="1" flipV="1">
              <a:off x="3349904" y="1156790"/>
              <a:ext cx="2441394" cy="2159966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Дуга 55"/>
            <p:cNvSpPr/>
            <p:nvPr/>
          </p:nvSpPr>
          <p:spPr>
            <a:xfrm rot="17936238">
              <a:off x="4338775" y="1743957"/>
              <a:ext cx="2236148" cy="2228681"/>
            </a:xfrm>
            <a:prstGeom prst="arc">
              <a:avLst>
                <a:gd name="adj1" fmla="val 16657041"/>
                <a:gd name="adj2" fmla="val 20888558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786557" y="503176"/>
              <a:ext cx="529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Прямоугольник 59"/>
            <p:cNvSpPr/>
            <p:nvPr/>
          </p:nvSpPr>
          <p:spPr>
            <a:xfrm>
              <a:off x="4729579" y="1220561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α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" name="Параллелограмм 108">
              <a:extLst>
                <a:ext uri="{FF2B5EF4-FFF2-40B4-BE49-F238E27FC236}">
                  <a16:creationId xmlns:a16="http://schemas.microsoft.com/office/drawing/2014/main" id="{4D554F0C-03B8-4A33-7113-9D750415F399}"/>
                </a:ext>
              </a:extLst>
            </p:cNvPr>
            <p:cNvSpPr/>
            <p:nvPr/>
          </p:nvSpPr>
          <p:spPr>
            <a:xfrm rot="9284611">
              <a:off x="5271128" y="968644"/>
              <a:ext cx="2326102" cy="1940371"/>
            </a:xfrm>
            <a:prstGeom prst="parallelogram">
              <a:avLst>
                <a:gd name="adj" fmla="val 47269"/>
              </a:avLst>
            </a:prstGeom>
            <a:solidFill>
              <a:srgbClr val="00B05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араллелограмм 110">
              <a:extLst>
                <a:ext uri="{FF2B5EF4-FFF2-40B4-BE49-F238E27FC236}">
                  <a16:creationId xmlns:a16="http://schemas.microsoft.com/office/drawing/2014/main" id="{215EF375-4FDC-350C-069D-4A093983E789}"/>
                </a:ext>
              </a:extLst>
            </p:cNvPr>
            <p:cNvSpPr/>
            <p:nvPr/>
          </p:nvSpPr>
          <p:spPr>
            <a:xfrm rot="9284611">
              <a:off x="5232066" y="3136272"/>
              <a:ext cx="2392219" cy="2130903"/>
            </a:xfrm>
            <a:prstGeom prst="parallelogram">
              <a:avLst>
                <a:gd name="adj" fmla="val 45813"/>
              </a:avLst>
            </a:prstGeom>
            <a:solidFill>
              <a:srgbClr val="0070C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F8272B50-5750-31EB-98D3-2E2525F57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1656" y="5112556"/>
              <a:ext cx="1256587" cy="58292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08869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480</Words>
  <Application>Microsoft Office PowerPoint</Application>
  <PresentationFormat>Широкоэкранный</PresentationFormat>
  <Paragraphs>24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Bahnschrift Light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Ефимов</dc:creator>
  <cp:lastModifiedBy>Никита Ефимов</cp:lastModifiedBy>
  <cp:revision>17</cp:revision>
  <dcterms:created xsi:type="dcterms:W3CDTF">2019-06-30T08:24:55Z</dcterms:created>
  <dcterms:modified xsi:type="dcterms:W3CDTF">2023-12-02T14:03:07Z</dcterms:modified>
</cp:coreProperties>
</file>