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90"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Georgia" panose="02040502050405020303" pitchFamily="18" charset="0"/>
      <p:regular r:id="rId37"/>
      <p:bold r:id="rId38"/>
      <p:italic r:id="rId39"/>
      <p:boldItalic r:id="rId40"/>
    </p:embeddedFont>
    <p:embeddedFont>
      <p:font typeface="Gill Sans"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41B7A-FCB4-49B1-A569-5F43B1559DEB}">
  <a:tblStyle styleId="{EF541B7A-FCB4-49B1-A569-5F43B1559D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f021630d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f021630d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bbde32d7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bbde32d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f021630d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f021630d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f021630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f021630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f021630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f021630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bbde32d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bbde32d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f021630d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f021630d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8600dd19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08600dd19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7d5b7dd9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7d5b7dd9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7d5b7dd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07d5b7dd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7d5b7dd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7d5b7dd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7d5b7dd9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7d5b7dd9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8600dd19a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8600dd19a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8600dd19a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8600dd19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bbde32d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bbde32d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7d5b7dd9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7d5b7dd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7d5b7dd9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7d5b7dd9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698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7d5b7dd9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7d5b7dd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1" name="Google Shape;41;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6"/>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8"/>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8"/>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8" name="Google Shape;58;p8"/>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9" name="Google Shape;59;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jalammar.github.io/illustrated-transformer/" TargetMode="External"/><Relationship Id="rId13" Type="http://schemas.openxmlformats.org/officeDocument/2006/relationships/hyperlink" Target="https://medium.com/huggingface/distilbert-8cf3380435b5" TargetMode="External"/><Relationship Id="rId18" Type="http://schemas.openxmlformats.org/officeDocument/2006/relationships/hyperlink" Target="https://github.com/pytorch/fairseq/issues/1324" TargetMode="External"/><Relationship Id="rId3" Type="http://schemas.openxmlformats.org/officeDocument/2006/relationships/hyperlink" Target="https://competitions.codalab.org/competitions/21080" TargetMode="External"/><Relationship Id="rId7" Type="http://schemas.openxmlformats.org/officeDocument/2006/relationships/hyperlink" Target="https://jalammar.github.io/a-visual-guide-to-using-bert-for-the-first-time/" TargetMode="External"/><Relationship Id="rId12" Type="http://schemas.openxmlformats.org/officeDocument/2006/relationships/hyperlink" Target="https://www.analyticsvidhya.com/blog/2021/06/why-and-how-to-use-bert-for-nlp-text-classification/" TargetMode="External"/><Relationship Id="rId17" Type="http://schemas.openxmlformats.org/officeDocument/2006/relationships/hyperlink" Target="https://datascience.stackexchange.com/questions/97310/what-is-the-difference-between-bert-and-roberta" TargetMode="External"/><Relationship Id="rId2" Type="http://schemas.openxmlformats.org/officeDocument/2006/relationships/notesSlide" Target="../notesSlides/notesSlide33.xml"/><Relationship Id="rId16" Type="http://schemas.openxmlformats.org/officeDocument/2006/relationships/hyperlink" Target="https://towardsdatascience.com/to-distil-or-not-to-distil-bert-roberta-and-xlnet-c777ad92f8" TargetMode="External"/><Relationship Id="rId20" Type="http://schemas.openxmlformats.org/officeDocument/2006/relationships/hyperlink" Target="https://www.analyticsvidhya.com/blog/2020/04/how-to-deploy-machine-learning-model-flask/" TargetMode="External"/><Relationship Id="rId1" Type="http://schemas.openxmlformats.org/officeDocument/2006/relationships/slideLayout" Target="../slideLayouts/slideLayout3.xml"/><Relationship Id="rId6" Type="http://schemas.openxmlformats.org/officeDocument/2006/relationships/hyperlink" Target="https://medium.com/@zafaralibagh6/simple-tutorial-on-word-embedding-and-word2vec-43d477624b6d" TargetMode="External"/><Relationship Id="rId11" Type="http://schemas.openxmlformats.org/officeDocument/2006/relationships/hyperlink" Target="https://towardsdatascience.com/keeping-up-with-the-berts-5b7beb92766" TargetMode="External"/><Relationship Id="rId5" Type="http://schemas.openxmlformats.org/officeDocument/2006/relationships/hyperlink" Target="https://arxiv.org/abs/2106.13876" TargetMode="External"/><Relationship Id="rId15" Type="http://schemas.openxmlformats.org/officeDocument/2006/relationships/hyperlink" Target="https://towardsdatascience.com/bert-roberta-distilbert-xlnet-which-one-to-use-3d5ab82ba5f8" TargetMode="External"/><Relationship Id="rId10" Type="http://schemas.openxmlformats.org/officeDocument/2006/relationships/hyperlink" Target="https://cs230.stanford.edu/files/C5M3.pdf" TargetMode="External"/><Relationship Id="rId19" Type="http://schemas.openxmlformats.org/officeDocument/2006/relationships/hyperlink" Target="https://www.youtube.com/playlist?list=PLoROMvodv4rOABXSygHTsbvUz4G_YQhOb" TargetMode="External"/><Relationship Id="rId4" Type="http://schemas.openxmlformats.org/officeDocument/2006/relationships/hyperlink" Target="https://arxiv.org/abs/2007.14200" TargetMode="External"/><Relationship Id="rId9" Type="http://schemas.openxmlformats.org/officeDocument/2006/relationships/hyperlink" Target="https://www.analyticsvidhya.com/blog/2020/08/a-simple-introduction-to-sequence-to-sequence-models/" TargetMode="External"/><Relationship Id="rId14" Type="http://schemas.openxmlformats.org/officeDocument/2006/relationships/hyperlink" Target="https://huggingface.co/transformers/v2.11.0/model_doc/distilbert.ht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2266949" y="1219200"/>
            <a:ext cx="8778378" cy="2545083"/>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6600"/>
              <a:buFont typeface="Gill Sans"/>
              <a:buNone/>
            </a:pPr>
            <a:r>
              <a:rPr lang="en-US"/>
              <a:t>MINOR PROJECT</a:t>
            </a:r>
            <a:br>
              <a:rPr lang="en-US"/>
            </a:br>
            <a:r>
              <a:rPr lang="en-US" sz="3200"/>
              <a:t>COMMONSENSE  VALIDATION – SEN MAKING</a:t>
            </a:r>
            <a:r>
              <a:rPr lang="en-US" sz="4000"/>
              <a:t/>
            </a:r>
            <a:br>
              <a:rPr lang="en-US" sz="4000"/>
            </a:br>
            <a:endParaRPr sz="4000"/>
          </a:p>
        </p:txBody>
      </p:sp>
      <p:sp>
        <p:nvSpPr>
          <p:cNvPr id="101" name="Google Shape;101;p13"/>
          <p:cNvSpPr txBox="1">
            <a:spLocks noGrp="1"/>
          </p:cNvSpPr>
          <p:nvPr>
            <p:ph type="subTitle" idx="1"/>
          </p:nvPr>
        </p:nvSpPr>
        <p:spPr>
          <a:xfrm>
            <a:off x="2266949" y="3844252"/>
            <a:ext cx="9387510" cy="1713267"/>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ct val="100000"/>
              <a:buNone/>
            </a:pPr>
            <a:r>
              <a:rPr lang="en-US" dirty="0"/>
              <a:t>GROUP 40 – DEBAL HUSSAIN ABBAS(18BCS046), MAUWAZ AHMED FAROOQUI(18BCS048)</a:t>
            </a:r>
            <a:endParaRPr dirty="0"/>
          </a:p>
          <a:p>
            <a:pPr marL="0" lvl="0" indent="0" algn="l" rtl="0">
              <a:lnSpc>
                <a:spcPct val="120000"/>
              </a:lnSpc>
              <a:spcBef>
                <a:spcPts val="0"/>
              </a:spcBef>
              <a:spcAft>
                <a:spcPts val="0"/>
              </a:spcAft>
              <a:buSzPct val="84733"/>
              <a:buNone/>
            </a:pPr>
            <a:r>
              <a:rPr lang="en-US" sz="2124" dirty="0"/>
              <a:t>Under the Supervision of Dr. Waseem Ahmed</a:t>
            </a:r>
            <a:endParaRPr sz="2124" dirty="0"/>
          </a:p>
          <a:p>
            <a:pPr marL="0" lvl="0" indent="0" algn="l" rtl="0">
              <a:lnSpc>
                <a:spcPct val="120000"/>
              </a:lnSpc>
              <a:spcBef>
                <a:spcPts val="1000"/>
              </a:spcBef>
              <a:spcAft>
                <a:spcPts val="0"/>
              </a:spcAft>
              <a:buSzPct val="100000"/>
              <a:buNone/>
            </a:pPr>
            <a:r>
              <a:rPr lang="en-US" dirty="0"/>
              <a:t>DEPARTMENT OF COMPUTER ENGINEERING, JAMIA MILLIA ISLAMIA UNIVERSITY</a:t>
            </a:r>
            <a:endParaRPr dirty="0"/>
          </a:p>
        </p:txBody>
      </p:sp>
      <p:pic>
        <p:nvPicPr>
          <p:cNvPr id="102" name="Google Shape;102;p13"/>
          <p:cNvPicPr preferRelativeResize="0"/>
          <p:nvPr/>
        </p:nvPicPr>
        <p:blipFill rotWithShape="1">
          <a:blip r:embed="rId3">
            <a:alphaModFix/>
          </a:blip>
          <a:srcRect/>
          <a:stretch/>
        </p:blipFill>
        <p:spPr>
          <a:xfrm>
            <a:off x="460501" y="1776200"/>
            <a:ext cx="1434974" cy="15067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METHODOLOGY USED</a:t>
            </a:r>
            <a:endParaRPr/>
          </a:p>
        </p:txBody>
      </p:sp>
      <p:sp>
        <p:nvSpPr>
          <p:cNvPr id="153" name="Google Shape;153;p22"/>
          <p:cNvSpPr txBox="1">
            <a:spLocks noGrp="1"/>
          </p:cNvSpPr>
          <p:nvPr>
            <p:ph type="body" idx="1"/>
          </p:nvPr>
        </p:nvSpPr>
        <p:spPr>
          <a:xfrm>
            <a:off x="1451575" y="2015724"/>
            <a:ext cx="9603300" cy="4027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SzPts val="2000"/>
              <a:buNone/>
            </a:pPr>
            <a:r>
              <a:rPr lang="en-US" dirty="0"/>
              <a:t>We have used two methods here:</a:t>
            </a:r>
            <a:endParaRPr dirty="0"/>
          </a:p>
          <a:p>
            <a:pPr marL="457200" lvl="0" indent="-342900" algn="l" rtl="0">
              <a:lnSpc>
                <a:spcPct val="150000"/>
              </a:lnSpc>
              <a:spcBef>
                <a:spcPts val="0"/>
              </a:spcBef>
              <a:spcAft>
                <a:spcPts val="0"/>
              </a:spcAft>
              <a:buSzPts val="1800"/>
              <a:buAutoNum type="arabicPeriod"/>
            </a:pPr>
            <a:r>
              <a:rPr lang="en-US" dirty="0"/>
              <a:t>Used Sequence Models having a single Bi-Directional LSTM layer having a Single Dense Layer on top of it for prediction</a:t>
            </a:r>
            <a:endParaRPr dirty="0"/>
          </a:p>
          <a:p>
            <a:pPr marL="457200" lvl="0" indent="-342900" algn="l" rtl="0">
              <a:lnSpc>
                <a:spcPct val="150000"/>
              </a:lnSpc>
              <a:spcBef>
                <a:spcPts val="0"/>
              </a:spcBef>
              <a:spcAft>
                <a:spcPts val="0"/>
              </a:spcAft>
              <a:buSzPts val="1800"/>
              <a:buAutoNum type="arabicPeriod"/>
            </a:pPr>
            <a:r>
              <a:rPr lang="en-US" dirty="0"/>
              <a:t>State-of-the-art language models trained over large texts as our baselines, assuming that common sense knowledge is encoded over texts, having a single feed forward layer on top of the transformer language model  having  two neurons and softmax as activation </a:t>
            </a:r>
            <a:r>
              <a:rPr lang="en-US" dirty="0" smtClean="0"/>
              <a:t>function. </a:t>
            </a:r>
            <a:endParaRPr dirty="0"/>
          </a:p>
          <a:p>
            <a:pPr lvl="0" indent="-457200" algn="l" rtl="0">
              <a:lnSpc>
                <a:spcPct val="150000"/>
              </a:lnSpc>
              <a:spcBef>
                <a:spcPts val="0"/>
              </a:spcBef>
              <a:spcAft>
                <a:spcPts val="0"/>
              </a:spcAft>
              <a:buSzPts val="1800"/>
              <a:buFont typeface="+mj-lt"/>
              <a:buAutoNum type="arabicPeriod"/>
            </a:pPr>
            <a:r>
              <a:rPr lang="en-US" dirty="0" smtClean="0"/>
              <a:t>Used </a:t>
            </a:r>
            <a:r>
              <a:rPr lang="en-US" dirty="0"/>
              <a:t>RoBERTa model which is trained on a larger dataset than BERT and </a:t>
            </a:r>
            <a:r>
              <a:rPr lang="en-US" dirty="0" smtClean="0"/>
              <a:t>has a different training strategy.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451579" y="784644"/>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smtClean="0"/>
              <a:t>Tools and Environment Used</a:t>
            </a:r>
            <a:endParaRPr dirty="0"/>
          </a:p>
        </p:txBody>
      </p:sp>
      <p:sp>
        <p:nvSpPr>
          <p:cNvPr id="159" name="Google Shape;159;p23"/>
          <p:cNvSpPr txBox="1">
            <a:spLocks noGrp="1"/>
          </p:cNvSpPr>
          <p:nvPr>
            <p:ph type="body" idx="1"/>
          </p:nvPr>
        </p:nvSpPr>
        <p:spPr>
          <a:xfrm>
            <a:off x="1451579" y="2353657"/>
            <a:ext cx="9603300" cy="3450600"/>
          </a:xfrm>
          <a:prstGeom prst="rect">
            <a:avLst/>
          </a:prstGeom>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Font typeface="Arial"/>
              <a:buNone/>
            </a:pPr>
            <a:r>
              <a:rPr lang="en-US" dirty="0"/>
              <a:t>Model training and testing using </a:t>
            </a:r>
            <a:r>
              <a:rPr lang="en-US" i="1" dirty="0"/>
              <a:t>tensorflow</a:t>
            </a:r>
            <a:r>
              <a:rPr lang="en-US" i="1" dirty="0" smtClean="0"/>
              <a:t>, keras </a:t>
            </a:r>
            <a:r>
              <a:rPr lang="en-US" dirty="0"/>
              <a:t>and </a:t>
            </a:r>
            <a:r>
              <a:rPr lang="en-US" i="1" dirty="0"/>
              <a:t>huggingface</a:t>
            </a:r>
            <a:r>
              <a:rPr lang="en-US" dirty="0"/>
              <a:t> </a:t>
            </a:r>
            <a:r>
              <a:rPr lang="en-US" dirty="0" smtClean="0"/>
              <a:t>library in Google Colab.</a:t>
            </a:r>
            <a:endParaRPr dirty="0"/>
          </a:p>
          <a:p>
            <a:pPr marL="0" lvl="0" indent="0" algn="l" rtl="0">
              <a:lnSpc>
                <a:spcPct val="150000"/>
              </a:lnSpc>
              <a:spcBef>
                <a:spcPts val="0"/>
              </a:spcBef>
              <a:spcAft>
                <a:spcPts val="0"/>
              </a:spcAft>
              <a:buClr>
                <a:schemeClr val="dk1"/>
              </a:buClr>
              <a:buFont typeface="Arial"/>
              <a:buNone/>
            </a:pPr>
            <a:endParaRPr dirty="0"/>
          </a:p>
          <a:p>
            <a:pPr marL="0" lvl="0" indent="0" algn="l" rtl="0">
              <a:lnSpc>
                <a:spcPct val="150000"/>
              </a:lnSpc>
              <a:spcBef>
                <a:spcPts val="0"/>
              </a:spcBef>
              <a:spcAft>
                <a:spcPts val="0"/>
              </a:spcAft>
              <a:buClr>
                <a:schemeClr val="dk1"/>
              </a:buClr>
              <a:buFont typeface="Arial"/>
              <a:buNone/>
            </a:pPr>
            <a:r>
              <a:rPr lang="en-US" dirty="0"/>
              <a:t>We aim to build a web application to implement the same. We will use </a:t>
            </a:r>
            <a:r>
              <a:rPr lang="en-US" i="1" dirty="0"/>
              <a:t>Flask</a:t>
            </a:r>
            <a:r>
              <a:rPr lang="en-US" dirty="0"/>
              <a:t> framework for backend and </a:t>
            </a:r>
            <a:r>
              <a:rPr lang="en-US" i="1" dirty="0"/>
              <a:t>HTML/CSS</a:t>
            </a:r>
            <a:r>
              <a:rPr lang="en-US" dirty="0"/>
              <a:t> for frontend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idx="4294967295"/>
          </p:nvPr>
        </p:nvSpPr>
        <p:spPr>
          <a:xfrm>
            <a:off x="1471454" y="2265744"/>
            <a:ext cx="9603300" cy="1049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5800" dirty="0" smtClean="0"/>
              <a:t>Sequence </a:t>
            </a:r>
            <a:r>
              <a:rPr lang="en-US" sz="5800" dirty="0"/>
              <a:t>Model</a:t>
            </a:r>
            <a:endParaRPr sz="5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idx="4294967295"/>
          </p:nvPr>
        </p:nvSpPr>
        <p:spPr>
          <a:xfrm>
            <a:off x="2357534" y="168425"/>
            <a:ext cx="7036500" cy="10491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dirty="0"/>
              <a:t>Sequence Model Architecture</a:t>
            </a:r>
            <a:endParaRPr dirty="0"/>
          </a:p>
        </p:txBody>
      </p:sp>
      <p:pic>
        <p:nvPicPr>
          <p:cNvPr id="2" name="Picture 1"/>
          <p:cNvPicPr>
            <a:picLocks noChangeAspect="1"/>
          </p:cNvPicPr>
          <p:nvPr/>
        </p:nvPicPr>
        <p:blipFill>
          <a:blip r:embed="rId3"/>
          <a:stretch>
            <a:fillRect/>
          </a:stretch>
        </p:blipFill>
        <p:spPr>
          <a:xfrm>
            <a:off x="3711257" y="1217525"/>
            <a:ext cx="4505325"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Embedding Layer</a:t>
            </a:r>
            <a:endParaRPr dirty="0"/>
          </a:p>
        </p:txBody>
      </p:sp>
      <p:sp>
        <p:nvSpPr>
          <p:cNvPr id="176" name="Google Shape;176;p26"/>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Autofit/>
          </a:bodyPr>
          <a:lstStyle/>
          <a:p>
            <a:pPr marL="0" lvl="0" indent="0" algn="l" rtl="0">
              <a:lnSpc>
                <a:spcPct val="75000"/>
              </a:lnSpc>
              <a:spcBef>
                <a:spcPts val="1000"/>
              </a:spcBef>
              <a:spcAft>
                <a:spcPts val="0"/>
              </a:spcAft>
              <a:buSzPts val="523"/>
              <a:buNone/>
            </a:pPr>
            <a:r>
              <a:rPr lang="en-US" dirty="0"/>
              <a:t>nv - Vocabulary Size</a:t>
            </a:r>
            <a:endParaRPr dirty="0"/>
          </a:p>
          <a:p>
            <a:pPr marL="0" lvl="0" indent="0" algn="l" rtl="0">
              <a:lnSpc>
                <a:spcPct val="75000"/>
              </a:lnSpc>
              <a:spcBef>
                <a:spcPts val="1000"/>
              </a:spcBef>
              <a:spcAft>
                <a:spcPts val="0"/>
              </a:spcAft>
              <a:buSzPts val="523"/>
              <a:buNone/>
            </a:pPr>
            <a:r>
              <a:rPr lang="en-US" dirty="0"/>
              <a:t>ne - </a:t>
            </a:r>
            <a:r>
              <a:rPr lang="en-US" dirty="0" smtClean="0"/>
              <a:t>Embedding </a:t>
            </a:r>
            <a:r>
              <a:rPr lang="en-US" dirty="0"/>
              <a:t>Size</a:t>
            </a:r>
            <a:endParaRPr dirty="0"/>
          </a:p>
          <a:p>
            <a:pPr marL="0" lvl="0" indent="0" algn="l" rtl="0">
              <a:lnSpc>
                <a:spcPct val="110000"/>
              </a:lnSpc>
              <a:spcBef>
                <a:spcPts val="1000"/>
              </a:spcBef>
              <a:spcAft>
                <a:spcPts val="0"/>
              </a:spcAft>
              <a:buClr>
                <a:schemeClr val="dk1"/>
              </a:buClr>
              <a:buSzPts val="523"/>
              <a:buFont typeface="Arial"/>
              <a:buNone/>
            </a:pPr>
            <a:r>
              <a:rPr lang="en-US" dirty="0"/>
              <a:t>An embedding layer takes an index assigned to each word (represented as a one-hot vector with size </a:t>
            </a:r>
            <a:r>
              <a:rPr lang="en-US" dirty="0" smtClean="0"/>
              <a:t>nv</a:t>
            </a:r>
            <a:r>
              <a:rPr lang="en-US" dirty="0" smtClean="0"/>
              <a:t>)from </a:t>
            </a:r>
            <a:r>
              <a:rPr lang="en-US" dirty="0"/>
              <a:t>your vocabulary and maps it to a representation of that word with a determined embedding dimension (ne)).</a:t>
            </a:r>
            <a:endParaRPr dirty="0"/>
          </a:p>
          <a:p>
            <a:pPr marL="0" lvl="0" indent="0" algn="l" rtl="0">
              <a:lnSpc>
                <a:spcPct val="110000"/>
              </a:lnSpc>
              <a:spcBef>
                <a:spcPts val="1000"/>
              </a:spcBef>
              <a:spcAft>
                <a:spcPts val="0"/>
              </a:spcAft>
              <a:buClr>
                <a:schemeClr val="dk1"/>
              </a:buClr>
              <a:buSzPts val="523"/>
              <a:buFont typeface="Arial"/>
              <a:buNone/>
            </a:pPr>
            <a:r>
              <a:rPr lang="en-US" dirty="0"/>
              <a:t>For the embedding layer in your model, you'd have to learn a matrix of weights (embedding matrix)E , of size (ne, nv). The size of the embedding could be treated as a hyperparameter in your model.</a:t>
            </a:r>
            <a:endParaRPr dirty="0"/>
          </a:p>
          <a:p>
            <a:pPr marL="0" lvl="0" indent="0" algn="l" rtl="0">
              <a:lnSpc>
                <a:spcPct val="110000"/>
              </a:lnSpc>
              <a:spcBef>
                <a:spcPts val="1000"/>
              </a:spcBef>
              <a:spcAft>
                <a:spcPts val="0"/>
              </a:spcAft>
              <a:buSzPts val="523"/>
              <a:buNone/>
            </a:pPr>
            <a:endParaRPr sz="9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Google Shape;182;p27"/>
          <p:cNvPicPr preferRelativeResize="0"/>
          <p:nvPr/>
        </p:nvPicPr>
        <p:blipFill>
          <a:blip r:embed="rId3">
            <a:alphaModFix/>
          </a:blip>
          <a:stretch>
            <a:fillRect/>
          </a:stretch>
        </p:blipFill>
        <p:spPr>
          <a:xfrm>
            <a:off x="5181275" y="166265"/>
            <a:ext cx="6340165" cy="5860375"/>
          </a:xfrm>
          <a:prstGeom prst="rect">
            <a:avLst/>
          </a:prstGeom>
          <a:noFill/>
          <a:ln>
            <a:noFill/>
          </a:ln>
        </p:spPr>
      </p:pic>
      <p:sp>
        <p:nvSpPr>
          <p:cNvPr id="183" name="Google Shape;183;p27"/>
          <p:cNvSpPr txBox="1"/>
          <p:nvPr/>
        </p:nvSpPr>
        <p:spPr>
          <a:xfrm>
            <a:off x="327615" y="1188456"/>
            <a:ext cx="4637400" cy="471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dirty="0">
                <a:latin typeface="Gill Sans"/>
                <a:ea typeface="Gill Sans"/>
                <a:cs typeface="Gill Sans"/>
                <a:sym typeface="Gill Sans"/>
              </a:rPr>
              <a:t>Learns when to remember and when to forget</a:t>
            </a:r>
            <a:endParaRPr sz="2000" dirty="0">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US" sz="2000" dirty="0">
                <a:latin typeface="Gill Sans"/>
                <a:ea typeface="Gill Sans"/>
                <a:cs typeface="Gill Sans"/>
                <a:sym typeface="Gill Sans"/>
              </a:rPr>
              <a:t>• Anatomy:</a:t>
            </a:r>
            <a:endParaRPr sz="2000" dirty="0">
              <a:latin typeface="Gill Sans"/>
              <a:ea typeface="Gill Sans"/>
              <a:cs typeface="Gill Sans"/>
              <a:sym typeface="Gill Sans"/>
            </a:endParaRPr>
          </a:p>
          <a:p>
            <a:pPr marL="457200" lvl="0" indent="-355600" algn="l" rtl="0">
              <a:spcBef>
                <a:spcPts val="0"/>
              </a:spcBef>
              <a:spcAft>
                <a:spcPts val="0"/>
              </a:spcAft>
              <a:buSzPts val="2000"/>
              <a:buFont typeface="Gill Sans"/>
              <a:buAutoNum type="arabicPeriod"/>
            </a:pPr>
            <a:r>
              <a:rPr lang="en-US" sz="2000" dirty="0">
                <a:latin typeface="Gill Sans"/>
                <a:ea typeface="Gill Sans"/>
                <a:cs typeface="Gill Sans"/>
                <a:sym typeface="Gill Sans"/>
              </a:rPr>
              <a:t>A cell state</a:t>
            </a:r>
            <a:endParaRPr sz="2000" dirty="0">
              <a:latin typeface="Gill Sans"/>
              <a:ea typeface="Gill Sans"/>
              <a:cs typeface="Gill Sans"/>
              <a:sym typeface="Gill Sans"/>
            </a:endParaRPr>
          </a:p>
          <a:p>
            <a:pPr marL="457200" lvl="0" indent="-355600" algn="l" rtl="0">
              <a:spcBef>
                <a:spcPts val="0"/>
              </a:spcBef>
              <a:spcAft>
                <a:spcPts val="0"/>
              </a:spcAft>
              <a:buSzPts val="2000"/>
              <a:buFont typeface="Gill Sans"/>
              <a:buAutoNum type="arabicPeriod"/>
            </a:pPr>
            <a:r>
              <a:rPr lang="en-US" sz="2000" dirty="0">
                <a:latin typeface="Gill Sans"/>
                <a:ea typeface="Gill Sans"/>
                <a:cs typeface="Gill Sans"/>
                <a:sym typeface="Gill Sans"/>
              </a:rPr>
              <a:t>A hidden state with three gates</a:t>
            </a:r>
            <a:endParaRPr sz="2000" dirty="0">
              <a:latin typeface="Gill Sans"/>
              <a:ea typeface="Gill Sans"/>
              <a:cs typeface="Gill Sans"/>
              <a:sym typeface="Gill Sans"/>
            </a:endParaRPr>
          </a:p>
          <a:p>
            <a:pPr marL="457200" lvl="0" indent="-355600" algn="l" rtl="0">
              <a:spcBef>
                <a:spcPts val="0"/>
              </a:spcBef>
              <a:spcAft>
                <a:spcPts val="0"/>
              </a:spcAft>
              <a:buSzPts val="2000"/>
              <a:buFont typeface="Gill Sans"/>
              <a:buAutoNum type="arabicPeriod"/>
            </a:pPr>
            <a:r>
              <a:rPr lang="en-US" sz="2000" dirty="0">
                <a:latin typeface="Gill Sans"/>
                <a:ea typeface="Gill Sans"/>
                <a:cs typeface="Gill Sans"/>
                <a:sym typeface="Gill Sans"/>
              </a:rPr>
              <a:t>  a.   Forget gate: Decides what to keep.</a:t>
            </a:r>
            <a:endParaRPr sz="2000" dirty="0">
              <a:latin typeface="Gill Sans"/>
              <a:ea typeface="Gill Sans"/>
              <a:cs typeface="Gill Sans"/>
              <a:sym typeface="Gill Sans"/>
            </a:endParaRPr>
          </a:p>
          <a:p>
            <a:pPr marL="0" lvl="0" indent="0" algn="l" rtl="0">
              <a:spcBef>
                <a:spcPts val="0"/>
              </a:spcBef>
              <a:spcAft>
                <a:spcPts val="0"/>
              </a:spcAft>
              <a:buNone/>
            </a:pPr>
            <a:r>
              <a:rPr lang="en-US" sz="2000" dirty="0">
                <a:latin typeface="Gill Sans"/>
                <a:ea typeface="Gill Sans"/>
                <a:cs typeface="Gill Sans"/>
                <a:sym typeface="Gill Sans"/>
              </a:rPr>
              <a:t>         b.   Input gate: Decides what to add.</a:t>
            </a:r>
            <a:endParaRPr sz="2000" dirty="0">
              <a:latin typeface="Gill Sans"/>
              <a:ea typeface="Gill Sans"/>
              <a:cs typeface="Gill Sans"/>
              <a:sym typeface="Gill Sans"/>
            </a:endParaRPr>
          </a:p>
          <a:p>
            <a:pPr marL="0" lvl="0" indent="0" algn="l" rtl="0">
              <a:spcBef>
                <a:spcPts val="0"/>
              </a:spcBef>
              <a:spcAft>
                <a:spcPts val="0"/>
              </a:spcAft>
              <a:buNone/>
            </a:pPr>
            <a:r>
              <a:rPr lang="en-US" sz="2000" dirty="0">
                <a:latin typeface="Gill Sans"/>
                <a:ea typeface="Gill Sans"/>
                <a:cs typeface="Gill Sans"/>
                <a:sym typeface="Gill Sans"/>
              </a:rPr>
              <a:t>         c.   Output gate: Decides what the    </a:t>
            </a:r>
            <a:endParaRPr sz="2000" dirty="0">
              <a:latin typeface="Gill Sans"/>
              <a:ea typeface="Gill Sans"/>
              <a:cs typeface="Gill Sans"/>
              <a:sym typeface="Gill Sans"/>
            </a:endParaRPr>
          </a:p>
          <a:p>
            <a:pPr marL="0" lvl="0" indent="0" algn="l" rtl="0">
              <a:spcBef>
                <a:spcPts val="0"/>
              </a:spcBef>
              <a:spcAft>
                <a:spcPts val="0"/>
              </a:spcAft>
              <a:buNone/>
            </a:pPr>
            <a:r>
              <a:rPr lang="en-US" sz="2000" dirty="0">
                <a:latin typeface="Gill Sans"/>
                <a:ea typeface="Gill Sans"/>
                <a:cs typeface="Gill Sans"/>
                <a:sym typeface="Gill Sans"/>
              </a:rPr>
              <a:t>               next hidden state will be.</a:t>
            </a:r>
            <a:endParaRPr sz="2000" dirty="0">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US" sz="2000" dirty="0">
                <a:latin typeface="Gill Sans"/>
                <a:ea typeface="Gill Sans"/>
                <a:cs typeface="Gill Sans"/>
                <a:sym typeface="Gill Sans"/>
              </a:rPr>
              <a:t> -Loops back again at the end of each time step after updating the states.</a:t>
            </a:r>
            <a:endParaRPr sz="2000" dirty="0">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US" sz="2000" dirty="0">
                <a:latin typeface="Gill Sans"/>
                <a:ea typeface="Gill Sans"/>
                <a:cs typeface="Gill Sans"/>
                <a:sym typeface="Gill Sans"/>
              </a:rPr>
              <a:t>• Gates allow gradients to flow unchanged (offers a solution to vanishing gradients).</a:t>
            </a:r>
            <a:endParaRPr sz="2000" dirty="0">
              <a:latin typeface="Gill Sans"/>
              <a:ea typeface="Gill Sans"/>
              <a:cs typeface="Gill Sans"/>
              <a:sym typeface="Gill Sans"/>
            </a:endParaRPr>
          </a:p>
          <a:p>
            <a:pPr marL="0" lvl="0" indent="0" algn="l" rtl="0">
              <a:spcBef>
                <a:spcPts val="0"/>
              </a:spcBef>
              <a:spcAft>
                <a:spcPts val="0"/>
              </a:spcAft>
              <a:buNone/>
            </a:pPr>
            <a:endParaRPr dirty="0">
              <a:latin typeface="Gill Sans"/>
              <a:ea typeface="Gill Sans"/>
              <a:cs typeface="Gill Sans"/>
              <a:sym typeface="Gill Sans"/>
            </a:endParaRPr>
          </a:p>
        </p:txBody>
      </p:sp>
      <p:sp>
        <p:nvSpPr>
          <p:cNvPr id="2" name="TextBox 1"/>
          <p:cNvSpPr txBox="1"/>
          <p:nvPr/>
        </p:nvSpPr>
        <p:spPr>
          <a:xfrm>
            <a:off x="335280" y="264160"/>
            <a:ext cx="2915920" cy="584775"/>
          </a:xfrm>
          <a:prstGeom prst="rect">
            <a:avLst/>
          </a:prstGeom>
          <a:noFill/>
        </p:spPr>
        <p:txBody>
          <a:bodyPr wrap="square" rtlCol="0">
            <a:spAutoFit/>
          </a:bodyPr>
          <a:lstStyle/>
          <a:p>
            <a:r>
              <a:rPr lang="en-US" sz="3200" dirty="0" smtClean="0">
                <a:latin typeface="Gill Sans" panose="020B0604020202020204" charset="0"/>
              </a:rPr>
              <a:t>LSTM Layer</a:t>
            </a:r>
            <a:endParaRPr lang="en-US" sz="3200" dirty="0">
              <a:latin typeface="Gill Sans"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Dense Layer</a:t>
            </a:r>
            <a:endParaRPr dirty="0"/>
          </a:p>
        </p:txBody>
      </p:sp>
      <p:sp>
        <p:nvSpPr>
          <p:cNvPr id="189" name="Google Shape;189;p28"/>
          <p:cNvSpPr txBox="1">
            <a:spLocks noGrp="1"/>
          </p:cNvSpPr>
          <p:nvPr>
            <p:ph type="body" idx="1"/>
          </p:nvPr>
        </p:nvSpPr>
        <p:spPr>
          <a:xfrm>
            <a:off x="1451575" y="2015724"/>
            <a:ext cx="9603300" cy="4020000"/>
          </a:xfrm>
          <a:prstGeom prst="rect">
            <a:avLst/>
          </a:prstGeom>
        </p:spPr>
        <p:txBody>
          <a:bodyPr spcFirstLastPara="1" wrap="square" lIns="91425" tIns="45700" rIns="91425" bIns="45700" anchor="t" anchorCtr="0">
            <a:normAutofit fontScale="85000" lnSpcReduction="10000"/>
          </a:bodyPr>
          <a:lstStyle/>
          <a:p>
            <a:pPr marL="0" lvl="0" indent="0" algn="l" rtl="0">
              <a:lnSpc>
                <a:spcPct val="100000"/>
              </a:lnSpc>
              <a:spcBef>
                <a:spcPts val="1000"/>
              </a:spcBef>
              <a:spcAft>
                <a:spcPts val="0"/>
              </a:spcAft>
              <a:buNone/>
            </a:pPr>
            <a:r>
              <a:rPr lang="en-US" sz="2400" dirty="0">
                <a:solidFill>
                  <a:srgbClr val="202124"/>
                </a:solidFill>
                <a:latin typeface="Gill Sans" panose="020B0604020202020204" charset="0"/>
                <a:ea typeface="Arial"/>
                <a:cs typeface="Arial"/>
                <a:sym typeface="Arial"/>
              </a:rPr>
              <a:t>Dense layer is the </a:t>
            </a:r>
            <a:r>
              <a:rPr lang="en-US" sz="2400" b="1" dirty="0">
                <a:solidFill>
                  <a:srgbClr val="202124"/>
                </a:solidFill>
                <a:latin typeface="Gill Sans" panose="020B0604020202020204" charset="0"/>
                <a:ea typeface="Arial"/>
                <a:cs typeface="Arial"/>
                <a:sym typeface="Arial"/>
              </a:rPr>
              <a:t>regular deeply connected neural network layer</a:t>
            </a:r>
            <a:r>
              <a:rPr lang="en-US" sz="2400" dirty="0">
                <a:solidFill>
                  <a:srgbClr val="202124"/>
                </a:solidFill>
                <a:latin typeface="Gill Sans" panose="020B0604020202020204" charset="0"/>
                <a:ea typeface="Arial"/>
                <a:cs typeface="Arial"/>
                <a:sym typeface="Arial"/>
              </a:rPr>
              <a:t>.</a:t>
            </a:r>
            <a:endParaRPr sz="2400" dirty="0">
              <a:solidFill>
                <a:srgbClr val="202124"/>
              </a:solidFill>
              <a:latin typeface="Gill Sans" panose="020B0604020202020204" charset="0"/>
              <a:ea typeface="Arial"/>
              <a:cs typeface="Arial"/>
              <a:sym typeface="Arial"/>
            </a:endParaRPr>
          </a:p>
          <a:p>
            <a:pPr marL="0" lvl="0" indent="0" algn="l" rtl="0">
              <a:lnSpc>
                <a:spcPct val="100000"/>
              </a:lnSpc>
              <a:spcBef>
                <a:spcPts val="1000"/>
              </a:spcBef>
              <a:spcAft>
                <a:spcPts val="0"/>
              </a:spcAft>
              <a:buNone/>
            </a:pPr>
            <a:r>
              <a:rPr lang="en-US" sz="2400" b="1" dirty="0">
                <a:solidFill>
                  <a:srgbClr val="202124"/>
                </a:solidFill>
                <a:latin typeface="Gill Sans" panose="020B0604020202020204" charset="0"/>
                <a:ea typeface="Arial"/>
                <a:cs typeface="Arial"/>
                <a:sym typeface="Arial"/>
              </a:rPr>
              <a:t>W</a:t>
            </a:r>
            <a:r>
              <a:rPr lang="en-US" sz="2400" dirty="0">
                <a:solidFill>
                  <a:srgbClr val="202124"/>
                </a:solidFill>
                <a:latin typeface="Gill Sans" panose="020B0604020202020204" charset="0"/>
                <a:ea typeface="Arial"/>
                <a:cs typeface="Arial"/>
                <a:sym typeface="Arial"/>
              </a:rPr>
              <a:t> : This is the Weight Matrix</a:t>
            </a:r>
            <a:endParaRPr sz="2400" dirty="0">
              <a:solidFill>
                <a:srgbClr val="202124"/>
              </a:solidFill>
              <a:latin typeface="Gill Sans" panose="020B0604020202020204" charset="0"/>
              <a:ea typeface="Arial"/>
              <a:cs typeface="Arial"/>
              <a:sym typeface="Arial"/>
            </a:endParaRPr>
          </a:p>
          <a:p>
            <a:pPr marL="0" lvl="0" indent="0" algn="l" rtl="0">
              <a:lnSpc>
                <a:spcPct val="100000"/>
              </a:lnSpc>
              <a:spcBef>
                <a:spcPts val="1000"/>
              </a:spcBef>
              <a:spcAft>
                <a:spcPts val="0"/>
              </a:spcAft>
              <a:buNone/>
            </a:pPr>
            <a:r>
              <a:rPr lang="en-US" sz="2400" b="1" dirty="0">
                <a:solidFill>
                  <a:srgbClr val="202124"/>
                </a:solidFill>
                <a:latin typeface="Gill Sans" panose="020B0604020202020204" charset="0"/>
                <a:ea typeface="Arial"/>
                <a:cs typeface="Arial"/>
                <a:sym typeface="Arial"/>
              </a:rPr>
              <a:t>A</a:t>
            </a:r>
            <a:r>
              <a:rPr lang="en-US" sz="2400" dirty="0">
                <a:solidFill>
                  <a:srgbClr val="202124"/>
                </a:solidFill>
                <a:latin typeface="Gill Sans" panose="020B0604020202020204" charset="0"/>
                <a:ea typeface="Arial"/>
                <a:cs typeface="Arial"/>
                <a:sym typeface="Arial"/>
              </a:rPr>
              <a:t> : This is the activation function</a:t>
            </a:r>
            <a:endParaRPr sz="2400" dirty="0">
              <a:solidFill>
                <a:srgbClr val="202124"/>
              </a:solidFill>
              <a:latin typeface="Gill Sans" panose="020B0604020202020204" charset="0"/>
              <a:ea typeface="Arial"/>
              <a:cs typeface="Arial"/>
              <a:sym typeface="Arial"/>
            </a:endParaRPr>
          </a:p>
          <a:p>
            <a:pPr marL="0" lvl="0" indent="0" algn="l" rtl="0">
              <a:lnSpc>
                <a:spcPct val="100000"/>
              </a:lnSpc>
              <a:spcBef>
                <a:spcPts val="1000"/>
              </a:spcBef>
              <a:spcAft>
                <a:spcPts val="0"/>
              </a:spcAft>
              <a:buNone/>
            </a:pPr>
            <a:r>
              <a:rPr lang="en-US" sz="2400" b="1" dirty="0">
                <a:solidFill>
                  <a:srgbClr val="202124"/>
                </a:solidFill>
                <a:latin typeface="Gill Sans" panose="020B0604020202020204" charset="0"/>
                <a:ea typeface="Arial"/>
                <a:cs typeface="Arial"/>
                <a:sym typeface="Arial"/>
              </a:rPr>
              <a:t>Y</a:t>
            </a:r>
            <a:r>
              <a:rPr lang="en-US" sz="2400" dirty="0">
                <a:solidFill>
                  <a:srgbClr val="202124"/>
                </a:solidFill>
                <a:latin typeface="Gill Sans" panose="020B0604020202020204" charset="0"/>
                <a:ea typeface="Arial"/>
                <a:cs typeface="Arial"/>
                <a:sym typeface="Arial"/>
              </a:rPr>
              <a:t> : Output</a:t>
            </a:r>
            <a:endParaRPr sz="2400" dirty="0">
              <a:solidFill>
                <a:srgbClr val="202124"/>
              </a:solidFill>
              <a:latin typeface="Gill Sans" panose="020B0604020202020204" charset="0"/>
              <a:ea typeface="Arial"/>
              <a:cs typeface="Arial"/>
              <a:sym typeface="Arial"/>
            </a:endParaRPr>
          </a:p>
          <a:p>
            <a:pPr marL="0" lvl="0" indent="0" algn="l" rtl="0">
              <a:lnSpc>
                <a:spcPct val="100000"/>
              </a:lnSpc>
              <a:spcBef>
                <a:spcPts val="1000"/>
              </a:spcBef>
              <a:spcAft>
                <a:spcPts val="0"/>
              </a:spcAft>
              <a:buClr>
                <a:schemeClr val="dk1"/>
              </a:buClr>
              <a:buSzPct val="45833"/>
              <a:buFont typeface="Arial"/>
              <a:buNone/>
            </a:pPr>
            <a:r>
              <a:rPr lang="en-US" sz="2400" b="1" dirty="0">
                <a:solidFill>
                  <a:srgbClr val="202124"/>
                </a:solidFill>
                <a:latin typeface="Gill Sans" panose="020B0604020202020204" charset="0"/>
                <a:ea typeface="Arial"/>
                <a:cs typeface="Arial"/>
                <a:sym typeface="Arial"/>
              </a:rPr>
              <a:t>Z = W</a:t>
            </a:r>
            <a:r>
              <a:rPr lang="en-US" sz="2400" b="1" baseline="30000" dirty="0">
                <a:solidFill>
                  <a:srgbClr val="202124"/>
                </a:solidFill>
                <a:latin typeface="Gill Sans" panose="020B0604020202020204" charset="0"/>
                <a:ea typeface="Arial"/>
                <a:cs typeface="Arial"/>
                <a:sym typeface="Arial"/>
              </a:rPr>
              <a:t>T</a:t>
            </a:r>
            <a:r>
              <a:rPr lang="en-US" sz="2400" b="1" dirty="0">
                <a:solidFill>
                  <a:srgbClr val="202124"/>
                </a:solidFill>
                <a:latin typeface="Gill Sans" panose="020B0604020202020204" charset="0"/>
                <a:ea typeface="Arial"/>
                <a:cs typeface="Arial"/>
                <a:sym typeface="Arial"/>
              </a:rPr>
              <a:t>X + b</a:t>
            </a:r>
            <a:endParaRPr sz="2400" b="1" dirty="0">
              <a:solidFill>
                <a:srgbClr val="202124"/>
              </a:solidFill>
              <a:latin typeface="Gill Sans" panose="020B0604020202020204" charset="0"/>
              <a:ea typeface="Arial"/>
              <a:cs typeface="Arial"/>
              <a:sym typeface="Arial"/>
            </a:endParaRPr>
          </a:p>
          <a:p>
            <a:pPr marL="0" lvl="0" indent="0" algn="l" rtl="0">
              <a:lnSpc>
                <a:spcPct val="100000"/>
              </a:lnSpc>
              <a:spcBef>
                <a:spcPts val="1000"/>
              </a:spcBef>
              <a:spcAft>
                <a:spcPts val="0"/>
              </a:spcAft>
              <a:buClr>
                <a:schemeClr val="dk1"/>
              </a:buClr>
              <a:buSzPct val="45833"/>
              <a:buFont typeface="Arial"/>
              <a:buNone/>
            </a:pPr>
            <a:r>
              <a:rPr lang="en-US" sz="2400" b="1" dirty="0">
                <a:solidFill>
                  <a:srgbClr val="202124"/>
                </a:solidFill>
                <a:latin typeface="Gill Sans" panose="020B0604020202020204" charset="0"/>
                <a:ea typeface="Arial"/>
                <a:cs typeface="Arial"/>
                <a:sym typeface="Arial"/>
              </a:rPr>
              <a:t>Y</a:t>
            </a:r>
            <a:r>
              <a:rPr lang="en-US" sz="2400" b="1" baseline="30000" dirty="0">
                <a:solidFill>
                  <a:srgbClr val="202124"/>
                </a:solidFill>
                <a:latin typeface="Gill Sans" panose="020B0604020202020204" charset="0"/>
                <a:ea typeface="Arial"/>
                <a:cs typeface="Arial"/>
                <a:sym typeface="Arial"/>
              </a:rPr>
              <a:t> </a:t>
            </a:r>
            <a:r>
              <a:rPr lang="en-US" sz="2400" b="1" dirty="0">
                <a:solidFill>
                  <a:srgbClr val="202124"/>
                </a:solidFill>
                <a:latin typeface="Gill Sans" panose="020B0604020202020204" charset="0"/>
                <a:ea typeface="Arial"/>
                <a:cs typeface="Arial"/>
                <a:sym typeface="Arial"/>
              </a:rPr>
              <a:t>= A(Z)</a:t>
            </a:r>
            <a:endParaRPr sz="2400" b="1" dirty="0">
              <a:solidFill>
                <a:srgbClr val="202124"/>
              </a:solidFill>
              <a:latin typeface="Gill Sans" panose="020B0604020202020204" charset="0"/>
              <a:ea typeface="Arial"/>
              <a:cs typeface="Arial"/>
              <a:sym typeface="Arial"/>
            </a:endParaRPr>
          </a:p>
          <a:p>
            <a:pPr marL="0" lvl="0" indent="0" algn="l" rtl="0">
              <a:spcBef>
                <a:spcPts val="1000"/>
              </a:spcBef>
              <a:spcAft>
                <a:spcPts val="0"/>
              </a:spcAft>
              <a:buNone/>
            </a:pPr>
            <a:r>
              <a:rPr lang="en-US" sz="2400" dirty="0">
                <a:solidFill>
                  <a:srgbClr val="202124"/>
                </a:solidFill>
                <a:latin typeface="Gill Sans" panose="020B0604020202020204" charset="0"/>
                <a:ea typeface="Arial"/>
                <a:cs typeface="Arial"/>
                <a:sym typeface="Arial"/>
              </a:rPr>
              <a:t>Here the Activation Function used is Sigmoid</a:t>
            </a:r>
            <a:endParaRPr sz="2400" dirty="0">
              <a:solidFill>
                <a:srgbClr val="202124"/>
              </a:solidFill>
              <a:latin typeface="Gill Sans" panose="020B0604020202020204" charset="0"/>
              <a:ea typeface="Arial"/>
              <a:cs typeface="Arial"/>
              <a:sym typeface="Arial"/>
            </a:endParaRPr>
          </a:p>
          <a:p>
            <a:pPr marL="0" lvl="0" indent="0" algn="l" rtl="0">
              <a:spcBef>
                <a:spcPts val="1000"/>
              </a:spcBef>
              <a:spcAft>
                <a:spcPts val="0"/>
              </a:spcAft>
              <a:buNone/>
            </a:pPr>
            <a:r>
              <a:rPr lang="en-US" sz="2400" dirty="0">
                <a:solidFill>
                  <a:srgbClr val="202124"/>
                </a:solidFill>
                <a:latin typeface="Gill Sans" panose="020B0604020202020204" charset="0"/>
                <a:ea typeface="Arial"/>
                <a:cs typeface="Arial"/>
                <a:sym typeface="Arial"/>
              </a:rPr>
              <a:t> </a:t>
            </a:r>
            <a:r>
              <a:rPr lang="en-US" sz="2400" b="1" dirty="0">
                <a:solidFill>
                  <a:srgbClr val="202124"/>
                </a:solidFill>
                <a:latin typeface="Gill Sans" panose="020B0604020202020204" charset="0"/>
                <a:ea typeface="Arial"/>
                <a:cs typeface="Arial"/>
                <a:sym typeface="Arial"/>
              </a:rPr>
              <a:t>S(x)</a:t>
            </a:r>
            <a:r>
              <a:rPr lang="en-US" sz="2400" dirty="0">
                <a:solidFill>
                  <a:srgbClr val="202124"/>
                </a:solidFill>
                <a:latin typeface="Gill Sans" panose="020B0604020202020204" charset="0"/>
                <a:ea typeface="Arial"/>
                <a:cs typeface="Arial"/>
                <a:sym typeface="Arial"/>
              </a:rPr>
              <a:t> = 1/(1+ </a:t>
            </a:r>
            <a:r>
              <a:rPr lang="en-US" sz="2400" dirty="0" smtClean="0">
                <a:solidFill>
                  <a:srgbClr val="202124"/>
                </a:solidFill>
                <a:latin typeface="Gill Sans" panose="020B0604020202020204" charset="0"/>
                <a:ea typeface="Arial"/>
                <a:cs typeface="Arial"/>
                <a:sym typeface="Arial"/>
              </a:rPr>
              <a:t>e</a:t>
            </a:r>
            <a:r>
              <a:rPr lang="en-US" sz="2400" baseline="30000" dirty="0" smtClean="0">
                <a:solidFill>
                  <a:srgbClr val="202124"/>
                </a:solidFill>
                <a:latin typeface="Gill Sans" panose="020B0604020202020204" charset="0"/>
                <a:ea typeface="Arial"/>
                <a:cs typeface="Arial"/>
                <a:sym typeface="Arial"/>
              </a:rPr>
              <a:t>-x</a:t>
            </a:r>
            <a:r>
              <a:rPr lang="en-US" sz="2400" dirty="0" smtClean="0">
                <a:solidFill>
                  <a:srgbClr val="202124"/>
                </a:solidFill>
                <a:latin typeface="Gill Sans" panose="020B0604020202020204" charset="0"/>
                <a:ea typeface="Arial"/>
                <a:cs typeface="Arial"/>
                <a:sym typeface="Arial"/>
              </a:rPr>
              <a:t>) </a:t>
            </a:r>
            <a:endParaRPr sz="2400" dirty="0">
              <a:solidFill>
                <a:srgbClr val="202124"/>
              </a:solidFill>
              <a:latin typeface="Gill Sans" panose="020B0604020202020204" charset="0"/>
              <a:ea typeface="Arial"/>
              <a:cs typeface="Arial"/>
              <a:sym typeface="Arial"/>
            </a:endParaRPr>
          </a:p>
          <a:p>
            <a:pPr marL="0" lvl="0" indent="0" algn="l" rtl="0">
              <a:spcBef>
                <a:spcPts val="1000"/>
              </a:spcBef>
              <a:spcAft>
                <a:spcPts val="0"/>
              </a:spcAft>
              <a:buNone/>
            </a:pPr>
            <a:r>
              <a:rPr lang="en-US" sz="2400" dirty="0">
                <a:solidFill>
                  <a:srgbClr val="202124"/>
                </a:solidFill>
                <a:latin typeface="Gill Sans" panose="020B0604020202020204" charset="0"/>
                <a:ea typeface="Arial"/>
                <a:cs typeface="Arial"/>
                <a:sym typeface="Arial"/>
              </a:rPr>
              <a:t>The output after applying the Activation function will be the predictions for our model</a:t>
            </a:r>
            <a:endParaRPr sz="2400" dirty="0">
              <a:solidFill>
                <a:srgbClr val="202124"/>
              </a:solidFill>
              <a:latin typeface="Gill Sans" panose="020B0604020202020204" charset="0"/>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684020" y="5176520"/>
            <a:ext cx="1098295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Gill Sans"/>
                <a:ea typeface="Gill Sans"/>
                <a:cs typeface="Gill Sans"/>
                <a:sym typeface="Gill Sans"/>
              </a:rPr>
              <a:t>From the above graph we can see that this kind of Sequence model tends to overfit on the training data and gives low accuracy on validation set. We will try to tackle this issue using transformer models</a:t>
            </a:r>
            <a:endParaRPr sz="1800" dirty="0">
              <a:solidFill>
                <a:schemeClr val="dk1"/>
              </a:solidFill>
              <a:latin typeface="Gill Sans"/>
              <a:ea typeface="Gill Sans"/>
              <a:cs typeface="Gill Sans"/>
              <a:sym typeface="Gill Sans"/>
            </a:endParaRPr>
          </a:p>
        </p:txBody>
      </p:sp>
      <p:pic>
        <p:nvPicPr>
          <p:cNvPr id="195" name="Google Shape;195;p29"/>
          <p:cNvPicPr preferRelativeResize="0"/>
          <p:nvPr/>
        </p:nvPicPr>
        <p:blipFill>
          <a:blip r:embed="rId3">
            <a:alphaModFix/>
          </a:blip>
          <a:stretch>
            <a:fillRect/>
          </a:stretch>
        </p:blipFill>
        <p:spPr>
          <a:xfrm>
            <a:off x="481030" y="1018502"/>
            <a:ext cx="5486400" cy="3857625"/>
          </a:xfrm>
          <a:prstGeom prst="rect">
            <a:avLst/>
          </a:prstGeom>
          <a:noFill/>
          <a:ln>
            <a:noFill/>
          </a:ln>
        </p:spPr>
      </p:pic>
      <p:pic>
        <p:nvPicPr>
          <p:cNvPr id="196" name="Google Shape;196;p29"/>
          <p:cNvPicPr preferRelativeResize="0"/>
          <p:nvPr/>
        </p:nvPicPr>
        <p:blipFill>
          <a:blip r:embed="rId4">
            <a:alphaModFix/>
          </a:blip>
          <a:stretch>
            <a:fillRect/>
          </a:stretch>
        </p:blipFill>
        <p:spPr>
          <a:xfrm>
            <a:off x="6175499" y="1028027"/>
            <a:ext cx="5553075" cy="3848100"/>
          </a:xfrm>
          <a:prstGeom prst="rect">
            <a:avLst/>
          </a:prstGeom>
          <a:noFill/>
          <a:ln>
            <a:noFill/>
          </a:ln>
        </p:spPr>
      </p:pic>
      <p:sp>
        <p:nvSpPr>
          <p:cNvPr id="5" name="Google Shape;201;p30"/>
          <p:cNvSpPr txBox="1">
            <a:spLocks/>
          </p:cNvSpPr>
          <p:nvPr/>
        </p:nvSpPr>
        <p:spPr>
          <a:xfrm>
            <a:off x="892779" y="343756"/>
            <a:ext cx="9603300" cy="1049100"/>
          </a:xfrm>
          <a:prstGeom prst="rect">
            <a:avLst/>
          </a:prstGeom>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smtClean="0">
                <a:latin typeface="Gill Sans" panose="020B0604020202020204" charset="0"/>
              </a:rPr>
              <a:t>Visualizing Results of Sequence Model</a:t>
            </a:r>
            <a:endParaRPr lang="en-US" sz="3200" dirty="0">
              <a:latin typeface="Gill Sans"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Drawbacks</a:t>
            </a:r>
            <a:endParaRPr/>
          </a:p>
        </p:txBody>
      </p:sp>
      <p:sp>
        <p:nvSpPr>
          <p:cNvPr id="202" name="Google Shape;202;p3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 Parallel computing is difficult to implement.</a:t>
            </a:r>
            <a:endParaRPr dirty="0"/>
          </a:p>
          <a:p>
            <a:pPr marL="457200" lvl="0" indent="-342900" algn="l" rtl="0">
              <a:spcBef>
                <a:spcPts val="0"/>
              </a:spcBef>
              <a:spcAft>
                <a:spcPts val="0"/>
              </a:spcAft>
              <a:buSzPts val="1800"/>
              <a:buChar char="●"/>
            </a:pPr>
            <a:r>
              <a:rPr lang="en-US" dirty="0"/>
              <a:t> For long sequences there is loss of </a:t>
            </a:r>
            <a:r>
              <a:rPr lang="en-US" dirty="0" smtClean="0"/>
              <a:t>information.</a:t>
            </a:r>
            <a:endParaRPr dirty="0"/>
          </a:p>
          <a:p>
            <a:pPr marL="457200" lvl="0" indent="-342900" algn="l" rtl="0">
              <a:spcBef>
                <a:spcPts val="0"/>
              </a:spcBef>
              <a:spcAft>
                <a:spcPts val="0"/>
              </a:spcAft>
              <a:buSzPts val="1800"/>
              <a:buChar char="●"/>
            </a:pPr>
            <a:r>
              <a:rPr lang="en-US" dirty="0"/>
              <a:t> We are training the Embedding Matrix from Scratch so the Word Vector  Representations are not very good.</a:t>
            </a:r>
            <a:endParaRPr dirty="0"/>
          </a:p>
          <a:p>
            <a:pPr marL="457200" lvl="0" indent="-342900" algn="l" rtl="0">
              <a:spcBef>
                <a:spcPts val="0"/>
              </a:spcBef>
              <a:spcAft>
                <a:spcPts val="0"/>
              </a:spcAft>
              <a:buSzPts val="1800"/>
              <a:buChar char="●"/>
            </a:pPr>
            <a:r>
              <a:rPr lang="en-US" dirty="0"/>
              <a:t>Has a tendency to </a:t>
            </a:r>
            <a:r>
              <a:rPr lang="en-US" dirty="0"/>
              <a:t>o</a:t>
            </a:r>
            <a:r>
              <a:rPr lang="en-US" dirty="0" smtClean="0"/>
              <a:t>verfit </a:t>
            </a:r>
            <a:r>
              <a:rPr lang="en-US" dirty="0"/>
              <a:t>on Training Data  </a:t>
            </a:r>
            <a:endParaRPr dirty="0"/>
          </a:p>
          <a:p>
            <a:pPr marL="0" lvl="0" indent="0" algn="l" rtl="0">
              <a:spcBef>
                <a:spcPts val="10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1384904" y="21761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USING TRANSFORMERS FOR MODEL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INTRODUCTION</a:t>
            </a:r>
            <a:endParaRPr/>
          </a:p>
        </p:txBody>
      </p:sp>
      <p:sp>
        <p:nvSpPr>
          <p:cNvPr id="108" name="Google Shape;108;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t>Introducing common sense to natural language understanding systems has received increasing research attention. It remains a fundamental question on how to evaluate whether a system has the sense-making capability. Existing benchmarks measure common sense knowledge indirectly or without reasoning. </a:t>
            </a:r>
            <a:endParaRPr dirty="0"/>
          </a:p>
          <a:p>
            <a:pPr marL="0" lvl="0" indent="0" algn="l" rtl="0">
              <a:lnSpc>
                <a:spcPct val="120000"/>
              </a:lnSpc>
              <a:spcBef>
                <a:spcPts val="0"/>
              </a:spcBef>
              <a:spcAft>
                <a:spcPts val="0"/>
              </a:spcAft>
              <a:buSzPts val="2000"/>
              <a:buNone/>
            </a:pPr>
            <a:endParaRPr dirty="0"/>
          </a:p>
          <a:p>
            <a:pPr marL="0" lvl="0" indent="0" algn="l" rtl="0">
              <a:lnSpc>
                <a:spcPct val="120000"/>
              </a:lnSpc>
              <a:spcBef>
                <a:spcPts val="0"/>
              </a:spcBef>
              <a:spcAft>
                <a:spcPts val="0"/>
              </a:spcAft>
              <a:buSzPts val="2000"/>
              <a:buNone/>
            </a:pPr>
            <a:r>
              <a:rPr lang="en-US" dirty="0"/>
              <a:t>In this project, we release a benchmark to directly test whether a system can differentiate natural language statements that make sense from those that do not make sense. The results are evaluated based on the accuracy score.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2"/>
          <p:cNvPicPr preferRelativeResize="0"/>
          <p:nvPr/>
        </p:nvPicPr>
        <p:blipFill rotWithShape="1">
          <a:blip r:embed="rId3">
            <a:alphaModFix/>
          </a:blip>
          <a:srcRect/>
          <a:stretch/>
        </p:blipFill>
        <p:spPr>
          <a:xfrm>
            <a:off x="562611" y="816185"/>
            <a:ext cx="5505450" cy="5025815"/>
          </a:xfrm>
          <a:prstGeom prst="rect">
            <a:avLst/>
          </a:prstGeom>
          <a:noFill/>
          <a:ln>
            <a:noFill/>
          </a:ln>
        </p:spPr>
      </p:pic>
      <p:pic>
        <p:nvPicPr>
          <p:cNvPr id="213" name="Google Shape;213;p32"/>
          <p:cNvPicPr preferRelativeResize="0"/>
          <p:nvPr/>
        </p:nvPicPr>
        <p:blipFill rotWithShape="1">
          <a:blip r:embed="rId4">
            <a:alphaModFix/>
          </a:blip>
          <a:srcRect/>
          <a:stretch/>
        </p:blipFill>
        <p:spPr>
          <a:xfrm>
            <a:off x="6257926" y="1223963"/>
            <a:ext cx="5679056" cy="2909888"/>
          </a:xfrm>
          <a:prstGeom prst="rect">
            <a:avLst/>
          </a:prstGeom>
          <a:noFill/>
          <a:ln>
            <a:noFill/>
          </a:ln>
        </p:spPr>
      </p:pic>
      <p:sp>
        <p:nvSpPr>
          <p:cNvPr id="2" name="TextBox 1"/>
          <p:cNvSpPr txBox="1"/>
          <p:nvPr/>
        </p:nvSpPr>
        <p:spPr>
          <a:xfrm>
            <a:off x="1162051" y="233680"/>
            <a:ext cx="2936240" cy="430887"/>
          </a:xfrm>
          <a:prstGeom prst="rect">
            <a:avLst/>
          </a:prstGeom>
          <a:noFill/>
        </p:spPr>
        <p:txBody>
          <a:bodyPr wrap="square" rtlCol="0">
            <a:spAutoFit/>
          </a:bodyPr>
          <a:lstStyle/>
          <a:p>
            <a:r>
              <a:rPr lang="en-US" sz="2200" b="1" dirty="0" smtClean="0"/>
              <a:t>Attention Models</a:t>
            </a:r>
            <a:endParaRPr lang="en-US" sz="2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3"/>
          <p:cNvPicPr preferRelativeResize="0"/>
          <p:nvPr/>
        </p:nvPicPr>
        <p:blipFill rotWithShape="1">
          <a:blip r:embed="rId3">
            <a:alphaModFix/>
          </a:blip>
          <a:srcRect/>
          <a:stretch/>
        </p:blipFill>
        <p:spPr>
          <a:xfrm>
            <a:off x="850582" y="924560"/>
            <a:ext cx="10257155" cy="5189746"/>
          </a:xfrm>
          <a:prstGeom prst="rect">
            <a:avLst/>
          </a:prstGeom>
          <a:noFill/>
          <a:ln>
            <a:noFill/>
          </a:ln>
        </p:spPr>
      </p:pic>
      <p:sp>
        <p:nvSpPr>
          <p:cNvPr id="2" name="TextBox 1"/>
          <p:cNvSpPr txBox="1"/>
          <p:nvPr/>
        </p:nvSpPr>
        <p:spPr>
          <a:xfrm>
            <a:off x="3586480" y="254000"/>
            <a:ext cx="4785360" cy="584775"/>
          </a:xfrm>
          <a:prstGeom prst="rect">
            <a:avLst/>
          </a:prstGeom>
          <a:noFill/>
        </p:spPr>
        <p:txBody>
          <a:bodyPr wrap="square" rtlCol="0">
            <a:spAutoFit/>
          </a:bodyPr>
          <a:lstStyle/>
          <a:p>
            <a:pPr algn="ctr"/>
            <a:r>
              <a:rPr lang="en-US" sz="3200" dirty="0" smtClean="0">
                <a:latin typeface="Gill Sans" panose="020B0604020202020204" charset="0"/>
              </a:rPr>
              <a:t>DistilBERT Architecture</a:t>
            </a:r>
            <a:endParaRPr lang="en-US" sz="3200" dirty="0">
              <a:latin typeface="Gill Sans"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306875" y="631225"/>
            <a:ext cx="11725527" cy="5006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5"/>
          <p:cNvPicPr preferRelativeResize="0"/>
          <p:nvPr/>
        </p:nvPicPr>
        <p:blipFill rotWithShape="1">
          <a:blip r:embed="rId3">
            <a:alphaModFix/>
          </a:blip>
          <a:srcRect/>
          <a:stretch/>
        </p:blipFill>
        <p:spPr>
          <a:xfrm>
            <a:off x="1500188" y="184754"/>
            <a:ext cx="9024938" cy="56826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Training Parameters</a:t>
            </a:r>
            <a:endParaRPr dirty="0"/>
          </a:p>
        </p:txBody>
      </p:sp>
      <p:sp>
        <p:nvSpPr>
          <p:cNvPr id="234" name="Google Shape;234;p36"/>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457200" lvl="0" indent="-368300" algn="l" rtl="0">
              <a:spcBef>
                <a:spcPts val="1000"/>
              </a:spcBef>
              <a:spcAft>
                <a:spcPts val="0"/>
              </a:spcAft>
              <a:buSzPts val="2200"/>
              <a:buChar char="●"/>
            </a:pPr>
            <a:r>
              <a:rPr lang="en-US" sz="2400" dirty="0"/>
              <a:t> We trained the DistilBERT model on training dataset for 5 epochs with a batch size of 16 with a learning rate of 2 x 10^-5.</a:t>
            </a:r>
            <a:endParaRPr sz="2400" dirty="0"/>
          </a:p>
          <a:p>
            <a:pPr marL="457200" lvl="0" indent="0" algn="l" rtl="0">
              <a:spcBef>
                <a:spcPts val="1000"/>
              </a:spcBef>
              <a:spcAft>
                <a:spcPts val="0"/>
              </a:spcAft>
              <a:buNone/>
            </a:pPr>
            <a:endParaRPr sz="2400" dirty="0"/>
          </a:p>
          <a:p>
            <a:pPr marL="457200" lvl="0" indent="-368300" algn="l" rtl="0">
              <a:spcBef>
                <a:spcPts val="1000"/>
              </a:spcBef>
              <a:spcAft>
                <a:spcPts val="0"/>
              </a:spcAft>
              <a:buSzPts val="2200"/>
              <a:buChar char="●"/>
            </a:pPr>
            <a:r>
              <a:rPr lang="en-US" sz="2400" dirty="0"/>
              <a:t>We have used ‘accuracy’ as the metric to select the best model </a:t>
            </a:r>
            <a:r>
              <a:rPr lang="en-US" sz="2400" dirty="0" smtClean="0"/>
              <a:t>since our dataset is balanced</a:t>
            </a: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p:nvPr/>
        </p:nvSpPr>
        <p:spPr>
          <a:xfrm>
            <a:off x="917700" y="1292100"/>
            <a:ext cx="10356600" cy="3877954"/>
          </a:xfrm>
          <a:prstGeom prst="rect">
            <a:avLst/>
          </a:prstGeom>
          <a:noFill/>
          <a:ln>
            <a:noFill/>
          </a:ln>
        </p:spPr>
        <p:txBody>
          <a:bodyPr spcFirstLastPara="1" wrap="square" lIns="91425" tIns="91425" rIns="91425" bIns="91425" anchor="t" anchorCtr="0">
            <a:spAutoFit/>
          </a:bodyPr>
          <a:lstStyle/>
          <a:p>
            <a:pPr marL="0" lvl="0" indent="0" algn="l" rtl="0">
              <a:spcBef>
                <a:spcPts val="3200"/>
              </a:spcBef>
              <a:spcAft>
                <a:spcPts val="0"/>
              </a:spcAft>
              <a:buNone/>
            </a:pPr>
            <a:r>
              <a:rPr lang="en-US" sz="2000" dirty="0">
                <a:solidFill>
                  <a:schemeClr val="tx1"/>
                </a:solidFill>
                <a:latin typeface="Gill Sans" panose="020B0604020202020204" charset="0"/>
                <a:ea typeface="Georgia"/>
                <a:cs typeface="Georgia"/>
                <a:sym typeface="Georgia"/>
              </a:rPr>
              <a:t>To improve the training procedure, RoBERTa removes the Next Sentence Prediction (NSP) task from BERT’s pre-training and introduces dynamic masking so that the masked token changes during the training epochs. Larger batch-training sizes were also found to be more useful in the training procedure.</a:t>
            </a:r>
            <a:endParaRPr sz="2000" dirty="0">
              <a:solidFill>
                <a:schemeClr val="tx1"/>
              </a:solidFill>
              <a:latin typeface="Gill Sans" panose="020B0604020202020204" charset="0"/>
              <a:ea typeface="Georgia"/>
              <a:cs typeface="Georgia"/>
              <a:sym typeface="Georgia"/>
            </a:endParaRPr>
          </a:p>
          <a:p>
            <a:pPr marL="0" lvl="0" indent="0" algn="l" rtl="0">
              <a:spcBef>
                <a:spcPts val="3200"/>
              </a:spcBef>
              <a:spcAft>
                <a:spcPts val="0"/>
              </a:spcAft>
              <a:buClr>
                <a:schemeClr val="dk1"/>
              </a:buClr>
              <a:buSzPts val="1100"/>
              <a:buFont typeface="Arial"/>
              <a:buNone/>
            </a:pPr>
            <a:r>
              <a:rPr lang="en-US" sz="2000" dirty="0">
                <a:solidFill>
                  <a:schemeClr val="tx1"/>
                </a:solidFill>
                <a:latin typeface="Gill Sans" panose="020B0604020202020204" charset="0"/>
                <a:ea typeface="Georgia"/>
                <a:cs typeface="Georgia"/>
                <a:sym typeface="Georgia"/>
              </a:rPr>
              <a:t>Importantly, RoBERTa uses 160 GB of text for pre-training, including 16GB of Books Corpus and English Wikipedia used in BERT. The additional data included CommonCrawl News dataset (63 million articles, 76 GB), Web text corpus (38 GB) and Stories from Common Crawl (31 GB).</a:t>
            </a:r>
            <a:endParaRPr sz="2000" dirty="0">
              <a:solidFill>
                <a:schemeClr val="tx1"/>
              </a:solidFill>
              <a:latin typeface="Gill Sans" panose="020B0604020202020204" charset="0"/>
              <a:ea typeface="Georgia"/>
              <a:cs typeface="Georgia"/>
              <a:sym typeface="Georgia"/>
            </a:endParaRPr>
          </a:p>
          <a:p>
            <a:pPr marL="0" lvl="0" indent="0" algn="l" rtl="0">
              <a:spcBef>
                <a:spcPts val="3200"/>
              </a:spcBef>
              <a:spcAft>
                <a:spcPts val="0"/>
              </a:spcAft>
              <a:buClr>
                <a:schemeClr val="dk1"/>
              </a:buClr>
              <a:buSzPts val="1100"/>
              <a:buFont typeface="Arial"/>
              <a:buNone/>
            </a:pPr>
            <a:r>
              <a:rPr lang="en-US" sz="2000" dirty="0">
                <a:solidFill>
                  <a:schemeClr val="tx1"/>
                </a:solidFill>
                <a:latin typeface="Gill Sans" panose="020B0604020202020204" charset="0"/>
                <a:ea typeface="Georgia"/>
                <a:cs typeface="Georgia"/>
                <a:sym typeface="Georgia"/>
              </a:rPr>
              <a:t>As a result, RoBERTa outperforms both BERT and XLNet on GLUE benchmark </a:t>
            </a:r>
            <a:r>
              <a:rPr lang="en-US" sz="2000" dirty="0" smtClean="0">
                <a:solidFill>
                  <a:schemeClr val="tx1"/>
                </a:solidFill>
                <a:latin typeface="Gill Sans" panose="020B0604020202020204" charset="0"/>
                <a:ea typeface="Georgia"/>
                <a:cs typeface="Georgia"/>
                <a:sym typeface="Georgia"/>
              </a:rPr>
              <a:t>results</a:t>
            </a:r>
            <a:endParaRPr sz="1600" dirty="0">
              <a:solidFill>
                <a:schemeClr val="tx1"/>
              </a:solidFill>
              <a:latin typeface="Gill Sans" panose="020B0604020202020204" charset="0"/>
              <a:ea typeface="Gill Sans"/>
              <a:cs typeface="Gill Sans"/>
              <a:sym typeface="Gill Sans"/>
            </a:endParaRPr>
          </a:p>
        </p:txBody>
      </p:sp>
      <p:sp>
        <p:nvSpPr>
          <p:cNvPr id="245" name="Google Shape;245;p38"/>
          <p:cNvSpPr txBox="1"/>
          <p:nvPr/>
        </p:nvSpPr>
        <p:spPr>
          <a:xfrm>
            <a:off x="4432670" y="408155"/>
            <a:ext cx="332666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dirty="0">
                <a:latin typeface="Gill Sans"/>
                <a:ea typeface="Gill Sans"/>
                <a:cs typeface="Gill Sans"/>
                <a:sym typeface="Gill Sans"/>
              </a:rPr>
              <a:t>Using RoBERTa</a:t>
            </a:r>
            <a:endParaRPr sz="3200" dirty="0">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7"/>
          <p:cNvPicPr preferRelativeResize="0"/>
          <p:nvPr/>
        </p:nvPicPr>
        <p:blipFill>
          <a:blip r:embed="rId3">
            <a:alphaModFix/>
          </a:blip>
          <a:stretch>
            <a:fillRect/>
          </a:stretch>
        </p:blipFill>
        <p:spPr>
          <a:xfrm>
            <a:off x="1305350" y="52135"/>
            <a:ext cx="9763125" cy="60694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9"/>
          <p:cNvPicPr preferRelativeResize="0"/>
          <p:nvPr/>
        </p:nvPicPr>
        <p:blipFill>
          <a:blip r:embed="rId3">
            <a:alphaModFix/>
          </a:blip>
          <a:stretch>
            <a:fillRect/>
          </a:stretch>
        </p:blipFill>
        <p:spPr>
          <a:xfrm>
            <a:off x="3638525" y="1239050"/>
            <a:ext cx="5592425" cy="3011300"/>
          </a:xfrm>
          <a:prstGeom prst="rect">
            <a:avLst/>
          </a:prstGeom>
          <a:noFill/>
          <a:ln>
            <a:noFill/>
          </a:ln>
        </p:spPr>
      </p:pic>
      <p:sp>
        <p:nvSpPr>
          <p:cNvPr id="251" name="Google Shape;251;p39"/>
          <p:cNvSpPr txBox="1"/>
          <p:nvPr/>
        </p:nvSpPr>
        <p:spPr>
          <a:xfrm>
            <a:off x="1239520" y="69529"/>
            <a:ext cx="9804400" cy="11695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dirty="0">
                <a:latin typeface="Gill Sans"/>
                <a:ea typeface="Gill Sans"/>
                <a:cs typeface="Gill Sans"/>
                <a:sym typeface="Gill Sans"/>
              </a:rPr>
              <a:t>Comparing Accuracy of </a:t>
            </a:r>
            <a:r>
              <a:rPr lang="en-US" sz="3200" dirty="0" smtClean="0">
                <a:latin typeface="Gill Sans"/>
                <a:ea typeface="Gill Sans"/>
                <a:cs typeface="Gill Sans"/>
                <a:sym typeface="Gill Sans"/>
              </a:rPr>
              <a:t>Models </a:t>
            </a:r>
            <a:r>
              <a:rPr lang="en-US" sz="3200" dirty="0">
                <a:latin typeface="Gill Sans"/>
                <a:ea typeface="Gill Sans"/>
                <a:cs typeface="Gill Sans"/>
                <a:sym typeface="Gill Sans"/>
              </a:rPr>
              <a:t>Used in Research Paper and </a:t>
            </a:r>
            <a:r>
              <a:rPr lang="en-US" sz="3200" dirty="0" smtClean="0">
                <a:latin typeface="Gill Sans"/>
                <a:ea typeface="Gill Sans"/>
                <a:cs typeface="Gill Sans"/>
                <a:sym typeface="Gill Sans"/>
              </a:rPr>
              <a:t>our Methods</a:t>
            </a:r>
            <a:endParaRPr sz="3200" dirty="0">
              <a:latin typeface="Gill Sans"/>
              <a:ea typeface="Gill Sans"/>
              <a:cs typeface="Gill Sans"/>
              <a:sym typeface="Gill Sans"/>
            </a:endParaRPr>
          </a:p>
        </p:txBody>
      </p:sp>
      <p:graphicFrame>
        <p:nvGraphicFramePr>
          <p:cNvPr id="252" name="Google Shape;252;p39"/>
          <p:cNvGraphicFramePr/>
          <p:nvPr>
            <p:extLst>
              <p:ext uri="{D42A27DB-BD31-4B8C-83A1-F6EECF244321}">
                <p14:modId xmlns:p14="http://schemas.microsoft.com/office/powerpoint/2010/main" val="2949693594"/>
              </p:ext>
            </p:extLst>
          </p:nvPr>
        </p:nvGraphicFramePr>
        <p:xfrm>
          <a:off x="3705588" y="4364740"/>
          <a:ext cx="5458300" cy="1508670"/>
        </p:xfrm>
        <a:graphic>
          <a:graphicData uri="http://schemas.openxmlformats.org/drawingml/2006/table">
            <a:tbl>
              <a:tblPr>
                <a:noFill/>
                <a:tableStyleId>{EF541B7A-FCB4-49B1-A569-5F43B1559DEB}</a:tableStyleId>
              </a:tblPr>
              <a:tblGrid>
                <a:gridCol w="3305625">
                  <a:extLst>
                    <a:ext uri="{9D8B030D-6E8A-4147-A177-3AD203B41FA5}">
                      <a16:colId xmlns:a16="http://schemas.microsoft.com/office/drawing/2014/main" val="20000"/>
                    </a:ext>
                  </a:extLst>
                </a:gridCol>
                <a:gridCol w="2152675">
                  <a:extLst>
                    <a:ext uri="{9D8B030D-6E8A-4147-A177-3AD203B41FA5}">
                      <a16:colId xmlns:a16="http://schemas.microsoft.com/office/drawing/2014/main" val="20001"/>
                    </a:ext>
                  </a:extLst>
                </a:gridCol>
              </a:tblGrid>
              <a:tr h="443200">
                <a:tc>
                  <a:txBody>
                    <a:bodyPr/>
                    <a:lstStyle/>
                    <a:p>
                      <a:pPr marL="0" lvl="0" indent="0" algn="ctr" rtl="0">
                        <a:spcBef>
                          <a:spcPts val="0"/>
                        </a:spcBef>
                        <a:spcAft>
                          <a:spcPts val="0"/>
                        </a:spcAft>
                        <a:buNone/>
                      </a:pPr>
                      <a:r>
                        <a:rPr lang="en-US" sz="2100" b="1" dirty="0" smtClean="0"/>
                        <a:t>LSTM</a:t>
                      </a:r>
                      <a:endParaRPr sz="21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100" b="1" dirty="0" smtClean="0"/>
                        <a:t>52.00%</a:t>
                      </a:r>
                      <a:endParaRPr sz="21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2100" b="1" dirty="0"/>
                        <a:t>DistilBERT</a:t>
                      </a:r>
                      <a:endParaRPr sz="21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100" b="1"/>
                        <a:t>82.04%</a:t>
                      </a:r>
                      <a:endParaRPr sz="2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2100" b="1" dirty="0"/>
                        <a:t>RoBERTa</a:t>
                      </a:r>
                      <a:endParaRPr sz="21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100" b="1" dirty="0"/>
                        <a:t>87.16%</a:t>
                      </a:r>
                      <a:endParaRPr sz="21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53" name="Google Shape;253;p39"/>
          <p:cNvSpPr/>
          <p:nvPr/>
        </p:nvSpPr>
        <p:spPr>
          <a:xfrm>
            <a:off x="596350" y="1891027"/>
            <a:ext cx="2544375" cy="12593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txBox="1"/>
          <p:nvPr/>
        </p:nvSpPr>
        <p:spPr>
          <a:xfrm>
            <a:off x="616225" y="2166725"/>
            <a:ext cx="1888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Gill Sans"/>
                <a:ea typeface="Gill Sans"/>
                <a:cs typeface="Gill Sans"/>
                <a:sym typeface="Gill Sans"/>
              </a:rPr>
              <a:t>Research Paper ACL 2019</a:t>
            </a:r>
            <a:endParaRPr sz="1800">
              <a:latin typeface="Gill Sans"/>
              <a:ea typeface="Gill Sans"/>
              <a:cs typeface="Gill Sans"/>
              <a:sym typeface="Gill Sans"/>
            </a:endParaRPr>
          </a:p>
        </p:txBody>
      </p:sp>
      <p:sp>
        <p:nvSpPr>
          <p:cNvPr id="255" name="Google Shape;255;p39"/>
          <p:cNvSpPr/>
          <p:nvPr/>
        </p:nvSpPr>
        <p:spPr>
          <a:xfrm>
            <a:off x="596350" y="4433725"/>
            <a:ext cx="2663700" cy="1370700"/>
          </a:xfrm>
          <a:prstGeom prst="rightArrow">
            <a:avLst>
              <a:gd name="adj1" fmla="val 50000"/>
              <a:gd name="adj2" fmla="val 537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9"/>
          <p:cNvSpPr txBox="1"/>
          <p:nvPr/>
        </p:nvSpPr>
        <p:spPr>
          <a:xfrm>
            <a:off x="616225" y="4770775"/>
            <a:ext cx="25245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Gill Sans"/>
                <a:ea typeface="Gill Sans"/>
                <a:cs typeface="Gill Sans"/>
                <a:sym typeface="Gill Sans"/>
              </a:rPr>
              <a:t>Models </a:t>
            </a:r>
            <a:r>
              <a:rPr lang="en-US" sz="1700" dirty="0" smtClean="0">
                <a:latin typeface="Gill Sans"/>
                <a:ea typeface="Gill Sans"/>
                <a:cs typeface="Gill Sans"/>
                <a:sym typeface="Gill Sans"/>
              </a:rPr>
              <a:t>trained and tested</a:t>
            </a:r>
          </a:p>
          <a:p>
            <a:pPr marL="0" lvl="0" indent="0" algn="l" rtl="0">
              <a:spcBef>
                <a:spcPts val="0"/>
              </a:spcBef>
              <a:spcAft>
                <a:spcPts val="0"/>
              </a:spcAft>
              <a:buNone/>
            </a:pPr>
            <a:r>
              <a:rPr lang="en-US" sz="1700" dirty="0" smtClean="0">
                <a:latin typeface="Gill Sans"/>
                <a:ea typeface="Gill Sans"/>
                <a:cs typeface="Gill Sans"/>
                <a:sym typeface="Gill Sans"/>
              </a:rPr>
              <a:t>By us</a:t>
            </a:r>
            <a:endParaRPr sz="1700" dirty="0">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Conclusion</a:t>
            </a:r>
            <a:endParaRPr/>
          </a:p>
        </p:txBody>
      </p:sp>
      <p:sp>
        <p:nvSpPr>
          <p:cNvPr id="262" name="Google Shape;262;p40"/>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We have trained Sequence to Sequence, DistilBERT and RoBERTa models on train dataset and validated on validation dataset. </a:t>
            </a:r>
            <a:endParaRPr dirty="0"/>
          </a:p>
          <a:p>
            <a:pPr marL="0" lvl="0" indent="0" algn="l" rtl="0">
              <a:spcBef>
                <a:spcPts val="1000"/>
              </a:spcBef>
              <a:spcAft>
                <a:spcPts val="0"/>
              </a:spcAft>
              <a:buNone/>
            </a:pPr>
            <a:r>
              <a:rPr lang="en-US" dirty="0"/>
              <a:t>We have achieved an accuracy of 86.3% against the highest accuracy of 74.1% attained by the methodology used in research paper.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2000"/>
              <a:buFont typeface="Arial"/>
              <a:buNone/>
            </a:pPr>
            <a:r>
              <a:rPr lang="en-US" dirty="0"/>
              <a:t>Hence, we have developed a system that can differentiate natural language statements which make sense from those that do not make sense to an accuracy of 86.3% on test dataset.</a:t>
            </a:r>
            <a:endParaRPr dirty="0"/>
          </a:p>
          <a:p>
            <a:pPr marL="0" lvl="0" indent="0" algn="l" rtl="0">
              <a:spcBef>
                <a:spcPts val="1000"/>
              </a:spcBef>
              <a:spcAft>
                <a:spcPts val="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1"/>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body" idx="4294967295"/>
          </p:nvPr>
        </p:nvSpPr>
        <p:spPr>
          <a:xfrm>
            <a:off x="1358900" y="1244600"/>
            <a:ext cx="9604375" cy="3449638"/>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t>Natural Language Understanding (NLU) has received increasing research attention in recent years. With language models trained on large corpora, algorithms show better performance than humans on some benchmarks. Compared to humans, however, most end-to-end trained systems are rather weak on common sense. </a:t>
            </a:r>
            <a:endParaRPr dirty="0"/>
          </a:p>
          <a:p>
            <a:pPr marL="0" lvl="0" indent="0" algn="l" rtl="0">
              <a:lnSpc>
                <a:spcPct val="120000"/>
              </a:lnSpc>
              <a:spcBef>
                <a:spcPts val="1000"/>
              </a:spcBef>
              <a:spcAft>
                <a:spcPts val="0"/>
              </a:spcAft>
              <a:buSzPts val="2000"/>
              <a:buNone/>
            </a:pPr>
            <a:endParaRPr dirty="0"/>
          </a:p>
          <a:p>
            <a:pPr marL="0" lvl="0" indent="0" algn="l" rtl="0">
              <a:lnSpc>
                <a:spcPct val="120000"/>
              </a:lnSpc>
              <a:spcBef>
                <a:spcPts val="1000"/>
              </a:spcBef>
              <a:spcAft>
                <a:spcPts val="0"/>
              </a:spcAft>
              <a:buSzPts val="2000"/>
              <a:buNone/>
            </a:pPr>
            <a:r>
              <a:rPr lang="en-US" dirty="0"/>
              <a:t>For example, it is straightforward for a human to understand that someone can put a turkey into a fridge but he can never put an elephant into a fridge with basic commonsense reasoning, but it can be non-trivial for a system to tell the difference.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2"/>
          <p:cNvPicPr preferRelativeResize="0"/>
          <p:nvPr/>
        </p:nvPicPr>
        <p:blipFill>
          <a:blip r:embed="rId3">
            <a:alphaModFix/>
          </a:blip>
          <a:stretch>
            <a:fillRect/>
          </a:stretch>
        </p:blipFill>
        <p:spPr>
          <a:xfrm>
            <a:off x="0" y="-20320"/>
            <a:ext cx="12192000" cy="612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Applications</a:t>
            </a:r>
            <a:endParaRPr/>
          </a:p>
        </p:txBody>
      </p:sp>
      <p:sp>
        <p:nvSpPr>
          <p:cNvPr id="278" name="Google Shape;278;p43"/>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We can use </a:t>
            </a:r>
            <a:r>
              <a:rPr lang="en-US" dirty="0" smtClean="0"/>
              <a:t>the </a:t>
            </a:r>
            <a:r>
              <a:rPr lang="en-US" dirty="0"/>
              <a:t>Commonsense Validation </a:t>
            </a:r>
            <a:r>
              <a:rPr lang="en-US" dirty="0" smtClean="0"/>
              <a:t>methodology </a:t>
            </a:r>
            <a:r>
              <a:rPr lang="en-US" dirty="0" smtClean="0"/>
              <a:t>to evaluate the sense-making capability of NLU models and compare and contrast between them. </a:t>
            </a:r>
          </a:p>
          <a:p>
            <a:pPr marL="0" lvl="0" indent="0" algn="l" rtl="0">
              <a:spcBef>
                <a:spcPts val="1000"/>
              </a:spcBef>
              <a:spcAft>
                <a:spcPts val="0"/>
              </a:spcAft>
              <a:buNone/>
            </a:pPr>
            <a:r>
              <a:rPr lang="en-US" dirty="0" smtClean="0"/>
              <a:t>Similar systems can be deployed in </a:t>
            </a:r>
            <a:endParaRPr lang="en-US" dirty="0" smtClean="0"/>
          </a:p>
          <a:p>
            <a:pPr marL="914400" lvl="0" indent="-223838" algn="l" rtl="0">
              <a:spcBef>
                <a:spcPts val="1000"/>
              </a:spcBef>
              <a:spcAft>
                <a:spcPts val="0"/>
              </a:spcAft>
              <a:buSzPts val="1800"/>
              <a:buChar char="•"/>
            </a:pPr>
            <a:r>
              <a:rPr lang="en-US" dirty="0" smtClean="0"/>
              <a:t>Chatbots</a:t>
            </a:r>
            <a:endParaRPr dirty="0"/>
          </a:p>
          <a:p>
            <a:pPr marL="914400" lvl="0" indent="-223838" algn="l" rtl="0">
              <a:spcBef>
                <a:spcPts val="0"/>
              </a:spcBef>
              <a:spcAft>
                <a:spcPts val="0"/>
              </a:spcAft>
              <a:buSzPts val="1800"/>
              <a:buChar char="•"/>
            </a:pPr>
            <a:r>
              <a:rPr lang="en-US" dirty="0"/>
              <a:t>Search Engines</a:t>
            </a:r>
            <a:endParaRPr dirty="0"/>
          </a:p>
          <a:p>
            <a:pPr marL="114300" lvl="0" indent="0" algn="l" rtl="0">
              <a:spcBef>
                <a:spcPts val="0"/>
              </a:spcBef>
              <a:spcAft>
                <a:spcPts val="0"/>
              </a:spcAft>
              <a:buSzPts val="1800"/>
              <a:buNone/>
            </a:pPr>
            <a:r>
              <a:rPr lang="en-US" dirty="0" smtClean="0"/>
              <a:t>to check if the phrases/sentences input by users makes sense or not. Hence, providing a better search experience.</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1451579" y="804519"/>
            <a:ext cx="9603300" cy="10491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Future Scope</a:t>
            </a:r>
            <a:endParaRPr/>
          </a:p>
        </p:txBody>
      </p:sp>
      <p:sp>
        <p:nvSpPr>
          <p:cNvPr id="284" name="Google Shape;284;p44"/>
          <p:cNvSpPr txBox="1">
            <a:spLocks noGrp="1"/>
          </p:cNvSpPr>
          <p:nvPr>
            <p:ph type="body" idx="1"/>
          </p:nvPr>
        </p:nvSpPr>
        <p:spPr>
          <a:xfrm>
            <a:off x="1451579" y="2015732"/>
            <a:ext cx="9603300" cy="345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Recent research papers have achieved greater accuracy by training large and complex Knowledge Attention Graph models on the given dataset. Training of such complex models is beyond the scope since we do not have  sufficient infrastructure.</a:t>
            </a:r>
            <a:endParaRPr dirty="0"/>
          </a:p>
          <a:p>
            <a:pPr marL="0" lvl="0" indent="0" algn="l" rtl="0">
              <a:spcBef>
                <a:spcPts val="1000"/>
              </a:spcBef>
              <a:spcAft>
                <a:spcPts val="0"/>
              </a:spcAft>
              <a:buNone/>
            </a:pPr>
            <a:r>
              <a:rPr lang="en-US" dirty="0"/>
              <a:t>Following paper is one such example which shows the implementation of the above mentioned technique - </a:t>
            </a:r>
            <a:endParaRPr dirty="0"/>
          </a:p>
          <a:p>
            <a:pPr marL="0" lvl="0" indent="0" algn="l" rtl="0">
              <a:spcBef>
                <a:spcPts val="1000"/>
              </a:spcBef>
              <a:spcAft>
                <a:spcPts val="0"/>
              </a:spcAft>
              <a:buNone/>
            </a:pPr>
            <a:r>
              <a:rPr lang="en-US" sz="1500" dirty="0">
                <a:solidFill>
                  <a:srgbClr val="222222"/>
                </a:solidFill>
                <a:latin typeface="Arial"/>
                <a:ea typeface="Arial"/>
                <a:cs typeface="Arial"/>
                <a:sym typeface="Arial"/>
              </a:rPr>
              <a:t>Zhao, Q., Tao, S., Zhou, J., Wang, L., Lin, X., &amp; He, L. (2020). ECNU-</a:t>
            </a:r>
            <a:r>
              <a:rPr lang="en-US" sz="1500" dirty="0" err="1">
                <a:solidFill>
                  <a:srgbClr val="222222"/>
                </a:solidFill>
                <a:latin typeface="Arial"/>
                <a:ea typeface="Arial"/>
                <a:cs typeface="Arial"/>
                <a:sym typeface="Arial"/>
              </a:rPr>
              <a:t>SenseMaker</a:t>
            </a:r>
            <a:r>
              <a:rPr lang="en-US" sz="1500" dirty="0">
                <a:solidFill>
                  <a:srgbClr val="222222"/>
                </a:solidFill>
                <a:latin typeface="Arial"/>
                <a:ea typeface="Arial"/>
                <a:cs typeface="Arial"/>
                <a:sym typeface="Arial"/>
              </a:rPr>
              <a:t> at SemEval-2020 Task 4: Leveraging Heterogeneous Knowledge Resources for Commonsense Validation and Explanation. </a:t>
            </a:r>
            <a:r>
              <a:rPr lang="en-US" sz="1500" i="1" dirty="0" err="1">
                <a:solidFill>
                  <a:srgbClr val="222222"/>
                </a:solidFill>
                <a:latin typeface="Arial"/>
                <a:ea typeface="Arial"/>
                <a:cs typeface="Arial"/>
                <a:sym typeface="Arial"/>
              </a:rPr>
              <a:t>arXiv</a:t>
            </a:r>
            <a:r>
              <a:rPr lang="en-US" sz="1500" i="1" dirty="0">
                <a:solidFill>
                  <a:srgbClr val="222222"/>
                </a:solidFill>
                <a:latin typeface="Arial"/>
                <a:ea typeface="Arial"/>
                <a:cs typeface="Arial"/>
                <a:sym typeface="Arial"/>
              </a:rPr>
              <a:t> preprint arXiv:2007.14200</a:t>
            </a:r>
            <a:r>
              <a:rPr lang="en-US" sz="1500" dirty="0">
                <a:solidFill>
                  <a:srgbClr val="222222"/>
                </a:solidFill>
                <a:latin typeface="Arial"/>
                <a:ea typeface="Arial"/>
                <a:cs typeface="Arial"/>
                <a:sym typeface="Arial"/>
              </a:rPr>
              <a:t>.</a:t>
            </a:r>
            <a:endParaRPr sz="2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p:nvPr/>
        </p:nvSpPr>
        <p:spPr>
          <a:xfrm>
            <a:off x="4376550" y="0"/>
            <a:ext cx="34389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900" u="sng">
                <a:latin typeface="Gill Sans"/>
                <a:ea typeface="Gill Sans"/>
                <a:cs typeface="Gill Sans"/>
                <a:sym typeface="Gill Sans"/>
              </a:rPr>
              <a:t>References</a:t>
            </a:r>
            <a:endParaRPr sz="2900" u="sng">
              <a:latin typeface="Gill Sans"/>
              <a:ea typeface="Gill Sans"/>
              <a:cs typeface="Gill Sans"/>
              <a:sym typeface="Gill Sans"/>
            </a:endParaRPr>
          </a:p>
        </p:txBody>
      </p:sp>
      <p:sp>
        <p:nvSpPr>
          <p:cNvPr id="290" name="Google Shape;290;p45"/>
          <p:cNvSpPr txBox="1"/>
          <p:nvPr/>
        </p:nvSpPr>
        <p:spPr>
          <a:xfrm>
            <a:off x="321300" y="466725"/>
            <a:ext cx="11549400" cy="550917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Gill Sans"/>
              <a:buAutoNum type="arabicPeriod"/>
            </a:pPr>
            <a:r>
              <a:rPr lang="en-US" dirty="0">
                <a:solidFill>
                  <a:srgbClr val="222222"/>
                </a:solidFill>
                <a:latin typeface="Gill Sans"/>
                <a:ea typeface="Gill Sans"/>
                <a:cs typeface="Gill Sans"/>
                <a:sym typeface="Gill Sans"/>
              </a:rPr>
              <a:t>Wang, C., Liang, S., </a:t>
            </a:r>
            <a:r>
              <a:rPr lang="en-US" dirty="0" err="1">
                <a:solidFill>
                  <a:srgbClr val="222222"/>
                </a:solidFill>
                <a:latin typeface="Gill Sans"/>
                <a:ea typeface="Gill Sans"/>
                <a:cs typeface="Gill Sans"/>
                <a:sym typeface="Gill Sans"/>
              </a:rPr>
              <a:t>Jin</a:t>
            </a:r>
            <a:r>
              <a:rPr lang="en-US" dirty="0">
                <a:solidFill>
                  <a:srgbClr val="222222"/>
                </a:solidFill>
                <a:latin typeface="Gill Sans"/>
                <a:ea typeface="Gill Sans"/>
                <a:cs typeface="Gill Sans"/>
                <a:sym typeface="Gill Sans"/>
              </a:rPr>
              <a:t>, Y., Wang, Y., Zhu, X., &amp; Zhang, Y. (2020). SemEval-2020 task 4: Commonsense validation and explanation. </a:t>
            </a:r>
            <a:r>
              <a:rPr lang="en-US" i="1" dirty="0" err="1">
                <a:solidFill>
                  <a:srgbClr val="222222"/>
                </a:solidFill>
                <a:latin typeface="Gill Sans"/>
                <a:ea typeface="Gill Sans"/>
                <a:cs typeface="Gill Sans"/>
                <a:sym typeface="Gill Sans"/>
              </a:rPr>
              <a:t>arXiv</a:t>
            </a:r>
            <a:r>
              <a:rPr lang="en-US" i="1" dirty="0">
                <a:solidFill>
                  <a:srgbClr val="222222"/>
                </a:solidFill>
                <a:latin typeface="Gill Sans"/>
                <a:ea typeface="Gill Sans"/>
                <a:cs typeface="Gill Sans"/>
                <a:sym typeface="Gill Sans"/>
              </a:rPr>
              <a:t> preprint arXiv:2007.00236</a:t>
            </a:r>
            <a:r>
              <a:rPr lang="en-US" dirty="0">
                <a:solidFill>
                  <a:srgbClr val="222222"/>
                </a:solidFill>
                <a:latin typeface="Gill Sans"/>
                <a:ea typeface="Gill Sans"/>
                <a:cs typeface="Gill Sans"/>
                <a:sym typeface="Gill Sans"/>
              </a:rPr>
              <a:t>.</a:t>
            </a:r>
            <a:endParaRPr dirty="0">
              <a:latin typeface="Gill Sans"/>
              <a:ea typeface="Gill Sans"/>
              <a:cs typeface="Gill Sans"/>
              <a:sym typeface="Gill Sans"/>
            </a:endParaRPr>
          </a:p>
          <a:p>
            <a:pPr marL="457200" lvl="0" indent="-323850" algn="l" rtl="0">
              <a:spcBef>
                <a:spcPts val="0"/>
              </a:spcBef>
              <a:spcAft>
                <a:spcPts val="0"/>
              </a:spcAft>
              <a:buSzPts val="1500"/>
              <a:buFont typeface="Gill Sans"/>
              <a:buAutoNum type="arabicPeriod"/>
            </a:pPr>
            <a:r>
              <a:rPr lang="en-US" sz="1500" dirty="0" err="1">
                <a:latin typeface="Gill Sans"/>
                <a:ea typeface="Gill Sans"/>
                <a:cs typeface="Gill Sans"/>
                <a:sym typeface="Gill Sans"/>
              </a:rPr>
              <a:t>Codalab</a:t>
            </a:r>
            <a:r>
              <a:rPr lang="en-US" sz="1500" dirty="0">
                <a:latin typeface="Gill Sans"/>
                <a:ea typeface="Gill Sans"/>
                <a:cs typeface="Gill Sans"/>
                <a:sym typeface="Gill Sans"/>
              </a:rPr>
              <a:t> Competition - </a:t>
            </a:r>
            <a:r>
              <a:rPr lang="en-US" sz="1500" u="sng" dirty="0" err="1">
                <a:solidFill>
                  <a:schemeClr val="hlink"/>
                </a:solidFill>
                <a:hlinkClick r:id="rId3"/>
              </a:rPr>
              <a:t>CodaLab</a:t>
            </a:r>
            <a:r>
              <a:rPr lang="en-US" sz="1500" u="sng" dirty="0">
                <a:solidFill>
                  <a:schemeClr val="hlink"/>
                </a:solidFill>
                <a:hlinkClick r:id="rId3"/>
              </a:rPr>
              <a:t> - Competition</a:t>
            </a:r>
            <a:endParaRPr sz="1500" dirty="0">
              <a:latin typeface="Gill Sans"/>
              <a:ea typeface="Gill Sans"/>
              <a:cs typeface="Gill Sans"/>
              <a:sym typeface="Gill Sans"/>
            </a:endParaRPr>
          </a:p>
          <a:p>
            <a:pPr marL="457200" lvl="0" indent="-323850" algn="l" rtl="0">
              <a:spcBef>
                <a:spcPts val="0"/>
              </a:spcBef>
              <a:spcAft>
                <a:spcPts val="0"/>
              </a:spcAft>
              <a:buSzPts val="1500"/>
              <a:buFont typeface="Gill Sans"/>
              <a:buAutoNum type="arabicPeriod"/>
            </a:pPr>
            <a:r>
              <a:rPr lang="en-US" sz="1500" dirty="0">
                <a:solidFill>
                  <a:schemeClr val="dk1"/>
                </a:solidFill>
              </a:rPr>
              <a:t>Knowledge-enhanced Graph Attention Network (KEGAT) - </a:t>
            </a:r>
            <a:r>
              <a:rPr lang="en-US" sz="1500" u="sng" dirty="0">
                <a:solidFill>
                  <a:schemeClr val="hlink"/>
                </a:solidFill>
                <a:hlinkClick r:id="rId4"/>
              </a:rPr>
              <a:t>[2007.14200] ECNU-</a:t>
            </a:r>
            <a:r>
              <a:rPr lang="en-US" sz="1500" u="sng" dirty="0" err="1">
                <a:solidFill>
                  <a:schemeClr val="hlink"/>
                </a:solidFill>
                <a:hlinkClick r:id="rId4"/>
              </a:rPr>
              <a:t>SenseMaker</a:t>
            </a:r>
            <a:r>
              <a:rPr lang="en-US" sz="1500" u="sng" dirty="0">
                <a:solidFill>
                  <a:schemeClr val="hlink"/>
                </a:solidFill>
                <a:hlinkClick r:id="rId4"/>
              </a:rPr>
              <a:t> at SemEval-2020 Task 4: Leveraging Heterogeneous Knowledge Resources for Commonsense Validation and Explanation (arxiv.org)</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solidFill>
                  <a:schemeClr val="dk1"/>
                </a:solidFill>
              </a:rPr>
              <a:t>Rationale-Inspired Natural Language Explanations with Commonsense - </a:t>
            </a:r>
            <a:r>
              <a:rPr lang="en-US" sz="1500" u="sng" dirty="0">
                <a:solidFill>
                  <a:schemeClr val="hlink"/>
                </a:solidFill>
                <a:hlinkClick r:id="rId5"/>
              </a:rPr>
              <a:t>[2106.13876] Rationale-Inspired Natural Language Explanations with Commonsense (arxiv.org)</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latin typeface="Gill Sans"/>
                <a:ea typeface="Gill Sans"/>
                <a:cs typeface="Gill Sans"/>
                <a:sym typeface="Gill Sans"/>
              </a:rPr>
              <a:t>Word Embedding - </a:t>
            </a:r>
            <a:r>
              <a:rPr lang="en-US" sz="1500" u="sng" dirty="0">
                <a:solidFill>
                  <a:schemeClr val="hlink"/>
                </a:solidFill>
                <a:hlinkClick r:id="rId6"/>
              </a:rPr>
              <a:t>Simple Tutorial on Word Embedding and Word2Vec | by Zafar Ali | Medium</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u="sng" dirty="0">
                <a:solidFill>
                  <a:schemeClr val="hlink"/>
                </a:solidFill>
                <a:hlinkClick r:id="rId7"/>
              </a:rPr>
              <a:t>A Visual Guide to Using BERT for the First Time – Jay </a:t>
            </a:r>
            <a:r>
              <a:rPr lang="en-US" sz="1500" u="sng" dirty="0" err="1">
                <a:solidFill>
                  <a:schemeClr val="hlink"/>
                </a:solidFill>
                <a:hlinkClick r:id="rId7"/>
              </a:rPr>
              <a:t>Alammar</a:t>
            </a:r>
            <a:r>
              <a:rPr lang="en-US" sz="1500" u="sng" dirty="0">
                <a:solidFill>
                  <a:schemeClr val="hlink"/>
                </a:solidFill>
                <a:hlinkClick r:id="rId7"/>
              </a:rPr>
              <a:t> – Visualizing machine learning one concept at a time. (jalammar.github.io)</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u="sng" dirty="0">
                <a:solidFill>
                  <a:schemeClr val="hlink"/>
                </a:solidFill>
                <a:hlinkClick r:id="rId8"/>
              </a:rPr>
              <a:t>The Illustrated Transformer – Jay </a:t>
            </a:r>
            <a:r>
              <a:rPr lang="en-US" sz="1500" u="sng" dirty="0" err="1">
                <a:solidFill>
                  <a:schemeClr val="hlink"/>
                </a:solidFill>
                <a:hlinkClick r:id="rId8"/>
              </a:rPr>
              <a:t>Alammar</a:t>
            </a:r>
            <a:r>
              <a:rPr lang="en-US" sz="1500" u="sng" dirty="0">
                <a:solidFill>
                  <a:schemeClr val="hlink"/>
                </a:solidFill>
                <a:hlinkClick r:id="rId8"/>
              </a:rPr>
              <a:t> – Visualizing machine learning one concept at a time. (jalammar.github.io)</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latin typeface="Gill Sans"/>
                <a:ea typeface="Gill Sans"/>
                <a:cs typeface="Gill Sans"/>
                <a:sym typeface="Gill Sans"/>
              </a:rPr>
              <a:t>Seq2Seq Model - </a:t>
            </a:r>
            <a:r>
              <a:rPr lang="en-US" sz="1500" u="sng" dirty="0">
                <a:solidFill>
                  <a:schemeClr val="hlink"/>
                </a:solidFill>
                <a:latin typeface="Gill Sans"/>
                <a:ea typeface="Gill Sans"/>
                <a:cs typeface="Gill Sans"/>
                <a:sym typeface="Gill Sans"/>
                <a:hlinkClick r:id="rId9"/>
              </a:rPr>
              <a:t>https://www.analyticsvidhya.com/blog/2020/08/a-simple-introduction-to-sequence-to-sequence-models/</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latin typeface="Gill Sans"/>
                <a:ea typeface="Gill Sans"/>
                <a:cs typeface="Gill Sans"/>
                <a:sym typeface="Gill Sans"/>
              </a:rPr>
              <a:t>Sequence Models - </a:t>
            </a:r>
            <a:r>
              <a:rPr lang="en-US" sz="1500" u="sng" dirty="0">
                <a:solidFill>
                  <a:schemeClr val="hlink"/>
                </a:solidFill>
                <a:latin typeface="Gill Sans"/>
                <a:ea typeface="Gill Sans"/>
                <a:cs typeface="Gill Sans"/>
                <a:sym typeface="Gill Sans"/>
                <a:hlinkClick r:id="rId10"/>
              </a:rPr>
              <a:t>https://cs230.stanford.edu/files/C5M3.pdf</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latin typeface="Gill Sans"/>
                <a:ea typeface="Gill Sans"/>
                <a:cs typeface="Gill Sans"/>
                <a:sym typeface="Gill Sans"/>
              </a:rPr>
              <a:t>BERT - </a:t>
            </a:r>
            <a:r>
              <a:rPr lang="en-US" sz="1500" u="sng" dirty="0">
                <a:solidFill>
                  <a:schemeClr val="hlink"/>
                </a:solidFill>
                <a:latin typeface="Gill Sans"/>
                <a:ea typeface="Gill Sans"/>
                <a:cs typeface="Gill Sans"/>
                <a:sym typeface="Gill Sans"/>
                <a:hlinkClick r:id="rId11"/>
              </a:rPr>
              <a:t>https://towardsdatascience.com/keeping-up-with-the-berts-5b7beb92766</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u="sng" dirty="0">
                <a:solidFill>
                  <a:schemeClr val="hlink"/>
                </a:solidFill>
                <a:latin typeface="Gill Sans"/>
                <a:ea typeface="Gill Sans"/>
                <a:cs typeface="Gill Sans"/>
                <a:sym typeface="Gill Sans"/>
                <a:hlinkClick r:id="rId12"/>
              </a:rPr>
              <a:t>https://www.analyticsvidhya.com/blog/2021/06/why-and-how-to-use-bert-for-nlp-text-classification/</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err="1">
                <a:latin typeface="Gill Sans"/>
                <a:ea typeface="Gill Sans"/>
                <a:cs typeface="Gill Sans"/>
                <a:sym typeface="Gill Sans"/>
              </a:rPr>
              <a:t>DistillBert</a:t>
            </a:r>
            <a:r>
              <a:rPr lang="en-US" sz="1500" dirty="0">
                <a:latin typeface="Gill Sans"/>
                <a:ea typeface="Gill Sans"/>
                <a:cs typeface="Gill Sans"/>
                <a:sym typeface="Gill Sans"/>
              </a:rPr>
              <a:t> - </a:t>
            </a:r>
            <a:r>
              <a:rPr lang="en-US" sz="1500" u="sng" dirty="0">
                <a:solidFill>
                  <a:schemeClr val="hlink"/>
                </a:solidFill>
                <a:hlinkClick r:id="rId13"/>
              </a:rPr>
              <a:t>Smaller, faster, cheaper, lighter: Introducing DistilBERT, a distilled version of BERT | by Victor </a:t>
            </a:r>
            <a:r>
              <a:rPr lang="en-US" sz="1500" u="sng" dirty="0" err="1">
                <a:solidFill>
                  <a:schemeClr val="hlink"/>
                </a:solidFill>
                <a:hlinkClick r:id="rId13"/>
              </a:rPr>
              <a:t>Sanh</a:t>
            </a:r>
            <a:r>
              <a:rPr lang="en-US" sz="1500" u="sng" dirty="0">
                <a:solidFill>
                  <a:schemeClr val="hlink"/>
                </a:solidFill>
                <a:hlinkClick r:id="rId13"/>
              </a:rPr>
              <a:t> | </a:t>
            </a:r>
            <a:r>
              <a:rPr lang="en-US" sz="1500" u="sng" dirty="0" err="1">
                <a:solidFill>
                  <a:schemeClr val="hlink"/>
                </a:solidFill>
                <a:hlinkClick r:id="rId13"/>
              </a:rPr>
              <a:t>HuggingFace</a:t>
            </a:r>
            <a:r>
              <a:rPr lang="en-US" sz="1500" u="sng" dirty="0">
                <a:solidFill>
                  <a:schemeClr val="hlink"/>
                </a:solidFill>
                <a:hlinkClick r:id="rId13"/>
              </a:rPr>
              <a:t> | Medium</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err="1">
                <a:latin typeface="Gill Sans"/>
                <a:ea typeface="Gill Sans"/>
                <a:cs typeface="Gill Sans"/>
                <a:sym typeface="Gill Sans"/>
              </a:rPr>
              <a:t>DistilBert</a:t>
            </a:r>
            <a:r>
              <a:rPr lang="en-US" sz="1500" dirty="0">
                <a:latin typeface="Gill Sans"/>
                <a:ea typeface="Gill Sans"/>
                <a:cs typeface="Gill Sans"/>
                <a:sym typeface="Gill Sans"/>
              </a:rPr>
              <a:t> - </a:t>
            </a:r>
            <a:r>
              <a:rPr lang="en-US" sz="1500" u="sng" dirty="0">
                <a:solidFill>
                  <a:schemeClr val="hlink"/>
                </a:solidFill>
                <a:hlinkClick r:id="rId14"/>
              </a:rPr>
              <a:t>DistilBERT — transformers 2.11.0 documentation (huggingface.co)</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latin typeface="Gill Sans"/>
                <a:ea typeface="Gill Sans"/>
                <a:cs typeface="Gill Sans"/>
                <a:sym typeface="Gill Sans"/>
              </a:rPr>
              <a:t>BERT, DistilBERT, ROBERTA, XLNet - </a:t>
            </a:r>
            <a:r>
              <a:rPr lang="en-US" sz="1500" u="sng" dirty="0">
                <a:solidFill>
                  <a:schemeClr val="hlink"/>
                </a:solidFill>
                <a:latin typeface="Gill Sans"/>
                <a:ea typeface="Gill Sans"/>
                <a:cs typeface="Gill Sans"/>
                <a:sym typeface="Gill Sans"/>
                <a:hlinkClick r:id="rId15"/>
              </a:rPr>
              <a:t>https://towardsdatascience.com/bert-roberta-distilbert-xlnet-which-one-to-use-3d5ab82ba5f8</a:t>
            </a:r>
            <a:endParaRPr sz="1500" dirty="0">
              <a:latin typeface="Gill Sans"/>
              <a:ea typeface="Gill Sans"/>
              <a:cs typeface="Gill Sans"/>
              <a:sym typeface="Gill Sans"/>
            </a:endParaRPr>
          </a:p>
          <a:p>
            <a:pPr marL="457200" lvl="0" indent="-323850" algn="l" rtl="0">
              <a:lnSpc>
                <a:spcPct val="91283"/>
              </a:lnSpc>
              <a:spcBef>
                <a:spcPts val="0"/>
              </a:spcBef>
              <a:spcAft>
                <a:spcPts val="0"/>
              </a:spcAft>
              <a:buSzPts val="1500"/>
              <a:buFont typeface="Gill Sans"/>
              <a:buAutoNum type="arabicPeriod"/>
            </a:pPr>
            <a:r>
              <a:rPr lang="en-US" sz="1500" dirty="0">
                <a:solidFill>
                  <a:schemeClr val="dk1"/>
                </a:solidFill>
                <a:latin typeface="Gill Sans"/>
                <a:ea typeface="Gill Sans"/>
                <a:cs typeface="Gill Sans"/>
                <a:sym typeface="Gill Sans"/>
              </a:rPr>
              <a:t>BERT, DistilBERT, ROBERTA, XLNet - https://www.kdnuggets.com/2019/09/bert-roberta-distilbert-xlnet-one-use.html </a:t>
            </a:r>
            <a:endParaRPr sz="1500" dirty="0">
              <a:solidFill>
                <a:schemeClr val="dk1"/>
              </a:solidFill>
              <a:latin typeface="Gill Sans"/>
              <a:ea typeface="Gill Sans"/>
              <a:cs typeface="Gill Sans"/>
              <a:sym typeface="Gill Sans"/>
            </a:endParaRPr>
          </a:p>
          <a:p>
            <a:pPr marL="457200" lvl="0" indent="-323850" algn="l" rtl="0">
              <a:lnSpc>
                <a:spcPct val="91283"/>
              </a:lnSpc>
              <a:spcBef>
                <a:spcPts val="0"/>
              </a:spcBef>
              <a:spcAft>
                <a:spcPts val="0"/>
              </a:spcAft>
              <a:buClr>
                <a:schemeClr val="dk1"/>
              </a:buClr>
              <a:buSzPts val="1500"/>
              <a:buFont typeface="Gill Sans"/>
              <a:buAutoNum type="arabicPeriod"/>
            </a:pPr>
            <a:r>
              <a:rPr lang="en-US" sz="1500" u="sng" dirty="0">
                <a:solidFill>
                  <a:schemeClr val="hlink"/>
                </a:solidFill>
                <a:latin typeface="Gill Sans"/>
                <a:ea typeface="Gill Sans"/>
                <a:cs typeface="Gill Sans"/>
                <a:sym typeface="Gill Sans"/>
                <a:hlinkClick r:id="rId16"/>
              </a:rPr>
              <a:t>https://towardsdatascience.com/to-distil-or-not-to-distil-bert-roberta-and-xlnet-c777ad92f8</a:t>
            </a:r>
            <a:endParaRPr sz="1500" dirty="0">
              <a:solidFill>
                <a:schemeClr val="dk1"/>
              </a:solidFill>
              <a:latin typeface="Gill Sans"/>
              <a:ea typeface="Gill Sans"/>
              <a:cs typeface="Gill Sans"/>
              <a:sym typeface="Gill Sans"/>
            </a:endParaRPr>
          </a:p>
          <a:p>
            <a:pPr marL="457200" lvl="0" indent="-323850" algn="l" rtl="0">
              <a:lnSpc>
                <a:spcPct val="91283"/>
              </a:lnSpc>
              <a:spcBef>
                <a:spcPts val="0"/>
              </a:spcBef>
              <a:spcAft>
                <a:spcPts val="0"/>
              </a:spcAft>
              <a:buClr>
                <a:schemeClr val="dk1"/>
              </a:buClr>
              <a:buSzPts val="1500"/>
              <a:buFont typeface="Gill Sans"/>
              <a:buAutoNum type="arabicPeriod"/>
            </a:pPr>
            <a:r>
              <a:rPr lang="en-US" sz="1500" u="sng" dirty="0">
                <a:solidFill>
                  <a:schemeClr val="hlink"/>
                </a:solidFill>
                <a:latin typeface="Gill Sans"/>
                <a:ea typeface="Gill Sans"/>
                <a:cs typeface="Gill Sans"/>
                <a:sym typeface="Gill Sans"/>
                <a:hlinkClick r:id="rId17"/>
              </a:rPr>
              <a:t>https://datascience.stackexchange.com/questions/97310/what-is-the-difference-between-bert-and-roberta</a:t>
            </a:r>
            <a:endParaRPr sz="1500" dirty="0">
              <a:solidFill>
                <a:schemeClr val="dk1"/>
              </a:solidFill>
              <a:latin typeface="Gill Sans"/>
              <a:ea typeface="Gill Sans"/>
              <a:cs typeface="Gill Sans"/>
              <a:sym typeface="Gill Sans"/>
            </a:endParaRPr>
          </a:p>
          <a:p>
            <a:pPr marL="457200" lvl="0" indent="-323850" algn="l" rtl="0">
              <a:lnSpc>
                <a:spcPct val="91283"/>
              </a:lnSpc>
              <a:spcBef>
                <a:spcPts val="0"/>
              </a:spcBef>
              <a:spcAft>
                <a:spcPts val="0"/>
              </a:spcAft>
              <a:buClr>
                <a:schemeClr val="dk1"/>
              </a:buClr>
              <a:buSzPts val="1500"/>
              <a:buFont typeface="Gill Sans"/>
              <a:buAutoNum type="arabicPeriod"/>
            </a:pPr>
            <a:r>
              <a:rPr lang="en-US" sz="1500" dirty="0">
                <a:solidFill>
                  <a:schemeClr val="dk1"/>
                </a:solidFill>
                <a:latin typeface="Gill Sans"/>
                <a:ea typeface="Gill Sans"/>
                <a:cs typeface="Gill Sans"/>
                <a:sym typeface="Gill Sans"/>
              </a:rPr>
              <a:t>Evaluating Roberta Model - </a:t>
            </a:r>
            <a:r>
              <a:rPr lang="en-US" sz="1500" u="sng" dirty="0">
                <a:solidFill>
                  <a:schemeClr val="hlink"/>
                </a:solidFill>
                <a:latin typeface="Gill Sans"/>
                <a:ea typeface="Gill Sans"/>
                <a:cs typeface="Gill Sans"/>
                <a:sym typeface="Gill Sans"/>
                <a:hlinkClick r:id="rId18"/>
              </a:rPr>
              <a:t>https://github.com/pytorch/fairseq/issues/1324</a:t>
            </a:r>
            <a:endParaRPr sz="1500" dirty="0">
              <a:solidFill>
                <a:schemeClr val="dk1"/>
              </a:solidFill>
              <a:latin typeface="Gill Sans"/>
              <a:ea typeface="Gill Sans"/>
              <a:cs typeface="Gill Sans"/>
              <a:sym typeface="Gill Sans"/>
            </a:endParaRPr>
          </a:p>
          <a:p>
            <a:pPr marL="457200" lvl="0" indent="-323850" algn="l" rtl="0">
              <a:lnSpc>
                <a:spcPct val="91283"/>
              </a:lnSpc>
              <a:spcBef>
                <a:spcPts val="0"/>
              </a:spcBef>
              <a:spcAft>
                <a:spcPts val="0"/>
              </a:spcAft>
              <a:buClr>
                <a:schemeClr val="dk1"/>
              </a:buClr>
              <a:buSzPts val="1500"/>
              <a:buFont typeface="Gill Sans"/>
              <a:buAutoNum type="arabicPeriod"/>
            </a:pPr>
            <a:r>
              <a:rPr lang="en-US" sz="1500" dirty="0">
                <a:solidFill>
                  <a:schemeClr val="dk1"/>
                </a:solidFill>
                <a:latin typeface="Gill Sans"/>
                <a:ea typeface="Gill Sans"/>
                <a:cs typeface="Gill Sans"/>
                <a:sym typeface="Gill Sans"/>
              </a:rPr>
              <a:t>Deep Learning Stanford University Course - </a:t>
            </a:r>
            <a:r>
              <a:rPr lang="en-US" sz="1500" u="sng" dirty="0">
                <a:solidFill>
                  <a:schemeClr val="hlink"/>
                </a:solidFill>
                <a:hlinkClick r:id="rId19"/>
              </a:rPr>
              <a:t>CS230: Deep Learning | Autumn 2018 - YouTube</a:t>
            </a:r>
            <a:endParaRPr sz="1500" dirty="0">
              <a:solidFill>
                <a:schemeClr val="dk1"/>
              </a:solidFill>
              <a:latin typeface="Gill Sans"/>
              <a:ea typeface="Gill Sans"/>
              <a:cs typeface="Gill Sans"/>
              <a:sym typeface="Gill Sans"/>
            </a:endParaRPr>
          </a:p>
          <a:p>
            <a:pPr marL="457200" lvl="0" indent="-323850" algn="l" rtl="0">
              <a:lnSpc>
                <a:spcPct val="91283"/>
              </a:lnSpc>
              <a:spcBef>
                <a:spcPts val="0"/>
              </a:spcBef>
              <a:spcAft>
                <a:spcPts val="0"/>
              </a:spcAft>
              <a:buClr>
                <a:schemeClr val="dk1"/>
              </a:buClr>
              <a:buSzPts val="1500"/>
              <a:buFont typeface="Gill Sans"/>
              <a:buAutoNum type="arabicPeriod"/>
            </a:pPr>
            <a:r>
              <a:rPr lang="en-US" sz="1500" dirty="0">
                <a:solidFill>
                  <a:schemeClr val="dk1"/>
                </a:solidFill>
                <a:latin typeface="Gill Sans"/>
                <a:ea typeface="Gill Sans"/>
                <a:cs typeface="Gill Sans"/>
                <a:sym typeface="Gill Sans"/>
              </a:rPr>
              <a:t>Making Web Apps using Flask - </a:t>
            </a:r>
            <a:r>
              <a:rPr lang="en-US" sz="1500" u="sng" dirty="0">
                <a:solidFill>
                  <a:schemeClr val="hlink"/>
                </a:solidFill>
                <a:hlinkClick r:id="rId20"/>
              </a:rPr>
              <a:t>How to Deploy Machine Learning Models using Flask (with Code) (analyticsvidhya.com)</a:t>
            </a:r>
            <a:endParaRPr sz="1500" dirty="0">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p:nvPr/>
        </p:nvSpPr>
        <p:spPr>
          <a:xfrm>
            <a:off x="4467225" y="2400300"/>
            <a:ext cx="4114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Gill Sans"/>
                <a:ea typeface="Gill Sans"/>
                <a:cs typeface="Gill Sans"/>
                <a:sym typeface="Gill Sans"/>
              </a:rPr>
              <a:t>THANK YOU</a:t>
            </a:r>
            <a:endParaRPr sz="40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extBox 1"/>
          <p:cNvSpPr txBox="1"/>
          <p:nvPr/>
        </p:nvSpPr>
        <p:spPr>
          <a:xfrm>
            <a:off x="4277360" y="538480"/>
            <a:ext cx="4297680" cy="553998"/>
          </a:xfrm>
          <a:prstGeom prst="rect">
            <a:avLst/>
          </a:prstGeom>
          <a:noFill/>
        </p:spPr>
        <p:txBody>
          <a:bodyPr wrap="square" rtlCol="0">
            <a:spAutoFit/>
          </a:bodyPr>
          <a:lstStyle/>
          <a:p>
            <a:r>
              <a:rPr lang="en-US" sz="3000" dirty="0" smtClean="0"/>
              <a:t>The Research Paper</a:t>
            </a:r>
            <a:endParaRPr lang="en-US" sz="3000" dirty="0"/>
          </a:p>
        </p:txBody>
      </p:sp>
      <p:pic>
        <p:nvPicPr>
          <p:cNvPr id="4" name="Picture 3"/>
          <p:cNvPicPr>
            <a:picLocks noChangeAspect="1"/>
          </p:cNvPicPr>
          <p:nvPr/>
        </p:nvPicPr>
        <p:blipFill>
          <a:blip r:embed="rId3"/>
          <a:stretch>
            <a:fillRect/>
          </a:stretch>
        </p:blipFill>
        <p:spPr>
          <a:xfrm>
            <a:off x="1344295" y="1092478"/>
            <a:ext cx="9658985" cy="48699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4560" y="528320"/>
            <a:ext cx="10149840" cy="5632311"/>
          </a:xfrm>
          <a:prstGeom prst="rect">
            <a:avLst/>
          </a:prstGeom>
        </p:spPr>
        <p:txBody>
          <a:bodyPr wrap="square">
            <a:spAutoFit/>
          </a:bodyPr>
          <a:lstStyle/>
          <a:p>
            <a:pPr indent="914400">
              <a:lnSpc>
                <a:spcPct val="150000"/>
              </a:lnSpc>
              <a:buNone/>
            </a:pPr>
            <a:r>
              <a:rPr lang="en-US" sz="2000" dirty="0" smtClean="0">
                <a:latin typeface="Gill Sans" panose="020B0604020202020204" charset="0"/>
              </a:rPr>
              <a:t>Existing </a:t>
            </a:r>
            <a:r>
              <a:rPr lang="en-US" sz="2000" dirty="0">
                <a:latin typeface="Gill Sans" panose="020B0604020202020204" charset="0"/>
              </a:rPr>
              <a:t>datasets test common sense indirectly through tasks that require extra knowledge. They verify whether a system is equipped with common sense by testing whether it can give a correct answer where the input does not contain such knowledge. </a:t>
            </a:r>
          </a:p>
          <a:p>
            <a:pPr>
              <a:lnSpc>
                <a:spcPct val="150000"/>
              </a:lnSpc>
              <a:buNone/>
            </a:pPr>
            <a:r>
              <a:rPr lang="en-US" sz="2000" dirty="0">
                <a:latin typeface="Gill Sans" panose="020B0604020202020204" charset="0"/>
              </a:rPr>
              <a:t>In this pilot study, we evaluate contextualized representations trained over large-scale language modeling tasks on our benchmark. </a:t>
            </a:r>
          </a:p>
          <a:p>
            <a:pPr indent="914400">
              <a:lnSpc>
                <a:spcPct val="150000"/>
              </a:lnSpc>
              <a:buNone/>
            </a:pPr>
            <a:r>
              <a:rPr lang="en-US" sz="2000" dirty="0" smtClean="0">
                <a:latin typeface="Gill Sans" panose="020B0604020202020204" charset="0"/>
              </a:rPr>
              <a:t>Results </a:t>
            </a:r>
            <a:r>
              <a:rPr lang="en-US" sz="2000" dirty="0">
                <a:latin typeface="Gill Sans" panose="020B0604020202020204" charset="0"/>
              </a:rPr>
              <a:t>show that there is still a large gap behind human performance despite that the models are trained over 100 million natural language sentences. Detailed examination shows that inference remains a challenge for such systems. </a:t>
            </a:r>
          </a:p>
          <a:p>
            <a:pPr>
              <a:lnSpc>
                <a:spcPct val="150000"/>
              </a:lnSpc>
            </a:pPr>
            <a:endParaRPr lang="en-US" sz="2000" dirty="0" smtClean="0">
              <a:solidFill>
                <a:schemeClr val="tx1"/>
              </a:solidFill>
              <a:latin typeface="Gill Sans" panose="020B0604020202020204" charset="0"/>
              <a:cs typeface="Times New Roman" panose="02020603050405020304" pitchFamily="18" charset="0"/>
            </a:endParaRPr>
          </a:p>
          <a:p>
            <a:pPr>
              <a:lnSpc>
                <a:spcPct val="150000"/>
              </a:lnSpc>
            </a:pPr>
            <a:r>
              <a:rPr lang="en-US" sz="2000" dirty="0" smtClean="0">
                <a:solidFill>
                  <a:schemeClr val="tx1"/>
                </a:solidFill>
                <a:latin typeface="Gill Sans" panose="020B0604020202020204" charset="0"/>
                <a:cs typeface="Times New Roman" panose="02020603050405020304" pitchFamily="18" charset="0"/>
              </a:rPr>
              <a:t>The </a:t>
            </a:r>
            <a:r>
              <a:rPr lang="en-US" sz="2000" dirty="0">
                <a:solidFill>
                  <a:schemeClr val="tx1"/>
                </a:solidFill>
                <a:latin typeface="Gill Sans" panose="020B0604020202020204" charset="0"/>
                <a:cs typeface="Times New Roman" panose="02020603050405020304" pitchFamily="18" charset="0"/>
              </a:rPr>
              <a:t>research area of the paper became the problem statement for the SemEval-2020 competition.</a:t>
            </a:r>
          </a:p>
          <a:p>
            <a:pPr>
              <a:lnSpc>
                <a:spcPct val="150000"/>
              </a:lnSpc>
            </a:pPr>
            <a:endParaRPr lang="en-US" sz="2000" dirty="0">
              <a:solidFill>
                <a:schemeClr val="tx1"/>
              </a:solidFill>
              <a:latin typeface="Gill Sans" panose="020B0604020202020204" charset="0"/>
              <a:cs typeface="Times New Roman" panose="02020603050405020304" pitchFamily="18" charset="0"/>
            </a:endParaRPr>
          </a:p>
        </p:txBody>
      </p:sp>
    </p:spTree>
    <p:extLst>
      <p:ext uri="{BB962C8B-B14F-4D97-AF65-F5344CB8AC3E}">
        <p14:creationId xmlns:p14="http://schemas.microsoft.com/office/powerpoint/2010/main" val="289706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body" idx="4294967295"/>
          </p:nvPr>
        </p:nvSpPr>
        <p:spPr>
          <a:xfrm>
            <a:off x="726440" y="610204"/>
            <a:ext cx="10546080" cy="3301395"/>
          </a:xfrm>
          <a:prstGeom prst="rect">
            <a:avLst/>
          </a:prstGeom>
          <a:noFill/>
          <a:ln>
            <a:noFill/>
          </a:ln>
        </p:spPr>
        <p:txBody>
          <a:bodyPr spcFirstLastPara="1" wrap="square" lIns="91425" tIns="45700" rIns="91425" bIns="45700" anchor="t" anchorCtr="0">
            <a:normAutofit/>
          </a:bodyPr>
          <a:lstStyle/>
          <a:p>
            <a:pPr marL="101600" indent="0">
              <a:lnSpc>
                <a:spcPct val="150000"/>
              </a:lnSpc>
              <a:buNone/>
            </a:pPr>
            <a:r>
              <a:rPr lang="en-US" dirty="0">
                <a:solidFill>
                  <a:schemeClr val="tx1"/>
                </a:solidFill>
                <a:latin typeface="Gill Sans" panose="020B0604020202020204" charset="0"/>
                <a:cs typeface="Times New Roman" panose="02020603050405020304" pitchFamily="18" charset="0"/>
              </a:rPr>
              <a:t>The paper mentions two tasks – </a:t>
            </a:r>
          </a:p>
          <a:p>
            <a:pPr marL="285750" lvl="0" indent="-285750">
              <a:lnSpc>
                <a:spcPct val="150000"/>
              </a:lnSpc>
              <a:buFont typeface="Arial" panose="020B0604020202020204" pitchFamily="34" charset="0"/>
              <a:buChar char="•"/>
            </a:pPr>
            <a:r>
              <a:rPr lang="en-US" dirty="0">
                <a:solidFill>
                  <a:schemeClr val="tx1"/>
                </a:solidFill>
                <a:latin typeface="Gill Sans" panose="020B0604020202020204" charset="0"/>
                <a:cs typeface="Times New Roman" panose="02020603050405020304" pitchFamily="18" charset="0"/>
              </a:rPr>
              <a:t>First task is to choose from two natural language statements with similar wordings which one makes sense and which one does not make sense; </a:t>
            </a:r>
          </a:p>
          <a:p>
            <a:pPr marL="285750" lvl="0" indent="-285750">
              <a:lnSpc>
                <a:spcPct val="150000"/>
              </a:lnSpc>
              <a:buFont typeface="Arial" panose="020B0604020202020204" pitchFamily="34" charset="0"/>
              <a:buChar char="•"/>
            </a:pPr>
            <a:r>
              <a:rPr lang="en-US" dirty="0">
                <a:solidFill>
                  <a:schemeClr val="tx1"/>
                </a:solidFill>
                <a:latin typeface="Gill Sans" panose="020B0604020202020204" charset="0"/>
                <a:cs typeface="Times New Roman" panose="02020603050405020304" pitchFamily="18" charset="0"/>
              </a:rPr>
              <a:t>The second task is to find the key reason why a given statement does not make sense. </a:t>
            </a:r>
          </a:p>
          <a:p>
            <a:pPr marL="101600" indent="0">
              <a:lnSpc>
                <a:spcPct val="150000"/>
              </a:lnSpc>
              <a:buNone/>
            </a:pPr>
            <a:r>
              <a:rPr lang="en-US" dirty="0">
                <a:solidFill>
                  <a:schemeClr val="tx1"/>
                </a:solidFill>
                <a:latin typeface="Gill Sans" panose="020B0604020202020204" charset="0"/>
                <a:cs typeface="Times New Roman" panose="02020603050405020304" pitchFamily="18" charset="0"/>
              </a:rPr>
              <a:t>The project is an implementation of the first part of the research paper. </a:t>
            </a:r>
          </a:p>
        </p:txBody>
      </p:sp>
      <p:pic>
        <p:nvPicPr>
          <p:cNvPr id="5" name="Picture 4"/>
          <p:cNvPicPr>
            <a:picLocks noChangeAspect="1"/>
          </p:cNvPicPr>
          <p:nvPr/>
        </p:nvPicPr>
        <p:blipFill>
          <a:blip r:embed="rId3"/>
          <a:stretch>
            <a:fillRect/>
          </a:stretch>
        </p:blipFill>
        <p:spPr>
          <a:xfrm>
            <a:off x="3099435" y="3805972"/>
            <a:ext cx="5657850" cy="2333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DATASET USED</a:t>
            </a:r>
            <a:endParaRPr/>
          </a:p>
        </p:txBody>
      </p:sp>
      <p:sp>
        <p:nvSpPr>
          <p:cNvPr id="135" name="Google Shape;135;p1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t>The dataset was provided by SemEval-2020 competition organisers</a:t>
            </a:r>
            <a:endParaRPr dirty="0"/>
          </a:p>
          <a:p>
            <a:pPr marL="0" lvl="0" indent="0" algn="l" rtl="0">
              <a:lnSpc>
                <a:spcPct val="120000"/>
              </a:lnSpc>
              <a:spcBef>
                <a:spcPts val="1000"/>
              </a:spcBef>
              <a:spcAft>
                <a:spcPts val="0"/>
              </a:spcAft>
              <a:buSzPts val="2000"/>
              <a:buNone/>
            </a:pPr>
            <a:r>
              <a:rPr lang="en-US" dirty="0"/>
              <a:t>The dataset is distributed into </a:t>
            </a:r>
            <a:r>
              <a:rPr lang="en-US" b="1" dirty="0"/>
              <a:t>Train, Test and Validation subsets</a:t>
            </a:r>
            <a:r>
              <a:rPr lang="en-US" dirty="0"/>
              <a:t>. Each instance of the data consists of 2 sentences – sentence0 and sentence1, one of which makes sense while the other does not, the context of both remaining the same. </a:t>
            </a:r>
            <a:endParaRPr dirty="0"/>
          </a:p>
          <a:p>
            <a:pPr marL="0" lvl="0" indent="0" algn="l" rtl="0">
              <a:lnSpc>
                <a:spcPct val="120000"/>
              </a:lnSpc>
              <a:spcBef>
                <a:spcPts val="1000"/>
              </a:spcBef>
              <a:spcAft>
                <a:spcPts val="0"/>
              </a:spcAft>
              <a:buSzPts val="2000"/>
              <a:buNone/>
            </a:pPr>
            <a:r>
              <a:rPr lang="en-US" dirty="0"/>
              <a:t>Alongside the pair of sentences is a number which is either 0 or 1 indicating which of the above statements makes sense. Each instance of data can be identified by a unique id.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3">
            <a:alphaModFix/>
          </a:blip>
          <a:srcRect/>
          <a:stretch/>
        </p:blipFill>
        <p:spPr>
          <a:xfrm>
            <a:off x="116084" y="1341873"/>
            <a:ext cx="11959829" cy="4174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1"/>
          <p:cNvGraphicFramePr/>
          <p:nvPr>
            <p:extLst>
              <p:ext uri="{D42A27DB-BD31-4B8C-83A1-F6EECF244321}">
                <p14:modId xmlns:p14="http://schemas.microsoft.com/office/powerpoint/2010/main" val="4107725563"/>
              </p:ext>
            </p:extLst>
          </p:nvPr>
        </p:nvGraphicFramePr>
        <p:xfrm>
          <a:off x="952500" y="1457719"/>
          <a:ext cx="10233660" cy="2291320"/>
        </p:xfrm>
        <a:graphic>
          <a:graphicData uri="http://schemas.openxmlformats.org/drawingml/2006/table">
            <a:tbl>
              <a:tblPr>
                <a:noFill/>
                <a:tableStyleId>{EF541B7A-FCB4-49B1-A569-5F43B1559DEB}</a:tableStyleId>
              </a:tblPr>
              <a:tblGrid>
                <a:gridCol w="2075222">
                  <a:extLst>
                    <a:ext uri="{9D8B030D-6E8A-4147-A177-3AD203B41FA5}">
                      <a16:colId xmlns:a16="http://schemas.microsoft.com/office/drawing/2014/main" val="20000"/>
                    </a:ext>
                  </a:extLst>
                </a:gridCol>
                <a:gridCol w="3041608">
                  <a:extLst>
                    <a:ext uri="{9D8B030D-6E8A-4147-A177-3AD203B41FA5}">
                      <a16:colId xmlns:a16="http://schemas.microsoft.com/office/drawing/2014/main" val="20001"/>
                    </a:ext>
                  </a:extLst>
                </a:gridCol>
                <a:gridCol w="2558415">
                  <a:extLst>
                    <a:ext uri="{9D8B030D-6E8A-4147-A177-3AD203B41FA5}">
                      <a16:colId xmlns:a16="http://schemas.microsoft.com/office/drawing/2014/main" val="20002"/>
                    </a:ext>
                  </a:extLst>
                </a:gridCol>
                <a:gridCol w="2558415">
                  <a:extLst>
                    <a:ext uri="{9D8B030D-6E8A-4147-A177-3AD203B41FA5}">
                      <a16:colId xmlns:a16="http://schemas.microsoft.com/office/drawing/2014/main" val="20003"/>
                    </a:ext>
                  </a:extLst>
                </a:gridCol>
              </a:tblGrid>
              <a:tr h="572830">
                <a:tc>
                  <a:txBody>
                    <a:bodyPr/>
                    <a:lstStyle/>
                    <a:p>
                      <a:pPr marL="0" lvl="0" indent="0" algn="ctr" rtl="0">
                        <a:spcBef>
                          <a:spcPts val="0"/>
                        </a:spcBef>
                        <a:spcAft>
                          <a:spcPts val="0"/>
                        </a:spcAft>
                        <a:buNone/>
                      </a:pP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Total Length of Data</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Label = 1</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Label = 0</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72830">
                <a:tc>
                  <a:txBody>
                    <a:bodyPr/>
                    <a:lstStyle/>
                    <a:p>
                      <a:pPr marL="0" lvl="0" indent="0" algn="ctr" rtl="0">
                        <a:spcBef>
                          <a:spcPts val="0"/>
                        </a:spcBef>
                        <a:spcAft>
                          <a:spcPts val="0"/>
                        </a:spcAft>
                        <a:buNone/>
                      </a:pPr>
                      <a:r>
                        <a:rPr lang="en-US" sz="1600" b="1"/>
                        <a:t>Train.csv</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10,000</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4,979</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5,021</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2830">
                <a:tc>
                  <a:txBody>
                    <a:bodyPr/>
                    <a:lstStyle/>
                    <a:p>
                      <a:pPr marL="0" lvl="0" indent="0" algn="ctr" rtl="0">
                        <a:spcBef>
                          <a:spcPts val="0"/>
                        </a:spcBef>
                        <a:spcAft>
                          <a:spcPts val="0"/>
                        </a:spcAft>
                        <a:buNone/>
                      </a:pPr>
                      <a:r>
                        <a:rPr lang="en-US" sz="1600" b="1"/>
                        <a:t>Test.csv</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1,000</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508</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492</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2830">
                <a:tc>
                  <a:txBody>
                    <a:bodyPr/>
                    <a:lstStyle/>
                    <a:p>
                      <a:pPr marL="0" lvl="0" indent="0" algn="ctr" rtl="0">
                        <a:spcBef>
                          <a:spcPts val="0"/>
                        </a:spcBef>
                        <a:spcAft>
                          <a:spcPts val="0"/>
                        </a:spcAft>
                        <a:buNone/>
                      </a:pPr>
                      <a:r>
                        <a:rPr lang="en-US" sz="1600" b="1"/>
                        <a:t>Dev.csv</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997</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a:t>518</a:t>
                      </a:r>
                      <a:endParaRPr sz="16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b="1" dirty="0"/>
                        <a:t>479</a:t>
                      </a:r>
                      <a:endParaRPr sz="1600" b="1"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6" name="Google Shape;146;p21"/>
          <p:cNvSpPr txBox="1"/>
          <p:nvPr/>
        </p:nvSpPr>
        <p:spPr>
          <a:xfrm>
            <a:off x="3737125" y="815000"/>
            <a:ext cx="4770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latin typeface="Gill Sans"/>
                <a:ea typeface="Gill Sans"/>
                <a:cs typeface="Gill Sans"/>
                <a:sym typeface="Gill Sans"/>
              </a:rPr>
              <a:t>Description of Datasets Provided</a:t>
            </a:r>
            <a:endParaRPr sz="2300" b="1">
              <a:latin typeface="Gill Sans"/>
              <a:ea typeface="Gill Sans"/>
              <a:cs typeface="Gill Sans"/>
              <a:sym typeface="Gill Sans"/>
            </a:endParaRPr>
          </a:p>
        </p:txBody>
      </p:sp>
      <p:sp>
        <p:nvSpPr>
          <p:cNvPr id="147" name="Google Shape;147;p21"/>
          <p:cNvSpPr txBox="1"/>
          <p:nvPr/>
        </p:nvSpPr>
        <p:spPr>
          <a:xfrm>
            <a:off x="695750" y="4472625"/>
            <a:ext cx="11052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smtClean="0">
                <a:latin typeface="Gill Sans"/>
                <a:ea typeface="Gill Sans"/>
                <a:cs typeface="Gill Sans"/>
                <a:sym typeface="Gill Sans"/>
              </a:rPr>
              <a:t>The frequencies </a:t>
            </a:r>
            <a:r>
              <a:rPr lang="en-US" sz="2400" dirty="0">
                <a:latin typeface="Gill Sans"/>
                <a:ea typeface="Gill Sans"/>
                <a:cs typeface="Gill Sans"/>
                <a:sym typeface="Gill Sans"/>
              </a:rPr>
              <a:t>of both classes are almost </a:t>
            </a:r>
            <a:r>
              <a:rPr lang="en-US" sz="2400" dirty="0" smtClean="0">
                <a:latin typeface="Gill Sans"/>
                <a:ea typeface="Gill Sans"/>
                <a:cs typeface="Gill Sans"/>
                <a:sym typeface="Gill Sans"/>
              </a:rPr>
              <a:t>equal. </a:t>
            </a:r>
            <a:r>
              <a:rPr lang="en-US" sz="2400" dirty="0" smtClean="0">
                <a:latin typeface="Gill Sans"/>
                <a:ea typeface="Gill Sans"/>
                <a:cs typeface="Gill Sans"/>
                <a:sym typeface="Gill Sans"/>
              </a:rPr>
              <a:t>Hence, we will use ‘Accuracy’ as our metric to evaluate the models</a:t>
            </a:r>
            <a:endParaRPr sz="2400" dirty="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2106</TotalTime>
  <Words>1739</Words>
  <Application>Microsoft Office PowerPoint</Application>
  <PresentationFormat>Widescreen</PresentationFormat>
  <Paragraphs>144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Times New Roman</vt:lpstr>
      <vt:lpstr>Georgia</vt:lpstr>
      <vt:lpstr>Gill Sans</vt:lpstr>
      <vt:lpstr>Arial</vt:lpstr>
      <vt:lpstr>Gallery</vt:lpstr>
      <vt:lpstr>MINOR PROJECT COMMONSENSE  VALIDATION – SEN MAKING </vt:lpstr>
      <vt:lpstr>INTRODUCTION</vt:lpstr>
      <vt:lpstr>PowerPoint Presentation</vt:lpstr>
      <vt:lpstr>PowerPoint Presentation</vt:lpstr>
      <vt:lpstr>PowerPoint Presentation</vt:lpstr>
      <vt:lpstr>PowerPoint Presentation</vt:lpstr>
      <vt:lpstr>DATASET USED</vt:lpstr>
      <vt:lpstr>PowerPoint Presentation</vt:lpstr>
      <vt:lpstr>PowerPoint Presentation</vt:lpstr>
      <vt:lpstr>METHODOLOGY USED</vt:lpstr>
      <vt:lpstr>Tools and Environment Used</vt:lpstr>
      <vt:lpstr>Sequence Model</vt:lpstr>
      <vt:lpstr>Sequence Model Architecture</vt:lpstr>
      <vt:lpstr>Embedding Layer</vt:lpstr>
      <vt:lpstr>PowerPoint Presentation</vt:lpstr>
      <vt:lpstr>Dense Layer</vt:lpstr>
      <vt:lpstr>PowerPoint Presentation</vt:lpstr>
      <vt:lpstr>Drawbacks</vt:lpstr>
      <vt:lpstr>USING TRANSFORMERS FOR MODEL TRAINING</vt:lpstr>
      <vt:lpstr>PowerPoint Presentation</vt:lpstr>
      <vt:lpstr>PowerPoint Presentation</vt:lpstr>
      <vt:lpstr>PowerPoint Presentation</vt:lpstr>
      <vt:lpstr>PowerPoint Presentation</vt:lpstr>
      <vt:lpstr>Training Parameters</vt:lpstr>
      <vt:lpstr>PowerPoint Presentation</vt:lpstr>
      <vt:lpstr>PowerPoint Presentation</vt:lpstr>
      <vt:lpstr>PowerPoint Presentation</vt:lpstr>
      <vt:lpstr>Conclusion</vt:lpstr>
      <vt:lpstr>PowerPoint Presentation</vt:lpstr>
      <vt:lpstr>PowerPoint Presentation</vt:lpstr>
      <vt:lpstr>Applications</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COMMONSENSE  VALIDATION – SEN MAKING </dc:title>
  <cp:lastModifiedBy>Mahboob alam</cp:lastModifiedBy>
  <cp:revision>33</cp:revision>
  <dcterms:modified xsi:type="dcterms:W3CDTF">2022-01-13T09:39:51Z</dcterms:modified>
</cp:coreProperties>
</file>