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57e0e316a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e57e0e316a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57e0e316a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e57e0e316a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57e0e316a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57e0e316a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e57e0e316a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e57e0e316a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e57e0e316a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e57e0e316a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57e0e316a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e57e0e316a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e57e0e316a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e57e0e316a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e57e0e316a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e57e0e316a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57e0e316a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e57e0e316a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e57e0e316a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e57e0e316a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57e0e316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57e0e316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e57e0e316a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e57e0e316a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57e0e316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57e0e316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57e0e316a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57e0e316a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57e0e316a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e57e0e316a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57e0e316a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57e0e316a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57e0e316a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57e0e316a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e57e0e316a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e57e0e316a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57e0e316a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57e0e316a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0.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Hotel Reservation Analysis with SQL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491425" y="1608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Reservations on Weekends</a:t>
            </a:r>
            <a:endParaRPr/>
          </a:p>
        </p:txBody>
      </p:sp>
      <p:pic>
        <p:nvPicPr>
          <p:cNvPr id="337" name="Google Shape;337;p22"/>
          <p:cNvPicPr preferRelativeResize="0"/>
          <p:nvPr/>
        </p:nvPicPr>
        <p:blipFill>
          <a:blip r:embed="rId3">
            <a:alphaModFix/>
          </a:blip>
          <a:stretch>
            <a:fillRect/>
          </a:stretch>
        </p:blipFill>
        <p:spPr>
          <a:xfrm>
            <a:off x="1146475" y="735200"/>
            <a:ext cx="7898975" cy="2552700"/>
          </a:xfrm>
          <a:prstGeom prst="rect">
            <a:avLst/>
          </a:prstGeom>
          <a:noFill/>
          <a:ln cap="flat" cmpd="sng" w="38100">
            <a:solidFill>
              <a:schemeClr val="dk2"/>
            </a:solidFill>
            <a:prstDash val="solid"/>
            <a:round/>
            <a:headEnd len="sm" w="sm" type="none"/>
            <a:tailEnd len="sm" w="sm" type="none"/>
          </a:ln>
        </p:spPr>
      </p:pic>
      <p:pic>
        <p:nvPicPr>
          <p:cNvPr id="338" name="Google Shape;338;p22"/>
          <p:cNvPicPr preferRelativeResize="0"/>
          <p:nvPr/>
        </p:nvPicPr>
        <p:blipFill>
          <a:blip r:embed="rId4">
            <a:alphaModFix/>
          </a:blip>
          <a:stretch>
            <a:fillRect/>
          </a:stretch>
        </p:blipFill>
        <p:spPr>
          <a:xfrm>
            <a:off x="506138" y="3608363"/>
            <a:ext cx="3000375" cy="11525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97600" y="1608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Highest and Lowest Lead Time</a:t>
            </a:r>
            <a:endParaRPr/>
          </a:p>
        </p:txBody>
      </p:sp>
      <p:pic>
        <p:nvPicPr>
          <p:cNvPr id="344" name="Google Shape;344;p23"/>
          <p:cNvPicPr preferRelativeResize="0"/>
          <p:nvPr/>
        </p:nvPicPr>
        <p:blipFill>
          <a:blip r:embed="rId3">
            <a:alphaModFix/>
          </a:blip>
          <a:stretch>
            <a:fillRect/>
          </a:stretch>
        </p:blipFill>
        <p:spPr>
          <a:xfrm>
            <a:off x="1809575" y="968575"/>
            <a:ext cx="7115175" cy="2295525"/>
          </a:xfrm>
          <a:prstGeom prst="rect">
            <a:avLst/>
          </a:prstGeom>
          <a:noFill/>
          <a:ln cap="flat" cmpd="sng" w="38100">
            <a:solidFill>
              <a:schemeClr val="dk2"/>
            </a:solidFill>
            <a:prstDash val="solid"/>
            <a:round/>
            <a:headEnd len="sm" w="sm" type="none"/>
            <a:tailEnd len="sm" w="sm" type="none"/>
          </a:ln>
        </p:spPr>
      </p:pic>
      <p:pic>
        <p:nvPicPr>
          <p:cNvPr id="345" name="Google Shape;345;p23"/>
          <p:cNvPicPr preferRelativeResize="0"/>
          <p:nvPr/>
        </p:nvPicPr>
        <p:blipFill>
          <a:blip r:embed="rId4">
            <a:alphaModFix/>
          </a:blip>
          <a:stretch>
            <a:fillRect/>
          </a:stretch>
        </p:blipFill>
        <p:spPr>
          <a:xfrm>
            <a:off x="558875" y="3697925"/>
            <a:ext cx="3286125" cy="8667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97600" y="1608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Most Common Market Segment Type</a:t>
            </a:r>
            <a:endParaRPr/>
          </a:p>
        </p:txBody>
      </p:sp>
      <p:pic>
        <p:nvPicPr>
          <p:cNvPr id="351" name="Google Shape;351;p24"/>
          <p:cNvPicPr preferRelativeResize="0"/>
          <p:nvPr/>
        </p:nvPicPr>
        <p:blipFill>
          <a:blip r:embed="rId3">
            <a:alphaModFix/>
          </a:blip>
          <a:stretch>
            <a:fillRect/>
          </a:stretch>
        </p:blipFill>
        <p:spPr>
          <a:xfrm>
            <a:off x="2662950" y="1015525"/>
            <a:ext cx="6124500" cy="2747000"/>
          </a:xfrm>
          <a:prstGeom prst="rect">
            <a:avLst/>
          </a:prstGeom>
          <a:noFill/>
          <a:ln cap="flat" cmpd="sng" w="38100">
            <a:solidFill>
              <a:schemeClr val="dk2"/>
            </a:solidFill>
            <a:prstDash val="solid"/>
            <a:round/>
            <a:headEnd len="sm" w="sm" type="none"/>
            <a:tailEnd len="sm" w="sm" type="none"/>
          </a:ln>
        </p:spPr>
      </p:pic>
      <p:pic>
        <p:nvPicPr>
          <p:cNvPr id="352" name="Google Shape;352;p24"/>
          <p:cNvPicPr preferRelativeResize="0"/>
          <p:nvPr/>
        </p:nvPicPr>
        <p:blipFill>
          <a:blip r:embed="rId4">
            <a:alphaModFix/>
          </a:blip>
          <a:stretch>
            <a:fillRect/>
          </a:stretch>
        </p:blipFill>
        <p:spPr>
          <a:xfrm>
            <a:off x="152400" y="3914925"/>
            <a:ext cx="3543300" cy="9429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553950" y="1764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 Reservations with Confirmed Booking Status</a:t>
            </a:r>
            <a:endParaRPr/>
          </a:p>
        </p:txBody>
      </p:sp>
      <p:pic>
        <p:nvPicPr>
          <p:cNvPr id="358" name="Google Shape;358;p25"/>
          <p:cNvPicPr preferRelativeResize="0"/>
          <p:nvPr/>
        </p:nvPicPr>
        <p:blipFill>
          <a:blip r:embed="rId3">
            <a:alphaModFix/>
          </a:blip>
          <a:stretch>
            <a:fillRect/>
          </a:stretch>
        </p:blipFill>
        <p:spPr>
          <a:xfrm>
            <a:off x="1838575" y="1175773"/>
            <a:ext cx="7058025" cy="2055200"/>
          </a:xfrm>
          <a:prstGeom prst="rect">
            <a:avLst/>
          </a:prstGeom>
          <a:noFill/>
          <a:ln cap="flat" cmpd="sng" w="38100">
            <a:solidFill>
              <a:schemeClr val="dk2"/>
            </a:solidFill>
            <a:prstDash val="solid"/>
            <a:round/>
            <a:headEnd len="sm" w="sm" type="none"/>
            <a:tailEnd len="sm" w="sm" type="none"/>
          </a:ln>
        </p:spPr>
      </p:pic>
      <p:pic>
        <p:nvPicPr>
          <p:cNvPr id="359" name="Google Shape;359;p25"/>
          <p:cNvPicPr preferRelativeResize="0"/>
          <p:nvPr/>
        </p:nvPicPr>
        <p:blipFill>
          <a:blip r:embed="rId4">
            <a:alphaModFix/>
          </a:blip>
          <a:stretch>
            <a:fillRect/>
          </a:stretch>
        </p:blipFill>
        <p:spPr>
          <a:xfrm>
            <a:off x="155850" y="3477173"/>
            <a:ext cx="3781425" cy="1257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1608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  Total Number of Adults and Children</a:t>
            </a:r>
            <a:endParaRPr/>
          </a:p>
        </p:txBody>
      </p:sp>
      <p:pic>
        <p:nvPicPr>
          <p:cNvPr id="365" name="Google Shape;365;p26"/>
          <p:cNvPicPr preferRelativeResize="0"/>
          <p:nvPr/>
        </p:nvPicPr>
        <p:blipFill>
          <a:blip r:embed="rId3">
            <a:alphaModFix/>
          </a:blip>
          <a:stretch>
            <a:fillRect/>
          </a:stretch>
        </p:blipFill>
        <p:spPr>
          <a:xfrm>
            <a:off x="2522250" y="794975"/>
            <a:ext cx="6316024" cy="2714625"/>
          </a:xfrm>
          <a:prstGeom prst="rect">
            <a:avLst/>
          </a:prstGeom>
          <a:noFill/>
          <a:ln cap="flat" cmpd="sng" w="38100">
            <a:solidFill>
              <a:schemeClr val="dk2"/>
            </a:solidFill>
            <a:prstDash val="solid"/>
            <a:round/>
            <a:headEnd len="sm" w="sm" type="none"/>
            <a:tailEnd len="sm" w="sm" type="none"/>
          </a:ln>
        </p:spPr>
      </p:pic>
      <p:pic>
        <p:nvPicPr>
          <p:cNvPr id="366" name="Google Shape;366;p26"/>
          <p:cNvPicPr preferRelativeResize="0"/>
          <p:nvPr/>
        </p:nvPicPr>
        <p:blipFill>
          <a:blip r:embed="rId4">
            <a:alphaModFix/>
          </a:blip>
          <a:stretch>
            <a:fillRect/>
          </a:stretch>
        </p:blipFill>
        <p:spPr>
          <a:xfrm>
            <a:off x="152400" y="3662000"/>
            <a:ext cx="4207350" cy="13291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1522675" y="1764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Average Weekend Nights for Reservations Involving Children</a:t>
            </a:r>
            <a:endParaRPr/>
          </a:p>
        </p:txBody>
      </p:sp>
      <p:pic>
        <p:nvPicPr>
          <p:cNvPr id="372" name="Google Shape;372;p27"/>
          <p:cNvPicPr preferRelativeResize="0"/>
          <p:nvPr/>
        </p:nvPicPr>
        <p:blipFill>
          <a:blip r:embed="rId3">
            <a:alphaModFix/>
          </a:blip>
          <a:stretch>
            <a:fillRect/>
          </a:stretch>
        </p:blipFill>
        <p:spPr>
          <a:xfrm>
            <a:off x="2537875" y="1175775"/>
            <a:ext cx="6387249" cy="2344200"/>
          </a:xfrm>
          <a:prstGeom prst="rect">
            <a:avLst/>
          </a:prstGeom>
          <a:noFill/>
          <a:ln cap="flat" cmpd="sng" w="38100">
            <a:solidFill>
              <a:schemeClr val="dk2"/>
            </a:solidFill>
            <a:prstDash val="solid"/>
            <a:round/>
            <a:headEnd len="sm" w="sm" type="none"/>
            <a:tailEnd len="sm" w="sm" type="none"/>
          </a:ln>
        </p:spPr>
      </p:pic>
      <p:pic>
        <p:nvPicPr>
          <p:cNvPr id="373" name="Google Shape;373;p27"/>
          <p:cNvPicPr preferRelativeResize="0"/>
          <p:nvPr/>
        </p:nvPicPr>
        <p:blipFill>
          <a:blip r:embed="rId4">
            <a:alphaModFix/>
          </a:blip>
          <a:stretch>
            <a:fillRect/>
          </a:stretch>
        </p:blipFill>
        <p:spPr>
          <a:xfrm>
            <a:off x="505497" y="3681050"/>
            <a:ext cx="3316475" cy="1257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1764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Reservations Made in Each Month of the Year</a:t>
            </a:r>
            <a:endParaRPr/>
          </a:p>
        </p:txBody>
      </p:sp>
      <p:pic>
        <p:nvPicPr>
          <p:cNvPr id="379" name="Google Shape;379;p28"/>
          <p:cNvPicPr preferRelativeResize="0"/>
          <p:nvPr/>
        </p:nvPicPr>
        <p:blipFill>
          <a:blip r:embed="rId3">
            <a:alphaModFix/>
          </a:blip>
          <a:stretch>
            <a:fillRect/>
          </a:stretch>
        </p:blipFill>
        <p:spPr>
          <a:xfrm>
            <a:off x="1912550" y="1050700"/>
            <a:ext cx="7122026" cy="2541600"/>
          </a:xfrm>
          <a:prstGeom prst="rect">
            <a:avLst/>
          </a:prstGeom>
          <a:noFill/>
          <a:ln cap="flat" cmpd="sng" w="38100">
            <a:solidFill>
              <a:schemeClr val="dk2"/>
            </a:solidFill>
            <a:prstDash val="solid"/>
            <a:round/>
            <a:headEnd len="sm" w="sm" type="none"/>
            <a:tailEnd len="sm" w="sm" type="none"/>
          </a:ln>
        </p:spPr>
      </p:pic>
      <p:pic>
        <p:nvPicPr>
          <p:cNvPr id="380" name="Google Shape;380;p28"/>
          <p:cNvPicPr preferRelativeResize="0"/>
          <p:nvPr/>
        </p:nvPicPr>
        <p:blipFill>
          <a:blip r:embed="rId4">
            <a:alphaModFix/>
          </a:blip>
          <a:stretch>
            <a:fillRect/>
          </a:stretch>
        </p:blipFill>
        <p:spPr>
          <a:xfrm>
            <a:off x="152400" y="3744700"/>
            <a:ext cx="8839200" cy="6351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413250" y="176450"/>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  Average Nights Spent by Guests for Each Room Type</a:t>
            </a:r>
            <a:endParaRPr/>
          </a:p>
        </p:txBody>
      </p:sp>
      <p:pic>
        <p:nvPicPr>
          <p:cNvPr id="386" name="Google Shape;386;p29"/>
          <p:cNvPicPr preferRelativeResize="0"/>
          <p:nvPr/>
        </p:nvPicPr>
        <p:blipFill>
          <a:blip r:embed="rId3">
            <a:alphaModFix/>
          </a:blip>
          <a:stretch>
            <a:fillRect/>
          </a:stretch>
        </p:blipFill>
        <p:spPr>
          <a:xfrm>
            <a:off x="2694200" y="1175750"/>
            <a:ext cx="6229175" cy="2637425"/>
          </a:xfrm>
          <a:prstGeom prst="rect">
            <a:avLst/>
          </a:prstGeom>
          <a:noFill/>
          <a:ln cap="flat" cmpd="sng" w="38100">
            <a:solidFill>
              <a:schemeClr val="dk2"/>
            </a:solidFill>
            <a:prstDash val="solid"/>
            <a:round/>
            <a:headEnd len="sm" w="sm" type="none"/>
            <a:tailEnd len="sm" w="sm" type="none"/>
          </a:ln>
        </p:spPr>
      </p:pic>
      <p:pic>
        <p:nvPicPr>
          <p:cNvPr id="387" name="Google Shape;387;p29"/>
          <p:cNvPicPr preferRelativeResize="0"/>
          <p:nvPr/>
        </p:nvPicPr>
        <p:blipFill>
          <a:blip r:embed="rId4">
            <a:alphaModFix/>
          </a:blip>
          <a:stretch>
            <a:fillRect/>
          </a:stretch>
        </p:blipFill>
        <p:spPr>
          <a:xfrm>
            <a:off x="208450" y="2949900"/>
            <a:ext cx="2345050" cy="207895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428850" y="1764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 Most Common Room Type with Children and Average Price</a:t>
            </a:r>
            <a:endParaRPr/>
          </a:p>
        </p:txBody>
      </p:sp>
      <p:pic>
        <p:nvPicPr>
          <p:cNvPr id="393" name="Google Shape;393;p30"/>
          <p:cNvPicPr preferRelativeResize="0"/>
          <p:nvPr/>
        </p:nvPicPr>
        <p:blipFill>
          <a:blip r:embed="rId3">
            <a:alphaModFix/>
          </a:blip>
          <a:stretch>
            <a:fillRect/>
          </a:stretch>
        </p:blipFill>
        <p:spPr>
          <a:xfrm>
            <a:off x="1912525" y="1139175"/>
            <a:ext cx="6948323" cy="2388850"/>
          </a:xfrm>
          <a:prstGeom prst="rect">
            <a:avLst/>
          </a:prstGeom>
          <a:noFill/>
          <a:ln cap="flat" cmpd="sng" w="38100">
            <a:solidFill>
              <a:schemeClr val="dk2"/>
            </a:solidFill>
            <a:prstDash val="solid"/>
            <a:round/>
            <a:headEnd len="sm" w="sm" type="none"/>
            <a:tailEnd len="sm" w="sm" type="none"/>
          </a:ln>
        </p:spPr>
      </p:pic>
      <p:pic>
        <p:nvPicPr>
          <p:cNvPr id="394" name="Google Shape;394;p30"/>
          <p:cNvPicPr preferRelativeResize="0"/>
          <p:nvPr/>
        </p:nvPicPr>
        <p:blipFill>
          <a:blip r:embed="rId4">
            <a:alphaModFix/>
          </a:blip>
          <a:stretch>
            <a:fillRect/>
          </a:stretch>
        </p:blipFill>
        <p:spPr>
          <a:xfrm>
            <a:off x="152400" y="3680425"/>
            <a:ext cx="4562500" cy="8794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1303800" y="176450"/>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Market Segment Type with Highest Average Price</a:t>
            </a:r>
            <a:endParaRPr/>
          </a:p>
        </p:txBody>
      </p:sp>
      <p:sp>
        <p:nvSpPr>
          <p:cNvPr id="400" name="Google Shape;400;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401" name="Google Shape;401;p31"/>
          <p:cNvPicPr preferRelativeResize="0"/>
          <p:nvPr/>
        </p:nvPicPr>
        <p:blipFill>
          <a:blip r:embed="rId3">
            <a:alphaModFix/>
          </a:blip>
          <a:stretch>
            <a:fillRect/>
          </a:stretch>
        </p:blipFill>
        <p:spPr>
          <a:xfrm>
            <a:off x="2350275" y="1175750"/>
            <a:ext cx="6369874" cy="2696200"/>
          </a:xfrm>
          <a:prstGeom prst="rect">
            <a:avLst/>
          </a:prstGeom>
          <a:noFill/>
          <a:ln cap="flat" cmpd="sng" w="38100">
            <a:solidFill>
              <a:schemeClr val="dk2"/>
            </a:solidFill>
            <a:prstDash val="solid"/>
            <a:round/>
            <a:headEnd len="sm" w="sm" type="none"/>
            <a:tailEnd len="sm" w="sm" type="none"/>
          </a:ln>
        </p:spPr>
      </p:pic>
      <p:pic>
        <p:nvPicPr>
          <p:cNvPr id="402" name="Google Shape;402;p31"/>
          <p:cNvPicPr preferRelativeResize="0"/>
          <p:nvPr/>
        </p:nvPicPr>
        <p:blipFill>
          <a:blip r:embed="rId4">
            <a:alphaModFix/>
          </a:blip>
          <a:stretch>
            <a:fillRect/>
          </a:stretch>
        </p:blipFill>
        <p:spPr>
          <a:xfrm>
            <a:off x="265525" y="4163225"/>
            <a:ext cx="4419600" cy="7620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500"/>
              <a:t>INTRODUCTION</a:t>
            </a:r>
            <a:endParaRPr sz="3500"/>
          </a:p>
        </p:txBody>
      </p:sp>
      <p:sp>
        <p:nvSpPr>
          <p:cNvPr id="283" name="Google Shape;283;p14"/>
          <p:cNvSpPr txBox="1"/>
          <p:nvPr>
            <p:ph idx="1" type="body"/>
          </p:nvPr>
        </p:nvSpPr>
        <p:spPr>
          <a:xfrm>
            <a:off x="1056750" y="1730125"/>
            <a:ext cx="7030500" cy="277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2400">
                <a:solidFill>
                  <a:srgbClr val="000000"/>
                </a:solidFill>
                <a:latin typeface="Arial"/>
                <a:ea typeface="Arial"/>
                <a:cs typeface="Arial"/>
                <a:sym typeface="Arial"/>
              </a:rPr>
              <a:t>Objective:</a:t>
            </a:r>
            <a:r>
              <a:rPr lang="en-GB" sz="2400">
                <a:solidFill>
                  <a:srgbClr val="000000"/>
                </a:solidFill>
                <a:latin typeface="Arial"/>
                <a:ea typeface="Arial"/>
                <a:cs typeface="Arial"/>
                <a:sym typeface="Arial"/>
              </a:rPr>
              <a:t> Welcome to this presentation on analyzing a hotel reservation dataset to uncover insights into guest preferences, booking trends, and operational factors crucial to enhancing guest experiences and optimizing hotel operations.</a:t>
            </a:r>
            <a:endParaRPr b="1"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1131800" y="72365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 Conclusion</a:t>
            </a:r>
            <a:endParaRPr/>
          </a:p>
        </p:txBody>
      </p:sp>
      <p:sp>
        <p:nvSpPr>
          <p:cNvPr id="408" name="Google Shape;408;p32"/>
          <p:cNvSpPr txBox="1"/>
          <p:nvPr>
            <p:ph idx="1" type="body"/>
          </p:nvPr>
        </p:nvSpPr>
        <p:spPr>
          <a:xfrm>
            <a:off x="1225625" y="1300950"/>
            <a:ext cx="7030500" cy="2899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GB" sz="1600"/>
              <a:t>The hotel reservation dataset provides valuable insights into guest preferences and booking trends. Key findings include Meal Plan 1 as the favored choice among guests, with Room_Type 1 being the most frequently booked. Analysis of lead times reveals varied booking behaviors, while the majority of reservations are confirmed, indicating robust booking management. Market segmentation highlights online, influencing pricing strategies. Reservations involving children command 125+ , reflecting family-friendly offerings. These insights equip hotels to refine marketing approaches and optimize guest experiences, ensuring competitive edge and guest satisfaction.</a:t>
            </a:r>
            <a:endParaRPr b="1"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28914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9" name="Google Shape;289;p15"/>
          <p:cNvSpPr txBox="1"/>
          <p:nvPr>
            <p:ph idx="1" type="body"/>
          </p:nvPr>
        </p:nvSpPr>
        <p:spPr>
          <a:xfrm>
            <a:off x="1303800" y="839000"/>
            <a:ext cx="7030500" cy="369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2200">
                <a:solidFill>
                  <a:srgbClr val="000000"/>
                </a:solidFill>
                <a:latin typeface="Arial"/>
                <a:ea typeface="Arial"/>
                <a:cs typeface="Arial"/>
                <a:sym typeface="Arial"/>
              </a:rPr>
              <a:t>Dataset Overview:</a:t>
            </a:r>
            <a:r>
              <a:rPr lang="en-GB" sz="2200">
                <a:solidFill>
                  <a:srgbClr val="000000"/>
                </a:solidFill>
                <a:latin typeface="Arial"/>
                <a:ea typeface="Arial"/>
                <a:cs typeface="Arial"/>
                <a:sym typeface="Arial"/>
              </a:rPr>
              <a:t> The dataset we are exploring contains comprehensive information about hotel reservations, including booking details, guest demographics, stay duration, and booking status. By leveraging SQL queries, we aim to extract meaningful insights that will inform strategic decisions and improve overall service delivery.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3672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p:txBody>
      </p:sp>
      <p:sp>
        <p:nvSpPr>
          <p:cNvPr id="295" name="Google Shape;295;p16"/>
          <p:cNvSpPr txBox="1"/>
          <p:nvPr>
            <p:ph idx="1" type="body"/>
          </p:nvPr>
        </p:nvSpPr>
        <p:spPr>
          <a:xfrm>
            <a:off x="1303800" y="1990050"/>
            <a:ext cx="36729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4400"/>
              <a:t>COLUMNS</a:t>
            </a:r>
            <a:endParaRPr b="1" sz="5200"/>
          </a:p>
        </p:txBody>
      </p:sp>
      <p:pic>
        <p:nvPicPr>
          <p:cNvPr id="296" name="Google Shape;296;p16"/>
          <p:cNvPicPr preferRelativeResize="0"/>
          <p:nvPr/>
        </p:nvPicPr>
        <p:blipFill>
          <a:blip r:embed="rId3">
            <a:alphaModFix/>
          </a:blip>
          <a:stretch>
            <a:fillRect/>
          </a:stretch>
        </p:blipFill>
        <p:spPr>
          <a:xfrm>
            <a:off x="5113125" y="567662"/>
            <a:ext cx="3448050" cy="4008175"/>
          </a:xfrm>
          <a:prstGeom prst="rect">
            <a:avLst/>
          </a:prstGeom>
          <a:noFill/>
          <a:ln cap="flat" cmpd="sng" w="76200">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35075" y="17645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Total Number of Reservations</a:t>
            </a:r>
            <a:endParaRPr/>
          </a:p>
        </p:txBody>
      </p:sp>
      <p:pic>
        <p:nvPicPr>
          <p:cNvPr id="302" name="Google Shape;302;p17"/>
          <p:cNvPicPr preferRelativeResize="0"/>
          <p:nvPr/>
        </p:nvPicPr>
        <p:blipFill>
          <a:blip r:embed="rId3">
            <a:alphaModFix/>
          </a:blip>
          <a:stretch>
            <a:fillRect/>
          </a:stretch>
        </p:blipFill>
        <p:spPr>
          <a:xfrm>
            <a:off x="2616050" y="1464350"/>
            <a:ext cx="5409275" cy="1647975"/>
          </a:xfrm>
          <a:prstGeom prst="rect">
            <a:avLst/>
          </a:prstGeom>
          <a:noFill/>
          <a:ln cap="flat" cmpd="sng" w="38100">
            <a:solidFill>
              <a:schemeClr val="dk2"/>
            </a:solidFill>
            <a:prstDash val="solid"/>
            <a:round/>
            <a:headEnd len="sm" w="sm" type="none"/>
            <a:tailEnd len="sm" w="sm" type="none"/>
          </a:ln>
        </p:spPr>
      </p:pic>
      <p:pic>
        <p:nvPicPr>
          <p:cNvPr id="303" name="Google Shape;303;p17"/>
          <p:cNvPicPr preferRelativeResize="0"/>
          <p:nvPr/>
        </p:nvPicPr>
        <p:blipFill>
          <a:blip r:embed="rId4">
            <a:alphaModFix/>
          </a:blip>
          <a:stretch>
            <a:fillRect/>
          </a:stretch>
        </p:blipFill>
        <p:spPr>
          <a:xfrm>
            <a:off x="977950" y="3802813"/>
            <a:ext cx="2838450" cy="10763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428875" y="176475"/>
            <a:ext cx="7030500" cy="103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Most Popular Meal Plan</a:t>
            </a:r>
            <a:endParaRPr/>
          </a:p>
        </p:txBody>
      </p:sp>
      <p:pic>
        <p:nvPicPr>
          <p:cNvPr id="309" name="Google Shape;309;p18"/>
          <p:cNvPicPr preferRelativeResize="0"/>
          <p:nvPr/>
        </p:nvPicPr>
        <p:blipFill>
          <a:blip r:embed="rId3">
            <a:alphaModFix/>
          </a:blip>
          <a:stretch>
            <a:fillRect/>
          </a:stretch>
        </p:blipFill>
        <p:spPr>
          <a:xfrm>
            <a:off x="2090975" y="870275"/>
            <a:ext cx="6758775" cy="2907875"/>
          </a:xfrm>
          <a:prstGeom prst="rect">
            <a:avLst/>
          </a:prstGeom>
          <a:noFill/>
          <a:ln cap="flat" cmpd="sng" w="38100">
            <a:solidFill>
              <a:schemeClr val="dk2"/>
            </a:solidFill>
            <a:prstDash val="solid"/>
            <a:round/>
            <a:headEnd len="sm" w="sm" type="none"/>
            <a:tailEnd len="sm" w="sm" type="none"/>
          </a:ln>
        </p:spPr>
      </p:pic>
      <p:pic>
        <p:nvPicPr>
          <p:cNvPr id="310" name="Google Shape;310;p18"/>
          <p:cNvPicPr preferRelativeResize="0"/>
          <p:nvPr/>
        </p:nvPicPr>
        <p:blipFill>
          <a:blip r:embed="rId4">
            <a:alphaModFix/>
          </a:blip>
          <a:stretch>
            <a:fillRect/>
          </a:stretch>
        </p:blipFill>
        <p:spPr>
          <a:xfrm>
            <a:off x="152400" y="3930548"/>
            <a:ext cx="2657475" cy="9048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522675" y="198025"/>
            <a:ext cx="7030500" cy="96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Average Price per Room for Reservations Involving Children</a:t>
            </a:r>
            <a:endParaRPr/>
          </a:p>
        </p:txBody>
      </p:sp>
      <p:pic>
        <p:nvPicPr>
          <p:cNvPr id="316" name="Google Shape;316;p19"/>
          <p:cNvPicPr preferRelativeResize="0"/>
          <p:nvPr/>
        </p:nvPicPr>
        <p:blipFill>
          <a:blip r:embed="rId3">
            <a:alphaModFix/>
          </a:blip>
          <a:stretch>
            <a:fillRect/>
          </a:stretch>
        </p:blipFill>
        <p:spPr>
          <a:xfrm>
            <a:off x="2694225" y="1312525"/>
            <a:ext cx="6297376" cy="2090425"/>
          </a:xfrm>
          <a:prstGeom prst="rect">
            <a:avLst/>
          </a:prstGeom>
          <a:noFill/>
          <a:ln cap="flat" cmpd="sng" w="38100">
            <a:solidFill>
              <a:schemeClr val="dk2"/>
            </a:solidFill>
            <a:prstDash val="solid"/>
            <a:round/>
            <a:headEnd len="sm" w="sm" type="none"/>
            <a:tailEnd len="sm" w="sm" type="none"/>
          </a:ln>
        </p:spPr>
      </p:pic>
      <p:pic>
        <p:nvPicPr>
          <p:cNvPr id="317" name="Google Shape;317;p19"/>
          <p:cNvPicPr preferRelativeResize="0"/>
          <p:nvPr/>
        </p:nvPicPr>
        <p:blipFill>
          <a:blip r:embed="rId4">
            <a:alphaModFix/>
          </a:blip>
          <a:stretch>
            <a:fillRect/>
          </a:stretch>
        </p:blipFill>
        <p:spPr>
          <a:xfrm>
            <a:off x="152400" y="3555350"/>
            <a:ext cx="3333750" cy="12954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35050" y="176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Reservations Made for a Specific Year</a:t>
            </a:r>
            <a:endParaRPr/>
          </a:p>
        </p:txBody>
      </p:sp>
      <p:pic>
        <p:nvPicPr>
          <p:cNvPr id="323" name="Google Shape;323;p20"/>
          <p:cNvPicPr preferRelativeResize="0"/>
          <p:nvPr/>
        </p:nvPicPr>
        <p:blipFill>
          <a:blip r:embed="rId3">
            <a:alphaModFix/>
          </a:blip>
          <a:stretch>
            <a:fillRect/>
          </a:stretch>
        </p:blipFill>
        <p:spPr>
          <a:xfrm>
            <a:off x="2216050" y="1296900"/>
            <a:ext cx="6715125" cy="2381250"/>
          </a:xfrm>
          <a:prstGeom prst="rect">
            <a:avLst/>
          </a:prstGeom>
          <a:noFill/>
          <a:ln cap="flat" cmpd="sng" w="38100">
            <a:solidFill>
              <a:schemeClr val="dk2"/>
            </a:solidFill>
            <a:prstDash val="solid"/>
            <a:round/>
            <a:headEnd len="sm" w="sm" type="none"/>
            <a:tailEnd len="sm" w="sm" type="none"/>
          </a:ln>
        </p:spPr>
      </p:pic>
      <p:pic>
        <p:nvPicPr>
          <p:cNvPr id="324" name="Google Shape;324;p20"/>
          <p:cNvPicPr preferRelativeResize="0"/>
          <p:nvPr/>
        </p:nvPicPr>
        <p:blipFill>
          <a:blip r:embed="rId4">
            <a:alphaModFix/>
          </a:blip>
          <a:stretch>
            <a:fillRect/>
          </a:stretch>
        </p:blipFill>
        <p:spPr>
          <a:xfrm>
            <a:off x="368725" y="3893075"/>
            <a:ext cx="3114675" cy="10572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1608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Most Commonly Booked Room Type</a:t>
            </a:r>
            <a:endParaRPr/>
          </a:p>
        </p:txBody>
      </p:sp>
      <p:pic>
        <p:nvPicPr>
          <p:cNvPr id="330" name="Google Shape;330;p21"/>
          <p:cNvPicPr preferRelativeResize="0"/>
          <p:nvPr/>
        </p:nvPicPr>
        <p:blipFill>
          <a:blip r:embed="rId3">
            <a:alphaModFix/>
          </a:blip>
          <a:stretch>
            <a:fillRect/>
          </a:stretch>
        </p:blipFill>
        <p:spPr>
          <a:xfrm>
            <a:off x="3029200" y="1242888"/>
            <a:ext cx="5840349" cy="2876625"/>
          </a:xfrm>
          <a:prstGeom prst="rect">
            <a:avLst/>
          </a:prstGeom>
          <a:noFill/>
          <a:ln cap="flat" cmpd="sng" w="38100">
            <a:solidFill>
              <a:schemeClr val="dk2"/>
            </a:solidFill>
            <a:prstDash val="solid"/>
            <a:round/>
            <a:headEnd len="sm" w="sm" type="none"/>
            <a:tailEnd len="sm" w="sm" type="none"/>
          </a:ln>
        </p:spPr>
      </p:pic>
      <p:pic>
        <p:nvPicPr>
          <p:cNvPr id="331" name="Google Shape;331;p21"/>
          <p:cNvPicPr preferRelativeResize="0"/>
          <p:nvPr/>
        </p:nvPicPr>
        <p:blipFill>
          <a:blip r:embed="rId4">
            <a:alphaModFix/>
          </a:blip>
          <a:stretch>
            <a:fillRect/>
          </a:stretch>
        </p:blipFill>
        <p:spPr>
          <a:xfrm>
            <a:off x="287822" y="3927875"/>
            <a:ext cx="2609650" cy="10763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