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ato" charset="1" panose="020F0502020204030203"/>
      <p:regular r:id="rId10"/>
    </p:embeddedFont>
    <p:embeddedFont>
      <p:font typeface="Lato Bold" charset="1" panose="020F0502020204030203"/>
      <p:regular r:id="rId11"/>
    </p:embeddedFont>
    <p:embeddedFont>
      <p:font typeface="Lato Italics" charset="1" panose="020F0502020204030203"/>
      <p:regular r:id="rId12"/>
    </p:embeddedFont>
    <p:embeddedFont>
      <p:font typeface="Lato Bold Italics" charset="1" panose="020F0502020204030203"/>
      <p:regular r:id="rId13"/>
    </p:embeddedFont>
    <p:embeddedFont>
      <p:font typeface="Poppins ExtraBold" charset="1" panose="00000900000000000000"/>
      <p:regular r:id="rId14"/>
    </p:embeddedFont>
    <p:embeddedFont>
      <p:font typeface="Poppins ExtraBold Bold" charset="1" panose="00000A00000000000000"/>
      <p:regular r:id="rId15"/>
    </p:embeddedFont>
    <p:embeddedFont>
      <p:font typeface="Poppins ExtraBold Italics" charset="1" panose="00000900000000000000"/>
      <p:regular r:id="rId16"/>
    </p:embeddedFont>
    <p:embeddedFont>
      <p:font typeface="Poppins ExtraBold Bold Italics" charset="1" panose="00000A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5004959" y="1860459"/>
            <a:ext cx="6566081" cy="6566081"/>
            <a:chOff x="0" y="0"/>
            <a:chExt cx="1913890" cy="1913890"/>
          </a:xfrm>
        </p:grpSpPr>
        <p:sp>
          <p:nvSpPr>
            <p:cNvPr name="Freeform 3" id="3"/>
            <p:cNvSpPr/>
            <p:nvPr/>
          </p:nvSpPr>
          <p:spPr>
            <a:xfrm flipH="false" flipV="false">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flipH="false" flipV="false">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143419" y="8163269"/>
            <a:ext cx="6164339" cy="6164339"/>
            <a:chOff x="0" y="0"/>
            <a:chExt cx="1913890" cy="1913890"/>
          </a:xfrm>
        </p:grpSpPr>
        <p:sp>
          <p:nvSpPr>
            <p:cNvPr name="Freeform 7" id="7"/>
            <p:cNvSpPr/>
            <p:nvPr/>
          </p:nvSpPr>
          <p:spPr>
            <a:xfrm flipH="false" flipV="false">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sp>
        <p:nvSpPr>
          <p:cNvPr name="TextBox 8" id="8"/>
          <p:cNvSpPr txBox="true"/>
          <p:nvPr/>
        </p:nvSpPr>
        <p:spPr>
          <a:xfrm rot="0">
            <a:off x="1028700" y="5172075"/>
            <a:ext cx="10535929" cy="820860"/>
          </a:xfrm>
          <a:prstGeom prst="rect">
            <a:avLst/>
          </a:prstGeom>
        </p:spPr>
        <p:txBody>
          <a:bodyPr anchor="t" rtlCol="false" tIns="0" lIns="0" bIns="0" rIns="0">
            <a:spAutoFit/>
          </a:bodyPr>
          <a:lstStyle/>
          <a:p>
            <a:pPr>
              <a:lnSpc>
                <a:spcPts val="5869"/>
              </a:lnSpc>
            </a:pPr>
            <a:r>
              <a:rPr lang="en-US" sz="5589" spc="558">
                <a:solidFill>
                  <a:srgbClr val="5271FF"/>
                </a:solidFill>
                <a:latin typeface="Poppins ExtraBold Bold"/>
              </a:rPr>
              <a:t>string_the_boys</a:t>
            </a:r>
          </a:p>
        </p:txBody>
      </p:sp>
      <p:sp>
        <p:nvSpPr>
          <p:cNvPr name="TextBox 9" id="9"/>
          <p:cNvSpPr txBox="true"/>
          <p:nvPr/>
        </p:nvSpPr>
        <p:spPr>
          <a:xfrm rot="0">
            <a:off x="1028700" y="2489670"/>
            <a:ext cx="14848137" cy="2156459"/>
          </a:xfrm>
          <a:prstGeom prst="rect">
            <a:avLst/>
          </a:prstGeom>
        </p:spPr>
        <p:txBody>
          <a:bodyPr anchor="t" rtlCol="false" tIns="0" lIns="0" bIns="0" rIns="0">
            <a:spAutoFit/>
          </a:bodyPr>
          <a:lstStyle/>
          <a:p>
            <a:pPr>
              <a:lnSpc>
                <a:spcPts val="8084"/>
              </a:lnSpc>
            </a:pPr>
            <a:r>
              <a:rPr lang="en-US" sz="7699" spc="384">
                <a:solidFill>
                  <a:srgbClr val="2B4A9D"/>
                </a:solidFill>
                <a:latin typeface="Poppins ExtraBold"/>
              </a:rPr>
              <a:t>ROAD SIGN CLASSIFICATION</a:t>
            </a:r>
          </a:p>
        </p:txBody>
      </p:sp>
      <p:pic>
        <p:nvPicPr>
          <p:cNvPr name="Picture 10" id="10"/>
          <p:cNvPicPr>
            <a:picLocks noChangeAspect="true"/>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09095" y="500579"/>
            <a:ext cx="12993464" cy="2102579"/>
          </a:xfrm>
          <a:prstGeom prst="rect">
            <a:avLst/>
          </a:prstGeom>
        </p:spPr>
      </p:pic>
      <p:grpSp>
        <p:nvGrpSpPr>
          <p:cNvPr name="Group 11" id="11"/>
          <p:cNvGrpSpPr/>
          <p:nvPr/>
        </p:nvGrpSpPr>
        <p:grpSpPr>
          <a:xfrm rot="0">
            <a:off x="0" y="0"/>
            <a:ext cx="541602" cy="10287000"/>
            <a:chOff x="0" y="0"/>
            <a:chExt cx="157867" cy="2998468"/>
          </a:xfrm>
        </p:grpSpPr>
        <p:sp>
          <p:nvSpPr>
            <p:cNvPr name="Freeform 12" id="12"/>
            <p:cNvSpPr/>
            <p:nvPr/>
          </p:nvSpPr>
          <p:spPr>
            <a:xfrm flipH="false" flipV="false">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
        <p:nvSpPr>
          <p:cNvPr name="TextBox 13" id="13"/>
          <p:cNvSpPr txBox="true"/>
          <p:nvPr/>
        </p:nvSpPr>
        <p:spPr>
          <a:xfrm rot="0">
            <a:off x="1028700" y="6252228"/>
            <a:ext cx="13196889" cy="459104"/>
          </a:xfrm>
          <a:prstGeom prst="rect">
            <a:avLst/>
          </a:prstGeom>
        </p:spPr>
        <p:txBody>
          <a:bodyPr anchor="t" rtlCol="false" tIns="0" lIns="0" bIns="0" rIns="0">
            <a:spAutoFit/>
          </a:bodyPr>
          <a:lstStyle/>
          <a:p>
            <a:pPr>
              <a:lnSpc>
                <a:spcPts val="3254"/>
              </a:lnSpc>
            </a:pPr>
            <a:r>
              <a:rPr lang="en-US" sz="3099" spc="154">
                <a:solidFill>
                  <a:srgbClr val="2B4A9D"/>
                </a:solidFill>
                <a:latin typeface="Poppins ExtraBold Bold"/>
              </a:rPr>
              <a:t>GROUP DETAILS:</a:t>
            </a:r>
          </a:p>
        </p:txBody>
      </p:sp>
      <p:sp>
        <p:nvSpPr>
          <p:cNvPr name="TextBox 14" id="14"/>
          <p:cNvSpPr txBox="true"/>
          <p:nvPr/>
        </p:nvSpPr>
        <p:spPr>
          <a:xfrm rot="0">
            <a:off x="1028700" y="6791343"/>
            <a:ext cx="11889135" cy="2375484"/>
          </a:xfrm>
          <a:prstGeom prst="rect">
            <a:avLst/>
          </a:prstGeom>
        </p:spPr>
        <p:txBody>
          <a:bodyPr anchor="t" rtlCol="false" tIns="0" lIns="0" bIns="0" rIns="0">
            <a:spAutoFit/>
          </a:bodyPr>
          <a:lstStyle/>
          <a:p>
            <a:pPr algn="just">
              <a:lnSpc>
                <a:spcPts val="4727"/>
              </a:lnSpc>
            </a:pPr>
            <a:r>
              <a:rPr lang="en-US" sz="3151">
                <a:solidFill>
                  <a:srgbClr val="2B4A9D"/>
                </a:solidFill>
                <a:latin typeface="Canva Sans Bold"/>
              </a:rPr>
              <a:t>Manan Vadaliya (AU2040264)</a:t>
            </a:r>
          </a:p>
          <a:p>
            <a:pPr algn="just">
              <a:lnSpc>
                <a:spcPts val="4727"/>
              </a:lnSpc>
            </a:pPr>
            <a:r>
              <a:rPr lang="en-US" sz="3151">
                <a:solidFill>
                  <a:srgbClr val="2B4A9D"/>
                </a:solidFill>
                <a:latin typeface="Canva Sans Bold"/>
              </a:rPr>
              <a:t>Harshrajsinh Vaghrola (AU2040195)</a:t>
            </a:r>
          </a:p>
          <a:p>
            <a:pPr algn="just">
              <a:lnSpc>
                <a:spcPts val="4727"/>
              </a:lnSpc>
            </a:pPr>
            <a:r>
              <a:rPr lang="en-US" sz="3151">
                <a:solidFill>
                  <a:srgbClr val="2B4A9D"/>
                </a:solidFill>
                <a:latin typeface="Canva Sans Bold"/>
              </a:rPr>
              <a:t>Pruthviraj Dodiya (AU2040175)</a:t>
            </a:r>
          </a:p>
          <a:p>
            <a:pPr algn="just">
              <a:lnSpc>
                <a:spcPts val="4727"/>
              </a:lnSpc>
            </a:pPr>
            <a:r>
              <a:rPr lang="en-US" sz="3151">
                <a:solidFill>
                  <a:srgbClr val="2B4A9D"/>
                </a:solidFill>
                <a:latin typeface="Canva Sans Bold"/>
              </a:rPr>
              <a:t>Mohsinali Vijapura (AU204080)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63213" y="-570564"/>
            <a:ext cx="2992173" cy="11428128"/>
            <a:chOff x="0" y="0"/>
            <a:chExt cx="874407" cy="3339658"/>
          </a:xfrm>
        </p:grpSpPr>
        <p:sp>
          <p:nvSpPr>
            <p:cNvPr name="Freeform 3" id="3"/>
            <p:cNvSpPr/>
            <p:nvPr/>
          </p:nvSpPr>
          <p:spPr>
            <a:xfrm flipH="false" flipV="false">
              <a:off x="0" y="0"/>
              <a:ext cx="874407" cy="3339659"/>
            </a:xfrm>
            <a:custGeom>
              <a:avLst/>
              <a:gdLst/>
              <a:ahLst/>
              <a:cxnLst/>
              <a:rect r="r" b="b" t="t" l="l"/>
              <a:pathLst>
                <a:path h="3339659" w="874407">
                  <a:moveTo>
                    <a:pt x="0" y="0"/>
                  </a:moveTo>
                  <a:lnTo>
                    <a:pt x="874407" y="0"/>
                  </a:lnTo>
                  <a:lnTo>
                    <a:pt x="874407" y="3339659"/>
                  </a:lnTo>
                  <a:lnTo>
                    <a:pt x="0" y="3339659"/>
                  </a:lnTo>
                  <a:close/>
                </a:path>
              </a:pathLst>
            </a:custGeom>
            <a:solidFill>
              <a:srgbClr val="5271FF"/>
            </a:solidFill>
          </p:spPr>
        </p:sp>
      </p:grpSp>
      <p:grpSp>
        <p:nvGrpSpPr>
          <p:cNvPr name="Group 4" id="4"/>
          <p:cNvGrpSpPr/>
          <p:nvPr/>
        </p:nvGrpSpPr>
        <p:grpSpPr>
          <a:xfrm rot="0">
            <a:off x="13713001" y="-1128319"/>
            <a:ext cx="5770168" cy="5770168"/>
            <a:chOff x="0" y="0"/>
            <a:chExt cx="6350000" cy="6350000"/>
          </a:xfrm>
        </p:grpSpPr>
        <p:sp>
          <p:nvSpPr>
            <p:cNvPr name="Freeform 5" id="5"/>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6" id="6"/>
          <p:cNvGrpSpPr/>
          <p:nvPr/>
        </p:nvGrpSpPr>
        <p:grpSpPr>
          <a:xfrm rot="0">
            <a:off x="619537" y="8172754"/>
            <a:ext cx="1635964" cy="1633346"/>
            <a:chOff x="0" y="0"/>
            <a:chExt cx="6350000" cy="6339840"/>
          </a:xfrm>
        </p:grpSpPr>
        <p:sp>
          <p:nvSpPr>
            <p:cNvPr name="Freeform 7" id="7"/>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832" r="0" b="832"/>
          <a:stretch>
            <a:fillRect/>
          </a:stretch>
        </p:blipFill>
        <p:spPr>
          <a:xfrm flipH="false" flipV="false" rot="0">
            <a:off x="619537" y="2660401"/>
            <a:ext cx="13093464" cy="904414"/>
          </a:xfrm>
          <a:prstGeom prst="rect">
            <a:avLst/>
          </a:prstGeom>
        </p:spPr>
      </p:pic>
      <p:sp>
        <p:nvSpPr>
          <p:cNvPr name="TextBox 9" id="9"/>
          <p:cNvSpPr txBox="true"/>
          <p:nvPr/>
        </p:nvSpPr>
        <p:spPr>
          <a:xfrm rot="0">
            <a:off x="619537" y="1047750"/>
            <a:ext cx="8183276" cy="895354"/>
          </a:xfrm>
          <a:prstGeom prst="rect">
            <a:avLst/>
          </a:prstGeom>
        </p:spPr>
        <p:txBody>
          <a:bodyPr anchor="t" rtlCol="false" tIns="0" lIns="0" bIns="0" rIns="0">
            <a:spAutoFit/>
          </a:bodyPr>
          <a:lstStyle/>
          <a:p>
            <a:pPr>
              <a:lnSpc>
                <a:spcPts val="6300"/>
              </a:lnSpc>
            </a:pPr>
            <a:r>
              <a:rPr lang="en-US" sz="6000" spc="300">
                <a:solidFill>
                  <a:srgbClr val="2B4A9D"/>
                </a:solidFill>
                <a:latin typeface="Poppins ExtraBold"/>
              </a:rPr>
              <a:t>FINAL RESULTS</a:t>
            </a:r>
          </a:p>
        </p:txBody>
      </p:sp>
      <p:sp>
        <p:nvSpPr>
          <p:cNvPr name="TextBox 10" id="10"/>
          <p:cNvSpPr txBox="true"/>
          <p:nvPr/>
        </p:nvSpPr>
        <p:spPr>
          <a:xfrm rot="0">
            <a:off x="1249279" y="4248486"/>
            <a:ext cx="11381055" cy="3198768"/>
          </a:xfrm>
          <a:prstGeom prst="rect">
            <a:avLst/>
          </a:prstGeom>
        </p:spPr>
        <p:txBody>
          <a:bodyPr anchor="t" rtlCol="false" tIns="0" lIns="0" bIns="0" rIns="0">
            <a:spAutoFit/>
          </a:bodyPr>
          <a:lstStyle/>
          <a:p>
            <a:pPr algn="just">
              <a:lnSpc>
                <a:spcPts val="4344"/>
              </a:lnSpc>
            </a:pPr>
            <a:r>
              <a:rPr lang="en-US" sz="2172">
                <a:solidFill>
                  <a:srgbClr val="2B4A9D"/>
                </a:solidFill>
                <a:latin typeface="Canva Sans Bold"/>
              </a:rPr>
              <a:t>The above image denotes the pre-processing of the dataset images by converting them to :</a:t>
            </a:r>
          </a:p>
          <a:p>
            <a:pPr algn="just" marL="469003" indent="-234501" lvl="1">
              <a:lnSpc>
                <a:spcPts val="4344"/>
              </a:lnSpc>
              <a:buFont typeface="Arial"/>
              <a:buChar char="•"/>
            </a:pPr>
            <a:r>
              <a:rPr lang="en-US" sz="2172">
                <a:solidFill>
                  <a:srgbClr val="2B4A9D"/>
                </a:solidFill>
                <a:latin typeface="Canva Sans Bold"/>
              </a:rPr>
              <a:t>Grayscale</a:t>
            </a:r>
          </a:p>
          <a:p>
            <a:pPr algn="just" marL="469003" indent="-234501" lvl="1">
              <a:lnSpc>
                <a:spcPts val="4344"/>
              </a:lnSpc>
              <a:buFont typeface="Arial"/>
              <a:buChar char="•"/>
            </a:pPr>
            <a:r>
              <a:rPr lang="en-US" sz="2172">
                <a:solidFill>
                  <a:srgbClr val="2B4A9D"/>
                </a:solidFill>
                <a:latin typeface="Canva Sans Bold"/>
              </a:rPr>
              <a:t>Standardizing the lighting in image</a:t>
            </a:r>
          </a:p>
          <a:p>
            <a:pPr algn="just" marL="469003" indent="-234501" lvl="1">
              <a:lnSpc>
                <a:spcPts val="4344"/>
              </a:lnSpc>
              <a:buFont typeface="Arial"/>
              <a:buChar char="•"/>
            </a:pPr>
            <a:r>
              <a:rPr lang="en-US" sz="2172">
                <a:solidFill>
                  <a:srgbClr val="2B4A9D"/>
                </a:solidFill>
                <a:latin typeface="Canva Sans Bold"/>
              </a:rPr>
              <a:t>Normalizing the image from 0 to 1 instead of 0 to 255</a:t>
            </a:r>
          </a:p>
          <a:p>
            <a:pPr algn="just">
              <a:lnSpc>
                <a:spcPts val="434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63213" y="-570564"/>
            <a:ext cx="2992173" cy="11428128"/>
            <a:chOff x="0" y="0"/>
            <a:chExt cx="874407" cy="3339658"/>
          </a:xfrm>
        </p:grpSpPr>
        <p:sp>
          <p:nvSpPr>
            <p:cNvPr name="Freeform 3" id="3"/>
            <p:cNvSpPr/>
            <p:nvPr/>
          </p:nvSpPr>
          <p:spPr>
            <a:xfrm flipH="false" flipV="false">
              <a:off x="0" y="0"/>
              <a:ext cx="874407" cy="3339659"/>
            </a:xfrm>
            <a:custGeom>
              <a:avLst/>
              <a:gdLst/>
              <a:ahLst/>
              <a:cxnLst/>
              <a:rect r="r" b="b" t="t" l="l"/>
              <a:pathLst>
                <a:path h="3339659" w="874407">
                  <a:moveTo>
                    <a:pt x="0" y="0"/>
                  </a:moveTo>
                  <a:lnTo>
                    <a:pt x="874407" y="0"/>
                  </a:lnTo>
                  <a:lnTo>
                    <a:pt x="874407" y="3339659"/>
                  </a:lnTo>
                  <a:lnTo>
                    <a:pt x="0" y="3339659"/>
                  </a:lnTo>
                  <a:close/>
                </a:path>
              </a:pathLst>
            </a:custGeom>
            <a:solidFill>
              <a:srgbClr val="5271FF"/>
            </a:solidFill>
          </p:spPr>
        </p:sp>
      </p:grpSp>
      <p:grpSp>
        <p:nvGrpSpPr>
          <p:cNvPr name="Group 4" id="4"/>
          <p:cNvGrpSpPr/>
          <p:nvPr/>
        </p:nvGrpSpPr>
        <p:grpSpPr>
          <a:xfrm rot="0">
            <a:off x="13713001" y="-1128319"/>
            <a:ext cx="5770168" cy="5770168"/>
            <a:chOff x="0" y="0"/>
            <a:chExt cx="6350000" cy="6350000"/>
          </a:xfrm>
        </p:grpSpPr>
        <p:sp>
          <p:nvSpPr>
            <p:cNvPr name="Freeform 5" id="5"/>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6" id="6"/>
          <p:cNvGrpSpPr/>
          <p:nvPr/>
        </p:nvGrpSpPr>
        <p:grpSpPr>
          <a:xfrm rot="0">
            <a:off x="619537" y="8172754"/>
            <a:ext cx="1635964" cy="1633346"/>
            <a:chOff x="0" y="0"/>
            <a:chExt cx="6350000" cy="6339840"/>
          </a:xfrm>
        </p:grpSpPr>
        <p:sp>
          <p:nvSpPr>
            <p:cNvPr name="Freeform 7" id="7"/>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0" r="0" b="0"/>
          <a:stretch>
            <a:fillRect/>
          </a:stretch>
        </p:blipFill>
        <p:spPr>
          <a:xfrm flipH="false" flipV="false" rot="0">
            <a:off x="865290" y="2143630"/>
            <a:ext cx="6116673" cy="4683338"/>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7805867" y="2143630"/>
            <a:ext cx="5583980" cy="4683338"/>
          </a:xfrm>
          <a:prstGeom prst="rect">
            <a:avLst/>
          </a:prstGeom>
        </p:spPr>
      </p:pic>
      <p:sp>
        <p:nvSpPr>
          <p:cNvPr name="TextBox 10" id="10"/>
          <p:cNvSpPr txBox="true"/>
          <p:nvPr/>
        </p:nvSpPr>
        <p:spPr>
          <a:xfrm rot="0">
            <a:off x="619537" y="1047750"/>
            <a:ext cx="8183276" cy="895354"/>
          </a:xfrm>
          <a:prstGeom prst="rect">
            <a:avLst/>
          </a:prstGeom>
        </p:spPr>
        <p:txBody>
          <a:bodyPr anchor="t" rtlCol="false" tIns="0" lIns="0" bIns="0" rIns="0">
            <a:spAutoFit/>
          </a:bodyPr>
          <a:lstStyle/>
          <a:p>
            <a:pPr>
              <a:lnSpc>
                <a:spcPts val="6300"/>
              </a:lnSpc>
            </a:pPr>
            <a:r>
              <a:rPr lang="en-US" sz="6000" spc="300">
                <a:solidFill>
                  <a:srgbClr val="2B4A9D"/>
                </a:solidFill>
                <a:latin typeface="Poppins ExtraBold"/>
              </a:rPr>
              <a:t>FINAL RESULTS</a:t>
            </a:r>
          </a:p>
        </p:txBody>
      </p:sp>
      <p:sp>
        <p:nvSpPr>
          <p:cNvPr name="TextBox 11" id="11"/>
          <p:cNvSpPr txBox="true"/>
          <p:nvPr/>
        </p:nvSpPr>
        <p:spPr>
          <a:xfrm rot="0">
            <a:off x="1315143" y="6905365"/>
            <a:ext cx="5666820" cy="1569993"/>
          </a:xfrm>
          <a:prstGeom prst="rect">
            <a:avLst/>
          </a:prstGeom>
        </p:spPr>
        <p:txBody>
          <a:bodyPr anchor="t" rtlCol="false" tIns="0" lIns="0" bIns="0" rIns="0">
            <a:spAutoFit/>
          </a:bodyPr>
          <a:lstStyle/>
          <a:p>
            <a:pPr algn="just">
              <a:lnSpc>
                <a:spcPts val="4344"/>
              </a:lnSpc>
            </a:pPr>
            <a:r>
              <a:rPr lang="en-US" sz="2172">
                <a:solidFill>
                  <a:srgbClr val="2B4A9D"/>
                </a:solidFill>
                <a:latin typeface="Canva Sans Bold"/>
              </a:rPr>
              <a:t>We can see that epochs are directly proportional to the accuracy and increasses with increase in epoch.</a:t>
            </a:r>
          </a:p>
        </p:txBody>
      </p:sp>
      <p:sp>
        <p:nvSpPr>
          <p:cNvPr name="TextBox 12" id="12"/>
          <p:cNvSpPr txBox="true"/>
          <p:nvPr/>
        </p:nvSpPr>
        <p:spPr>
          <a:xfrm rot="0">
            <a:off x="7805867" y="6905365"/>
            <a:ext cx="5666820" cy="1569993"/>
          </a:xfrm>
          <a:prstGeom prst="rect">
            <a:avLst/>
          </a:prstGeom>
        </p:spPr>
        <p:txBody>
          <a:bodyPr anchor="t" rtlCol="false" tIns="0" lIns="0" bIns="0" rIns="0">
            <a:spAutoFit/>
          </a:bodyPr>
          <a:lstStyle/>
          <a:p>
            <a:pPr algn="just">
              <a:lnSpc>
                <a:spcPts val="4344"/>
              </a:lnSpc>
            </a:pPr>
            <a:r>
              <a:rPr lang="en-US" sz="2172">
                <a:solidFill>
                  <a:srgbClr val="2B4A9D"/>
                </a:solidFill>
                <a:latin typeface="Canva Sans Bold"/>
              </a:rPr>
              <a:t>With the relative increase in the number of epochs the loss of the model decreases.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3028950"/>
            <a:ext cx="18288000" cy="7258050"/>
            <a:chOff x="0" y="0"/>
            <a:chExt cx="6671512" cy="2647756"/>
          </a:xfrm>
        </p:grpSpPr>
        <p:sp>
          <p:nvSpPr>
            <p:cNvPr name="Freeform 3" id="3"/>
            <p:cNvSpPr/>
            <p:nvPr/>
          </p:nvSpPr>
          <p:spPr>
            <a:xfrm flipH="false" flipV="false">
              <a:off x="0" y="0"/>
              <a:ext cx="6671512" cy="2647756"/>
            </a:xfrm>
            <a:custGeom>
              <a:avLst/>
              <a:gdLst/>
              <a:ahLst/>
              <a:cxnLst/>
              <a:rect r="r" b="b" t="t" l="l"/>
              <a:pathLst>
                <a:path h="2647756" w="6671512">
                  <a:moveTo>
                    <a:pt x="0" y="0"/>
                  </a:moveTo>
                  <a:lnTo>
                    <a:pt x="6671512" y="0"/>
                  </a:lnTo>
                  <a:lnTo>
                    <a:pt x="6671512" y="2647756"/>
                  </a:lnTo>
                  <a:lnTo>
                    <a:pt x="0" y="2647756"/>
                  </a:lnTo>
                  <a:close/>
                </a:path>
              </a:pathLst>
            </a:custGeom>
            <a:solidFill>
              <a:srgbClr val="2B4A9D"/>
            </a:solidFill>
          </p:spPr>
        </p:sp>
      </p:grpSp>
      <p:grpSp>
        <p:nvGrpSpPr>
          <p:cNvPr name="Group 4" id="4"/>
          <p:cNvGrpSpPr/>
          <p:nvPr/>
        </p:nvGrpSpPr>
        <p:grpSpPr>
          <a:xfrm rot="381190">
            <a:off x="3807504" y="-705158"/>
            <a:ext cx="18288000" cy="1655287"/>
            <a:chOff x="0" y="0"/>
            <a:chExt cx="6671512" cy="603853"/>
          </a:xfrm>
        </p:grpSpPr>
        <p:sp>
          <p:nvSpPr>
            <p:cNvPr name="Freeform 5" id="5"/>
            <p:cNvSpPr/>
            <p:nvPr/>
          </p:nvSpPr>
          <p:spPr>
            <a:xfrm flipH="false" flipV="false">
              <a:off x="0" y="0"/>
              <a:ext cx="6671512" cy="603853"/>
            </a:xfrm>
            <a:custGeom>
              <a:avLst/>
              <a:gdLst/>
              <a:ahLst/>
              <a:cxnLst/>
              <a:rect r="r" b="b" t="t" l="l"/>
              <a:pathLst>
                <a:path h="603853" w="6671512">
                  <a:moveTo>
                    <a:pt x="0" y="0"/>
                  </a:moveTo>
                  <a:lnTo>
                    <a:pt x="6671512" y="0"/>
                  </a:lnTo>
                  <a:lnTo>
                    <a:pt x="6671512" y="603853"/>
                  </a:lnTo>
                  <a:lnTo>
                    <a:pt x="0" y="603853"/>
                  </a:lnTo>
                  <a:close/>
                </a:path>
              </a:pathLst>
            </a:custGeom>
            <a:solidFill>
              <a:srgbClr val="2B4A9D"/>
            </a:solidFill>
          </p:spPr>
        </p:sp>
      </p:grpSp>
      <p:grpSp>
        <p:nvGrpSpPr>
          <p:cNvPr name="Group 6" id="6"/>
          <p:cNvGrpSpPr/>
          <p:nvPr/>
        </p:nvGrpSpPr>
        <p:grpSpPr>
          <a:xfrm rot="-284447">
            <a:off x="-3805812" y="-636028"/>
            <a:ext cx="18288000" cy="1655287"/>
            <a:chOff x="0" y="0"/>
            <a:chExt cx="6671512" cy="603853"/>
          </a:xfrm>
        </p:grpSpPr>
        <p:sp>
          <p:nvSpPr>
            <p:cNvPr name="Freeform 7" id="7"/>
            <p:cNvSpPr/>
            <p:nvPr/>
          </p:nvSpPr>
          <p:spPr>
            <a:xfrm flipH="false" flipV="false">
              <a:off x="0" y="0"/>
              <a:ext cx="6671512" cy="603853"/>
            </a:xfrm>
            <a:custGeom>
              <a:avLst/>
              <a:gdLst/>
              <a:ahLst/>
              <a:cxnLst/>
              <a:rect r="r" b="b" t="t" l="l"/>
              <a:pathLst>
                <a:path h="603853" w="6671512">
                  <a:moveTo>
                    <a:pt x="0" y="0"/>
                  </a:moveTo>
                  <a:lnTo>
                    <a:pt x="6671512" y="0"/>
                  </a:lnTo>
                  <a:lnTo>
                    <a:pt x="6671512" y="603853"/>
                  </a:lnTo>
                  <a:lnTo>
                    <a:pt x="0" y="603853"/>
                  </a:lnTo>
                  <a:close/>
                </a:path>
              </a:pathLst>
            </a:custGeom>
            <a:solidFill>
              <a:srgbClr val="2B4A9D"/>
            </a:solidFill>
          </p:spPr>
        </p:sp>
      </p:grpSp>
      <p:sp>
        <p:nvSpPr>
          <p:cNvPr name="TextBox 8" id="8"/>
          <p:cNvSpPr txBox="true"/>
          <p:nvPr/>
        </p:nvSpPr>
        <p:spPr>
          <a:xfrm rot="0">
            <a:off x="1480498" y="1334028"/>
            <a:ext cx="15327005" cy="1190625"/>
          </a:xfrm>
          <a:prstGeom prst="rect">
            <a:avLst/>
          </a:prstGeom>
        </p:spPr>
        <p:txBody>
          <a:bodyPr anchor="t" rtlCol="false" tIns="0" lIns="0" bIns="0" rIns="0">
            <a:spAutoFit/>
          </a:bodyPr>
          <a:lstStyle/>
          <a:p>
            <a:pPr algn="ctr">
              <a:lnSpc>
                <a:spcPts val="8400"/>
              </a:lnSpc>
            </a:pPr>
            <a:r>
              <a:rPr lang="en-US" sz="8000" spc="400">
                <a:solidFill>
                  <a:srgbClr val="2B4A9D"/>
                </a:solidFill>
                <a:latin typeface="Poppins ExtraBold"/>
              </a:rPr>
              <a:t>CONCLUSIONS</a:t>
            </a:r>
          </a:p>
        </p:txBody>
      </p:sp>
      <p:sp>
        <p:nvSpPr>
          <p:cNvPr name="TextBox 9" id="9"/>
          <p:cNvSpPr txBox="true"/>
          <p:nvPr/>
        </p:nvSpPr>
        <p:spPr>
          <a:xfrm rot="0">
            <a:off x="7065432" y="4143086"/>
            <a:ext cx="4183748" cy="523875"/>
          </a:xfrm>
          <a:prstGeom prst="rect">
            <a:avLst/>
          </a:prstGeom>
        </p:spPr>
        <p:txBody>
          <a:bodyPr anchor="t" rtlCol="false" tIns="0" lIns="0" bIns="0" rIns="0">
            <a:spAutoFit/>
          </a:bodyPr>
          <a:lstStyle/>
          <a:p>
            <a:pPr algn="ctr">
              <a:lnSpc>
                <a:spcPts val="4200"/>
              </a:lnSpc>
            </a:pPr>
            <a:r>
              <a:rPr lang="en-US" sz="3000" spc="300">
                <a:solidFill>
                  <a:srgbClr val="2B4A9D"/>
                </a:solidFill>
                <a:latin typeface="Lato Bold"/>
              </a:rPr>
              <a:t>INTERSECTION</a:t>
            </a:r>
          </a:p>
        </p:txBody>
      </p:sp>
      <p:sp>
        <p:nvSpPr>
          <p:cNvPr name="TextBox 10" id="10"/>
          <p:cNvSpPr txBox="true"/>
          <p:nvPr/>
        </p:nvSpPr>
        <p:spPr>
          <a:xfrm rot="0">
            <a:off x="12412132" y="4143086"/>
            <a:ext cx="5047348" cy="523875"/>
          </a:xfrm>
          <a:prstGeom prst="rect">
            <a:avLst/>
          </a:prstGeom>
        </p:spPr>
        <p:txBody>
          <a:bodyPr anchor="t" rtlCol="false" tIns="0" lIns="0" bIns="0" rIns="0">
            <a:spAutoFit/>
          </a:bodyPr>
          <a:lstStyle/>
          <a:p>
            <a:pPr algn="ctr">
              <a:lnSpc>
                <a:spcPts val="4200"/>
              </a:lnSpc>
            </a:pPr>
            <a:r>
              <a:rPr lang="en-US" sz="3000" spc="300">
                <a:solidFill>
                  <a:srgbClr val="2B4A9D"/>
                </a:solidFill>
                <a:latin typeface="Lato Bold"/>
              </a:rPr>
              <a:t>DATASET</a:t>
            </a:r>
          </a:p>
        </p:txBody>
      </p:sp>
      <p:sp>
        <p:nvSpPr>
          <p:cNvPr name="TextBox 11" id="11"/>
          <p:cNvSpPr txBox="true"/>
          <p:nvPr/>
        </p:nvSpPr>
        <p:spPr>
          <a:xfrm rot="0">
            <a:off x="383061" y="3465597"/>
            <a:ext cx="16876239" cy="5659120"/>
          </a:xfrm>
          <a:prstGeom prst="rect">
            <a:avLst/>
          </a:prstGeom>
        </p:spPr>
        <p:txBody>
          <a:bodyPr anchor="t" rtlCol="false" tIns="0" lIns="0" bIns="0" rIns="0">
            <a:spAutoFit/>
          </a:bodyPr>
          <a:lstStyle/>
          <a:p>
            <a:pPr algn="just" marL="626114" indent="-313057" lvl="1">
              <a:lnSpc>
                <a:spcPts val="4060"/>
              </a:lnSpc>
              <a:buFont typeface="Arial"/>
              <a:buChar char="•"/>
            </a:pPr>
            <a:r>
              <a:rPr lang="en-US" sz="2900" spc="290">
                <a:solidFill>
                  <a:srgbClr val="FFFFFF"/>
                </a:solidFill>
                <a:latin typeface="Lato"/>
              </a:rPr>
              <a:t>In conclusion, our CV project aimed to classify traffic signs in real-time using CNN, Keras, and TensorFlow. </a:t>
            </a:r>
          </a:p>
          <a:p>
            <a:pPr algn="just">
              <a:lnSpc>
                <a:spcPts val="4060"/>
              </a:lnSpc>
            </a:pPr>
          </a:p>
          <a:p>
            <a:pPr algn="just" marL="626114" indent="-313057" lvl="1">
              <a:lnSpc>
                <a:spcPts val="4060"/>
              </a:lnSpc>
              <a:buFont typeface="Arial"/>
              <a:buChar char="•"/>
            </a:pPr>
            <a:r>
              <a:rPr lang="en-US" sz="2900" spc="290">
                <a:solidFill>
                  <a:srgbClr val="FFFFFF"/>
                </a:solidFill>
                <a:latin typeface="Lato"/>
              </a:rPr>
              <a:t>We were successful in training our model on a large dataset of traffic sign images, and our model showed good accuracy during training and got 98% accuracy while training. </a:t>
            </a:r>
          </a:p>
          <a:p>
            <a:pPr algn="just">
              <a:lnSpc>
                <a:spcPts val="4060"/>
              </a:lnSpc>
            </a:pPr>
          </a:p>
          <a:p>
            <a:pPr algn="just" marL="626114" indent="-313057" lvl="1">
              <a:lnSpc>
                <a:spcPts val="4060"/>
              </a:lnSpc>
              <a:buFont typeface="Arial"/>
              <a:buChar char="•"/>
            </a:pPr>
            <a:r>
              <a:rPr lang="en-US" sz="2900" spc="290">
                <a:solidFill>
                  <a:srgbClr val="FFFFFF"/>
                </a:solidFill>
                <a:latin typeface="Lato"/>
              </a:rPr>
              <a:t>However, when we tested our model on the test data, we were unable to accurately predict the traffic signs, indicating that there is still room for improvement in our model.</a:t>
            </a:r>
          </a:p>
          <a:p>
            <a:pPr>
              <a:lnSpc>
                <a:spcPts val="4200"/>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5640" y="0"/>
            <a:ext cx="452408" cy="10287000"/>
            <a:chOff x="0" y="0"/>
            <a:chExt cx="165040" cy="3752725"/>
          </a:xfrm>
        </p:grpSpPr>
        <p:sp>
          <p:nvSpPr>
            <p:cNvPr name="Freeform 3" id="3"/>
            <p:cNvSpPr/>
            <p:nvPr/>
          </p:nvSpPr>
          <p:spPr>
            <a:xfrm flipH="false" flipV="false">
              <a:off x="0" y="0"/>
              <a:ext cx="165040" cy="3752726"/>
            </a:xfrm>
            <a:custGeom>
              <a:avLst/>
              <a:gdLst/>
              <a:ahLst/>
              <a:cxnLst/>
              <a:rect r="r" b="b" t="t" l="l"/>
              <a:pathLst>
                <a:path h="3752726" w="165040">
                  <a:moveTo>
                    <a:pt x="0" y="0"/>
                  </a:moveTo>
                  <a:lnTo>
                    <a:pt x="165040" y="0"/>
                  </a:lnTo>
                  <a:lnTo>
                    <a:pt x="165040" y="3752726"/>
                  </a:lnTo>
                  <a:lnTo>
                    <a:pt x="0" y="3752726"/>
                  </a:lnTo>
                  <a:close/>
                </a:path>
              </a:pathLst>
            </a:custGeom>
            <a:solidFill>
              <a:srgbClr val="2B4A9D"/>
            </a:solidFill>
          </p:spPr>
        </p:sp>
      </p:grpSp>
      <p:grpSp>
        <p:nvGrpSpPr>
          <p:cNvPr name="Group 4" id="4"/>
          <p:cNvGrpSpPr/>
          <p:nvPr/>
        </p:nvGrpSpPr>
        <p:grpSpPr>
          <a:xfrm rot="-2700000">
            <a:off x="14238153" y="55428"/>
            <a:ext cx="10176144" cy="10176144"/>
            <a:chOff x="0" y="0"/>
            <a:chExt cx="1913890" cy="1913890"/>
          </a:xfrm>
        </p:grpSpPr>
        <p:sp>
          <p:nvSpPr>
            <p:cNvPr name="Freeform 5" id="5"/>
            <p:cNvSpPr/>
            <p:nvPr/>
          </p:nvSpPr>
          <p:spPr>
            <a:xfrm flipH="false" flipV="false">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B4A9D"/>
            </a:solidFill>
          </p:spPr>
        </p:sp>
      </p:grpSp>
      <p:grpSp>
        <p:nvGrpSpPr>
          <p:cNvPr name="Group 6" id="6"/>
          <p:cNvGrpSpPr/>
          <p:nvPr/>
        </p:nvGrpSpPr>
        <p:grpSpPr>
          <a:xfrm rot="2700000">
            <a:off x="14676495" y="445887"/>
            <a:ext cx="9395227" cy="9395227"/>
            <a:chOff x="0" y="0"/>
            <a:chExt cx="1913890" cy="1913890"/>
          </a:xfrm>
        </p:grpSpPr>
        <p:sp>
          <p:nvSpPr>
            <p:cNvPr name="Freeform 7" id="7"/>
            <p:cNvSpPr/>
            <p:nvPr/>
          </p:nvSpPr>
          <p:spPr>
            <a:xfrm flipH="false" flipV="false">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8" id="8"/>
          <p:cNvGrpSpPr/>
          <p:nvPr/>
        </p:nvGrpSpPr>
        <p:grpSpPr>
          <a:xfrm rot="2700000">
            <a:off x="13572294" y="8043030"/>
            <a:ext cx="6164339" cy="6164339"/>
            <a:chOff x="0" y="0"/>
            <a:chExt cx="1913890" cy="1913890"/>
          </a:xfrm>
        </p:grpSpPr>
        <p:sp>
          <p:nvSpPr>
            <p:cNvPr name="Freeform 9" id="9"/>
            <p:cNvSpPr/>
            <p:nvPr/>
          </p:nvSpPr>
          <p:spPr>
            <a:xfrm flipH="false" flipV="false">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0" id="10"/>
          <p:cNvGrpSpPr/>
          <p:nvPr/>
        </p:nvGrpSpPr>
        <p:grpSpPr>
          <a:xfrm rot="2700000">
            <a:off x="13572294" y="-3920369"/>
            <a:ext cx="6164339" cy="6164339"/>
            <a:chOff x="0" y="0"/>
            <a:chExt cx="1913890" cy="1913890"/>
          </a:xfrm>
        </p:grpSpPr>
        <p:sp>
          <p:nvSpPr>
            <p:cNvPr name="Freeform 11" id="11"/>
            <p:cNvSpPr/>
            <p:nvPr/>
          </p:nvSpPr>
          <p:spPr>
            <a:xfrm flipH="false" flipV="false">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name="Group 12" id="12"/>
          <p:cNvGrpSpPr/>
          <p:nvPr/>
        </p:nvGrpSpPr>
        <p:grpSpPr>
          <a:xfrm rot="-5400000">
            <a:off x="5152211" y="-3510336"/>
            <a:ext cx="1629197" cy="9796573"/>
            <a:chOff x="0" y="0"/>
            <a:chExt cx="2354580" cy="14158399"/>
          </a:xfrm>
        </p:grpSpPr>
        <p:sp>
          <p:nvSpPr>
            <p:cNvPr name="Freeform 13" id="13"/>
            <p:cNvSpPr/>
            <p:nvPr/>
          </p:nvSpPr>
          <p:spPr>
            <a:xfrm flipH="false" flipV="false">
              <a:off x="0" y="0"/>
              <a:ext cx="2353310" cy="14158399"/>
            </a:xfrm>
            <a:custGeom>
              <a:avLst/>
              <a:gdLst/>
              <a:ahLst/>
              <a:cxnLst/>
              <a:rect r="r" b="b" t="t" l="l"/>
              <a:pathLst>
                <a:path h="14158399" w="2353310">
                  <a:moveTo>
                    <a:pt x="784860" y="14091089"/>
                  </a:moveTo>
                  <a:cubicBezTo>
                    <a:pt x="905510" y="14131730"/>
                    <a:pt x="1042670" y="14158399"/>
                    <a:pt x="1177290" y="14158399"/>
                  </a:cubicBezTo>
                  <a:cubicBezTo>
                    <a:pt x="1311910" y="14158399"/>
                    <a:pt x="1441450" y="14135539"/>
                    <a:pt x="1560830" y="14094899"/>
                  </a:cubicBezTo>
                  <a:cubicBezTo>
                    <a:pt x="1563370" y="14093630"/>
                    <a:pt x="1565910" y="14093630"/>
                    <a:pt x="1568450" y="14092360"/>
                  </a:cubicBezTo>
                  <a:cubicBezTo>
                    <a:pt x="2016760" y="13929799"/>
                    <a:pt x="2346960" y="13500539"/>
                    <a:pt x="2353310" y="12964154"/>
                  </a:cubicBezTo>
                  <a:lnTo>
                    <a:pt x="2353310" y="0"/>
                  </a:lnTo>
                  <a:lnTo>
                    <a:pt x="0" y="0"/>
                  </a:lnTo>
                  <a:lnTo>
                    <a:pt x="0" y="12954198"/>
                  </a:lnTo>
                  <a:cubicBezTo>
                    <a:pt x="6350" y="13503080"/>
                    <a:pt x="331470" y="13932339"/>
                    <a:pt x="784860" y="14091089"/>
                  </a:cubicBezTo>
                  <a:close/>
                </a:path>
              </a:pathLst>
            </a:custGeom>
            <a:solidFill>
              <a:srgbClr val="2B4A9D"/>
            </a:solidFill>
          </p:spPr>
        </p:sp>
      </p:grpSp>
      <p:sp>
        <p:nvSpPr>
          <p:cNvPr name="TextBox 14" id="14"/>
          <p:cNvSpPr txBox="true"/>
          <p:nvPr/>
        </p:nvSpPr>
        <p:spPr>
          <a:xfrm rot="0">
            <a:off x="625640" y="753052"/>
            <a:ext cx="9649799" cy="1298373"/>
          </a:xfrm>
          <a:prstGeom prst="rect">
            <a:avLst/>
          </a:prstGeom>
        </p:spPr>
        <p:txBody>
          <a:bodyPr anchor="t" rtlCol="false" tIns="0" lIns="0" bIns="0" rIns="0">
            <a:spAutoFit/>
          </a:bodyPr>
          <a:lstStyle/>
          <a:p>
            <a:pPr algn="ctr">
              <a:lnSpc>
                <a:spcPts val="4888"/>
              </a:lnSpc>
            </a:pPr>
            <a:r>
              <a:rPr lang="en-US" sz="4656" spc="232">
                <a:solidFill>
                  <a:srgbClr val="FFFFFF"/>
                </a:solidFill>
                <a:latin typeface="Poppins ExtraBold"/>
              </a:rPr>
              <a:t>ROLE OF EACH GROUP MEMBER IN THE PROJECT</a:t>
            </a:r>
          </a:p>
        </p:txBody>
      </p:sp>
      <p:grpSp>
        <p:nvGrpSpPr>
          <p:cNvPr name="Group 15" id="15"/>
          <p:cNvGrpSpPr/>
          <p:nvPr/>
        </p:nvGrpSpPr>
        <p:grpSpPr>
          <a:xfrm rot="-5400000">
            <a:off x="-182693" y="2554884"/>
            <a:ext cx="829509" cy="1966473"/>
            <a:chOff x="0" y="0"/>
            <a:chExt cx="2354580" cy="5581882"/>
          </a:xfrm>
        </p:grpSpPr>
        <p:sp>
          <p:nvSpPr>
            <p:cNvPr name="Freeform 16" id="16"/>
            <p:cNvSpPr/>
            <p:nvPr/>
          </p:nvSpPr>
          <p:spPr>
            <a:xfrm flipH="false" flipV="false">
              <a:off x="0" y="0"/>
              <a:ext cx="2353310" cy="5581882"/>
            </a:xfrm>
            <a:custGeom>
              <a:avLst/>
              <a:gdLst/>
              <a:ahLst/>
              <a:cxnLst/>
              <a:rect r="r" b="b" t="t" l="l"/>
              <a:pathLst>
                <a:path h="5581882" w="2353310">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2B4A9D"/>
            </a:solidFill>
          </p:spPr>
        </p:sp>
      </p:grpSp>
      <p:grpSp>
        <p:nvGrpSpPr>
          <p:cNvPr name="Group 17" id="17"/>
          <p:cNvGrpSpPr/>
          <p:nvPr/>
        </p:nvGrpSpPr>
        <p:grpSpPr>
          <a:xfrm rot="-5400000">
            <a:off x="-182693" y="3884156"/>
            <a:ext cx="829509" cy="1966473"/>
            <a:chOff x="0" y="0"/>
            <a:chExt cx="2354580" cy="5581882"/>
          </a:xfrm>
        </p:grpSpPr>
        <p:sp>
          <p:nvSpPr>
            <p:cNvPr name="Freeform 18" id="18"/>
            <p:cNvSpPr/>
            <p:nvPr/>
          </p:nvSpPr>
          <p:spPr>
            <a:xfrm flipH="false" flipV="false">
              <a:off x="0" y="0"/>
              <a:ext cx="2353310" cy="5581882"/>
            </a:xfrm>
            <a:custGeom>
              <a:avLst/>
              <a:gdLst/>
              <a:ahLst/>
              <a:cxnLst/>
              <a:rect r="r" b="b" t="t" l="l"/>
              <a:pathLst>
                <a:path h="5581882" w="2353310">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2B4A9D"/>
            </a:solidFill>
          </p:spPr>
        </p:sp>
      </p:grpSp>
      <p:sp>
        <p:nvSpPr>
          <p:cNvPr name="TextBox 19" id="19"/>
          <p:cNvSpPr txBox="true"/>
          <p:nvPr/>
        </p:nvSpPr>
        <p:spPr>
          <a:xfrm rot="0">
            <a:off x="1778872" y="5863172"/>
            <a:ext cx="9086224" cy="1057275"/>
          </a:xfrm>
          <a:prstGeom prst="rect">
            <a:avLst/>
          </a:prstGeom>
        </p:spPr>
        <p:txBody>
          <a:bodyPr anchor="t" rtlCol="false" tIns="0" lIns="0" bIns="0" rIns="0">
            <a:spAutoFit/>
          </a:bodyPr>
          <a:lstStyle/>
          <a:p>
            <a:pPr>
              <a:lnSpc>
                <a:spcPts val="4200"/>
              </a:lnSpc>
            </a:pPr>
            <a:r>
              <a:rPr lang="en-US" sz="3000" spc="300">
                <a:solidFill>
                  <a:srgbClr val="2B4A9D"/>
                </a:solidFill>
                <a:latin typeface="Lato Bold"/>
              </a:rPr>
              <a:t>Pruthviraj:</a:t>
            </a:r>
            <a:r>
              <a:rPr lang="en-US" sz="3000" spc="300">
                <a:solidFill>
                  <a:srgbClr val="2B4A9D"/>
                </a:solidFill>
                <a:latin typeface="Lato Bold"/>
              </a:rPr>
              <a:t> Handling imbalance using data augmentation and report </a:t>
            </a:r>
          </a:p>
        </p:txBody>
      </p:sp>
      <p:grpSp>
        <p:nvGrpSpPr>
          <p:cNvPr name="Group 20" id="20"/>
          <p:cNvGrpSpPr/>
          <p:nvPr/>
        </p:nvGrpSpPr>
        <p:grpSpPr>
          <a:xfrm rot="-5400000">
            <a:off x="-182693" y="5213428"/>
            <a:ext cx="829509" cy="1966473"/>
            <a:chOff x="0" y="0"/>
            <a:chExt cx="2354580" cy="5581882"/>
          </a:xfrm>
        </p:grpSpPr>
        <p:sp>
          <p:nvSpPr>
            <p:cNvPr name="Freeform 21" id="21"/>
            <p:cNvSpPr/>
            <p:nvPr/>
          </p:nvSpPr>
          <p:spPr>
            <a:xfrm flipH="false" flipV="false">
              <a:off x="0" y="0"/>
              <a:ext cx="2353310" cy="5581882"/>
            </a:xfrm>
            <a:custGeom>
              <a:avLst/>
              <a:gdLst/>
              <a:ahLst/>
              <a:cxnLst/>
              <a:rect r="r" b="b" t="t" l="l"/>
              <a:pathLst>
                <a:path h="5581882" w="2353310">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2B4A9D"/>
            </a:solidFill>
          </p:spPr>
        </p:sp>
      </p:grpSp>
      <p:sp>
        <p:nvSpPr>
          <p:cNvPr name="TextBox 22" id="22"/>
          <p:cNvSpPr txBox="true"/>
          <p:nvPr/>
        </p:nvSpPr>
        <p:spPr>
          <a:xfrm rot="0">
            <a:off x="1800667" y="7044508"/>
            <a:ext cx="7343333" cy="1057275"/>
          </a:xfrm>
          <a:prstGeom prst="rect">
            <a:avLst/>
          </a:prstGeom>
        </p:spPr>
        <p:txBody>
          <a:bodyPr anchor="t" rtlCol="false" tIns="0" lIns="0" bIns="0" rIns="0">
            <a:spAutoFit/>
          </a:bodyPr>
          <a:lstStyle/>
          <a:p>
            <a:pPr>
              <a:lnSpc>
                <a:spcPts val="4200"/>
              </a:lnSpc>
            </a:pPr>
            <a:r>
              <a:rPr lang="en-US" sz="3000" spc="300">
                <a:solidFill>
                  <a:srgbClr val="2B4A9D"/>
                </a:solidFill>
                <a:latin typeface="Lato Bold"/>
              </a:rPr>
              <a:t>Mohsinali: implementing and testing model and report</a:t>
            </a:r>
          </a:p>
        </p:txBody>
      </p:sp>
      <p:grpSp>
        <p:nvGrpSpPr>
          <p:cNvPr name="Group 23" id="23"/>
          <p:cNvGrpSpPr/>
          <p:nvPr/>
        </p:nvGrpSpPr>
        <p:grpSpPr>
          <a:xfrm rot="-5400000">
            <a:off x="-182693" y="6542700"/>
            <a:ext cx="829509" cy="1966473"/>
            <a:chOff x="0" y="0"/>
            <a:chExt cx="2354580" cy="5581882"/>
          </a:xfrm>
        </p:grpSpPr>
        <p:sp>
          <p:nvSpPr>
            <p:cNvPr name="Freeform 24" id="24"/>
            <p:cNvSpPr/>
            <p:nvPr/>
          </p:nvSpPr>
          <p:spPr>
            <a:xfrm flipH="false" flipV="false">
              <a:off x="0" y="0"/>
              <a:ext cx="2353310" cy="5581882"/>
            </a:xfrm>
            <a:custGeom>
              <a:avLst/>
              <a:gdLst/>
              <a:ahLst/>
              <a:cxnLst/>
              <a:rect r="r" b="b" t="t" l="l"/>
              <a:pathLst>
                <a:path h="5581882" w="2353310">
                  <a:moveTo>
                    <a:pt x="784860" y="5514572"/>
                  </a:moveTo>
                  <a:cubicBezTo>
                    <a:pt x="905510" y="5555212"/>
                    <a:pt x="1042670" y="5581882"/>
                    <a:pt x="1177290" y="5581882"/>
                  </a:cubicBezTo>
                  <a:cubicBezTo>
                    <a:pt x="1311910" y="5581882"/>
                    <a:pt x="1441450" y="5559022"/>
                    <a:pt x="1560830" y="5518382"/>
                  </a:cubicBezTo>
                  <a:cubicBezTo>
                    <a:pt x="1563370" y="5517112"/>
                    <a:pt x="1565910" y="5517112"/>
                    <a:pt x="1568450" y="5515842"/>
                  </a:cubicBezTo>
                  <a:cubicBezTo>
                    <a:pt x="2016760" y="5353282"/>
                    <a:pt x="2346960" y="4924022"/>
                    <a:pt x="2353310" y="4414025"/>
                  </a:cubicBezTo>
                  <a:lnTo>
                    <a:pt x="2353310" y="0"/>
                  </a:lnTo>
                  <a:lnTo>
                    <a:pt x="0" y="0"/>
                  </a:lnTo>
                  <a:lnTo>
                    <a:pt x="0" y="4410668"/>
                  </a:lnTo>
                  <a:cubicBezTo>
                    <a:pt x="6350" y="4926562"/>
                    <a:pt x="331470" y="5355822"/>
                    <a:pt x="784860" y="5514572"/>
                  </a:cubicBezTo>
                  <a:close/>
                </a:path>
              </a:pathLst>
            </a:custGeom>
            <a:solidFill>
              <a:srgbClr val="2B4A9D"/>
            </a:solidFill>
          </p:spPr>
        </p:sp>
      </p:grpSp>
      <p:sp>
        <p:nvSpPr>
          <p:cNvPr name="TextBox 25" id="25"/>
          <p:cNvSpPr txBox="true"/>
          <p:nvPr/>
        </p:nvSpPr>
        <p:spPr>
          <a:xfrm rot="0">
            <a:off x="1778872" y="3204963"/>
            <a:ext cx="7343333" cy="1057275"/>
          </a:xfrm>
          <a:prstGeom prst="rect">
            <a:avLst/>
          </a:prstGeom>
        </p:spPr>
        <p:txBody>
          <a:bodyPr anchor="t" rtlCol="false" tIns="0" lIns="0" bIns="0" rIns="0">
            <a:spAutoFit/>
          </a:bodyPr>
          <a:lstStyle/>
          <a:p>
            <a:pPr>
              <a:lnSpc>
                <a:spcPts val="4200"/>
              </a:lnSpc>
            </a:pPr>
            <a:r>
              <a:rPr lang="en-US" sz="3000" spc="300">
                <a:solidFill>
                  <a:srgbClr val="2B4A9D"/>
                </a:solidFill>
                <a:latin typeface="Lato Bold"/>
              </a:rPr>
              <a:t>Manan: implementing model and understanding libraries </a:t>
            </a:r>
          </a:p>
        </p:txBody>
      </p:sp>
      <p:sp>
        <p:nvSpPr>
          <p:cNvPr name="TextBox 26" id="26"/>
          <p:cNvSpPr txBox="true"/>
          <p:nvPr/>
        </p:nvSpPr>
        <p:spPr>
          <a:xfrm rot="0">
            <a:off x="541644" y="3204963"/>
            <a:ext cx="487056" cy="523775"/>
          </a:xfrm>
          <a:prstGeom prst="rect">
            <a:avLst/>
          </a:prstGeom>
        </p:spPr>
        <p:txBody>
          <a:bodyPr anchor="t" rtlCol="false" tIns="0" lIns="0" bIns="0" rIns="0">
            <a:spAutoFit/>
          </a:bodyPr>
          <a:lstStyle/>
          <a:p>
            <a:pPr algn="ctr">
              <a:lnSpc>
                <a:spcPts val="4200"/>
              </a:lnSpc>
            </a:pPr>
            <a:r>
              <a:rPr lang="en-US" sz="3000" spc="300">
                <a:solidFill>
                  <a:srgbClr val="FFFFFF"/>
                </a:solidFill>
                <a:latin typeface="Lato Bold"/>
              </a:rPr>
              <a:t>1</a:t>
            </a:r>
          </a:p>
        </p:txBody>
      </p:sp>
      <p:sp>
        <p:nvSpPr>
          <p:cNvPr name="TextBox 27" id="27"/>
          <p:cNvSpPr txBox="true"/>
          <p:nvPr/>
        </p:nvSpPr>
        <p:spPr>
          <a:xfrm rot="0">
            <a:off x="581467" y="4572167"/>
            <a:ext cx="487056" cy="523875"/>
          </a:xfrm>
          <a:prstGeom prst="rect">
            <a:avLst/>
          </a:prstGeom>
        </p:spPr>
        <p:txBody>
          <a:bodyPr anchor="t" rtlCol="false" tIns="0" lIns="0" bIns="0" rIns="0">
            <a:spAutoFit/>
          </a:bodyPr>
          <a:lstStyle/>
          <a:p>
            <a:pPr algn="ctr">
              <a:lnSpc>
                <a:spcPts val="4200"/>
              </a:lnSpc>
            </a:pPr>
            <a:r>
              <a:rPr lang="en-US" sz="3000" spc="300">
                <a:solidFill>
                  <a:srgbClr val="FFFFFF"/>
                </a:solidFill>
                <a:latin typeface="Lato Bold"/>
              </a:rPr>
              <a:t>2</a:t>
            </a:r>
          </a:p>
        </p:txBody>
      </p:sp>
      <p:sp>
        <p:nvSpPr>
          <p:cNvPr name="TextBox 28" id="28"/>
          <p:cNvSpPr txBox="true"/>
          <p:nvPr/>
        </p:nvSpPr>
        <p:spPr>
          <a:xfrm rot="0">
            <a:off x="608316" y="5901272"/>
            <a:ext cx="487056" cy="523875"/>
          </a:xfrm>
          <a:prstGeom prst="rect">
            <a:avLst/>
          </a:prstGeom>
        </p:spPr>
        <p:txBody>
          <a:bodyPr anchor="t" rtlCol="false" tIns="0" lIns="0" bIns="0" rIns="0">
            <a:spAutoFit/>
          </a:bodyPr>
          <a:lstStyle/>
          <a:p>
            <a:pPr algn="ctr">
              <a:lnSpc>
                <a:spcPts val="4200"/>
              </a:lnSpc>
            </a:pPr>
            <a:r>
              <a:rPr lang="en-US" sz="3000" spc="300">
                <a:solidFill>
                  <a:srgbClr val="FFFFFF"/>
                </a:solidFill>
                <a:latin typeface="Lato Bold"/>
              </a:rPr>
              <a:t>3</a:t>
            </a:r>
          </a:p>
        </p:txBody>
      </p:sp>
      <p:sp>
        <p:nvSpPr>
          <p:cNvPr name="TextBox 29" id="29"/>
          <p:cNvSpPr txBox="true"/>
          <p:nvPr/>
        </p:nvSpPr>
        <p:spPr>
          <a:xfrm rot="0">
            <a:off x="608316" y="7230544"/>
            <a:ext cx="487056" cy="523875"/>
          </a:xfrm>
          <a:prstGeom prst="rect">
            <a:avLst/>
          </a:prstGeom>
        </p:spPr>
        <p:txBody>
          <a:bodyPr anchor="t" rtlCol="false" tIns="0" lIns="0" bIns="0" rIns="0">
            <a:spAutoFit/>
          </a:bodyPr>
          <a:lstStyle/>
          <a:p>
            <a:pPr algn="ctr">
              <a:lnSpc>
                <a:spcPts val="4200"/>
              </a:lnSpc>
            </a:pPr>
            <a:r>
              <a:rPr lang="en-US" sz="3000" spc="300">
                <a:solidFill>
                  <a:srgbClr val="FFFFFF"/>
                </a:solidFill>
                <a:latin typeface="Lato Bold"/>
              </a:rPr>
              <a:t>4</a:t>
            </a:r>
          </a:p>
        </p:txBody>
      </p:sp>
      <p:sp>
        <p:nvSpPr>
          <p:cNvPr name="TextBox 30" id="30"/>
          <p:cNvSpPr txBox="true"/>
          <p:nvPr/>
        </p:nvSpPr>
        <p:spPr>
          <a:xfrm rot="0">
            <a:off x="1718526" y="4572167"/>
            <a:ext cx="8496566" cy="1057275"/>
          </a:xfrm>
          <a:prstGeom prst="rect">
            <a:avLst/>
          </a:prstGeom>
        </p:spPr>
        <p:txBody>
          <a:bodyPr anchor="t" rtlCol="false" tIns="0" lIns="0" bIns="0" rIns="0">
            <a:spAutoFit/>
          </a:bodyPr>
          <a:lstStyle/>
          <a:p>
            <a:pPr>
              <a:lnSpc>
                <a:spcPts val="4200"/>
              </a:lnSpc>
            </a:pPr>
            <a:r>
              <a:rPr lang="en-US" sz="3000" spc="300">
                <a:solidFill>
                  <a:srgbClr val="2B4A9D"/>
                </a:solidFill>
                <a:latin typeface="Lato Bold"/>
              </a:rPr>
              <a:t>Harshrajsinh: data pre-processing, data visualization and report</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763213" y="-570564"/>
            <a:ext cx="2992173" cy="11428128"/>
            <a:chOff x="0" y="0"/>
            <a:chExt cx="874407" cy="3339658"/>
          </a:xfrm>
        </p:grpSpPr>
        <p:sp>
          <p:nvSpPr>
            <p:cNvPr name="Freeform 3" id="3"/>
            <p:cNvSpPr/>
            <p:nvPr/>
          </p:nvSpPr>
          <p:spPr>
            <a:xfrm flipH="false" flipV="false">
              <a:off x="0" y="0"/>
              <a:ext cx="874407" cy="3339659"/>
            </a:xfrm>
            <a:custGeom>
              <a:avLst/>
              <a:gdLst/>
              <a:ahLst/>
              <a:cxnLst/>
              <a:rect r="r" b="b" t="t" l="l"/>
              <a:pathLst>
                <a:path h="3339659" w="874407">
                  <a:moveTo>
                    <a:pt x="0" y="0"/>
                  </a:moveTo>
                  <a:lnTo>
                    <a:pt x="874407" y="0"/>
                  </a:lnTo>
                  <a:lnTo>
                    <a:pt x="874407" y="3339659"/>
                  </a:lnTo>
                  <a:lnTo>
                    <a:pt x="0" y="3339659"/>
                  </a:lnTo>
                  <a:close/>
                </a:path>
              </a:pathLst>
            </a:custGeom>
            <a:solidFill>
              <a:srgbClr val="5271FF"/>
            </a:solidFill>
          </p:spPr>
        </p:sp>
      </p:grpSp>
      <p:grpSp>
        <p:nvGrpSpPr>
          <p:cNvPr name="Group 4" id="4"/>
          <p:cNvGrpSpPr/>
          <p:nvPr/>
        </p:nvGrpSpPr>
        <p:grpSpPr>
          <a:xfrm rot="0">
            <a:off x="13713001" y="-1128319"/>
            <a:ext cx="5770168" cy="5770168"/>
            <a:chOff x="0" y="0"/>
            <a:chExt cx="6350000" cy="6350000"/>
          </a:xfrm>
        </p:grpSpPr>
        <p:sp>
          <p:nvSpPr>
            <p:cNvPr name="Freeform 5" id="5"/>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6" id="6"/>
          <p:cNvGrpSpPr/>
          <p:nvPr/>
        </p:nvGrpSpPr>
        <p:grpSpPr>
          <a:xfrm rot="0">
            <a:off x="619537" y="8172754"/>
            <a:ext cx="1635964" cy="1633346"/>
            <a:chOff x="0" y="0"/>
            <a:chExt cx="6350000" cy="6339840"/>
          </a:xfrm>
        </p:grpSpPr>
        <p:sp>
          <p:nvSpPr>
            <p:cNvPr name="Freeform 7" id="7"/>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619537" y="1047750"/>
            <a:ext cx="8183276" cy="895354"/>
          </a:xfrm>
          <a:prstGeom prst="rect">
            <a:avLst/>
          </a:prstGeom>
        </p:spPr>
        <p:txBody>
          <a:bodyPr anchor="t" rtlCol="false" tIns="0" lIns="0" bIns="0" rIns="0">
            <a:spAutoFit/>
          </a:bodyPr>
          <a:lstStyle/>
          <a:p>
            <a:pPr>
              <a:lnSpc>
                <a:spcPts val="6300"/>
              </a:lnSpc>
            </a:pPr>
            <a:r>
              <a:rPr lang="en-US" sz="6000" spc="300">
                <a:solidFill>
                  <a:srgbClr val="2B4A9D"/>
                </a:solidFill>
                <a:latin typeface="Poppins ExtraBold"/>
              </a:rPr>
              <a:t>REFERENCES</a:t>
            </a:r>
          </a:p>
        </p:txBody>
      </p:sp>
      <p:sp>
        <p:nvSpPr>
          <p:cNvPr name="TextBox 9" id="9"/>
          <p:cNvSpPr txBox="true"/>
          <p:nvPr/>
        </p:nvSpPr>
        <p:spPr>
          <a:xfrm rot="0">
            <a:off x="651875" y="2283109"/>
            <a:ext cx="13605051" cy="6342283"/>
          </a:xfrm>
          <a:prstGeom prst="rect">
            <a:avLst/>
          </a:prstGeom>
        </p:spPr>
        <p:txBody>
          <a:bodyPr anchor="t" rtlCol="false" tIns="0" lIns="0" bIns="0" rIns="0">
            <a:spAutoFit/>
          </a:bodyPr>
          <a:lstStyle/>
          <a:p>
            <a:pPr marL="335470" indent="-167735" lvl="1">
              <a:lnSpc>
                <a:spcPts val="2175"/>
              </a:lnSpc>
              <a:buFont typeface="Arial"/>
              <a:buChar char="•"/>
            </a:pPr>
            <a:r>
              <a:rPr lang="en-US" sz="1553">
                <a:solidFill>
                  <a:srgbClr val="2B4A9D"/>
                </a:solidFill>
                <a:latin typeface="Canva Sans Bold"/>
              </a:rPr>
              <a:t>A. Kapoor, N. Nehra, and D. Deshwal, “Traffic signs recognition using CNN,” in 2021 International Conference on Industrial Electronics Research and Applications (ICIERA), 2021, pp. 1–4.</a:t>
            </a:r>
          </a:p>
          <a:p>
            <a:pPr>
              <a:lnSpc>
                <a:spcPts val="2175"/>
              </a:lnSpc>
            </a:pPr>
          </a:p>
          <a:p>
            <a:pPr marL="335470" indent="-167735" lvl="1">
              <a:lnSpc>
                <a:spcPts val="2175"/>
              </a:lnSpc>
              <a:buFont typeface="Arial"/>
              <a:buChar char="•"/>
            </a:pPr>
            <a:r>
              <a:rPr lang="en-US" sz="1553">
                <a:solidFill>
                  <a:srgbClr val="2B4A9D"/>
                </a:solidFill>
                <a:latin typeface="Canva Sans Bold"/>
              </a:rPr>
              <a:t>N. Veličković, Z. Stojković, G. Dimić, J. Vasiljević, and D. Nagamalai, “Traffic sign classification using Convolutional Neural Network.” .</a:t>
            </a:r>
          </a:p>
          <a:p>
            <a:pPr>
              <a:lnSpc>
                <a:spcPts val="2175"/>
              </a:lnSpc>
            </a:pPr>
          </a:p>
          <a:p>
            <a:pPr marL="335470" indent="-167735" lvl="1">
              <a:lnSpc>
                <a:spcPts val="2175"/>
              </a:lnSpc>
              <a:buFont typeface="Arial"/>
              <a:buChar char="•"/>
            </a:pPr>
            <a:r>
              <a:rPr lang="en-US" sz="1553">
                <a:solidFill>
                  <a:srgbClr val="2B4A9D"/>
                </a:solidFill>
                <a:latin typeface="Canva Sans Bold"/>
              </a:rPr>
              <a:t>S. Reddy, D. Dash, and N. Rakesh “Image Classification Using Machine Learning Techniques for Traffic Signal”. In Intelligent Data Communication Technologies and Internet of Things (pp. 233-244), Springer, Singapore 2021.</a:t>
            </a:r>
          </a:p>
          <a:p>
            <a:pPr>
              <a:lnSpc>
                <a:spcPts val="2175"/>
              </a:lnSpc>
            </a:pPr>
          </a:p>
          <a:p>
            <a:pPr marL="335470" indent="-167735" lvl="1">
              <a:lnSpc>
                <a:spcPts val="2175"/>
              </a:lnSpc>
              <a:buFont typeface="Arial"/>
              <a:buChar char="•"/>
            </a:pPr>
            <a:r>
              <a:rPr lang="en-US" sz="1553">
                <a:solidFill>
                  <a:srgbClr val="2B4A9D"/>
                </a:solidFill>
                <a:latin typeface="Canva Sans Bold"/>
              </a:rPr>
              <a:t>Luo, H., Yang, Y., Tong, B., Wu, F., &amp; Fan, B. (2017). Traffic sign recognition using a multi-task convolutional neural network. IEEE Transactions on Intelligent Transportation Systems, 19(4), 1100-1111.</a:t>
            </a:r>
          </a:p>
          <a:p>
            <a:pPr>
              <a:lnSpc>
                <a:spcPts val="2175"/>
              </a:lnSpc>
            </a:pPr>
          </a:p>
          <a:p>
            <a:pPr marL="335470" indent="-167735" lvl="1">
              <a:lnSpc>
                <a:spcPts val="2175"/>
              </a:lnSpc>
              <a:buFont typeface="Arial"/>
              <a:buChar char="•"/>
            </a:pPr>
            <a:r>
              <a:rPr lang="en-US" sz="1553">
                <a:solidFill>
                  <a:srgbClr val="2B4A9D"/>
                </a:solidFill>
                <a:latin typeface="Canva Sans Bold"/>
              </a:rPr>
              <a:t>Shustanov, A., &amp; Yakimov, P. (2017). CNN design for real-time traffic sign recognition. Procedia engineering, 201, 718-725.</a:t>
            </a:r>
          </a:p>
          <a:p>
            <a:pPr>
              <a:lnSpc>
                <a:spcPts val="2175"/>
              </a:lnSpc>
            </a:pPr>
          </a:p>
          <a:p>
            <a:pPr marL="335470" indent="-167735" lvl="1">
              <a:lnSpc>
                <a:spcPts val="2175"/>
              </a:lnSpc>
              <a:buFont typeface="Arial"/>
              <a:buChar char="•"/>
            </a:pPr>
            <a:r>
              <a:rPr lang="en-US" sz="1553">
                <a:solidFill>
                  <a:srgbClr val="2B4A9D"/>
                </a:solidFill>
                <a:latin typeface="Canva Sans Bold"/>
              </a:rPr>
              <a:t>Zhu, Y., Zhang, C., Zhou, D., Wang, X., Bai, X., &amp; Liu, W. (2016). Traffic sign detection and recognition using fully convolutional network guided proposals. Neurocomputing, 214, 758-766.</a:t>
            </a:r>
          </a:p>
          <a:p>
            <a:pPr>
              <a:lnSpc>
                <a:spcPts val="2175"/>
              </a:lnSpc>
            </a:pPr>
          </a:p>
          <a:p>
            <a:pPr marL="335470" indent="-167735" lvl="1">
              <a:lnSpc>
                <a:spcPts val="2175"/>
              </a:lnSpc>
              <a:buFont typeface="Arial"/>
              <a:buChar char="•"/>
            </a:pPr>
            <a:r>
              <a:rPr lang="en-US" sz="1553">
                <a:solidFill>
                  <a:srgbClr val="2B4A9D"/>
                </a:solidFill>
                <a:latin typeface="Canva Sans Bold"/>
              </a:rPr>
              <a:t>A. Vennelakanti, S. Shreya, R. Rajendran, D. Sarkar, D. Muddegowda and P. Hanagal, "Traffic Sign Detection and Recognition using a CNN Ensemble," 2019 IEEE International Conference on Consumer Electronics (ICCE), Las Vegas, NV, USA, 2019, pp. 1-4, doi: 10.1109/ICCE.2019.8662019.</a:t>
            </a:r>
          </a:p>
          <a:p>
            <a:pPr>
              <a:lnSpc>
                <a:spcPts val="2175"/>
              </a:lnSpc>
            </a:pPr>
          </a:p>
          <a:p>
            <a:pPr marL="335470" indent="-167735" lvl="1">
              <a:lnSpc>
                <a:spcPts val="2175"/>
              </a:lnSpc>
              <a:buFont typeface="Arial"/>
              <a:buChar char="•"/>
            </a:pPr>
            <a:r>
              <a:rPr lang="en-US" sz="1553">
                <a:solidFill>
                  <a:srgbClr val="2B4A9D"/>
                </a:solidFill>
                <a:latin typeface="Canva Sans Bold"/>
              </a:rPr>
              <a:t>H. S. Lee and K. Kim, "Simultaneous Traffic Sign Detection and Boundary Estimation Using Convolutional Neural Network," in IEEE Transactions on Intelligent Transportation Systems, vol. 19, no. 5, pp. 1652-1663, May 2018, doi: 10.1109/TITS.2018.2801560.</a:t>
            </a:r>
          </a:p>
          <a:p>
            <a:pPr>
              <a:lnSpc>
                <a:spcPts val="2175"/>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712933" y="-570564"/>
            <a:ext cx="3042453" cy="11428128"/>
            <a:chOff x="0" y="0"/>
            <a:chExt cx="889100" cy="3339658"/>
          </a:xfrm>
        </p:grpSpPr>
        <p:sp>
          <p:nvSpPr>
            <p:cNvPr name="Freeform 3" id="3"/>
            <p:cNvSpPr/>
            <p:nvPr/>
          </p:nvSpPr>
          <p:spPr>
            <a:xfrm flipH="false" flipV="false">
              <a:off x="0" y="0"/>
              <a:ext cx="889100" cy="3339659"/>
            </a:xfrm>
            <a:custGeom>
              <a:avLst/>
              <a:gdLst/>
              <a:ahLst/>
              <a:cxnLst/>
              <a:rect r="r" b="b" t="t" l="l"/>
              <a:pathLst>
                <a:path h="3339659" w="889100">
                  <a:moveTo>
                    <a:pt x="0" y="0"/>
                  </a:moveTo>
                  <a:lnTo>
                    <a:pt x="889100" y="0"/>
                  </a:lnTo>
                  <a:lnTo>
                    <a:pt x="889100" y="3339659"/>
                  </a:lnTo>
                  <a:lnTo>
                    <a:pt x="0" y="3339659"/>
                  </a:lnTo>
                  <a:close/>
                </a:path>
              </a:pathLst>
            </a:custGeom>
            <a:solidFill>
              <a:srgbClr val="5271FF"/>
            </a:solidFill>
          </p:spPr>
        </p:sp>
      </p:grpSp>
      <p:grpSp>
        <p:nvGrpSpPr>
          <p:cNvPr name="Group 4" id="4"/>
          <p:cNvGrpSpPr/>
          <p:nvPr/>
        </p:nvGrpSpPr>
        <p:grpSpPr>
          <a:xfrm rot="0">
            <a:off x="13713001" y="-1128319"/>
            <a:ext cx="5770168" cy="5770168"/>
            <a:chOff x="0" y="0"/>
            <a:chExt cx="6350000" cy="6350000"/>
          </a:xfrm>
        </p:grpSpPr>
        <p:sp>
          <p:nvSpPr>
            <p:cNvPr name="Freeform 5" id="5"/>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6" id="6"/>
          <p:cNvGrpSpPr/>
          <p:nvPr/>
        </p:nvGrpSpPr>
        <p:grpSpPr>
          <a:xfrm rot="0">
            <a:off x="619537" y="8172754"/>
            <a:ext cx="1635964" cy="1633346"/>
            <a:chOff x="0" y="0"/>
            <a:chExt cx="6350000" cy="6339840"/>
          </a:xfrm>
        </p:grpSpPr>
        <p:sp>
          <p:nvSpPr>
            <p:cNvPr name="Freeform 7" id="7"/>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028700" y="1066800"/>
            <a:ext cx="12684301" cy="1111380"/>
          </a:xfrm>
          <a:prstGeom prst="rect">
            <a:avLst/>
          </a:prstGeom>
        </p:spPr>
        <p:txBody>
          <a:bodyPr anchor="t" rtlCol="false" tIns="0" lIns="0" bIns="0" rIns="0">
            <a:spAutoFit/>
          </a:bodyPr>
          <a:lstStyle/>
          <a:p>
            <a:pPr>
              <a:lnSpc>
                <a:spcPts val="7975"/>
              </a:lnSpc>
            </a:pPr>
            <a:r>
              <a:rPr lang="en-US" sz="7595" spc="379">
                <a:solidFill>
                  <a:srgbClr val="2B4A9D"/>
                </a:solidFill>
                <a:latin typeface="Poppins ExtraBold"/>
              </a:rPr>
              <a:t>PROBLEM STATEMENT</a:t>
            </a:r>
          </a:p>
        </p:txBody>
      </p:sp>
      <p:sp>
        <p:nvSpPr>
          <p:cNvPr name="TextBox 9" id="9"/>
          <p:cNvSpPr txBox="true"/>
          <p:nvPr/>
        </p:nvSpPr>
        <p:spPr>
          <a:xfrm rot="0">
            <a:off x="824254" y="2227512"/>
            <a:ext cx="12684301" cy="7578588"/>
          </a:xfrm>
          <a:prstGeom prst="rect">
            <a:avLst/>
          </a:prstGeom>
        </p:spPr>
        <p:txBody>
          <a:bodyPr anchor="t" rtlCol="false" tIns="0" lIns="0" bIns="0" rIns="0">
            <a:spAutoFit/>
          </a:bodyPr>
          <a:lstStyle/>
          <a:p>
            <a:pPr algn="just" marL="594015" indent="-297008" lvl="1">
              <a:lnSpc>
                <a:spcPts val="5502"/>
              </a:lnSpc>
              <a:buFont typeface="Arial"/>
              <a:buChar char="•"/>
            </a:pPr>
            <a:r>
              <a:rPr lang="en-US" sz="2751">
                <a:solidFill>
                  <a:srgbClr val="2B4A9D"/>
                </a:solidFill>
                <a:latin typeface="Canva Sans Bold"/>
              </a:rPr>
              <a:t>The goal is to create a reliable system that can be used to</a:t>
            </a:r>
            <a:r>
              <a:rPr lang="en-US" sz="2751">
                <a:solidFill>
                  <a:srgbClr val="2B4A9D"/>
                </a:solidFill>
                <a:latin typeface="Canva Sans Bold"/>
              </a:rPr>
              <a:t> enhance road safety by alerting drivers of any road signs they might have missed or misunderstood.</a:t>
            </a:r>
          </a:p>
          <a:p>
            <a:pPr algn="just" marL="594015" indent="-297008" lvl="1">
              <a:lnSpc>
                <a:spcPts val="5502"/>
              </a:lnSpc>
              <a:buFont typeface="Arial"/>
              <a:buChar char="•"/>
            </a:pPr>
            <a:r>
              <a:rPr lang="en-US" sz="2751">
                <a:solidFill>
                  <a:srgbClr val="2B4A9D"/>
                </a:solidFill>
                <a:latin typeface="Canva Sans Bold"/>
              </a:rPr>
              <a:t>Train and classify traffic signs using convolutional neural networks (CNNs) in real-time with the  help of OpenCV and a simple webcam.</a:t>
            </a:r>
          </a:p>
          <a:p>
            <a:pPr algn="just" marL="594015" indent="-297008" lvl="1">
              <a:lnSpc>
                <a:spcPts val="5502"/>
              </a:lnSpc>
              <a:buFont typeface="Arial"/>
              <a:buChar char="•"/>
            </a:pPr>
            <a:r>
              <a:rPr lang="en-US" sz="2751">
                <a:solidFill>
                  <a:srgbClr val="2B4A9D"/>
                </a:solidFill>
                <a:latin typeface="Canva Sans Bold"/>
              </a:rPr>
              <a:t>To develop efficient model  using TensorFlow and Keras that can identify 43 different classes of traffic signs.</a:t>
            </a:r>
          </a:p>
          <a:p>
            <a:pPr algn="just" marL="594015" indent="-297008" lvl="1">
              <a:lnSpc>
                <a:spcPts val="5502"/>
              </a:lnSpc>
              <a:buFont typeface="Arial"/>
              <a:buChar char="•"/>
            </a:pPr>
            <a:r>
              <a:rPr lang="en-US" sz="2751">
                <a:solidFill>
                  <a:srgbClr val="2B4A9D"/>
                </a:solidFill>
                <a:latin typeface="Canva Sans Bold"/>
              </a:rPr>
              <a:t>The dataset used consists of over 35,000 images of traffic signs to train the model.</a:t>
            </a:r>
          </a:p>
          <a:p>
            <a:pPr algn="just">
              <a:lnSpc>
                <a:spcPts val="5502"/>
              </a:lnSpc>
            </a:pPr>
          </a:p>
          <a:p>
            <a:pPr algn="just">
              <a:lnSpc>
                <a:spcPts val="5502"/>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5004959" y="1860459"/>
            <a:ext cx="6566081" cy="6566081"/>
            <a:chOff x="0" y="0"/>
            <a:chExt cx="1913890" cy="1913890"/>
          </a:xfrm>
        </p:grpSpPr>
        <p:sp>
          <p:nvSpPr>
            <p:cNvPr name="Freeform 3" id="3"/>
            <p:cNvSpPr/>
            <p:nvPr/>
          </p:nvSpPr>
          <p:spPr>
            <a:xfrm flipH="false" flipV="false">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5271FF"/>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flipH="false" flipV="false">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name="Group 6" id="6"/>
          <p:cNvGrpSpPr/>
          <p:nvPr/>
        </p:nvGrpSpPr>
        <p:grpSpPr>
          <a:xfrm rot="2700000">
            <a:off x="11143419" y="-3920369"/>
            <a:ext cx="6164339" cy="6164339"/>
            <a:chOff x="0" y="0"/>
            <a:chExt cx="1913890" cy="1913890"/>
          </a:xfrm>
        </p:grpSpPr>
        <p:sp>
          <p:nvSpPr>
            <p:cNvPr name="Freeform 7" id="7"/>
            <p:cNvSpPr/>
            <p:nvPr/>
          </p:nvSpPr>
          <p:spPr>
            <a:xfrm flipH="false" flipV="false">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sp>
        <p:nvSpPr>
          <p:cNvPr name="TextBox 8" id="8"/>
          <p:cNvSpPr txBox="true"/>
          <p:nvPr/>
        </p:nvSpPr>
        <p:spPr>
          <a:xfrm rot="0">
            <a:off x="533005" y="1129232"/>
            <a:ext cx="12024234" cy="1051563"/>
          </a:xfrm>
          <a:prstGeom prst="rect">
            <a:avLst/>
          </a:prstGeom>
        </p:spPr>
        <p:txBody>
          <a:bodyPr anchor="t" rtlCol="false" tIns="0" lIns="0" bIns="0" rIns="0">
            <a:spAutoFit/>
          </a:bodyPr>
          <a:lstStyle/>
          <a:p>
            <a:pPr>
              <a:lnSpc>
                <a:spcPts val="7560"/>
              </a:lnSpc>
            </a:pPr>
            <a:r>
              <a:rPr lang="en-US" sz="7200" spc="360">
                <a:solidFill>
                  <a:srgbClr val="2B4A9D"/>
                </a:solidFill>
                <a:latin typeface="Poppins ExtraBold"/>
              </a:rPr>
              <a:t>INTRODUCTION </a:t>
            </a:r>
          </a:p>
        </p:txBody>
      </p:sp>
      <p:grpSp>
        <p:nvGrpSpPr>
          <p:cNvPr name="Group 9" id="9"/>
          <p:cNvGrpSpPr/>
          <p:nvPr/>
        </p:nvGrpSpPr>
        <p:grpSpPr>
          <a:xfrm rot="5400000">
            <a:off x="-1309" y="1309"/>
            <a:ext cx="1635964" cy="1633346"/>
            <a:chOff x="0" y="0"/>
            <a:chExt cx="6350000" cy="6339840"/>
          </a:xfrm>
        </p:grpSpPr>
        <p:sp>
          <p:nvSpPr>
            <p:cNvPr name="Freeform 10" id="10"/>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11" id="11"/>
          <p:cNvSpPr txBox="true"/>
          <p:nvPr/>
        </p:nvSpPr>
        <p:spPr>
          <a:xfrm rot="0">
            <a:off x="0" y="2476375"/>
            <a:ext cx="13090244" cy="6444479"/>
          </a:xfrm>
          <a:prstGeom prst="rect">
            <a:avLst/>
          </a:prstGeom>
        </p:spPr>
        <p:txBody>
          <a:bodyPr anchor="t" rtlCol="false" tIns="0" lIns="0" bIns="0" rIns="0">
            <a:spAutoFit/>
          </a:bodyPr>
          <a:lstStyle/>
          <a:p>
            <a:pPr algn="just" marL="615605" indent="-307802" lvl="1">
              <a:lnSpc>
                <a:spcPts val="5702"/>
              </a:lnSpc>
              <a:buFont typeface="Arial"/>
              <a:buChar char="•"/>
            </a:pPr>
            <a:r>
              <a:rPr lang="en-US" sz="2851">
                <a:solidFill>
                  <a:srgbClr val="2B4A9D"/>
                </a:solidFill>
                <a:latin typeface="Canva Sans Bold"/>
              </a:rPr>
              <a:t>In this project, we will  leverage the power of deep learning and computer vision techniques to develop an image  classification system.</a:t>
            </a:r>
          </a:p>
          <a:p>
            <a:pPr algn="just" marL="615605" indent="-307802" lvl="1">
              <a:lnSpc>
                <a:spcPts val="5702"/>
              </a:lnSpc>
              <a:buFont typeface="Arial"/>
              <a:buChar char="•"/>
            </a:pPr>
            <a:r>
              <a:rPr lang="en-US" sz="2851">
                <a:solidFill>
                  <a:srgbClr val="2B4A9D"/>
                </a:solidFill>
                <a:latin typeface="Canva Sans Bold"/>
              </a:rPr>
              <a:t>CNNs is used in the field of recognition due to it's ability to generalize and classify data with high accuracy.</a:t>
            </a:r>
          </a:p>
          <a:p>
            <a:pPr algn="just" marL="615605" indent="-307802" lvl="1">
              <a:lnSpc>
                <a:spcPts val="5702"/>
              </a:lnSpc>
              <a:buFont typeface="Arial"/>
              <a:buChar char="•"/>
            </a:pPr>
            <a:r>
              <a:rPr lang="en-US" sz="2851">
                <a:solidFill>
                  <a:srgbClr val="2B4A9D"/>
                </a:solidFill>
                <a:latin typeface="Canva Sans Bold"/>
              </a:rPr>
              <a:t>The model can be utilised to improve the safety of  autonomous vehicles and driver support systems.</a:t>
            </a:r>
          </a:p>
          <a:p>
            <a:pPr algn="just" marL="615605" indent="-307802" lvl="1">
              <a:lnSpc>
                <a:spcPts val="5702"/>
              </a:lnSpc>
              <a:buFont typeface="Arial"/>
              <a:buChar char="•"/>
            </a:pPr>
            <a:r>
              <a:rPr lang="en-US" sz="2851">
                <a:solidFill>
                  <a:srgbClr val="2B4A9D"/>
                </a:solidFill>
                <a:latin typeface="Canva Sans Bold"/>
              </a:rPr>
              <a:t>We aim to have a robust and accurate traffic sign recognition system that can be used to enhance road safety.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80498" y="1072795"/>
            <a:ext cx="15327005" cy="984888"/>
          </a:xfrm>
          <a:prstGeom prst="rect">
            <a:avLst/>
          </a:prstGeom>
        </p:spPr>
        <p:txBody>
          <a:bodyPr anchor="t" rtlCol="false" tIns="0" lIns="0" bIns="0" rIns="0">
            <a:spAutoFit/>
          </a:bodyPr>
          <a:lstStyle/>
          <a:p>
            <a:pPr algn="ctr">
              <a:lnSpc>
                <a:spcPts val="7035"/>
              </a:lnSpc>
            </a:pPr>
            <a:r>
              <a:rPr lang="en-US" sz="6700" spc="335">
                <a:solidFill>
                  <a:srgbClr val="2B4A9D"/>
                </a:solidFill>
                <a:latin typeface="Poppins ExtraBold"/>
              </a:rPr>
              <a:t>THE EXISTING BODY OF WORK</a:t>
            </a:r>
          </a:p>
        </p:txBody>
      </p:sp>
      <p:grpSp>
        <p:nvGrpSpPr>
          <p:cNvPr name="Group 3" id="3"/>
          <p:cNvGrpSpPr/>
          <p:nvPr/>
        </p:nvGrpSpPr>
        <p:grpSpPr>
          <a:xfrm rot="0">
            <a:off x="0" y="2476500"/>
            <a:ext cx="20127353" cy="7810500"/>
            <a:chOff x="0" y="0"/>
            <a:chExt cx="7342513" cy="2849292"/>
          </a:xfrm>
        </p:grpSpPr>
        <p:sp>
          <p:nvSpPr>
            <p:cNvPr name="Freeform 4" id="4"/>
            <p:cNvSpPr/>
            <p:nvPr/>
          </p:nvSpPr>
          <p:spPr>
            <a:xfrm flipH="false" flipV="false">
              <a:off x="0" y="0"/>
              <a:ext cx="7342513" cy="2849292"/>
            </a:xfrm>
            <a:custGeom>
              <a:avLst/>
              <a:gdLst/>
              <a:ahLst/>
              <a:cxnLst/>
              <a:rect r="r" b="b" t="t" l="l"/>
              <a:pathLst>
                <a:path h="2849292" w="7342513">
                  <a:moveTo>
                    <a:pt x="0" y="0"/>
                  </a:moveTo>
                  <a:lnTo>
                    <a:pt x="7342513" y="0"/>
                  </a:lnTo>
                  <a:lnTo>
                    <a:pt x="7342513" y="2849292"/>
                  </a:lnTo>
                  <a:lnTo>
                    <a:pt x="0" y="2849292"/>
                  </a:lnTo>
                  <a:close/>
                </a:path>
              </a:pathLst>
            </a:custGeom>
            <a:solidFill>
              <a:srgbClr val="2B4A9D"/>
            </a:solidFill>
          </p:spPr>
        </p:sp>
      </p:grpSp>
      <p:sp>
        <p:nvSpPr>
          <p:cNvPr name="TextBox 5" id="5"/>
          <p:cNvSpPr txBox="true"/>
          <p:nvPr/>
        </p:nvSpPr>
        <p:spPr>
          <a:xfrm rot="0">
            <a:off x="795220" y="3327640"/>
            <a:ext cx="16675452" cy="5111114"/>
          </a:xfrm>
          <a:prstGeom prst="rect">
            <a:avLst/>
          </a:prstGeom>
        </p:spPr>
        <p:txBody>
          <a:bodyPr anchor="t" rtlCol="false" tIns="0" lIns="0" bIns="0" rIns="0">
            <a:spAutoFit/>
          </a:bodyPr>
          <a:lstStyle/>
          <a:p>
            <a:pPr algn="just" marL="647703" indent="-323852" lvl="1">
              <a:lnSpc>
                <a:spcPts val="4530"/>
              </a:lnSpc>
              <a:buFont typeface="Arial"/>
              <a:buChar char="•"/>
            </a:pPr>
            <a:r>
              <a:rPr lang="en-US" sz="3000" spc="300">
                <a:solidFill>
                  <a:srgbClr val="FFFFFF"/>
                </a:solidFill>
                <a:latin typeface="Canva Sans"/>
              </a:rPr>
              <a:t>ROAD SIGNAL RECOGNITION CAN BE PERFORMED USING VARIOUS  ALGORITHMS CONVOLUTIONAL NEURAL NETWORKS (CNN), SUPPORT  VECTOR MACHINES (SVM), DECISION TREES, RANDOM FOREST, HOUGH  TRANSFORM AND ETC. </a:t>
            </a:r>
          </a:p>
          <a:p>
            <a:pPr algn="just">
              <a:lnSpc>
                <a:spcPts val="4530"/>
              </a:lnSpc>
            </a:pPr>
          </a:p>
          <a:p>
            <a:pPr algn="just" marL="647703" indent="-323852" lvl="1">
              <a:lnSpc>
                <a:spcPts val="4530"/>
              </a:lnSpc>
              <a:buFont typeface="Arial"/>
              <a:buChar char="•"/>
            </a:pPr>
            <a:r>
              <a:rPr lang="en-US" sz="3000" spc="300">
                <a:solidFill>
                  <a:srgbClr val="FFFFFF"/>
                </a:solidFill>
                <a:latin typeface="Canva Sans"/>
              </a:rPr>
              <a:t>ACCURACY OF 98.58% WHEN THE  NETWORK IS TRAINED USING THE TENSORFLOW AND KERAS LIBRARIES.</a:t>
            </a:r>
          </a:p>
          <a:p>
            <a:pPr algn="just">
              <a:lnSpc>
                <a:spcPts val="4530"/>
              </a:lnSpc>
            </a:pPr>
          </a:p>
          <a:p>
            <a:pPr algn="just">
              <a:lnSpc>
                <a:spcPts val="4530"/>
              </a:lnSpc>
            </a:pPr>
          </a:p>
        </p:txBody>
      </p:sp>
      <p:grpSp>
        <p:nvGrpSpPr>
          <p:cNvPr name="Group 6" id="6"/>
          <p:cNvGrpSpPr/>
          <p:nvPr/>
        </p:nvGrpSpPr>
        <p:grpSpPr>
          <a:xfrm rot="0">
            <a:off x="0" y="0"/>
            <a:ext cx="18288000" cy="417760"/>
            <a:chOff x="0" y="0"/>
            <a:chExt cx="6671512" cy="152400"/>
          </a:xfrm>
        </p:grpSpPr>
        <p:sp>
          <p:nvSpPr>
            <p:cNvPr name="Freeform 7" id="7"/>
            <p:cNvSpPr/>
            <p:nvPr/>
          </p:nvSpPr>
          <p:spPr>
            <a:xfrm flipH="false" flipV="false">
              <a:off x="0" y="0"/>
              <a:ext cx="6671512" cy="152400"/>
            </a:xfrm>
            <a:custGeom>
              <a:avLst/>
              <a:gdLst/>
              <a:ahLst/>
              <a:cxnLst/>
              <a:rect r="r" b="b" t="t" l="l"/>
              <a:pathLst>
                <a:path h="152400" w="6671512">
                  <a:moveTo>
                    <a:pt x="0" y="0"/>
                  </a:moveTo>
                  <a:lnTo>
                    <a:pt x="6671512" y="0"/>
                  </a:lnTo>
                  <a:lnTo>
                    <a:pt x="6671512" y="152400"/>
                  </a:lnTo>
                  <a:lnTo>
                    <a:pt x="0" y="152400"/>
                  </a:lnTo>
                  <a:close/>
                </a:path>
              </a:pathLst>
            </a:custGeom>
            <a:solidFill>
              <a:srgbClr val="2B4A9D"/>
            </a:solidFill>
          </p:spPr>
        </p:sp>
      </p:grpSp>
      <p:grpSp>
        <p:nvGrpSpPr>
          <p:cNvPr name="Group 8" id="8"/>
          <p:cNvGrpSpPr/>
          <p:nvPr/>
        </p:nvGrpSpPr>
        <p:grpSpPr>
          <a:xfrm rot="5400000">
            <a:off x="-1963" y="1309"/>
            <a:ext cx="1635964" cy="1633346"/>
            <a:chOff x="0" y="0"/>
            <a:chExt cx="6350000" cy="6339840"/>
          </a:xfrm>
        </p:grpSpPr>
        <p:sp>
          <p:nvSpPr>
            <p:cNvPr name="Freeform 9" id="9"/>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10" id="10"/>
          <p:cNvGrpSpPr/>
          <p:nvPr/>
        </p:nvGrpSpPr>
        <p:grpSpPr>
          <a:xfrm rot="-10800000">
            <a:off x="16652690" y="1309"/>
            <a:ext cx="1635964" cy="1633346"/>
            <a:chOff x="0" y="0"/>
            <a:chExt cx="6350000" cy="6339840"/>
          </a:xfrm>
        </p:grpSpPr>
        <p:sp>
          <p:nvSpPr>
            <p:cNvPr name="Freeform 11" id="11"/>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80498" y="1066800"/>
            <a:ext cx="15327005" cy="963933"/>
          </a:xfrm>
          <a:prstGeom prst="rect">
            <a:avLst/>
          </a:prstGeom>
        </p:spPr>
        <p:txBody>
          <a:bodyPr anchor="t" rtlCol="false" tIns="0" lIns="0" bIns="0" rIns="0">
            <a:spAutoFit/>
          </a:bodyPr>
          <a:lstStyle/>
          <a:p>
            <a:pPr algn="ctr">
              <a:lnSpc>
                <a:spcPts val="6930"/>
              </a:lnSpc>
            </a:pPr>
            <a:r>
              <a:rPr lang="en-US" sz="6600" spc="330">
                <a:solidFill>
                  <a:srgbClr val="2B4A9D"/>
                </a:solidFill>
                <a:latin typeface="Poppins ExtraBold"/>
              </a:rPr>
              <a:t>OUR APPROACH </a:t>
            </a:r>
          </a:p>
        </p:txBody>
      </p:sp>
      <p:grpSp>
        <p:nvGrpSpPr>
          <p:cNvPr name="Group 3" id="3"/>
          <p:cNvGrpSpPr/>
          <p:nvPr/>
        </p:nvGrpSpPr>
        <p:grpSpPr>
          <a:xfrm rot="0">
            <a:off x="0" y="2476500"/>
            <a:ext cx="19088514" cy="7810500"/>
            <a:chOff x="0" y="0"/>
            <a:chExt cx="6963542" cy="2849292"/>
          </a:xfrm>
        </p:grpSpPr>
        <p:sp>
          <p:nvSpPr>
            <p:cNvPr name="Freeform 4" id="4"/>
            <p:cNvSpPr/>
            <p:nvPr/>
          </p:nvSpPr>
          <p:spPr>
            <a:xfrm flipH="false" flipV="false">
              <a:off x="0" y="0"/>
              <a:ext cx="6963542" cy="2849292"/>
            </a:xfrm>
            <a:custGeom>
              <a:avLst/>
              <a:gdLst/>
              <a:ahLst/>
              <a:cxnLst/>
              <a:rect r="r" b="b" t="t" l="l"/>
              <a:pathLst>
                <a:path h="2849292" w="6963542">
                  <a:moveTo>
                    <a:pt x="0" y="0"/>
                  </a:moveTo>
                  <a:lnTo>
                    <a:pt x="6963542" y="0"/>
                  </a:lnTo>
                  <a:lnTo>
                    <a:pt x="6963542" y="2849292"/>
                  </a:lnTo>
                  <a:lnTo>
                    <a:pt x="0" y="2849292"/>
                  </a:lnTo>
                  <a:close/>
                </a:path>
              </a:pathLst>
            </a:custGeom>
            <a:solidFill>
              <a:srgbClr val="2B4A9D"/>
            </a:solidFill>
          </p:spPr>
        </p:sp>
      </p:grpSp>
      <p:grpSp>
        <p:nvGrpSpPr>
          <p:cNvPr name="Group 5" id="5"/>
          <p:cNvGrpSpPr/>
          <p:nvPr/>
        </p:nvGrpSpPr>
        <p:grpSpPr>
          <a:xfrm rot="0">
            <a:off x="0" y="0"/>
            <a:ext cx="18288000" cy="417760"/>
            <a:chOff x="0" y="0"/>
            <a:chExt cx="6671512" cy="152400"/>
          </a:xfrm>
        </p:grpSpPr>
        <p:sp>
          <p:nvSpPr>
            <p:cNvPr name="Freeform 6" id="6"/>
            <p:cNvSpPr/>
            <p:nvPr/>
          </p:nvSpPr>
          <p:spPr>
            <a:xfrm flipH="false" flipV="false">
              <a:off x="0" y="0"/>
              <a:ext cx="6671512" cy="152400"/>
            </a:xfrm>
            <a:custGeom>
              <a:avLst/>
              <a:gdLst/>
              <a:ahLst/>
              <a:cxnLst/>
              <a:rect r="r" b="b" t="t" l="l"/>
              <a:pathLst>
                <a:path h="152400" w="6671512">
                  <a:moveTo>
                    <a:pt x="0" y="0"/>
                  </a:moveTo>
                  <a:lnTo>
                    <a:pt x="6671512" y="0"/>
                  </a:lnTo>
                  <a:lnTo>
                    <a:pt x="6671512" y="152400"/>
                  </a:lnTo>
                  <a:lnTo>
                    <a:pt x="0" y="152400"/>
                  </a:lnTo>
                  <a:close/>
                </a:path>
              </a:pathLst>
            </a:custGeom>
            <a:solidFill>
              <a:srgbClr val="2B4A9D"/>
            </a:solidFill>
          </p:spPr>
        </p:sp>
      </p:grpSp>
      <p:grpSp>
        <p:nvGrpSpPr>
          <p:cNvPr name="Group 7" id="7"/>
          <p:cNvGrpSpPr/>
          <p:nvPr/>
        </p:nvGrpSpPr>
        <p:grpSpPr>
          <a:xfrm rot="5400000">
            <a:off x="-1963" y="1309"/>
            <a:ext cx="1635964" cy="1633346"/>
            <a:chOff x="0" y="0"/>
            <a:chExt cx="6350000" cy="6339840"/>
          </a:xfrm>
        </p:grpSpPr>
        <p:sp>
          <p:nvSpPr>
            <p:cNvPr name="Freeform 8" id="8"/>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9" id="9"/>
          <p:cNvGrpSpPr/>
          <p:nvPr/>
        </p:nvGrpSpPr>
        <p:grpSpPr>
          <a:xfrm rot="-10800000">
            <a:off x="16652690" y="1309"/>
            <a:ext cx="1635964" cy="1633346"/>
            <a:chOff x="0" y="0"/>
            <a:chExt cx="6350000" cy="6339840"/>
          </a:xfrm>
        </p:grpSpPr>
        <p:sp>
          <p:nvSpPr>
            <p:cNvPr name="Freeform 10" id="10"/>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11" id="11"/>
          <p:cNvSpPr txBox="true"/>
          <p:nvPr/>
        </p:nvSpPr>
        <p:spPr>
          <a:xfrm rot="0">
            <a:off x="816019" y="3207816"/>
            <a:ext cx="16443281" cy="59810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Dataset Preparation: We used dataset containing the information from 43 different classifications of traffic signs. This dataset is then split into training, validation, and testing sets. The dataset was imbalanced so we balanced using data augmentation method.</a:t>
            </a:r>
          </a:p>
          <a:p>
            <a:pPr>
              <a:lnSpc>
                <a:spcPts val="4759"/>
              </a:lnSpc>
            </a:pPr>
          </a:p>
          <a:p>
            <a:pPr marL="734059" indent="-367030" lvl="1">
              <a:lnSpc>
                <a:spcPts val="4759"/>
              </a:lnSpc>
              <a:buFont typeface="Arial"/>
              <a:buChar char="•"/>
            </a:pPr>
            <a:r>
              <a:rPr lang="en-US" sz="3399">
                <a:solidFill>
                  <a:srgbClr val="FFFFFF"/>
                </a:solidFill>
                <a:latin typeface="Canva Sans"/>
              </a:rPr>
              <a:t>Preprocessing: To prepare the dataset for training, we had applied several preprocessing steps, normalization of images, grey scale conversion of images and equalization of images . This helps to reduce overfitting and improve the generalization of the model.</a:t>
            </a:r>
          </a:p>
          <a:p>
            <a:pPr>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80498" y="1066800"/>
            <a:ext cx="15327005" cy="963933"/>
          </a:xfrm>
          <a:prstGeom prst="rect">
            <a:avLst/>
          </a:prstGeom>
        </p:spPr>
        <p:txBody>
          <a:bodyPr anchor="t" rtlCol="false" tIns="0" lIns="0" bIns="0" rIns="0">
            <a:spAutoFit/>
          </a:bodyPr>
          <a:lstStyle/>
          <a:p>
            <a:pPr algn="ctr">
              <a:lnSpc>
                <a:spcPts val="6930"/>
              </a:lnSpc>
            </a:pPr>
            <a:r>
              <a:rPr lang="en-US" sz="6600" spc="330">
                <a:solidFill>
                  <a:srgbClr val="2B4A9D"/>
                </a:solidFill>
                <a:latin typeface="Poppins ExtraBold"/>
              </a:rPr>
              <a:t>OUR APPROACH </a:t>
            </a:r>
          </a:p>
        </p:txBody>
      </p:sp>
      <p:grpSp>
        <p:nvGrpSpPr>
          <p:cNvPr name="Group 3" id="3"/>
          <p:cNvGrpSpPr/>
          <p:nvPr/>
        </p:nvGrpSpPr>
        <p:grpSpPr>
          <a:xfrm rot="0">
            <a:off x="0" y="2476500"/>
            <a:ext cx="19088514" cy="7810500"/>
            <a:chOff x="0" y="0"/>
            <a:chExt cx="6963542" cy="2849292"/>
          </a:xfrm>
        </p:grpSpPr>
        <p:sp>
          <p:nvSpPr>
            <p:cNvPr name="Freeform 4" id="4"/>
            <p:cNvSpPr/>
            <p:nvPr/>
          </p:nvSpPr>
          <p:spPr>
            <a:xfrm flipH="false" flipV="false">
              <a:off x="0" y="0"/>
              <a:ext cx="6963542" cy="2849292"/>
            </a:xfrm>
            <a:custGeom>
              <a:avLst/>
              <a:gdLst/>
              <a:ahLst/>
              <a:cxnLst/>
              <a:rect r="r" b="b" t="t" l="l"/>
              <a:pathLst>
                <a:path h="2849292" w="6963542">
                  <a:moveTo>
                    <a:pt x="0" y="0"/>
                  </a:moveTo>
                  <a:lnTo>
                    <a:pt x="6963542" y="0"/>
                  </a:lnTo>
                  <a:lnTo>
                    <a:pt x="6963542" y="2849292"/>
                  </a:lnTo>
                  <a:lnTo>
                    <a:pt x="0" y="2849292"/>
                  </a:lnTo>
                  <a:close/>
                </a:path>
              </a:pathLst>
            </a:custGeom>
            <a:solidFill>
              <a:srgbClr val="2B4A9D"/>
            </a:solidFill>
          </p:spPr>
        </p:sp>
      </p:grpSp>
      <p:sp>
        <p:nvSpPr>
          <p:cNvPr name="TextBox 5" id="5"/>
          <p:cNvSpPr txBox="true"/>
          <p:nvPr/>
        </p:nvSpPr>
        <p:spPr>
          <a:xfrm rot="0">
            <a:off x="383061" y="3102360"/>
            <a:ext cx="16876239" cy="4791075"/>
          </a:xfrm>
          <a:prstGeom prst="rect">
            <a:avLst/>
          </a:prstGeom>
        </p:spPr>
        <p:txBody>
          <a:bodyPr anchor="t" rtlCol="false" tIns="0" lIns="0" bIns="0" rIns="0">
            <a:spAutoFit/>
          </a:bodyPr>
          <a:lstStyle/>
          <a:p>
            <a:pPr marL="647703" indent="-323852" lvl="1">
              <a:lnSpc>
                <a:spcPts val="4200"/>
              </a:lnSpc>
              <a:buFont typeface="Arial"/>
              <a:buChar char="•"/>
            </a:pPr>
            <a:r>
              <a:rPr lang="en-US" sz="3000" spc="300">
                <a:solidFill>
                  <a:srgbClr val="FFFFFF"/>
                </a:solidFill>
                <a:latin typeface="Lato"/>
              </a:rPr>
              <a:t>CNN Model Architecture: We implement a CNN model using TensorFlow Keras, consisting of multiple convolutional and pooling layers, followed by fully connected layers. We use a softmax activation function in the output layer to predict the class probabilities of the input image.</a:t>
            </a:r>
          </a:p>
          <a:p>
            <a:pPr>
              <a:lnSpc>
                <a:spcPts val="4200"/>
              </a:lnSpc>
            </a:pPr>
          </a:p>
          <a:p>
            <a:pPr marL="647703" indent="-323852" lvl="1">
              <a:lnSpc>
                <a:spcPts val="4200"/>
              </a:lnSpc>
              <a:buFont typeface="Arial"/>
              <a:buChar char="•"/>
            </a:pPr>
            <a:r>
              <a:rPr lang="en-US" sz="3000" spc="300">
                <a:solidFill>
                  <a:srgbClr val="FFFFFF"/>
                </a:solidFill>
                <a:latin typeface="Lato"/>
              </a:rPr>
              <a:t>Model Training: The CNN model is trained using the training dataset and optimized using the validation dataset. We use categorical cross-entropy as the loss function and the Adam optimizer to minimize the loss.</a:t>
            </a:r>
          </a:p>
          <a:p>
            <a:pPr>
              <a:lnSpc>
                <a:spcPts val="4200"/>
              </a:lnSpc>
            </a:pPr>
          </a:p>
        </p:txBody>
      </p:sp>
      <p:grpSp>
        <p:nvGrpSpPr>
          <p:cNvPr name="Group 6" id="6"/>
          <p:cNvGrpSpPr/>
          <p:nvPr/>
        </p:nvGrpSpPr>
        <p:grpSpPr>
          <a:xfrm rot="0">
            <a:off x="0" y="0"/>
            <a:ext cx="18288000" cy="417760"/>
            <a:chOff x="0" y="0"/>
            <a:chExt cx="6671512" cy="152400"/>
          </a:xfrm>
        </p:grpSpPr>
        <p:sp>
          <p:nvSpPr>
            <p:cNvPr name="Freeform 7" id="7"/>
            <p:cNvSpPr/>
            <p:nvPr/>
          </p:nvSpPr>
          <p:spPr>
            <a:xfrm flipH="false" flipV="false">
              <a:off x="0" y="0"/>
              <a:ext cx="6671512" cy="152400"/>
            </a:xfrm>
            <a:custGeom>
              <a:avLst/>
              <a:gdLst/>
              <a:ahLst/>
              <a:cxnLst/>
              <a:rect r="r" b="b" t="t" l="l"/>
              <a:pathLst>
                <a:path h="152400" w="6671512">
                  <a:moveTo>
                    <a:pt x="0" y="0"/>
                  </a:moveTo>
                  <a:lnTo>
                    <a:pt x="6671512" y="0"/>
                  </a:lnTo>
                  <a:lnTo>
                    <a:pt x="6671512" y="152400"/>
                  </a:lnTo>
                  <a:lnTo>
                    <a:pt x="0" y="152400"/>
                  </a:lnTo>
                  <a:close/>
                </a:path>
              </a:pathLst>
            </a:custGeom>
            <a:solidFill>
              <a:srgbClr val="2B4A9D"/>
            </a:solidFill>
          </p:spPr>
        </p:sp>
      </p:grpSp>
      <p:grpSp>
        <p:nvGrpSpPr>
          <p:cNvPr name="Group 8" id="8"/>
          <p:cNvGrpSpPr/>
          <p:nvPr/>
        </p:nvGrpSpPr>
        <p:grpSpPr>
          <a:xfrm rot="5400000">
            <a:off x="-1963" y="1309"/>
            <a:ext cx="1635964" cy="1633346"/>
            <a:chOff x="0" y="0"/>
            <a:chExt cx="6350000" cy="6339840"/>
          </a:xfrm>
        </p:grpSpPr>
        <p:sp>
          <p:nvSpPr>
            <p:cNvPr name="Freeform 9" id="9"/>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10" id="10"/>
          <p:cNvGrpSpPr/>
          <p:nvPr/>
        </p:nvGrpSpPr>
        <p:grpSpPr>
          <a:xfrm rot="-10800000">
            <a:off x="16652690" y="1309"/>
            <a:ext cx="1635964" cy="1633346"/>
            <a:chOff x="0" y="0"/>
            <a:chExt cx="6350000" cy="6339840"/>
          </a:xfrm>
        </p:grpSpPr>
        <p:sp>
          <p:nvSpPr>
            <p:cNvPr name="Freeform 11" id="11"/>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80498" y="1066800"/>
            <a:ext cx="15327005" cy="963933"/>
          </a:xfrm>
          <a:prstGeom prst="rect">
            <a:avLst/>
          </a:prstGeom>
        </p:spPr>
        <p:txBody>
          <a:bodyPr anchor="t" rtlCol="false" tIns="0" lIns="0" bIns="0" rIns="0">
            <a:spAutoFit/>
          </a:bodyPr>
          <a:lstStyle/>
          <a:p>
            <a:pPr algn="ctr">
              <a:lnSpc>
                <a:spcPts val="6930"/>
              </a:lnSpc>
            </a:pPr>
            <a:r>
              <a:rPr lang="en-US" sz="6600" spc="330">
                <a:solidFill>
                  <a:srgbClr val="2B4A9D"/>
                </a:solidFill>
                <a:latin typeface="Poppins ExtraBold"/>
              </a:rPr>
              <a:t>OUR APPROACH </a:t>
            </a:r>
          </a:p>
        </p:txBody>
      </p:sp>
      <p:grpSp>
        <p:nvGrpSpPr>
          <p:cNvPr name="Group 3" id="3"/>
          <p:cNvGrpSpPr/>
          <p:nvPr/>
        </p:nvGrpSpPr>
        <p:grpSpPr>
          <a:xfrm rot="0">
            <a:off x="0" y="2476500"/>
            <a:ext cx="19088514" cy="7810500"/>
            <a:chOff x="0" y="0"/>
            <a:chExt cx="6963542" cy="2849292"/>
          </a:xfrm>
        </p:grpSpPr>
        <p:sp>
          <p:nvSpPr>
            <p:cNvPr name="Freeform 4" id="4"/>
            <p:cNvSpPr/>
            <p:nvPr/>
          </p:nvSpPr>
          <p:spPr>
            <a:xfrm flipH="false" flipV="false">
              <a:off x="0" y="0"/>
              <a:ext cx="6963542" cy="2849292"/>
            </a:xfrm>
            <a:custGeom>
              <a:avLst/>
              <a:gdLst/>
              <a:ahLst/>
              <a:cxnLst/>
              <a:rect r="r" b="b" t="t" l="l"/>
              <a:pathLst>
                <a:path h="2849292" w="6963542">
                  <a:moveTo>
                    <a:pt x="0" y="0"/>
                  </a:moveTo>
                  <a:lnTo>
                    <a:pt x="6963542" y="0"/>
                  </a:lnTo>
                  <a:lnTo>
                    <a:pt x="6963542" y="2849292"/>
                  </a:lnTo>
                  <a:lnTo>
                    <a:pt x="0" y="2849292"/>
                  </a:lnTo>
                  <a:close/>
                </a:path>
              </a:pathLst>
            </a:custGeom>
            <a:solidFill>
              <a:srgbClr val="2B4A9D"/>
            </a:solidFill>
          </p:spPr>
        </p:sp>
      </p:grpSp>
      <p:sp>
        <p:nvSpPr>
          <p:cNvPr name="TextBox 5" id="5"/>
          <p:cNvSpPr txBox="true"/>
          <p:nvPr/>
        </p:nvSpPr>
        <p:spPr>
          <a:xfrm rot="0">
            <a:off x="383061" y="3102360"/>
            <a:ext cx="16876239" cy="5324475"/>
          </a:xfrm>
          <a:prstGeom prst="rect">
            <a:avLst/>
          </a:prstGeom>
        </p:spPr>
        <p:txBody>
          <a:bodyPr anchor="t" rtlCol="false" tIns="0" lIns="0" bIns="0" rIns="0">
            <a:spAutoFit/>
          </a:bodyPr>
          <a:lstStyle/>
          <a:p>
            <a:pPr marL="647703" indent="-323852" lvl="1">
              <a:lnSpc>
                <a:spcPts val="4200"/>
              </a:lnSpc>
              <a:buFont typeface="Arial"/>
              <a:buChar char="•"/>
            </a:pPr>
            <a:r>
              <a:rPr lang="en-US" sz="3000" spc="300">
                <a:solidFill>
                  <a:srgbClr val="FFFFFF"/>
                </a:solidFill>
                <a:latin typeface="Lato"/>
              </a:rPr>
              <a:t>Model Evaluation: The trained model is evaluated on the testing dataset to measure its accuracy and performance. We will also perform a confusion matrix analysis to visualize the performance of the model across different classes.</a:t>
            </a:r>
          </a:p>
          <a:p>
            <a:pPr>
              <a:lnSpc>
                <a:spcPts val="4200"/>
              </a:lnSpc>
            </a:pPr>
          </a:p>
          <a:p>
            <a:pPr marL="647703" indent="-323852" lvl="1">
              <a:lnSpc>
                <a:spcPts val="4200"/>
              </a:lnSpc>
              <a:buFont typeface="Arial"/>
              <a:buChar char="•"/>
            </a:pPr>
            <a:r>
              <a:rPr lang="en-US" sz="3000" spc="300">
                <a:solidFill>
                  <a:srgbClr val="FFFFFF"/>
                </a:solidFill>
                <a:latin typeface="Lato"/>
              </a:rPr>
              <a:t>Deployment: Finally, the trained model can be deployed to recognize traffic signs in real-time using a camera feed or static images. This can be done using various techniques, such as image segmentation and object detection, to locate and recognize the traffic signs in the input images.</a:t>
            </a:r>
          </a:p>
          <a:p>
            <a:pPr>
              <a:lnSpc>
                <a:spcPts val="4200"/>
              </a:lnSpc>
            </a:pPr>
          </a:p>
          <a:p>
            <a:pPr>
              <a:lnSpc>
                <a:spcPts val="4200"/>
              </a:lnSpc>
            </a:pPr>
          </a:p>
        </p:txBody>
      </p:sp>
      <p:grpSp>
        <p:nvGrpSpPr>
          <p:cNvPr name="Group 6" id="6"/>
          <p:cNvGrpSpPr/>
          <p:nvPr/>
        </p:nvGrpSpPr>
        <p:grpSpPr>
          <a:xfrm rot="0">
            <a:off x="0" y="0"/>
            <a:ext cx="18288000" cy="417760"/>
            <a:chOff x="0" y="0"/>
            <a:chExt cx="6671512" cy="152400"/>
          </a:xfrm>
        </p:grpSpPr>
        <p:sp>
          <p:nvSpPr>
            <p:cNvPr name="Freeform 7" id="7"/>
            <p:cNvSpPr/>
            <p:nvPr/>
          </p:nvSpPr>
          <p:spPr>
            <a:xfrm flipH="false" flipV="false">
              <a:off x="0" y="0"/>
              <a:ext cx="6671512" cy="152400"/>
            </a:xfrm>
            <a:custGeom>
              <a:avLst/>
              <a:gdLst/>
              <a:ahLst/>
              <a:cxnLst/>
              <a:rect r="r" b="b" t="t" l="l"/>
              <a:pathLst>
                <a:path h="152400" w="6671512">
                  <a:moveTo>
                    <a:pt x="0" y="0"/>
                  </a:moveTo>
                  <a:lnTo>
                    <a:pt x="6671512" y="0"/>
                  </a:lnTo>
                  <a:lnTo>
                    <a:pt x="6671512" y="152400"/>
                  </a:lnTo>
                  <a:lnTo>
                    <a:pt x="0" y="152400"/>
                  </a:lnTo>
                  <a:close/>
                </a:path>
              </a:pathLst>
            </a:custGeom>
            <a:solidFill>
              <a:srgbClr val="2B4A9D"/>
            </a:solidFill>
          </p:spPr>
        </p:sp>
      </p:grpSp>
      <p:grpSp>
        <p:nvGrpSpPr>
          <p:cNvPr name="Group 8" id="8"/>
          <p:cNvGrpSpPr/>
          <p:nvPr/>
        </p:nvGrpSpPr>
        <p:grpSpPr>
          <a:xfrm rot="5400000">
            <a:off x="-1963" y="1309"/>
            <a:ext cx="1635964" cy="1633346"/>
            <a:chOff x="0" y="0"/>
            <a:chExt cx="6350000" cy="6339840"/>
          </a:xfrm>
        </p:grpSpPr>
        <p:sp>
          <p:nvSpPr>
            <p:cNvPr name="Freeform 9" id="9"/>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10" id="10"/>
          <p:cNvGrpSpPr/>
          <p:nvPr/>
        </p:nvGrpSpPr>
        <p:grpSpPr>
          <a:xfrm rot="-10800000">
            <a:off x="16652690" y="1309"/>
            <a:ext cx="1635964" cy="1633346"/>
            <a:chOff x="0" y="0"/>
            <a:chExt cx="6350000" cy="6339840"/>
          </a:xfrm>
        </p:grpSpPr>
        <p:sp>
          <p:nvSpPr>
            <p:cNvPr name="Freeform 11" id="11"/>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63213" y="-570564"/>
            <a:ext cx="2992173" cy="11428128"/>
            <a:chOff x="0" y="0"/>
            <a:chExt cx="874407" cy="3339658"/>
          </a:xfrm>
        </p:grpSpPr>
        <p:sp>
          <p:nvSpPr>
            <p:cNvPr name="Freeform 3" id="3"/>
            <p:cNvSpPr/>
            <p:nvPr/>
          </p:nvSpPr>
          <p:spPr>
            <a:xfrm flipH="false" flipV="false">
              <a:off x="0" y="0"/>
              <a:ext cx="874407" cy="3339659"/>
            </a:xfrm>
            <a:custGeom>
              <a:avLst/>
              <a:gdLst/>
              <a:ahLst/>
              <a:cxnLst/>
              <a:rect r="r" b="b" t="t" l="l"/>
              <a:pathLst>
                <a:path h="3339659" w="874407">
                  <a:moveTo>
                    <a:pt x="0" y="0"/>
                  </a:moveTo>
                  <a:lnTo>
                    <a:pt x="874407" y="0"/>
                  </a:lnTo>
                  <a:lnTo>
                    <a:pt x="874407" y="3339659"/>
                  </a:lnTo>
                  <a:lnTo>
                    <a:pt x="0" y="3339659"/>
                  </a:lnTo>
                  <a:close/>
                </a:path>
              </a:pathLst>
            </a:custGeom>
            <a:solidFill>
              <a:srgbClr val="5271FF"/>
            </a:solidFill>
          </p:spPr>
        </p:sp>
      </p:grpSp>
      <p:grpSp>
        <p:nvGrpSpPr>
          <p:cNvPr name="Group 4" id="4"/>
          <p:cNvGrpSpPr/>
          <p:nvPr/>
        </p:nvGrpSpPr>
        <p:grpSpPr>
          <a:xfrm rot="0">
            <a:off x="13713001" y="-1128319"/>
            <a:ext cx="5770168" cy="5770168"/>
            <a:chOff x="0" y="0"/>
            <a:chExt cx="6350000" cy="6350000"/>
          </a:xfrm>
        </p:grpSpPr>
        <p:sp>
          <p:nvSpPr>
            <p:cNvPr name="Freeform 5" id="5"/>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6" id="6"/>
          <p:cNvGrpSpPr/>
          <p:nvPr/>
        </p:nvGrpSpPr>
        <p:grpSpPr>
          <a:xfrm rot="0">
            <a:off x="619537" y="8172754"/>
            <a:ext cx="1635964" cy="1633346"/>
            <a:chOff x="0" y="0"/>
            <a:chExt cx="6350000" cy="6339840"/>
          </a:xfrm>
        </p:grpSpPr>
        <p:sp>
          <p:nvSpPr>
            <p:cNvPr name="Freeform 7" id="7"/>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0" r="0" b="0"/>
          <a:stretch>
            <a:fillRect/>
          </a:stretch>
        </p:blipFill>
        <p:spPr>
          <a:xfrm flipH="false" flipV="false" rot="0">
            <a:off x="1449532" y="2083472"/>
            <a:ext cx="12263469" cy="6514480"/>
          </a:xfrm>
          <a:prstGeom prst="rect">
            <a:avLst/>
          </a:prstGeom>
        </p:spPr>
      </p:pic>
      <p:sp>
        <p:nvSpPr>
          <p:cNvPr name="TextBox 9" id="9"/>
          <p:cNvSpPr txBox="true"/>
          <p:nvPr/>
        </p:nvSpPr>
        <p:spPr>
          <a:xfrm rot="0">
            <a:off x="619537" y="1047750"/>
            <a:ext cx="8183276" cy="895354"/>
          </a:xfrm>
          <a:prstGeom prst="rect">
            <a:avLst/>
          </a:prstGeom>
        </p:spPr>
        <p:txBody>
          <a:bodyPr anchor="t" rtlCol="false" tIns="0" lIns="0" bIns="0" rIns="0">
            <a:spAutoFit/>
          </a:bodyPr>
          <a:lstStyle/>
          <a:p>
            <a:pPr>
              <a:lnSpc>
                <a:spcPts val="6300"/>
              </a:lnSpc>
            </a:pPr>
            <a:r>
              <a:rPr lang="en-US" sz="6000" spc="300">
                <a:solidFill>
                  <a:srgbClr val="2B4A9D"/>
                </a:solidFill>
                <a:latin typeface="Poppins ExtraBold"/>
              </a:rPr>
              <a:t>FINAL RESULTS</a:t>
            </a:r>
          </a:p>
        </p:txBody>
      </p:sp>
      <p:sp>
        <p:nvSpPr>
          <p:cNvPr name="TextBox 10" id="10"/>
          <p:cNvSpPr txBox="true"/>
          <p:nvPr/>
        </p:nvSpPr>
        <p:spPr>
          <a:xfrm rot="0">
            <a:off x="2472489" y="8655220"/>
            <a:ext cx="11240512" cy="1027068"/>
          </a:xfrm>
          <a:prstGeom prst="rect">
            <a:avLst/>
          </a:prstGeom>
        </p:spPr>
        <p:txBody>
          <a:bodyPr anchor="t" rtlCol="false" tIns="0" lIns="0" bIns="0" rIns="0">
            <a:spAutoFit/>
          </a:bodyPr>
          <a:lstStyle/>
          <a:p>
            <a:pPr algn="just">
              <a:lnSpc>
                <a:spcPts val="4344"/>
              </a:lnSpc>
            </a:pPr>
            <a:r>
              <a:rPr lang="en-US" sz="2172">
                <a:solidFill>
                  <a:srgbClr val="2B4A9D"/>
                </a:solidFill>
                <a:latin typeface="Canva Sans Bold"/>
              </a:rPr>
              <a:t>The above picture describes all the 43 classes that are classified by training of our model for the given in the dataset.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63213" y="-570564"/>
            <a:ext cx="2992173" cy="11428128"/>
            <a:chOff x="0" y="0"/>
            <a:chExt cx="874407" cy="3339658"/>
          </a:xfrm>
        </p:grpSpPr>
        <p:sp>
          <p:nvSpPr>
            <p:cNvPr name="Freeform 3" id="3"/>
            <p:cNvSpPr/>
            <p:nvPr/>
          </p:nvSpPr>
          <p:spPr>
            <a:xfrm flipH="false" flipV="false">
              <a:off x="0" y="0"/>
              <a:ext cx="874407" cy="3339659"/>
            </a:xfrm>
            <a:custGeom>
              <a:avLst/>
              <a:gdLst/>
              <a:ahLst/>
              <a:cxnLst/>
              <a:rect r="r" b="b" t="t" l="l"/>
              <a:pathLst>
                <a:path h="3339659" w="874407">
                  <a:moveTo>
                    <a:pt x="0" y="0"/>
                  </a:moveTo>
                  <a:lnTo>
                    <a:pt x="874407" y="0"/>
                  </a:lnTo>
                  <a:lnTo>
                    <a:pt x="874407" y="3339659"/>
                  </a:lnTo>
                  <a:lnTo>
                    <a:pt x="0" y="3339659"/>
                  </a:lnTo>
                  <a:close/>
                </a:path>
              </a:pathLst>
            </a:custGeom>
            <a:solidFill>
              <a:srgbClr val="5271FF"/>
            </a:solidFill>
          </p:spPr>
        </p:sp>
      </p:grpSp>
      <p:grpSp>
        <p:nvGrpSpPr>
          <p:cNvPr name="Group 4" id="4"/>
          <p:cNvGrpSpPr/>
          <p:nvPr/>
        </p:nvGrpSpPr>
        <p:grpSpPr>
          <a:xfrm rot="0">
            <a:off x="13713001" y="-1128319"/>
            <a:ext cx="5770168" cy="5770168"/>
            <a:chOff x="0" y="0"/>
            <a:chExt cx="6350000" cy="6350000"/>
          </a:xfrm>
        </p:grpSpPr>
        <p:sp>
          <p:nvSpPr>
            <p:cNvPr name="Freeform 5" id="5"/>
            <p:cNvSpPr/>
            <p:nvPr/>
          </p:nvSpPr>
          <p:spPr>
            <a:xfrm flipH="false" flipV="false">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B4A9D"/>
            </a:solidFill>
          </p:spPr>
        </p:sp>
      </p:grpSp>
      <p:grpSp>
        <p:nvGrpSpPr>
          <p:cNvPr name="Group 6" id="6"/>
          <p:cNvGrpSpPr/>
          <p:nvPr/>
        </p:nvGrpSpPr>
        <p:grpSpPr>
          <a:xfrm rot="0">
            <a:off x="619537" y="8172754"/>
            <a:ext cx="1635964" cy="1633346"/>
            <a:chOff x="0" y="0"/>
            <a:chExt cx="6350000" cy="6339840"/>
          </a:xfrm>
        </p:grpSpPr>
        <p:sp>
          <p:nvSpPr>
            <p:cNvPr name="Freeform 7" id="7"/>
            <p:cNvSpPr/>
            <p:nvPr/>
          </p:nvSpPr>
          <p:spPr>
            <a:xfrm flipH="false" flipV="false">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pic>
        <p:nvPicPr>
          <p:cNvPr name="Picture 8" id="8"/>
          <p:cNvPicPr>
            <a:picLocks noChangeAspect="true"/>
          </p:cNvPicPr>
          <p:nvPr/>
        </p:nvPicPr>
        <p:blipFill>
          <a:blip r:embed="rId2"/>
          <a:srcRect l="0" t="0" r="0" b="0"/>
          <a:stretch>
            <a:fillRect/>
          </a:stretch>
        </p:blipFill>
        <p:spPr>
          <a:xfrm flipH="false" flipV="false" rot="0">
            <a:off x="791164" y="2411288"/>
            <a:ext cx="12601170" cy="5161925"/>
          </a:xfrm>
          <a:prstGeom prst="rect">
            <a:avLst/>
          </a:prstGeom>
        </p:spPr>
      </p:pic>
      <p:sp>
        <p:nvSpPr>
          <p:cNvPr name="TextBox 9" id="9"/>
          <p:cNvSpPr txBox="true"/>
          <p:nvPr/>
        </p:nvSpPr>
        <p:spPr>
          <a:xfrm rot="0">
            <a:off x="619537" y="1047750"/>
            <a:ext cx="8183276" cy="895354"/>
          </a:xfrm>
          <a:prstGeom prst="rect">
            <a:avLst/>
          </a:prstGeom>
        </p:spPr>
        <p:txBody>
          <a:bodyPr anchor="t" rtlCol="false" tIns="0" lIns="0" bIns="0" rIns="0">
            <a:spAutoFit/>
          </a:bodyPr>
          <a:lstStyle/>
          <a:p>
            <a:pPr>
              <a:lnSpc>
                <a:spcPts val="6300"/>
              </a:lnSpc>
            </a:pPr>
            <a:r>
              <a:rPr lang="en-US" sz="6000" spc="300">
                <a:solidFill>
                  <a:srgbClr val="2B4A9D"/>
                </a:solidFill>
                <a:latin typeface="Poppins ExtraBold"/>
              </a:rPr>
              <a:t>FINAL RESULTS</a:t>
            </a:r>
          </a:p>
        </p:txBody>
      </p:sp>
      <p:sp>
        <p:nvSpPr>
          <p:cNvPr name="TextBox 10" id="10"/>
          <p:cNvSpPr txBox="true"/>
          <p:nvPr/>
        </p:nvSpPr>
        <p:spPr>
          <a:xfrm rot="0">
            <a:off x="2011279" y="7878013"/>
            <a:ext cx="11381055" cy="1027068"/>
          </a:xfrm>
          <a:prstGeom prst="rect">
            <a:avLst/>
          </a:prstGeom>
        </p:spPr>
        <p:txBody>
          <a:bodyPr anchor="t" rtlCol="false" tIns="0" lIns="0" bIns="0" rIns="0">
            <a:spAutoFit/>
          </a:bodyPr>
          <a:lstStyle/>
          <a:p>
            <a:pPr algn="just">
              <a:lnSpc>
                <a:spcPts val="4344"/>
              </a:lnSpc>
            </a:pPr>
            <a:r>
              <a:rPr lang="en-US" sz="2172">
                <a:solidFill>
                  <a:srgbClr val="2B4A9D"/>
                </a:solidFill>
                <a:latin typeface="Canva Sans Bold"/>
              </a:rPr>
              <a:t>The above picture describes the frequency distribution of each class(i.e type of road sign) from the 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DAFgKrZYnWA</dc:identifier>
  <dcterms:modified xsi:type="dcterms:W3CDTF">2011-08-01T06:04:30Z</dcterms:modified>
  <cp:revision>1</cp:revision>
  <dc:title>8_string the_boys__End_Sem_Project_Presentation</dc:title>
</cp:coreProperties>
</file>