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6182" y="9836474"/>
            <a:ext cx="16855636" cy="450526"/>
            <a:chOff x="0" y="0"/>
            <a:chExt cx="5701783" cy="152400"/>
          </a:xfrm>
        </p:grpSpPr>
        <p:sp>
          <p:nvSpPr>
            <p:cNvPr name="Freeform 3" id="3"/>
            <p:cNvSpPr/>
            <p:nvPr/>
          </p:nvSpPr>
          <p:spPr>
            <a:xfrm flipH="false" flipV="false">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00C49A"/>
            </a:solidFill>
          </p:spPr>
        </p:sp>
      </p:grpSp>
      <p:sp>
        <p:nvSpPr>
          <p:cNvPr name="TextBox 4" id="4"/>
          <p:cNvSpPr txBox="true"/>
          <p:nvPr/>
        </p:nvSpPr>
        <p:spPr>
          <a:xfrm rot="0">
            <a:off x="1028700" y="352290"/>
            <a:ext cx="12646718" cy="2447925"/>
          </a:xfrm>
          <a:prstGeom prst="rect">
            <a:avLst/>
          </a:prstGeom>
        </p:spPr>
        <p:txBody>
          <a:bodyPr anchor="t" rtlCol="false" tIns="0" lIns="0" bIns="0" rIns="0">
            <a:spAutoFit/>
          </a:bodyPr>
          <a:lstStyle/>
          <a:p>
            <a:pPr>
              <a:lnSpc>
                <a:spcPts val="9600"/>
              </a:lnSpc>
            </a:pPr>
            <a:r>
              <a:rPr lang="en-US" sz="8000" spc="248">
                <a:solidFill>
                  <a:srgbClr val="333333"/>
                </a:solidFill>
                <a:latin typeface="Poppins Bold"/>
              </a:rPr>
              <a:t>Road sign recognition system</a:t>
            </a:r>
          </a:p>
        </p:txBody>
      </p:sp>
      <p:sp>
        <p:nvSpPr>
          <p:cNvPr name="TextBox 5" id="5"/>
          <p:cNvSpPr txBox="true"/>
          <p:nvPr/>
        </p:nvSpPr>
        <p:spPr>
          <a:xfrm rot="0">
            <a:off x="3248312" y="6063726"/>
            <a:ext cx="6468406"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HARSHRAJSINH VAGHROLA</a:t>
            </a:r>
          </a:p>
        </p:txBody>
      </p:sp>
      <p:sp>
        <p:nvSpPr>
          <p:cNvPr name="TextBox 6" id="6"/>
          <p:cNvSpPr txBox="true"/>
          <p:nvPr/>
        </p:nvSpPr>
        <p:spPr>
          <a:xfrm rot="0">
            <a:off x="3291132" y="6739362"/>
            <a:ext cx="4381549"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MANAN VADALIYA</a:t>
            </a:r>
          </a:p>
        </p:txBody>
      </p:sp>
      <p:sp>
        <p:nvSpPr>
          <p:cNvPr name="AutoShape 7" id="7"/>
          <p:cNvSpPr/>
          <p:nvPr/>
        </p:nvSpPr>
        <p:spPr>
          <a:xfrm>
            <a:off x="3248312" y="4379216"/>
            <a:ext cx="11028594" cy="0"/>
          </a:xfrm>
          <a:prstGeom prst="line">
            <a:avLst/>
          </a:prstGeom>
          <a:ln cap="flat" w="38100">
            <a:solidFill>
              <a:srgbClr val="000000"/>
            </a:solidFill>
            <a:prstDash val="solid"/>
            <a:headEnd type="none" len="sm" w="sm"/>
            <a:tailEnd type="none" len="sm" w="sm"/>
          </a:ln>
        </p:spPr>
      </p:sp>
      <p:sp>
        <p:nvSpPr>
          <p:cNvPr name="AutoShape 8" id="8"/>
          <p:cNvSpPr/>
          <p:nvPr/>
        </p:nvSpPr>
        <p:spPr>
          <a:xfrm>
            <a:off x="9716719" y="4379216"/>
            <a:ext cx="0" cy="3540186"/>
          </a:xfrm>
          <a:prstGeom prst="line">
            <a:avLst/>
          </a:prstGeom>
          <a:ln cap="flat" w="38100">
            <a:solidFill>
              <a:srgbClr val="000000"/>
            </a:solidFill>
            <a:prstDash val="solid"/>
            <a:headEnd type="none" len="sm" w="sm"/>
            <a:tailEnd type="none" len="sm" w="sm"/>
          </a:ln>
        </p:spPr>
      </p:sp>
      <p:sp>
        <p:nvSpPr>
          <p:cNvPr name="AutoShape 9" id="9"/>
          <p:cNvSpPr/>
          <p:nvPr/>
        </p:nvSpPr>
        <p:spPr>
          <a:xfrm>
            <a:off x="3283443" y="5133399"/>
            <a:ext cx="10925563" cy="10101"/>
          </a:xfrm>
          <a:prstGeom prst="line">
            <a:avLst/>
          </a:prstGeom>
          <a:ln cap="flat" w="38100">
            <a:solidFill>
              <a:srgbClr val="000000"/>
            </a:solidFill>
            <a:prstDash val="solid"/>
            <a:headEnd type="none" len="sm" w="sm"/>
            <a:tailEnd type="none" len="sm" w="sm"/>
          </a:ln>
        </p:spPr>
      </p:sp>
      <p:sp>
        <p:nvSpPr>
          <p:cNvPr name="AutoShape 10" id="10"/>
          <p:cNvSpPr/>
          <p:nvPr/>
        </p:nvSpPr>
        <p:spPr>
          <a:xfrm flipH="true">
            <a:off x="3248312" y="4357955"/>
            <a:ext cx="21410" cy="3561317"/>
          </a:xfrm>
          <a:prstGeom prst="line">
            <a:avLst/>
          </a:prstGeom>
          <a:ln cap="flat" w="38100">
            <a:solidFill>
              <a:srgbClr val="000000"/>
            </a:solidFill>
            <a:prstDash val="solid"/>
            <a:headEnd type="none" len="sm" w="sm"/>
            <a:tailEnd type="none" len="sm" w="sm"/>
          </a:ln>
        </p:spPr>
      </p:sp>
      <p:sp>
        <p:nvSpPr>
          <p:cNvPr name="AutoShape 11" id="11"/>
          <p:cNvSpPr/>
          <p:nvPr/>
        </p:nvSpPr>
        <p:spPr>
          <a:xfrm>
            <a:off x="14228055" y="4400775"/>
            <a:ext cx="13721" cy="3518497"/>
          </a:xfrm>
          <a:prstGeom prst="line">
            <a:avLst/>
          </a:prstGeom>
          <a:ln cap="flat" w="38100">
            <a:solidFill>
              <a:srgbClr val="000000"/>
            </a:solidFill>
            <a:prstDash val="solid"/>
            <a:headEnd type="none" len="sm" w="sm"/>
            <a:tailEnd type="none" len="sm" w="sm"/>
          </a:ln>
        </p:spPr>
      </p:sp>
      <p:sp>
        <p:nvSpPr>
          <p:cNvPr name="AutoShape 12" id="12"/>
          <p:cNvSpPr/>
          <p:nvPr/>
        </p:nvSpPr>
        <p:spPr>
          <a:xfrm>
            <a:off x="3213182" y="5908392"/>
            <a:ext cx="11028594" cy="0"/>
          </a:xfrm>
          <a:prstGeom prst="line">
            <a:avLst/>
          </a:prstGeom>
          <a:ln cap="flat" w="38100">
            <a:solidFill>
              <a:srgbClr val="000000"/>
            </a:solidFill>
            <a:prstDash val="solid"/>
            <a:headEnd type="none" len="sm" w="sm"/>
            <a:tailEnd type="none" len="sm" w="sm"/>
          </a:ln>
        </p:spPr>
      </p:sp>
      <p:sp>
        <p:nvSpPr>
          <p:cNvPr name="AutoShape 13" id="13"/>
          <p:cNvSpPr/>
          <p:nvPr/>
        </p:nvSpPr>
        <p:spPr>
          <a:xfrm>
            <a:off x="3248312" y="6620218"/>
            <a:ext cx="11028594" cy="0"/>
          </a:xfrm>
          <a:prstGeom prst="line">
            <a:avLst/>
          </a:prstGeom>
          <a:ln cap="flat" w="38100">
            <a:solidFill>
              <a:srgbClr val="000000"/>
            </a:solidFill>
            <a:prstDash val="solid"/>
            <a:headEnd type="none" len="sm" w="sm"/>
            <a:tailEnd type="none" len="sm" w="sm"/>
          </a:ln>
        </p:spPr>
      </p:sp>
      <p:sp>
        <p:nvSpPr>
          <p:cNvPr name="AutoShape 14" id="14"/>
          <p:cNvSpPr/>
          <p:nvPr/>
        </p:nvSpPr>
        <p:spPr>
          <a:xfrm>
            <a:off x="3234592" y="7259666"/>
            <a:ext cx="11028594" cy="0"/>
          </a:xfrm>
          <a:prstGeom prst="line">
            <a:avLst/>
          </a:prstGeom>
          <a:ln cap="flat" w="38100">
            <a:solidFill>
              <a:srgbClr val="000000"/>
            </a:solidFill>
            <a:prstDash val="solid"/>
            <a:headEnd type="none" len="sm" w="sm"/>
            <a:tailEnd type="none" len="sm" w="sm"/>
          </a:ln>
        </p:spPr>
      </p:sp>
      <p:sp>
        <p:nvSpPr>
          <p:cNvPr name="TextBox 15" id="15"/>
          <p:cNvSpPr txBox="true"/>
          <p:nvPr/>
        </p:nvSpPr>
        <p:spPr>
          <a:xfrm rot="0">
            <a:off x="4195281" y="4554218"/>
            <a:ext cx="3872699"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NAME</a:t>
            </a:r>
          </a:p>
        </p:txBody>
      </p:sp>
      <p:sp>
        <p:nvSpPr>
          <p:cNvPr name="TextBox 16" id="16"/>
          <p:cNvSpPr txBox="true"/>
          <p:nvPr/>
        </p:nvSpPr>
        <p:spPr>
          <a:xfrm rot="0">
            <a:off x="10036037" y="4555728"/>
            <a:ext cx="3872699"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ROLL NO</a:t>
            </a:r>
          </a:p>
        </p:txBody>
      </p:sp>
      <p:sp>
        <p:nvSpPr>
          <p:cNvPr name="TextBox 17" id="17"/>
          <p:cNvSpPr txBox="true"/>
          <p:nvPr/>
        </p:nvSpPr>
        <p:spPr>
          <a:xfrm rot="0">
            <a:off x="10036037" y="5329211"/>
            <a:ext cx="3872699"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AU2040175</a:t>
            </a:r>
          </a:p>
        </p:txBody>
      </p:sp>
      <p:sp>
        <p:nvSpPr>
          <p:cNvPr name="TextBox 18" id="18"/>
          <p:cNvSpPr txBox="true"/>
          <p:nvPr/>
        </p:nvSpPr>
        <p:spPr>
          <a:xfrm rot="0">
            <a:off x="10036037" y="6107824"/>
            <a:ext cx="3872699"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AU2040195</a:t>
            </a:r>
          </a:p>
        </p:txBody>
      </p:sp>
      <p:sp>
        <p:nvSpPr>
          <p:cNvPr name="TextBox 19" id="19"/>
          <p:cNvSpPr txBox="true"/>
          <p:nvPr/>
        </p:nvSpPr>
        <p:spPr>
          <a:xfrm rot="0">
            <a:off x="10036037" y="6798240"/>
            <a:ext cx="3872699"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AU2040264</a:t>
            </a:r>
          </a:p>
        </p:txBody>
      </p:sp>
      <p:sp>
        <p:nvSpPr>
          <p:cNvPr name="TextBox 20" id="20"/>
          <p:cNvSpPr txBox="true"/>
          <p:nvPr/>
        </p:nvSpPr>
        <p:spPr>
          <a:xfrm rot="0">
            <a:off x="3105900" y="5350622"/>
            <a:ext cx="5386122"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PRUTHVIRAJ DODIYA</a:t>
            </a:r>
          </a:p>
        </p:txBody>
      </p:sp>
      <p:sp>
        <p:nvSpPr>
          <p:cNvPr name="TextBox 21" id="21"/>
          <p:cNvSpPr txBox="true"/>
          <p:nvPr/>
        </p:nvSpPr>
        <p:spPr>
          <a:xfrm rot="0">
            <a:off x="3291132" y="7341342"/>
            <a:ext cx="5032860"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MOHSINALI VIJAPURA</a:t>
            </a:r>
          </a:p>
        </p:txBody>
      </p:sp>
      <p:sp>
        <p:nvSpPr>
          <p:cNvPr name="AutoShape 22" id="22"/>
          <p:cNvSpPr/>
          <p:nvPr/>
        </p:nvSpPr>
        <p:spPr>
          <a:xfrm>
            <a:off x="3206322" y="7897863"/>
            <a:ext cx="11028594" cy="0"/>
          </a:xfrm>
          <a:prstGeom prst="line">
            <a:avLst/>
          </a:prstGeom>
          <a:ln cap="flat" w="38100">
            <a:solidFill>
              <a:srgbClr val="000000"/>
            </a:solidFill>
            <a:prstDash val="solid"/>
            <a:headEnd type="none" len="sm" w="sm"/>
            <a:tailEnd type="none" len="sm" w="sm"/>
          </a:ln>
        </p:spPr>
      </p:sp>
      <p:sp>
        <p:nvSpPr>
          <p:cNvPr name="TextBox 23" id="23"/>
          <p:cNvSpPr txBox="true"/>
          <p:nvPr/>
        </p:nvSpPr>
        <p:spPr>
          <a:xfrm rot="0">
            <a:off x="10022316" y="7436437"/>
            <a:ext cx="3872699" cy="440015"/>
          </a:xfrm>
          <a:prstGeom prst="rect">
            <a:avLst/>
          </a:prstGeom>
        </p:spPr>
        <p:txBody>
          <a:bodyPr anchor="t" rtlCol="false" tIns="0" lIns="0" bIns="0" rIns="0">
            <a:spAutoFit/>
          </a:bodyPr>
          <a:lstStyle/>
          <a:p>
            <a:pPr algn="ctr">
              <a:lnSpc>
                <a:spcPts val="3461"/>
              </a:lnSpc>
            </a:pPr>
            <a:r>
              <a:rPr lang="en-US" sz="3146" spc="157">
                <a:solidFill>
                  <a:srgbClr val="100F0D"/>
                </a:solidFill>
                <a:latin typeface="Poppins Bold"/>
              </a:rPr>
              <a:t>AU2040080</a:t>
            </a:r>
          </a:p>
        </p:txBody>
      </p:sp>
      <p:sp>
        <p:nvSpPr>
          <p:cNvPr name="TextBox 24" id="24"/>
          <p:cNvSpPr txBox="true"/>
          <p:nvPr/>
        </p:nvSpPr>
        <p:spPr>
          <a:xfrm rot="0">
            <a:off x="3267918" y="2870671"/>
            <a:ext cx="816828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Group 8: string the_boys;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alphaModFix amt="2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645592" y="735156"/>
            <a:ext cx="4642408" cy="9284817"/>
          </a:xfrm>
          <a:prstGeom prst="rect">
            <a:avLst/>
          </a:prstGeom>
        </p:spPr>
      </p:pic>
      <p:sp>
        <p:nvSpPr>
          <p:cNvPr name="TextBox 5" id="5"/>
          <p:cNvSpPr txBox="true"/>
          <p:nvPr/>
        </p:nvSpPr>
        <p:spPr>
          <a:xfrm rot="0">
            <a:off x="1184343" y="1028700"/>
            <a:ext cx="4139493" cy="638175"/>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Introduction </a:t>
            </a:r>
          </a:p>
        </p:txBody>
      </p:sp>
      <p:sp>
        <p:nvSpPr>
          <p:cNvPr name="TextBox 6" id="6"/>
          <p:cNvSpPr txBox="true"/>
          <p:nvPr/>
        </p:nvSpPr>
        <p:spPr>
          <a:xfrm rot="0">
            <a:off x="490447" y="1137806"/>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7" id="7"/>
          <p:cNvSpPr txBox="true"/>
          <p:nvPr/>
        </p:nvSpPr>
        <p:spPr>
          <a:xfrm rot="0">
            <a:off x="1028700" y="1808260"/>
            <a:ext cx="16422652" cy="2927985"/>
          </a:xfrm>
          <a:prstGeom prst="rect">
            <a:avLst/>
          </a:prstGeom>
        </p:spPr>
        <p:txBody>
          <a:bodyPr anchor="t" rtlCol="false" tIns="0" lIns="0" bIns="0" rIns="0">
            <a:spAutoFit/>
          </a:bodyPr>
          <a:lstStyle/>
          <a:p>
            <a:pPr algn="just" marL="474981" indent="-237491" lvl="1">
              <a:lnSpc>
                <a:spcPts val="3960"/>
              </a:lnSpc>
              <a:buFont typeface="Arial"/>
              <a:buChar char="•"/>
            </a:pPr>
            <a:r>
              <a:rPr lang="en-US" sz="2200">
                <a:solidFill>
                  <a:srgbClr val="333333"/>
                </a:solidFill>
                <a:latin typeface="Poppins Medium"/>
              </a:rPr>
              <a:t>In this project, using the power of deep learning and computer vision techniques to develop an image classification system that can accurately recognize and classify different types of traffic signs. </a:t>
            </a:r>
          </a:p>
          <a:p>
            <a:pPr algn="just">
              <a:lnSpc>
                <a:spcPts val="3960"/>
              </a:lnSpc>
            </a:pPr>
          </a:p>
          <a:p>
            <a:pPr algn="just" marL="474981" indent="-237491" lvl="1">
              <a:lnSpc>
                <a:spcPts val="3960"/>
              </a:lnSpc>
              <a:buFont typeface="Arial"/>
              <a:buChar char="•"/>
            </a:pPr>
            <a:r>
              <a:rPr lang="en-US" sz="2200">
                <a:solidFill>
                  <a:srgbClr val="333333"/>
                </a:solidFill>
                <a:latin typeface="Poppins Medium"/>
              </a:rPr>
              <a:t>It can be utilised to improve the safety of autonomous vehicles and driver support systems. It can also be used by traffic authorities to examine and track traffic patterns, spot congested locations, and enhance traffic management.</a:t>
            </a:r>
          </a:p>
        </p:txBody>
      </p:sp>
      <p:sp>
        <p:nvSpPr>
          <p:cNvPr name="TextBox 8" id="8"/>
          <p:cNvSpPr txBox="true"/>
          <p:nvPr/>
        </p:nvSpPr>
        <p:spPr>
          <a:xfrm rot="0">
            <a:off x="1038225" y="6774594"/>
            <a:ext cx="16230600" cy="1939808"/>
          </a:xfrm>
          <a:prstGeom prst="rect">
            <a:avLst/>
          </a:prstGeom>
        </p:spPr>
        <p:txBody>
          <a:bodyPr anchor="t" rtlCol="false" tIns="0" lIns="0" bIns="0" rIns="0">
            <a:spAutoFit/>
          </a:bodyPr>
          <a:lstStyle/>
          <a:p>
            <a:pPr algn="just" marL="468114" indent="-234057" lvl="1">
              <a:lnSpc>
                <a:spcPts val="3902"/>
              </a:lnSpc>
              <a:buFont typeface="Arial"/>
              <a:buChar char="•"/>
            </a:pPr>
            <a:r>
              <a:rPr lang="en-US" sz="2168">
                <a:solidFill>
                  <a:srgbClr val="333333"/>
                </a:solidFill>
                <a:latin typeface="Poppins Medium"/>
              </a:rPr>
              <a:t> The project aims to create a system that can use a webcam to identify different traffic signs in real-time using a convolutional neural network. The system should be accurate, efficient, and able to different traffic signs. This will improve road safety by helping drivers recognize and understand traffic signs they may have missed or misunderstood.</a:t>
            </a:r>
          </a:p>
        </p:txBody>
      </p:sp>
      <p:sp>
        <p:nvSpPr>
          <p:cNvPr name="TextBox 9" id="9"/>
          <p:cNvSpPr txBox="true"/>
          <p:nvPr/>
        </p:nvSpPr>
        <p:spPr>
          <a:xfrm rot="0">
            <a:off x="1184343" y="5993544"/>
            <a:ext cx="6083497" cy="638175"/>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Problem statement</a:t>
            </a:r>
          </a:p>
        </p:txBody>
      </p:sp>
      <p:sp>
        <p:nvSpPr>
          <p:cNvPr name="TextBox 10" id="10"/>
          <p:cNvSpPr txBox="true"/>
          <p:nvPr/>
        </p:nvSpPr>
        <p:spPr>
          <a:xfrm rot="0">
            <a:off x="490447" y="6102651"/>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1918644"/>
            <a:ext cx="16418498" cy="4696433"/>
          </a:xfrm>
          <a:prstGeom prst="rect">
            <a:avLst/>
          </a:prstGeom>
        </p:spPr>
        <p:txBody>
          <a:bodyPr anchor="t" rtlCol="false" tIns="0" lIns="0" bIns="0" rIns="0">
            <a:spAutoFit/>
          </a:bodyPr>
          <a:lstStyle/>
          <a:p>
            <a:pPr>
              <a:lnSpc>
                <a:spcPts val="4718"/>
              </a:lnSpc>
            </a:pPr>
            <a:r>
              <a:rPr lang="en-US" sz="2621">
                <a:solidFill>
                  <a:srgbClr val="333333"/>
                </a:solidFill>
                <a:latin typeface="Poppins Light"/>
              </a:rPr>
              <a:t>Road signal recognition can be performed using various algorithms Convolutional Neural Networks (CNN), Support Vector Machines (SVM), Decision Trees, Random Forest, Hough Transform and etc. We can achieve accuracy of around 90% when the network is trained using the Tensorflow and Keras libraries. Which focuses on developing a classification system in which we create different classes based on the differentiating factor to solve the problem of traffic sign recognition, and when it is combined with pre-processing and localisation phases it produces excellent results.</a:t>
            </a:r>
          </a:p>
          <a:p>
            <a:pPr>
              <a:lnSpc>
                <a:spcPts val="4718"/>
              </a:lnSpc>
            </a:pPr>
          </a:p>
          <a:p>
            <a:pPr>
              <a:lnSpc>
                <a:spcPts val="4718"/>
              </a:lnSpc>
            </a:pPr>
          </a:p>
        </p:txBody>
      </p:sp>
      <p:pic>
        <p:nvPicPr>
          <p:cNvPr name="Picture 5" id="5"/>
          <p:cNvPicPr>
            <a:picLocks noChangeAspect="true"/>
          </p:cNvPicPr>
          <p:nvPr/>
        </p:nvPicPr>
        <p:blipFill>
          <a:blip r:embed="rId2">
            <a:alphaModFix amt="2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890442" y="5603939"/>
            <a:ext cx="6397558" cy="4862144"/>
          </a:xfrm>
          <a:prstGeom prst="rect">
            <a:avLst/>
          </a:prstGeom>
        </p:spPr>
      </p:pic>
      <p:sp>
        <p:nvSpPr>
          <p:cNvPr name="TextBox 6" id="6"/>
          <p:cNvSpPr txBox="true"/>
          <p:nvPr/>
        </p:nvSpPr>
        <p:spPr>
          <a:xfrm rot="0">
            <a:off x="1184343" y="1028700"/>
            <a:ext cx="6854073" cy="638175"/>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Existing body of work</a:t>
            </a:r>
          </a:p>
        </p:txBody>
      </p:sp>
      <p:sp>
        <p:nvSpPr>
          <p:cNvPr name="TextBox 7" id="7"/>
          <p:cNvSpPr txBox="true"/>
          <p:nvPr/>
        </p:nvSpPr>
        <p:spPr>
          <a:xfrm rot="0">
            <a:off x="490447" y="1137806"/>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488631" y="1594485"/>
            <a:ext cx="17310739" cy="8121015"/>
          </a:xfrm>
          <a:prstGeom prst="rect">
            <a:avLst/>
          </a:prstGeom>
        </p:spPr>
        <p:txBody>
          <a:bodyPr anchor="t" rtlCol="false" tIns="0" lIns="0" bIns="0" rIns="0">
            <a:spAutoFit/>
          </a:bodyPr>
          <a:lstStyle/>
          <a:p>
            <a:pPr marL="582932" indent="-291466" lvl="1">
              <a:lnSpc>
                <a:spcPts val="4320"/>
              </a:lnSpc>
              <a:buFont typeface="Arial"/>
              <a:buChar char="•"/>
            </a:pPr>
            <a:r>
              <a:rPr lang="en-US" sz="2700">
                <a:solidFill>
                  <a:srgbClr val="333333"/>
                </a:solidFill>
                <a:latin typeface="Canva Sans Bold"/>
              </a:rPr>
              <a:t>Load and spliting  dataset</a:t>
            </a:r>
            <a:r>
              <a:rPr lang="en-US" sz="2700">
                <a:solidFill>
                  <a:srgbClr val="333333"/>
                </a:solidFill>
                <a:latin typeface="Canva Sans"/>
              </a:rPr>
              <a:t> : Load the images from the directory using OpenCV ,s</a:t>
            </a:r>
            <a:r>
              <a:rPr lang="en-US" sz="2700">
                <a:solidFill>
                  <a:srgbClr val="333333"/>
                </a:solidFill>
                <a:latin typeface="Canva Sans"/>
              </a:rPr>
              <a:t>plit the dataset into training, validation, and testing sets using the train_test_split function from scikit-learn. </a:t>
            </a:r>
          </a:p>
          <a:p>
            <a:pPr>
              <a:lnSpc>
                <a:spcPts val="4320"/>
              </a:lnSpc>
            </a:pPr>
          </a:p>
          <a:p>
            <a:pPr marL="582932" indent="-291466" lvl="1">
              <a:lnSpc>
                <a:spcPts val="4320"/>
              </a:lnSpc>
              <a:buFont typeface="Arial"/>
              <a:buChar char="•"/>
            </a:pPr>
            <a:r>
              <a:rPr lang="en-US" sz="2700">
                <a:solidFill>
                  <a:srgbClr val="333333"/>
                </a:solidFill>
                <a:latin typeface="Canva Sans Bold"/>
              </a:rPr>
              <a:t>Preprocess the images</a:t>
            </a:r>
            <a:r>
              <a:rPr lang="en-US" sz="2700">
                <a:solidFill>
                  <a:srgbClr val="333333"/>
                </a:solidFill>
                <a:latin typeface="Canva Sans"/>
              </a:rPr>
              <a:t> by converting them to grayscale, by normalizing them between 0 and 1, and equalizing the histogram to improve the contrast of the images.</a:t>
            </a:r>
          </a:p>
          <a:p>
            <a:pPr>
              <a:lnSpc>
                <a:spcPts val="4320"/>
              </a:lnSpc>
            </a:pPr>
          </a:p>
          <a:p>
            <a:pPr marL="582932" indent="-291466" lvl="1">
              <a:lnSpc>
                <a:spcPts val="4320"/>
              </a:lnSpc>
              <a:buFont typeface="Arial"/>
              <a:buChar char="•"/>
            </a:pPr>
            <a:r>
              <a:rPr lang="en-US" sz="2700">
                <a:solidFill>
                  <a:srgbClr val="333333"/>
                </a:solidFill>
                <a:latin typeface="Canva Sans Bold"/>
              </a:rPr>
              <a:t>Build the CNN model</a:t>
            </a:r>
            <a:r>
              <a:rPr lang="en-US" sz="2700">
                <a:solidFill>
                  <a:srgbClr val="333333"/>
                </a:solidFill>
                <a:latin typeface="Canva Sans"/>
              </a:rPr>
              <a:t>: Create a Sequential model in Keras and add convolutional, max pooling, and dense layers to the model. The convolutional layers learn to extract features from the input images, while the dense layers classify the features into the different classes.</a:t>
            </a:r>
          </a:p>
          <a:p>
            <a:pPr>
              <a:lnSpc>
                <a:spcPts val="4320"/>
              </a:lnSpc>
            </a:pPr>
          </a:p>
          <a:p>
            <a:pPr marL="582932" indent="-291466" lvl="1">
              <a:lnSpc>
                <a:spcPts val="4320"/>
              </a:lnSpc>
              <a:buFont typeface="Arial"/>
              <a:buChar char="•"/>
            </a:pPr>
            <a:r>
              <a:rPr lang="en-US" sz="2700">
                <a:solidFill>
                  <a:srgbClr val="333333"/>
                </a:solidFill>
                <a:latin typeface="Canva Sans Bold"/>
              </a:rPr>
              <a:t>Compile and train model:</a:t>
            </a:r>
            <a:r>
              <a:rPr lang="en-US" sz="2700">
                <a:solidFill>
                  <a:srgbClr val="333333"/>
                </a:solidFill>
                <a:latin typeface="Canva Sans"/>
              </a:rPr>
              <a:t> Train the model using fit function in Keras with specified batch size, number of epochs and steps per epoch. Use validation set to monitor model performance during training and avoid overfitting.</a:t>
            </a:r>
          </a:p>
          <a:p>
            <a:pPr>
              <a:lnSpc>
                <a:spcPts val="4320"/>
              </a:lnSpc>
            </a:pPr>
          </a:p>
          <a:p>
            <a:pPr marL="582932" indent="-291466" lvl="1">
              <a:lnSpc>
                <a:spcPts val="4320"/>
              </a:lnSpc>
              <a:buFont typeface="Arial"/>
              <a:buChar char="•"/>
            </a:pPr>
            <a:r>
              <a:rPr lang="en-US" sz="2700">
                <a:solidFill>
                  <a:srgbClr val="333333"/>
                </a:solidFill>
                <a:latin typeface="Poppins Light"/>
              </a:rPr>
              <a:t>We will then evaluate and save our model and use it for further predicitons</a:t>
            </a:r>
          </a:p>
        </p:txBody>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5</a:t>
            </a:r>
          </a:p>
        </p:txBody>
      </p:sp>
      <p:sp>
        <p:nvSpPr>
          <p:cNvPr name="TextBox 6" id="6"/>
          <p:cNvSpPr txBox="true"/>
          <p:nvPr/>
        </p:nvSpPr>
        <p:spPr>
          <a:xfrm rot="0">
            <a:off x="1213819" y="861581"/>
            <a:ext cx="6883549" cy="638175"/>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Approach</a:t>
            </a:r>
          </a:p>
        </p:txBody>
      </p:sp>
      <p:sp>
        <p:nvSpPr>
          <p:cNvPr name="TextBox 7" id="7"/>
          <p:cNvSpPr txBox="true"/>
          <p:nvPr/>
        </p:nvSpPr>
        <p:spPr>
          <a:xfrm rot="0">
            <a:off x="490447" y="999694"/>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759574" y="1572633"/>
            <a:ext cx="6819105" cy="8486236"/>
          </a:xfrm>
          <a:prstGeom prst="rect">
            <a:avLst/>
          </a:prstGeom>
        </p:spPr>
      </p:pic>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5</a:t>
            </a:r>
          </a:p>
        </p:txBody>
      </p:sp>
      <p:sp>
        <p:nvSpPr>
          <p:cNvPr name="TextBox 6" id="6"/>
          <p:cNvSpPr txBox="true"/>
          <p:nvPr/>
        </p:nvSpPr>
        <p:spPr>
          <a:xfrm rot="0">
            <a:off x="1213819" y="861581"/>
            <a:ext cx="6883549" cy="1276350"/>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DATASET</a:t>
            </a:r>
          </a:p>
          <a:p>
            <a:pPr>
              <a:lnSpc>
                <a:spcPts val="5040"/>
              </a:lnSpc>
            </a:pPr>
          </a:p>
        </p:txBody>
      </p:sp>
      <p:sp>
        <p:nvSpPr>
          <p:cNvPr name="TextBox 7" id="7"/>
          <p:cNvSpPr txBox="true"/>
          <p:nvPr/>
        </p:nvSpPr>
        <p:spPr>
          <a:xfrm rot="0">
            <a:off x="490447" y="999694"/>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8" id="8"/>
          <p:cNvSpPr txBox="true"/>
          <p:nvPr/>
        </p:nvSpPr>
        <p:spPr>
          <a:xfrm rot="0">
            <a:off x="8097367" y="3619817"/>
            <a:ext cx="9503086" cy="298069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333333"/>
                </a:solidFill>
                <a:latin typeface="Canva Sans"/>
              </a:rPr>
              <a:t>We have taken the dataset from kaggle and </a:t>
            </a:r>
          </a:p>
          <a:p>
            <a:pPr algn="ctr">
              <a:lnSpc>
                <a:spcPts val="4759"/>
              </a:lnSpc>
            </a:pPr>
            <a:r>
              <a:rPr lang="en-US" sz="3399">
                <a:solidFill>
                  <a:srgbClr val="333333"/>
                </a:solidFill>
                <a:latin typeface="Canva Sans"/>
              </a:rPr>
              <a:t>in this project we will train traffic signs with over 35000 images of 43 different classes with the help of tensorflow and keras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srcRect l="0" t="0" r="0" b="0"/>
          <a:stretch>
            <a:fillRect/>
          </a:stretch>
        </p:blipFill>
        <p:spPr>
          <a:xfrm flipH="false" flipV="false" rot="0">
            <a:off x="-259997" y="2435336"/>
            <a:ext cx="10332922" cy="3422780"/>
          </a:xfrm>
          <a:prstGeom prst="rect">
            <a:avLst/>
          </a:prstGeom>
        </p:spPr>
      </p:pic>
      <p:pic>
        <p:nvPicPr>
          <p:cNvPr name="Picture 5" id="5"/>
          <p:cNvPicPr>
            <a:picLocks noChangeAspect="true"/>
          </p:cNvPicPr>
          <p:nvPr/>
        </p:nvPicPr>
        <p:blipFill>
          <a:blip r:embed="rId3"/>
          <a:srcRect l="0" t="3108" r="0" b="3108"/>
          <a:stretch>
            <a:fillRect/>
          </a:stretch>
        </p:blipFill>
        <p:spPr>
          <a:xfrm flipH="false" flipV="false" rot="0">
            <a:off x="0" y="6439141"/>
            <a:ext cx="10072925" cy="1357976"/>
          </a:xfrm>
          <a:prstGeom prst="rect">
            <a:avLst/>
          </a:prstGeom>
        </p:spPr>
      </p:pic>
      <p:pic>
        <p:nvPicPr>
          <p:cNvPr name="Picture 6" id="6"/>
          <p:cNvPicPr>
            <a:picLocks noChangeAspect="true"/>
          </p:cNvPicPr>
          <p:nvPr/>
        </p:nvPicPr>
        <p:blipFill>
          <a:blip r:embed="rId4"/>
          <a:srcRect l="10689" t="12181" r="35358" b="26800"/>
          <a:stretch>
            <a:fillRect/>
          </a:stretch>
        </p:blipFill>
        <p:spPr>
          <a:xfrm flipH="false" flipV="false" rot="0">
            <a:off x="3483172" y="8024336"/>
            <a:ext cx="2256413" cy="2153174"/>
          </a:xfrm>
          <a:prstGeom prst="rect">
            <a:avLst/>
          </a:prstGeom>
        </p:spPr>
      </p:pic>
      <p:sp>
        <p:nvSpPr>
          <p:cNvPr name="TextBox 7" id="7"/>
          <p:cNvSpPr txBox="true"/>
          <p:nvPr/>
        </p:nvSpPr>
        <p:spPr>
          <a:xfrm rot="0">
            <a:off x="1387044" y="1854311"/>
            <a:ext cx="16135350"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Hypothesis 1</a:t>
            </a:r>
          </a:p>
        </p:txBody>
      </p:sp>
      <p:sp>
        <p:nvSpPr>
          <p:cNvPr name="TextBox 8" id="8"/>
          <p:cNvSpPr txBox="true"/>
          <p:nvPr/>
        </p:nvSpPr>
        <p:spPr>
          <a:xfrm rot="0">
            <a:off x="10072925" y="1394981"/>
            <a:ext cx="7757062" cy="8618221"/>
          </a:xfrm>
          <a:prstGeom prst="rect">
            <a:avLst/>
          </a:prstGeom>
        </p:spPr>
        <p:txBody>
          <a:bodyPr anchor="t" rtlCol="false" tIns="0" lIns="0" bIns="0" rIns="0">
            <a:spAutoFit/>
          </a:bodyPr>
          <a:lstStyle/>
          <a:p>
            <a:pPr marL="647697" indent="-323848" lvl="1">
              <a:lnSpc>
                <a:spcPts val="4679"/>
              </a:lnSpc>
              <a:buFont typeface="Arial"/>
              <a:buChar char="•"/>
            </a:pPr>
            <a:r>
              <a:rPr lang="en-US" sz="2999">
                <a:solidFill>
                  <a:srgbClr val="333333"/>
                </a:solidFill>
                <a:latin typeface="Poppins Light"/>
              </a:rPr>
              <a:t>The first picture describes the frequency distribution of each class(i.e type of road sign) from the dataset.</a:t>
            </a:r>
          </a:p>
          <a:p>
            <a:pPr>
              <a:lnSpc>
                <a:spcPts val="4679"/>
              </a:lnSpc>
            </a:pPr>
          </a:p>
          <a:p>
            <a:pPr marL="647697" indent="-323848" lvl="1">
              <a:lnSpc>
                <a:spcPts val="4679"/>
              </a:lnSpc>
              <a:buFont typeface="Arial"/>
              <a:buChar char="•"/>
            </a:pPr>
            <a:r>
              <a:rPr lang="en-US" sz="2999">
                <a:solidFill>
                  <a:srgbClr val="333333"/>
                </a:solidFill>
                <a:latin typeface="Poppins Light"/>
              </a:rPr>
              <a:t>The second and third pictures denotes the preprocessing of the dataset images by converting them to :</a:t>
            </a:r>
          </a:p>
          <a:p>
            <a:pPr marL="1295394" indent="-431798" lvl="2">
              <a:lnSpc>
                <a:spcPts val="5399"/>
              </a:lnSpc>
              <a:buFont typeface="Arial"/>
              <a:buChar char="⚬"/>
            </a:pPr>
            <a:r>
              <a:rPr lang="en-US" sz="2999">
                <a:solidFill>
                  <a:srgbClr val="333333"/>
                </a:solidFill>
                <a:latin typeface="Poppins Light"/>
              </a:rPr>
              <a:t>Grayscale</a:t>
            </a:r>
          </a:p>
          <a:p>
            <a:pPr marL="1295394" indent="-431798" lvl="2">
              <a:lnSpc>
                <a:spcPts val="5399"/>
              </a:lnSpc>
              <a:buFont typeface="Arial"/>
              <a:buChar char="⚬"/>
            </a:pPr>
            <a:r>
              <a:rPr lang="en-US" sz="2999">
                <a:solidFill>
                  <a:srgbClr val="333333"/>
                </a:solidFill>
                <a:latin typeface="Poppins Light"/>
              </a:rPr>
              <a:t>Standardizing the lighting in image</a:t>
            </a:r>
          </a:p>
          <a:p>
            <a:pPr marL="1295394" indent="-431798" lvl="2">
              <a:lnSpc>
                <a:spcPts val="5399"/>
              </a:lnSpc>
              <a:buFont typeface="Arial"/>
              <a:buChar char="⚬"/>
            </a:pPr>
            <a:r>
              <a:rPr lang="en-US" sz="2999">
                <a:solidFill>
                  <a:srgbClr val="333333"/>
                </a:solidFill>
                <a:latin typeface="Poppins Light"/>
              </a:rPr>
              <a:t>Normalizing the image from 0 to 1 instead of 0 to 255 </a:t>
            </a:r>
          </a:p>
          <a:p>
            <a:pPr>
              <a:lnSpc>
                <a:spcPts val="5399"/>
              </a:lnSpc>
            </a:pPr>
            <a:r>
              <a:rPr lang="en-US" sz="2999">
                <a:solidFill>
                  <a:srgbClr val="333333"/>
                </a:solidFill>
                <a:latin typeface="Poppins Light"/>
              </a:rPr>
              <a:t> </a:t>
            </a:r>
          </a:p>
        </p:txBody>
      </p:sp>
      <p:sp>
        <p:nvSpPr>
          <p:cNvPr name="TextBox 9" id="9"/>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6</a:t>
            </a:r>
          </a:p>
        </p:txBody>
      </p:sp>
      <p:sp>
        <p:nvSpPr>
          <p:cNvPr name="TextBox 10" id="10"/>
          <p:cNvSpPr txBox="true"/>
          <p:nvPr/>
        </p:nvSpPr>
        <p:spPr>
          <a:xfrm rot="0">
            <a:off x="1184343" y="1028700"/>
            <a:ext cx="6854073" cy="638175"/>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Initial results</a:t>
            </a:r>
          </a:p>
        </p:txBody>
      </p:sp>
      <p:sp>
        <p:nvSpPr>
          <p:cNvPr name="TextBox 11" id="11"/>
          <p:cNvSpPr txBox="true"/>
          <p:nvPr/>
        </p:nvSpPr>
        <p:spPr>
          <a:xfrm rot="0">
            <a:off x="490447" y="1137806"/>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pic>
        <p:nvPicPr>
          <p:cNvPr name="Picture 4" id="4"/>
          <p:cNvPicPr>
            <a:picLocks noChangeAspect="true"/>
          </p:cNvPicPr>
          <p:nvPr/>
        </p:nvPicPr>
        <p:blipFill>
          <a:blip r:embed="rId2">
            <a:alphaModFix amt="12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93076" y="3314227"/>
            <a:ext cx="5068008" cy="7221254"/>
          </a:xfrm>
          <a:prstGeom prst="rect">
            <a:avLst/>
          </a:prstGeom>
        </p:spPr>
      </p:pic>
      <p:sp>
        <p:nvSpPr>
          <p:cNvPr name="TextBox 5" id="5"/>
          <p:cNvSpPr txBox="true"/>
          <p:nvPr/>
        </p:nvSpPr>
        <p:spPr>
          <a:xfrm rot="0">
            <a:off x="1028700" y="1905480"/>
            <a:ext cx="17089246" cy="2674620"/>
          </a:xfrm>
          <a:prstGeom prst="rect">
            <a:avLst/>
          </a:prstGeom>
        </p:spPr>
        <p:txBody>
          <a:bodyPr anchor="t" rtlCol="false" tIns="0" lIns="0" bIns="0" rIns="0">
            <a:spAutoFit/>
          </a:bodyPr>
          <a:lstStyle/>
          <a:p>
            <a:pPr marL="518160" indent="-259080" lvl="1">
              <a:lnSpc>
                <a:spcPts val="4320"/>
              </a:lnSpc>
              <a:buFont typeface="Arial"/>
              <a:buChar char="•"/>
            </a:pPr>
            <a:r>
              <a:rPr lang="en-US" sz="2400">
                <a:solidFill>
                  <a:srgbClr val="333333"/>
                </a:solidFill>
                <a:latin typeface="Poppins Light"/>
              </a:rPr>
              <a:t>Manan: Understanding the dataset and designing code for the preprocessing of the images. </a:t>
            </a:r>
          </a:p>
          <a:p>
            <a:pPr marL="518160" indent="-259080" lvl="1">
              <a:lnSpc>
                <a:spcPts val="4320"/>
              </a:lnSpc>
              <a:buFont typeface="Arial"/>
              <a:buChar char="•"/>
            </a:pPr>
            <a:r>
              <a:rPr lang="en-US" sz="2400">
                <a:solidFill>
                  <a:srgbClr val="333333"/>
                </a:solidFill>
                <a:latin typeface="Poppins Light"/>
              </a:rPr>
              <a:t>Pruthviraj: Understanding different algorithms necessary for the further step and data cleaning. </a:t>
            </a:r>
          </a:p>
          <a:p>
            <a:pPr marL="518160" indent="-259080" lvl="1">
              <a:lnSpc>
                <a:spcPts val="4320"/>
              </a:lnSpc>
              <a:buFont typeface="Arial"/>
              <a:buChar char="•"/>
            </a:pPr>
            <a:r>
              <a:rPr lang="en-US" sz="2400">
                <a:solidFill>
                  <a:srgbClr val="333333"/>
                </a:solidFill>
                <a:latin typeface="Poppins Light"/>
              </a:rPr>
              <a:t>Harshraj: Analyzing the data, report writing and designing presentation, running the accuracy tests on output .</a:t>
            </a:r>
          </a:p>
          <a:p>
            <a:pPr marL="518160" indent="-259080" lvl="1">
              <a:lnSpc>
                <a:spcPts val="4320"/>
              </a:lnSpc>
              <a:buFont typeface="Arial"/>
              <a:buChar char="•"/>
            </a:pPr>
            <a:r>
              <a:rPr lang="en-US" sz="2400">
                <a:solidFill>
                  <a:srgbClr val="333333"/>
                </a:solidFill>
                <a:latin typeface="Poppins Light"/>
              </a:rPr>
              <a:t>Mohsin: Designing of the codes and implementation of algorithms over the dataset,  content and designing of reports and presentations.</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7</a:t>
            </a:r>
          </a:p>
        </p:txBody>
      </p:sp>
      <p:sp>
        <p:nvSpPr>
          <p:cNvPr name="TextBox 7" id="7"/>
          <p:cNvSpPr txBox="true"/>
          <p:nvPr/>
        </p:nvSpPr>
        <p:spPr>
          <a:xfrm rot="0">
            <a:off x="1184343" y="1028700"/>
            <a:ext cx="9608078" cy="638175"/>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Role of members &amp; Future work</a:t>
            </a:r>
          </a:p>
        </p:txBody>
      </p:sp>
      <p:sp>
        <p:nvSpPr>
          <p:cNvPr name="TextBox 8" id="8"/>
          <p:cNvSpPr txBox="true"/>
          <p:nvPr/>
        </p:nvSpPr>
        <p:spPr>
          <a:xfrm rot="0">
            <a:off x="490447" y="1137806"/>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9" id="9"/>
          <p:cNvSpPr txBox="true"/>
          <p:nvPr/>
        </p:nvSpPr>
        <p:spPr>
          <a:xfrm rot="0">
            <a:off x="6782011" y="5465447"/>
            <a:ext cx="4033986" cy="887095"/>
          </a:xfrm>
          <a:prstGeom prst="rect">
            <a:avLst/>
          </a:prstGeom>
        </p:spPr>
        <p:txBody>
          <a:bodyPr anchor="t" rtlCol="false" tIns="0" lIns="0" bIns="0" rIns="0">
            <a:spAutoFit/>
          </a:bodyPr>
          <a:lstStyle/>
          <a:p>
            <a:pPr algn="ctr">
              <a:lnSpc>
                <a:spcPts val="7279"/>
              </a:lnSpc>
            </a:pPr>
            <a:r>
              <a:rPr lang="en-US" sz="5199">
                <a:solidFill>
                  <a:srgbClr val="333333"/>
                </a:solidFill>
                <a:latin typeface="Canva Sans Bold"/>
              </a:rPr>
              <a:t>Future work:</a:t>
            </a:r>
          </a:p>
        </p:txBody>
      </p:sp>
      <p:sp>
        <p:nvSpPr>
          <p:cNvPr name="TextBox 10" id="10"/>
          <p:cNvSpPr txBox="true"/>
          <p:nvPr/>
        </p:nvSpPr>
        <p:spPr>
          <a:xfrm rot="0">
            <a:off x="6461084" y="6656979"/>
            <a:ext cx="10798216" cy="1119382"/>
          </a:xfrm>
          <a:prstGeom prst="rect">
            <a:avLst/>
          </a:prstGeom>
        </p:spPr>
        <p:txBody>
          <a:bodyPr anchor="t" rtlCol="false" tIns="0" lIns="0" bIns="0" rIns="0">
            <a:spAutoFit/>
          </a:bodyPr>
          <a:lstStyle/>
          <a:p>
            <a:pPr marL="462594" indent="-231297" lvl="1">
              <a:lnSpc>
                <a:spcPts val="2999"/>
              </a:lnSpc>
              <a:buFont typeface="Arial"/>
              <a:buChar char="•"/>
            </a:pPr>
            <a:r>
              <a:rPr lang="en-US" sz="2142">
                <a:solidFill>
                  <a:srgbClr val="333333"/>
                </a:solidFill>
                <a:latin typeface="Canva Sans"/>
              </a:rPr>
              <a:t>Feature Extraction: This step involves identifying key features of traffic signs, such as shape, color, and texture. </a:t>
            </a:r>
          </a:p>
          <a:p>
            <a:pPr algn="ctr">
              <a:lnSpc>
                <a:spcPts val="2999"/>
              </a:lnSpc>
            </a:pPr>
          </a:p>
        </p:txBody>
      </p:sp>
      <p:sp>
        <p:nvSpPr>
          <p:cNvPr name="TextBox 11" id="11"/>
          <p:cNvSpPr txBox="true"/>
          <p:nvPr/>
        </p:nvSpPr>
        <p:spPr>
          <a:xfrm rot="0">
            <a:off x="6461084" y="8063108"/>
            <a:ext cx="11160732" cy="1423792"/>
          </a:xfrm>
          <a:prstGeom prst="rect">
            <a:avLst/>
          </a:prstGeom>
        </p:spPr>
        <p:txBody>
          <a:bodyPr anchor="t" rtlCol="false" tIns="0" lIns="0" bIns="0" rIns="0">
            <a:spAutoFit/>
          </a:bodyPr>
          <a:lstStyle/>
          <a:p>
            <a:pPr marL="446958" indent="-223479" lvl="1">
              <a:lnSpc>
                <a:spcPts val="2898"/>
              </a:lnSpc>
              <a:buFont typeface="Arial"/>
              <a:buChar char="•"/>
            </a:pPr>
            <a:r>
              <a:rPr lang="en-US" sz="2070">
                <a:solidFill>
                  <a:srgbClr val="333333"/>
                </a:solidFill>
                <a:latin typeface="Canva Sans"/>
              </a:rPr>
              <a:t>Classification: Once the traffic signs have been detected, they need to be classified into their respective categories. This step involves using a machine learning algorithm to identify the type of traffic sign, such as stop sign, yield sign, or speed limit sign. </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184343" y="1028700"/>
            <a:ext cx="6854073" cy="638175"/>
          </a:xfrm>
          <a:prstGeom prst="rect">
            <a:avLst/>
          </a:prstGeom>
        </p:spPr>
        <p:txBody>
          <a:bodyPr anchor="t" rtlCol="false" tIns="0" lIns="0" bIns="0" rIns="0">
            <a:spAutoFit/>
          </a:bodyPr>
          <a:lstStyle/>
          <a:p>
            <a:pPr>
              <a:lnSpc>
                <a:spcPts val="5040"/>
              </a:lnSpc>
            </a:pPr>
            <a:r>
              <a:rPr lang="en-US" sz="4200" spc="130">
                <a:solidFill>
                  <a:srgbClr val="333333"/>
                </a:solidFill>
                <a:latin typeface="Poppins Bold"/>
              </a:rPr>
              <a:t>References</a:t>
            </a:r>
          </a:p>
        </p:txBody>
      </p:sp>
      <p:sp>
        <p:nvSpPr>
          <p:cNvPr name="TextBox 5" id="5"/>
          <p:cNvSpPr txBox="true"/>
          <p:nvPr/>
        </p:nvSpPr>
        <p:spPr>
          <a:xfrm rot="0">
            <a:off x="490447" y="1137806"/>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6" id="6"/>
          <p:cNvSpPr txBox="true"/>
          <p:nvPr/>
        </p:nvSpPr>
        <p:spPr>
          <a:xfrm rot="0">
            <a:off x="1184343" y="2294030"/>
            <a:ext cx="16074957" cy="6008370"/>
          </a:xfrm>
          <a:prstGeom prst="rect">
            <a:avLst/>
          </a:prstGeom>
        </p:spPr>
        <p:txBody>
          <a:bodyPr anchor="t" rtlCol="false" tIns="0" lIns="0" bIns="0" rIns="0">
            <a:spAutoFit/>
          </a:bodyPr>
          <a:lstStyle/>
          <a:p>
            <a:pPr algn="just">
              <a:lnSpc>
                <a:spcPts val="2310"/>
              </a:lnSpc>
            </a:pPr>
            <a:r>
              <a:rPr lang="en-US" sz="2100" spc="105">
                <a:solidFill>
                  <a:srgbClr val="000000"/>
                </a:solidFill>
                <a:latin typeface="Poppins Light"/>
              </a:rPr>
              <a:t>A. KAPOOR, N. NEHRA, AND D. DESHWAL, “TRAFFIC SIGNS RECOGNITION USING CNN,” IN 2021 INTERNATIONAL CONFERENCE ON INDUSTRIAL ELECTRONICS RESEARCH AND APPLICATIONS (ICIERA), 2021, PP. 1–4.</a:t>
            </a:r>
          </a:p>
          <a:p>
            <a:pPr algn="just">
              <a:lnSpc>
                <a:spcPts val="2310"/>
              </a:lnSpc>
            </a:pPr>
          </a:p>
          <a:p>
            <a:pPr algn="just">
              <a:lnSpc>
                <a:spcPts val="2310"/>
              </a:lnSpc>
            </a:pPr>
          </a:p>
          <a:p>
            <a:pPr algn="just">
              <a:lnSpc>
                <a:spcPts val="2310"/>
              </a:lnSpc>
            </a:pPr>
            <a:r>
              <a:rPr lang="en-US" sz="2100" spc="105">
                <a:solidFill>
                  <a:srgbClr val="000000"/>
                </a:solidFill>
                <a:latin typeface="Poppins Light"/>
              </a:rPr>
              <a:t>N. Veličković, Z. Stojković, G. Dimić, J. Vasiljević, and D. Nagamalai, “Traffic sign classification using Convolutional Neural Network.” .</a:t>
            </a:r>
          </a:p>
          <a:p>
            <a:pPr algn="just">
              <a:lnSpc>
                <a:spcPts val="2310"/>
              </a:lnSpc>
            </a:pPr>
          </a:p>
          <a:p>
            <a:pPr algn="just">
              <a:lnSpc>
                <a:spcPts val="2310"/>
              </a:lnSpc>
            </a:pPr>
            <a:r>
              <a:rPr lang="en-US" sz="2100" spc="105">
                <a:solidFill>
                  <a:srgbClr val="000000"/>
                </a:solidFill>
                <a:latin typeface="Poppins Light"/>
              </a:rPr>
              <a:t>S. Reddy, D. Dash, and N. Rakesh “Image Classification Using Machine Learning Techniques for Traffic Signal”. In Intelligent Data Communication Technologies and Internet of Things (pp. 233-244), Springer, Singapore 2021.</a:t>
            </a:r>
          </a:p>
          <a:p>
            <a:pPr algn="just">
              <a:lnSpc>
                <a:spcPts val="2310"/>
              </a:lnSpc>
            </a:pPr>
          </a:p>
          <a:p>
            <a:pPr algn="just">
              <a:lnSpc>
                <a:spcPts val="2310"/>
              </a:lnSpc>
            </a:pPr>
            <a:r>
              <a:rPr lang="en-US" sz="2100" spc="105">
                <a:solidFill>
                  <a:srgbClr val="000000"/>
                </a:solidFill>
                <a:latin typeface="Poppins Light"/>
              </a:rPr>
              <a:t>Luo, H., Yang, Y., Tong, B., Wu, F., &amp; Fan, B. (2017). Traffic sign recognition using a multi-task convolutional neural network. IEEE Transactions on Intelligent Transportation Systems, 19(4), 1100-1111.</a:t>
            </a:r>
          </a:p>
          <a:p>
            <a:pPr algn="just">
              <a:lnSpc>
                <a:spcPts val="2310"/>
              </a:lnSpc>
            </a:pPr>
          </a:p>
          <a:p>
            <a:pPr algn="just">
              <a:lnSpc>
                <a:spcPts val="2310"/>
              </a:lnSpc>
            </a:pPr>
            <a:r>
              <a:rPr lang="en-US" sz="2100" spc="105">
                <a:solidFill>
                  <a:srgbClr val="000000"/>
                </a:solidFill>
                <a:latin typeface="Poppins Light"/>
              </a:rPr>
              <a:t>Shustanov, A., &amp; Yakimov, P. (2017). CNN design for real-time traffic sign recognition. Procedia engineering, 201, 718-725.</a:t>
            </a:r>
          </a:p>
          <a:p>
            <a:pPr algn="just">
              <a:lnSpc>
                <a:spcPts val="2310"/>
              </a:lnSpc>
            </a:pPr>
          </a:p>
          <a:p>
            <a:pPr algn="just">
              <a:lnSpc>
                <a:spcPts val="2310"/>
              </a:lnSpc>
            </a:pPr>
            <a:r>
              <a:rPr lang="en-US" sz="2100" spc="105">
                <a:solidFill>
                  <a:srgbClr val="000000"/>
                </a:solidFill>
                <a:latin typeface="Poppins Light"/>
              </a:rPr>
              <a:t>ZHU, Y., ZHANG, C., ZHOU, D., WANG, X., BAI, X., &amp; LIU, W. (2016). TRAFFIC SIGN DETECTION AND RECOGNITION USING FULLY CONVOLUTIONAL NETWORK GUIDED PROPOSALS. NEUROCOMPUTING, 214, 758-766.</a:t>
            </a:r>
          </a:p>
          <a:p>
            <a:pPr algn="just">
              <a:lnSpc>
                <a:spcPts val="2310"/>
              </a:lnSpc>
            </a:pPr>
          </a:p>
          <a:p>
            <a:pPr algn="just">
              <a:lnSpc>
                <a:spcPts val="231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DAFcsice65s</dc:identifier>
  <dcterms:modified xsi:type="dcterms:W3CDTF">2011-08-01T06:04:30Z</dcterms:modified>
  <cp:revision>1</cp:revision>
  <dc:title>cv_midsem_ppt</dc:title>
</cp:coreProperties>
</file>