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import.github.com/new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-scm.com/download/win" TargetMode="External"/><Relationship Id="rId3" Type="http://schemas.openxmlformats.org/officeDocument/2006/relationships/hyperlink" Target="http://windows.github.com" TargetMode="External"/><Relationship Id="rId4" Type="http://schemas.openxmlformats.org/officeDocument/2006/relationships/hyperlink" Target="http://git-scm.com/download/mac" TargetMode="External"/><Relationship Id="rId5" Type="http://schemas.openxmlformats.org/officeDocument/2006/relationships/hyperlink" Target="http://mac.github.com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parvez@booleanminds.com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Git  &amp; GITHUB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952500" y="256109"/>
            <a:ext cx="11099800" cy="110754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GIT Commands</a:t>
            </a:r>
          </a:p>
        </p:txBody>
      </p:sp>
      <p:sp>
        <p:nvSpPr>
          <p:cNvPr id="60" name="Shape 60"/>
          <p:cNvSpPr/>
          <p:nvPr/>
        </p:nvSpPr>
        <p:spPr>
          <a:xfrm>
            <a:off x="1422026" y="2376494"/>
            <a:ext cx="9841312" cy="385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914400">
              <a:lnSpc>
                <a:spcPct val="120000"/>
              </a:lnSpc>
              <a:defRPr sz="1800"/>
            </a:pPr>
            <a:r>
              <a:rPr sz="3000"/>
              <a:t>git log</a:t>
            </a:r>
            <a:endParaRPr sz="3000"/>
          </a:p>
          <a:p>
            <a:pPr lvl="0" algn="l" defTabSz="914400">
              <a:lnSpc>
                <a:spcPct val="120000"/>
              </a:lnSpc>
              <a:defRPr sz="1800"/>
            </a:pPr>
            <a:r>
              <a:rPr sz="3000"/>
              <a:t>git log -p -2</a:t>
            </a:r>
            <a:endParaRPr sz="3000"/>
          </a:p>
          <a:p>
            <a:pPr lvl="0" algn="l" defTabSz="914400">
              <a:lnSpc>
                <a:spcPct val="120000"/>
              </a:lnSpc>
              <a:defRPr sz="1800"/>
            </a:pPr>
            <a:r>
              <a:rPr sz="3000"/>
              <a:t>git log —stat</a:t>
            </a:r>
            <a:endParaRPr sz="3000"/>
          </a:p>
          <a:p>
            <a:pPr lvl="0" algn="l" defTabSz="914400">
              <a:lnSpc>
                <a:spcPct val="120000"/>
              </a:lnSpc>
              <a:defRPr sz="1800"/>
            </a:pPr>
            <a:r>
              <a:rPr sz="3000"/>
              <a:t>git log —pretty=oneline</a:t>
            </a:r>
            <a:endParaRPr sz="3000"/>
          </a:p>
          <a:p>
            <a:pPr lvl="0" algn="l" defTabSz="914400">
              <a:lnSpc>
                <a:spcPct val="120000"/>
              </a:lnSpc>
              <a:defRPr sz="1800"/>
            </a:pPr>
            <a:r>
              <a:rPr sz="3000"/>
              <a:t>git log --pretty=format:"%h - %an, %ar : %s”</a:t>
            </a:r>
            <a:endParaRPr sz="3000"/>
          </a:p>
          <a:p>
            <a:pPr lvl="0" algn="l" defTabSz="914400">
              <a:lnSpc>
                <a:spcPct val="120000"/>
              </a:lnSpc>
              <a:defRPr sz="1800"/>
            </a:pPr>
            <a:r>
              <a:rPr sz="3000"/>
              <a:t>git log —graph</a:t>
            </a:r>
            <a:endParaRPr sz="3000"/>
          </a:p>
          <a:p>
            <a:pPr lvl="0" algn="l" defTabSz="914400">
              <a:lnSpc>
                <a:spcPct val="120000"/>
              </a:lnSpc>
              <a:defRPr sz="1800"/>
            </a:pPr>
            <a:r>
              <a:rPr sz="3000"/>
              <a:t>git log —since=2.weeks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952500" y="431800"/>
            <a:ext cx="11099800" cy="166655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GIT Commands</a:t>
            </a:r>
          </a:p>
        </p:txBody>
      </p:sp>
      <p:graphicFrame>
        <p:nvGraphicFramePr>
          <p:cNvPr id="63" name="Table 63"/>
          <p:cNvGraphicFramePr/>
          <p:nvPr/>
        </p:nvGraphicFramePr>
        <p:xfrm>
          <a:off x="2024518" y="2019300"/>
          <a:ext cx="8393857" cy="74253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196928"/>
                <a:gridCol w="4196928"/>
              </a:tblGrid>
              <a:tr h="4505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300"/>
                        </a:lnSpc>
                      </a:pPr>
                      <a:r>
                        <a:rPr b="1"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Option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300"/>
                        </a:lnSpc>
                      </a:pPr>
                      <a:r>
                        <a:rPr b="1"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Description of Output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4505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%H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Commit hash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4505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%h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Abbreviated commit hash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4505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%T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Tree hash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4505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%t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Abbreviated tree hash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4505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%P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Parent hashes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4505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%p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Abbreviated parent hashes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4505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%an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Author name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4505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%ae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Author email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%ad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Author date (format respects the --date=option)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4505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%ar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Author date, relative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4505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%cn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Committer name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4505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%ce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Committer email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4505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%cd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Committer date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4505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%cr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Committer date, relative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4505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%s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Subject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952500" y="431800"/>
            <a:ext cx="11099800" cy="166655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GIT Commands</a:t>
            </a:r>
          </a:p>
        </p:txBody>
      </p:sp>
      <p:graphicFrame>
        <p:nvGraphicFramePr>
          <p:cNvPr id="66" name="Table 66"/>
          <p:cNvGraphicFramePr/>
          <p:nvPr/>
        </p:nvGraphicFramePr>
        <p:xfrm>
          <a:off x="2012051" y="1731807"/>
          <a:ext cx="8980698" cy="77252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490348"/>
                <a:gridCol w="4490348"/>
              </a:tblGrid>
              <a:tr h="964862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300"/>
                        </a:lnSpc>
                      </a:pPr>
                      <a:r>
                        <a:rPr b="1"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Option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300"/>
                        </a:lnSpc>
                      </a:pPr>
                      <a:r>
                        <a:rPr b="1"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Description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964862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-(n)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Show only the last n commits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964862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--since</a:t>
                      </a: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, </a:t>
                      </a: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--after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Limit the commits to those made after the specified date.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964862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--until</a:t>
                      </a: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, </a:t>
                      </a: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--before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Limit the commits to those made before the specified date.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964862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--author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Only show commits in which the author entry matches the specified string.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964862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--committer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Only show commits in which the committer entry matches the specified string.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964862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--grep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Only show commits with a commit message containing the string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964862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33333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-S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400"/>
                        </a:lnSpc>
                        <a:spcBef>
                          <a:spcPts val="1100"/>
                        </a:spcBef>
                      </a:pPr>
                      <a:r>
                        <a:rPr sz="1700">
                          <a:solidFill>
                            <a:srgbClr val="4E443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Only show commits adding or removing code matching the string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952500" y="431800"/>
            <a:ext cx="11099800" cy="166655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git checkout</a:t>
            </a:r>
          </a:p>
        </p:txBody>
      </p:sp>
      <p:sp>
        <p:nvSpPr>
          <p:cNvPr id="69" name="Shape 69"/>
          <p:cNvSpPr/>
          <p:nvPr/>
        </p:nvSpPr>
        <p:spPr>
          <a:xfrm>
            <a:off x="1485510" y="2851149"/>
            <a:ext cx="10369188" cy="405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git checkout &lt;commit&gt; &lt;file&gt; - </a:t>
            </a:r>
            <a:r>
              <a:rPr sz="2000"/>
              <a:t>This turns the &lt;file&gt; that resides in the working directory into an exact copy of the one from &lt;commit&gt; and adds it to the staging area. </a:t>
            </a:r>
            <a:endParaRPr sz="20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3600"/>
              <a:t>git checkout &lt;commit&gt; - </a:t>
            </a:r>
            <a:r>
              <a:rPr sz="2000"/>
              <a:t>Update all files in the working directory to match the specified commit.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git checkout &lt;branch&gt;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952500" y="431800"/>
            <a:ext cx="11099800" cy="166655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git reset</a:t>
            </a:r>
          </a:p>
        </p:txBody>
      </p:sp>
      <p:sp>
        <p:nvSpPr>
          <p:cNvPr id="72" name="Shape 72"/>
          <p:cNvSpPr/>
          <p:nvPr/>
        </p:nvSpPr>
        <p:spPr>
          <a:xfrm>
            <a:off x="1485510" y="2666999"/>
            <a:ext cx="10369188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git reset &lt;file&gt; - </a:t>
            </a:r>
            <a:r>
              <a:rPr sz="2000"/>
              <a:t>Remove the specified file from the staging area, but leave the working directory unchanged. </a:t>
            </a:r>
            <a:endParaRPr sz="20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3600"/>
              <a:t>git reset </a:t>
            </a:r>
            <a:r>
              <a:rPr sz="2000"/>
              <a:t> - Reset the staging area to match the most recent commit, but leave the working directory unchanged.</a:t>
            </a:r>
            <a:endParaRPr sz="20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3600"/>
              <a:t>git reset —hard</a:t>
            </a:r>
            <a:r>
              <a:rPr sz="2000"/>
              <a:t>  - Reset the staging area and the working directory to match the most recent commit.</a:t>
            </a:r>
            <a:endParaRPr sz="20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3600"/>
              <a:t>git reset --hard &lt;commit&gt; </a:t>
            </a:r>
            <a:r>
              <a:rPr sz="2000"/>
              <a:t>- Move the current branch tip backward to &lt;commit&gt; and reset both the staging area and the working directory to match.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952500" y="431800"/>
            <a:ext cx="11099800" cy="166655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git clean</a:t>
            </a:r>
          </a:p>
        </p:txBody>
      </p:sp>
      <p:sp>
        <p:nvSpPr>
          <p:cNvPr id="75" name="Shape 75"/>
          <p:cNvSpPr/>
          <p:nvPr/>
        </p:nvSpPr>
        <p:spPr>
          <a:xfrm>
            <a:off x="1317806" y="2350488"/>
            <a:ext cx="10369188" cy="642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git clean - </a:t>
            </a:r>
            <a:r>
              <a:rPr sz="2000"/>
              <a:t>Removes untracked files from the working directory </a:t>
            </a:r>
            <a:endParaRPr sz="20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3600"/>
              <a:t>git clean -n </a:t>
            </a:r>
            <a:r>
              <a:rPr sz="2000"/>
              <a:t> - Perform dry run to clean</a:t>
            </a:r>
            <a:endParaRPr sz="20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3600"/>
              <a:t>git clean -f</a:t>
            </a:r>
            <a:r>
              <a:rPr sz="2000"/>
              <a:t>  - Remove untracked files from the current directory. The -f (force) flag is required unless the clean.requireForce configuration option is set to false (it's true by default). This will not remove untracked folders or files specified by .gitignore.</a:t>
            </a:r>
            <a:endParaRPr sz="20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3600"/>
              <a:t>git clean -f &lt;path&gt; </a:t>
            </a:r>
            <a:r>
              <a:rPr sz="2000"/>
              <a:t>- Remove untracked files, but limit the operation to the specified path</a:t>
            </a:r>
            <a:endParaRPr sz="20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3600"/>
              <a:t>git clean -df </a:t>
            </a:r>
            <a:r>
              <a:rPr sz="2000"/>
              <a:t> - Remove untracked files and untracked directories from the current directory.</a:t>
            </a:r>
            <a:endParaRPr sz="20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3600"/>
              <a:t>git clean -xf </a:t>
            </a:r>
            <a:r>
              <a:rPr sz="2000"/>
              <a:t> - Remove untracked files from the current directory as well as any files that Git usually ignores.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498355" y="1740456"/>
            <a:ext cx="9187306" cy="409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82763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Create Tag: git tag -a v1.0</a:t>
            </a:r>
            <a:endParaRPr sz="3100"/>
          </a:p>
          <a:p>
            <a:pPr lvl="0" marL="382763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list tag - git tag</a:t>
            </a:r>
            <a:endParaRPr sz="3100"/>
          </a:p>
          <a:p>
            <a:pPr lvl="0" marL="382763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push tag - git push origin v1.0</a:t>
            </a:r>
            <a:endParaRPr sz="3100"/>
          </a:p>
          <a:p>
            <a:pPr lvl="0" marL="382763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git show v1.4</a:t>
            </a:r>
            <a:endParaRPr sz="3100"/>
          </a:p>
          <a:p>
            <a:pPr lvl="0" marL="382763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Tagging later - git tag -a v1.2 9fceb02</a:t>
            </a:r>
            <a:endParaRPr sz="3100"/>
          </a:p>
          <a:p>
            <a:pPr lvl="0" marL="382763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git checkout -b version2 v2.0.0</a:t>
            </a:r>
          </a:p>
        </p:txBody>
      </p:sp>
      <p:sp>
        <p:nvSpPr>
          <p:cNvPr id="78" name="Shape 78"/>
          <p:cNvSpPr/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GIT Tag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835663" y="2268051"/>
            <a:ext cx="10736574" cy="63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93888" indent="-493888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2800"/>
              <a:t>Visit the GitHub Importer start page at </a:t>
            </a:r>
            <a:r>
              <a:rPr sz="2800" u="sng">
                <a:hlinkClick r:id="rId2" invalidUrl="" action="" tgtFrame="" tooltip="" history="1" highlightClick="0" endSnd="0"/>
              </a:rPr>
              <a:t>https://import.github.com/new</a:t>
            </a:r>
            <a:r>
              <a:rPr sz="2800"/>
              <a:t>.</a:t>
            </a:r>
            <a:endParaRPr sz="2800"/>
          </a:p>
          <a:p>
            <a:pPr lvl="0" marL="493888" indent="-493888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2800"/>
              <a:t>On the GitHub Importer start page, type the URL of the project you want to import. If you use a trunk-tags-branches structure, provide the parent directory of the "trunk", "tags", and "branches" folders. Once your URL is specified, click Check URL. </a:t>
            </a:r>
            <a:endParaRPr sz="2800"/>
          </a:p>
          <a:p>
            <a:pPr lvl="0" marL="493888" indent="-493888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2800"/>
              <a:t>Specify the GitHub user or organization that will own the repository, as well as the name of the repository on GitHub.</a:t>
            </a:r>
            <a:endParaRPr sz="2800"/>
          </a:p>
          <a:p>
            <a:pPr lvl="0" marL="493888" indent="-493888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2800"/>
              <a:t>Specify whether the new repository should be public or private. </a:t>
            </a:r>
          </a:p>
        </p:txBody>
      </p:sp>
      <p:sp>
        <p:nvSpPr>
          <p:cNvPr id="81" name="Shape 81"/>
          <p:cNvSpPr/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Importing from SVN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Agenda - Day1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952500" y="2300035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First half:  Introduction to GIT, Install GIT, Git init, add, commit, phases, Difference SVN and GIT, GIT log, Revert, Reset, Clean, Git checkout</a:t>
            </a:r>
            <a:endParaRPr sz="3600"/>
          </a:p>
          <a:p>
            <a:pPr lvl="0">
              <a:defRPr sz="1800"/>
            </a:pPr>
            <a:r>
              <a:rPr sz="3600"/>
              <a:t>Second half: Branch and merge and tag, conflict resolution, GITHUB introduction - flow of cloning, pushing, pulling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Agenda - Day2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952500" y="2300035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First half:  Integration with Jira and Fisheye, Organization, team and people, Outside collaborators Permissions of Organization and repositories, Branch and merge</a:t>
            </a:r>
            <a:endParaRPr sz="3600"/>
          </a:p>
          <a:p>
            <a:pPr lvl="0">
              <a:defRPr sz="1800"/>
            </a:pPr>
            <a:r>
              <a:rPr sz="3600"/>
              <a:t>Second half: Release, Milestones, Issues, Tags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Version Control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952500" y="2300035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Local Version Control</a:t>
            </a:r>
            <a:endParaRPr sz="3600"/>
          </a:p>
          <a:p>
            <a:pPr lvl="0">
              <a:defRPr sz="1800"/>
            </a:pPr>
            <a:r>
              <a:rPr sz="3600"/>
              <a:t>Central Version Control</a:t>
            </a:r>
            <a:endParaRPr sz="3600"/>
          </a:p>
          <a:p>
            <a:pPr lvl="0">
              <a:defRPr sz="1800"/>
            </a:pPr>
            <a:r>
              <a:rPr sz="3600"/>
              <a:t>Distributed Version Control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GIT SVN Difference</a:t>
            </a:r>
          </a:p>
        </p:txBody>
      </p:sp>
      <p:graphicFrame>
        <p:nvGraphicFramePr>
          <p:cNvPr id="45" name="Table 45"/>
          <p:cNvGraphicFramePr/>
          <p:nvPr/>
        </p:nvGraphicFramePr>
        <p:xfrm>
          <a:off x="1615726" y="2448388"/>
          <a:ext cx="9773348" cy="686034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886674"/>
                <a:gridCol w="4886674"/>
              </a:tblGrid>
              <a:tr h="1089601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GIT is Distributed VCS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SVN is centralized VCS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  <a:tr h="1089601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GIT stores content as Metadata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SVN stores just files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  <a:tr h="1089601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GIT does not have a local revision No.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SVN has local revision number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  <a:tr h="1795768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Branching and merging is easy in GIT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Branch is just another folder in SVN. Merging is difficult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  <a:tr h="1795768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Each project is usually mapped as a separate GIT repository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Multiple projects are stored in a single root repository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About Git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952500" y="2300035"/>
            <a:ext cx="11099800" cy="628650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</a:lstStyle>
          <a:p>
            <a:pPr lvl="0">
              <a:defRPr sz="1800"/>
            </a:pPr>
            <a:r>
              <a:rPr sz="3600"/>
              <a:t>Git is a DVCS initially developed by Linus Torvalds, the principal force behind the development of the Linux kernel.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Installing Git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952500" y="2300035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Linux</a:t>
            </a:r>
            <a:r>
              <a:rPr sz="3600"/>
              <a:t> : http://git-scm.com/download/linux.</a:t>
            </a:r>
            <a:endParaRPr sz="3600"/>
          </a:p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Windows</a:t>
            </a:r>
            <a:r>
              <a:rPr sz="3600"/>
              <a:t>: </a:t>
            </a:r>
            <a:r>
              <a:rPr sz="3600" u="sng">
                <a:hlinkClick r:id="rId2" invalidUrl="" action="" tgtFrame="" tooltip="" history="1" highlightClick="0" endSnd="0"/>
              </a:rPr>
              <a:t>http://git-scm.com/download/win</a:t>
            </a:r>
            <a:r>
              <a:rPr sz="3600"/>
              <a:t> OR </a:t>
            </a:r>
            <a:r>
              <a:rPr sz="3600" u="sng">
                <a:hlinkClick r:id="rId3" invalidUrl="" action="" tgtFrame="" tooltip="" history="1" highlightClick="0" endSnd="0"/>
              </a:rPr>
              <a:t>http://windows.github.com</a:t>
            </a:r>
            <a:r>
              <a:rPr sz="3600"/>
              <a:t>.</a:t>
            </a:r>
            <a:endParaRPr sz="3600"/>
          </a:p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Mac</a:t>
            </a:r>
            <a:r>
              <a:rPr sz="3600"/>
              <a:t> :  </a:t>
            </a:r>
            <a:r>
              <a:rPr sz="3600" u="sng">
                <a:hlinkClick r:id="rId4" invalidUrl="" action="" tgtFrame="" tooltip="" history="1" highlightClick="0" endSnd="0"/>
              </a:rPr>
              <a:t>http://git-scm.com/download/mac</a:t>
            </a:r>
            <a:r>
              <a:rPr sz="3600"/>
              <a:t>. OR </a:t>
            </a:r>
            <a:r>
              <a:rPr sz="3600" u="sng">
                <a:hlinkClick r:id="rId5" invalidUrl="" action="" tgtFrame="" tooltip="" history="1" highlightClick="0" endSnd="0"/>
              </a:rPr>
              <a:t>http://mac.github.com</a:t>
            </a:r>
            <a:r>
              <a:rPr sz="3600"/>
              <a:t>.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Or… Installing from source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952500" y="208194"/>
            <a:ext cx="11099800" cy="131698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GIT config</a:t>
            </a:r>
          </a:p>
        </p:txBody>
      </p:sp>
      <p:graphicFrame>
        <p:nvGraphicFramePr>
          <p:cNvPr id="54" name="Table 54"/>
          <p:cNvGraphicFramePr/>
          <p:nvPr/>
        </p:nvGraphicFramePr>
        <p:xfrm>
          <a:off x="1955465" y="1531299"/>
          <a:ext cx="10014133" cy="84817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38275"/>
              </a:tblGrid>
              <a:tr h="1062040">
                <a:tc>
                  <a:txBody>
                    <a:bodyPr/>
                    <a:lstStyle/>
                    <a:p>
                      <a:pPr lvl="0" algn="l" defTabSz="914400"/>
                      <a:r>
                        <a:rPr b="1" sz="2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Command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</a:tcPr>
                </a:tc>
              </a:tr>
              <a:tr h="1062040">
                <a:tc>
                  <a:txBody>
                    <a:bodyPr/>
                    <a:lstStyle/>
                    <a:p>
                      <a:pPr lvl="0" algn="l" defTabSz="914400"/>
                      <a:r>
                        <a:rPr sz="2300"/>
                        <a:t>git config —global user.email “</a:t>
                      </a:r>
                      <a:r>
                        <a:rPr sz="2300" u="sng">
                          <a:hlinkClick r:id="rId2" invalidUrl="" action="" tgtFrame="" tooltip="" history="1" highlightClick="0" endSnd="0"/>
                        </a:rPr>
                        <a:t>parvez@booleanminds.com</a:t>
                      </a:r>
                      <a:r>
                        <a:rPr sz="2300"/>
                        <a:t>”</a:t>
                      </a:r>
                      <a:endParaRPr sz="2300"/>
                    </a:p>
                    <a:p>
                      <a:pPr lvl="0" algn="l" defTabSz="914400"/>
                      <a:r>
                        <a:rPr sz="2300"/>
                        <a:t>git config —global user.name “parvez Misarwala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</a:tcPr>
                </a:tc>
              </a:tr>
              <a:tr h="3133398">
                <a:tc>
                  <a:txBody>
                    <a:bodyPr/>
                    <a:lstStyle/>
                    <a:p>
                      <a:pPr lvl="0" algn="l" defTabSz="914400"/>
                      <a:r>
                        <a:rPr sz="2300"/>
                        <a:t>Create a shortcut for a Git command.
git config --global alias.st status
git config --global alias.co checkout
git config --global alias.br branch
git config --global alias.up rebase
git config --global alias.ci commit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</a:tcPr>
                </a:tc>
              </a:tr>
              <a:tr h="1062040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</a:pPr>
                      <a:r>
                        <a:rPr sz="2300"/>
                        <a:t>-git config —global core.editor “vim”
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</a:tcPr>
                </a:tc>
              </a:tr>
              <a:tr h="1062040">
                <a:tc>
                  <a:txBody>
                    <a:bodyPr/>
                    <a:lstStyle/>
                    <a:p>
                      <a:pPr lvl="0" algn="l" defTabSz="914400"/>
                      <a:r>
                        <a:rPr sz="2300"/>
                        <a:t>git config —list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</a:tcPr>
                </a:tc>
              </a:tr>
              <a:tr h="1062040">
                <a:tc>
                  <a:txBody>
                    <a:bodyPr/>
                    <a:lstStyle/>
                    <a:p>
                      <a:pPr lvl="0" algn="l" defTabSz="914400"/>
                      <a:r>
                        <a:rPr sz="2300"/>
                        <a:t>git help &lt;verb&gt;
git &lt;verb&gt; help
man git-&lt;verb&gt;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952500" y="272081"/>
            <a:ext cx="11099800" cy="166655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GIT Commands</a:t>
            </a:r>
          </a:p>
        </p:txBody>
      </p:sp>
      <p:graphicFrame>
        <p:nvGraphicFramePr>
          <p:cNvPr id="57" name="Table 57"/>
          <p:cNvGraphicFramePr/>
          <p:nvPr/>
        </p:nvGraphicFramePr>
        <p:xfrm>
          <a:off x="1514384" y="1460285"/>
          <a:ext cx="10014132" cy="80177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991623"/>
                <a:gridCol w="4984408"/>
              </a:tblGrid>
              <a:tr h="1281221">
                <a:tc>
                  <a:txBody>
                    <a:bodyPr/>
                    <a:lstStyle/>
                    <a:p>
                      <a:pPr lvl="0" algn="l" defTabSz="914400"/>
                      <a:r>
                        <a:rPr b="1" sz="2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Command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b="1" sz="2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Explanation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  <a:tr h="2063726">
                <a:tc>
                  <a:txBody>
                    <a:bodyPr/>
                    <a:lstStyle/>
                    <a:p>
                      <a:pPr lvl="0" algn="l" defTabSz="914400"/>
                      <a:r>
                        <a:rPr sz="2300"/>
                        <a:t>git add &lt;file name&gt;
git add *.c
git add LICENSE
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300"/>
                        <a:t>Specifies the files you want to track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  <a:tr h="1281221">
                <a:tc>
                  <a:txBody>
                    <a:bodyPr/>
                    <a:lstStyle/>
                    <a:p>
                      <a:pPr lvl="0" algn="l" defTabSz="914400"/>
                      <a:r>
                        <a:rPr sz="2300"/>
                        <a:t>git commit -m “comments”
git commit -am “comment”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23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  <a:tr h="1281221">
                <a:tc>
                  <a:txBody>
                    <a:bodyPr/>
                    <a:lstStyle/>
                    <a:p>
                      <a:pPr lvl="0" algn="l" defTabSz="914400"/>
                      <a:r>
                        <a:rPr sz="2300"/>
                        <a:t>git status
git status -s (short status)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300"/>
                        <a:t>?? - untracked files
M - modified files
A - new files in staging area
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  <a:tr h="2072234">
                <a:tc>
                  <a:txBody>
                    <a:bodyPr/>
                    <a:lstStyle/>
                    <a:p>
                      <a:pPr lvl="0" algn="l"/>
                      <a:r>
                        <a:rPr sz="2300"/>
                        <a:t>git rm  DeleteMe.txt
git rm --cached README
git rm log/\*.log
git rm \*~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300"/>
                        <a:t>
This command removes all files that have the .log extension in the log/ directory.
This command removes all files that end with ~.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