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564" y="-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GITHUB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311119" y="1194050"/>
            <a:ext cx="9659294" cy="149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Milestones &amp; Labels</a:t>
            </a:r>
          </a:p>
        </p:txBody>
      </p:sp>
      <p:sp>
        <p:nvSpPr>
          <p:cNvPr id="60" name="Shape 60"/>
          <p:cNvSpPr/>
          <p:nvPr/>
        </p:nvSpPr>
        <p:spPr>
          <a:xfrm>
            <a:off x="1732176" y="2785821"/>
            <a:ext cx="11455305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Can be created for Issues and Pull Requests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Used to track the progress of similar issues and pull requests as they're opened and closed over time.</a:t>
            </a:r>
          </a:p>
        </p:txBody>
      </p:sp>
      <p:sp>
        <p:nvSpPr>
          <p:cNvPr id="61" name="Shape 61"/>
          <p:cNvSpPr/>
          <p:nvPr/>
        </p:nvSpPr>
        <p:spPr>
          <a:xfrm>
            <a:off x="2003742" y="5925146"/>
            <a:ext cx="8947637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Labels can be applied to issues and pull requests to signify priority, category, or any other information that you find useful.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Organization</a:t>
            </a:r>
          </a:p>
        </p:txBody>
      </p:sp>
      <p:sp>
        <p:nvSpPr>
          <p:cNvPr id="64" name="Shape 64"/>
          <p:cNvSpPr/>
          <p:nvPr/>
        </p:nvSpPr>
        <p:spPr>
          <a:xfrm>
            <a:off x="546734" y="2350651"/>
            <a:ext cx="11314431" cy="4743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Helps centralizes your organization’s code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Contains members and teams 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Simplifies management of group owned repositories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Company specific dashboard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Can add Read Only Collaborators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Someone else can be given admin rights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940502" y="375603"/>
            <a:ext cx="9659293" cy="149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Notification</a:t>
            </a:r>
          </a:p>
        </p:txBody>
      </p:sp>
      <p:sp>
        <p:nvSpPr>
          <p:cNvPr id="67" name="Shape 67"/>
          <p:cNvSpPr/>
          <p:nvPr/>
        </p:nvSpPr>
        <p:spPr>
          <a:xfrm>
            <a:off x="774747" y="2181002"/>
            <a:ext cx="11455306" cy="488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Participating Notification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Someone mentions you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You are assigned to an issue or pull request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Someone makes a comment in a conversion you have subscribed to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Watching Notification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Opened issues and their comments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Opened pull requests and their comments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Comments on any commits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Published releases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2041957" y="619851"/>
            <a:ext cx="8293101" cy="13208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Team Maintainer</a:t>
            </a:r>
          </a:p>
        </p:txBody>
      </p:sp>
      <p:sp>
        <p:nvSpPr>
          <p:cNvPr id="70" name="Shape 70"/>
          <p:cNvSpPr/>
          <p:nvPr/>
        </p:nvSpPr>
        <p:spPr>
          <a:xfrm>
            <a:off x="407753" y="2917539"/>
            <a:ext cx="13055601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An organization owner can promote any member of the organization to team maintainer for a team, giving them a subset of privileges available to organization owners.</a:t>
            </a:r>
          </a:p>
          <a:p>
            <a:pPr marL="1333500" lvl="2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Change the team's name, description, and visibility</a:t>
            </a:r>
          </a:p>
          <a:p>
            <a:pPr marL="1333500" lvl="2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Add organization members to the team</a:t>
            </a:r>
          </a:p>
          <a:p>
            <a:pPr marL="1333500" lvl="2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Remove organization members from the team</a:t>
            </a:r>
          </a:p>
          <a:p>
            <a:pPr marL="1333500" lvl="2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Promote an existing team member to team maintainer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Contributors</a:t>
            </a:r>
          </a:p>
        </p:txBody>
      </p:sp>
      <p:sp>
        <p:nvSpPr>
          <p:cNvPr id="73" name="Shape 73"/>
          <p:cNvSpPr/>
          <p:nvPr/>
        </p:nvSpPr>
        <p:spPr>
          <a:xfrm>
            <a:off x="1264737" y="2012540"/>
            <a:ext cx="10997321" cy="652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sz="2600"/>
              <a:t>Contribution is counted for 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-"/>
              <a:defRPr sz="1800"/>
            </a:pPr>
            <a:r>
              <a:rPr sz="2600" b="1">
                <a:latin typeface="Helvetica"/>
                <a:ea typeface="Helvetica"/>
                <a:cs typeface="Helvetica"/>
                <a:sym typeface="Helvetica"/>
              </a:rPr>
              <a:t>Issues and pull requests</a:t>
            </a:r>
          </a:p>
          <a:p>
            <a:pPr marL="762000" lvl="4" indent="-152400" algn="l" defTabSz="457200">
              <a:lnSpc>
                <a:spcPct val="150000"/>
              </a:lnSpc>
              <a:buSzPct val="120000"/>
              <a:buChar char="-"/>
              <a:defRPr sz="1800"/>
            </a:pPr>
            <a:r>
              <a:rPr sz="2600">
                <a:latin typeface="Shree Devanagari 714"/>
                <a:ea typeface="Shree Devanagari 714"/>
                <a:cs typeface="Shree Devanagari 714"/>
                <a:sym typeface="Shree Devanagari 714"/>
              </a:rPr>
              <a:t>Done within last one year</a:t>
            </a:r>
          </a:p>
          <a:p>
            <a:pPr marL="762000" lvl="4" indent="-152400" algn="l" defTabSz="457200">
              <a:lnSpc>
                <a:spcPct val="150000"/>
              </a:lnSpc>
              <a:buSzPct val="120000"/>
              <a:buChar char="-"/>
              <a:defRPr sz="1800"/>
            </a:pPr>
            <a:r>
              <a:rPr sz="2600">
                <a:latin typeface="Shree Devanagari 714"/>
                <a:ea typeface="Shree Devanagari 714"/>
                <a:cs typeface="Shree Devanagari 714"/>
                <a:sym typeface="Shree Devanagari 714"/>
              </a:rPr>
              <a:t>For standalone repository and not on forked repository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-"/>
              <a:defRPr sz="1800"/>
            </a:pPr>
            <a:r>
              <a:rPr sz="2600" b="1">
                <a:latin typeface="Helvetica"/>
                <a:ea typeface="Helvetica"/>
                <a:cs typeface="Helvetica"/>
                <a:sym typeface="Helvetica"/>
              </a:rPr>
              <a:t>Commits</a:t>
            </a:r>
          </a:p>
          <a:p>
            <a:pPr marL="914400" lvl="5" indent="-152400" algn="l" defTabSz="457200">
              <a:lnSpc>
                <a:spcPct val="150000"/>
              </a:lnSpc>
              <a:buSzPct val="120000"/>
              <a:buChar char="-"/>
              <a:defRPr sz="1800"/>
            </a:pPr>
            <a:r>
              <a:rPr sz="2600">
                <a:latin typeface="Shree Devanagari 714"/>
                <a:ea typeface="Shree Devanagari 714"/>
                <a:cs typeface="Shree Devanagari 714"/>
                <a:sym typeface="Shree Devanagari 714"/>
              </a:rPr>
              <a:t>When made within an year</a:t>
            </a:r>
          </a:p>
          <a:p>
            <a:pPr marL="914400" lvl="5" indent="-152400" algn="l" defTabSz="457200">
              <a:lnSpc>
                <a:spcPct val="150000"/>
              </a:lnSpc>
              <a:buSzPct val="120000"/>
              <a:buChar char="-"/>
              <a:defRPr sz="1800"/>
            </a:pPr>
            <a:r>
              <a:rPr sz="2600">
                <a:latin typeface="Shree Devanagari 714"/>
                <a:ea typeface="Shree Devanagari 714"/>
                <a:cs typeface="Shree Devanagari 714"/>
                <a:sym typeface="Shree Devanagari 714"/>
              </a:rPr>
              <a:t>Email address used for commit is associated with github account</a:t>
            </a:r>
          </a:p>
          <a:p>
            <a:pPr marL="914400" lvl="5" indent="-152400" algn="l" defTabSz="457200">
              <a:lnSpc>
                <a:spcPct val="150000"/>
              </a:lnSpc>
              <a:buSzPct val="120000"/>
              <a:buChar char="-"/>
              <a:defRPr sz="1800"/>
            </a:pPr>
            <a:r>
              <a:rPr sz="2600">
                <a:latin typeface="Shree Devanagari 714"/>
                <a:ea typeface="Shree Devanagari 714"/>
                <a:cs typeface="Shree Devanagari 714"/>
                <a:sym typeface="Shree Devanagari 714"/>
              </a:rPr>
              <a:t>Standalone repo</a:t>
            </a:r>
          </a:p>
          <a:p>
            <a:pPr marL="914400" lvl="5" indent="-152400" algn="l" defTabSz="457200">
              <a:lnSpc>
                <a:spcPct val="150000"/>
              </a:lnSpc>
              <a:buSzPct val="120000"/>
              <a:buChar char="-"/>
              <a:defRPr sz="1800"/>
            </a:pPr>
            <a:r>
              <a:rPr sz="2600">
                <a:latin typeface="Shree Devanagari 714"/>
                <a:ea typeface="Shree Devanagari 714"/>
                <a:cs typeface="Shree Devanagari 714"/>
                <a:sym typeface="Shree Devanagari 714"/>
              </a:rPr>
              <a:t>On default branch (usually master)</a:t>
            </a:r>
          </a:p>
          <a:p>
            <a:pPr marL="914400" lvl="5" indent="-152400" algn="l" defTabSz="457200">
              <a:lnSpc>
                <a:spcPct val="150000"/>
              </a:lnSpc>
              <a:buSzPct val="120000"/>
              <a:buChar char="-"/>
              <a:defRPr sz="1800"/>
            </a:pPr>
            <a:r>
              <a:rPr sz="2600">
                <a:latin typeface="Shree Devanagari 714"/>
                <a:ea typeface="Shree Devanagari 714"/>
                <a:cs typeface="Shree Devanagari 714"/>
                <a:sym typeface="Shree Devanagari 714"/>
              </a:rPr>
              <a:t>In the gh-pages branch (for repositories with project pages site)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Outside Collaborators</a:t>
            </a:r>
          </a:p>
        </p:txBody>
      </p:sp>
      <p:sp>
        <p:nvSpPr>
          <p:cNvPr id="76" name="Shape 76"/>
          <p:cNvSpPr/>
          <p:nvPr/>
        </p:nvSpPr>
        <p:spPr>
          <a:xfrm>
            <a:off x="169868" y="2867001"/>
            <a:ext cx="12665063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100"/>
              <a:t>Consultant or a temporary employee</a:t>
            </a:r>
          </a:p>
          <a:p>
            <a:pPr lvl="0" algn="l">
              <a:defRPr sz="1800"/>
            </a:pPr>
            <a:endParaRPr sz="3100"/>
          </a:p>
          <a:p>
            <a:pPr lvl="0" algn="l">
              <a:defRPr sz="1800"/>
            </a:pPr>
            <a:r>
              <a:rPr sz="3100"/>
              <a:t>Repository permissions - Read, write and Admin can be set for outside collaborators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@mentions</a:t>
            </a:r>
          </a:p>
        </p:txBody>
      </p:sp>
      <p:sp>
        <p:nvSpPr>
          <p:cNvPr id="79" name="Shape 79"/>
          <p:cNvSpPr/>
          <p:nvPr/>
        </p:nvSpPr>
        <p:spPr>
          <a:xfrm>
            <a:off x="1173624" y="2314389"/>
            <a:ext cx="1065755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100"/>
            </a:lvl1pPr>
          </a:lstStyle>
          <a:p>
            <a:pPr lvl="0">
              <a:defRPr sz="1800"/>
            </a:pPr>
            <a:r>
              <a:rPr sz="3100"/>
              <a:t>Get notified in email for Issues and pull request when someone mentions you as ‘@&lt;username&gt;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Organization Permission level</a:t>
            </a:r>
          </a:p>
        </p:txBody>
      </p:sp>
      <p:graphicFrame>
        <p:nvGraphicFramePr>
          <p:cNvPr id="82" name="Table 82"/>
          <p:cNvGraphicFramePr/>
          <p:nvPr/>
        </p:nvGraphicFramePr>
        <p:xfrm>
          <a:off x="1320800" y="2159000"/>
          <a:ext cx="10078992" cy="898366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513560"/>
                <a:gridCol w="1855832"/>
                <a:gridCol w="1715157"/>
                <a:gridCol w="1994443"/>
              </a:tblGrid>
              <a:tr h="439615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Organization Action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Owner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Members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Billing Managers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Invite people to join the organization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52462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Add and remove people from all teams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6469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Promote organization members to team maintainer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Add Collaborators to all repositories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Access the organization audit log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Delete all teams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6469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Delete the organization account, including all repositories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Create teams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See all organization members and teams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@mention any visible teams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39615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Can be made a team maintainer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
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1048291" y="48482"/>
            <a:ext cx="10908218" cy="13208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Repository Permission Level for Organization</a:t>
            </a:r>
          </a:p>
        </p:txBody>
      </p:sp>
      <p:graphicFrame>
        <p:nvGraphicFramePr>
          <p:cNvPr id="85" name="Table 85"/>
          <p:cNvGraphicFramePr/>
          <p:nvPr/>
        </p:nvGraphicFramePr>
        <p:xfrm>
          <a:off x="939800" y="3581400"/>
          <a:ext cx="10908213" cy="1068168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77951"/>
                <a:gridCol w="1676723"/>
                <a:gridCol w="1549625"/>
                <a:gridCol w="1801957"/>
                <a:gridCol w="1801957"/>
              </a:tblGrid>
              <a:tr h="44648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446480">
                <a:tc>
                  <a:txBody>
                    <a:bodyPr/>
                    <a:lstStyle/>
                    <a:p>
                      <a:pPr lvl="0" algn="l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Admin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Owner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6469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Pull, push and clone all repositories in the organization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6469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Promote organization members to team maintainer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6469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Convert organization members to outside collaborators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Create repositories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Delete repositories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Change repository settings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6469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Transfer repository into and out of the organization account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Add a repository to a team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Add outside collaborators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7069">
                <a:tc>
                  <a:txBody>
                    <a:bodyPr/>
                    <a:lstStyle/>
                    <a:p>
                      <a:pPr lvl="0" algn="l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Pull from the teams assigned properties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Push to the team’s assigned properties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87069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Fork the team’s assigned repositories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6469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Send pull requests from forks of the team's assigned repositories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Merge and close pull requests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Repository Permission Level for Organization</a:t>
            </a:r>
          </a:p>
        </p:txBody>
      </p:sp>
      <p:graphicFrame>
        <p:nvGraphicFramePr>
          <p:cNvPr id="88" name="Table 88"/>
          <p:cNvGraphicFramePr/>
          <p:nvPr/>
        </p:nvGraphicFramePr>
        <p:xfrm>
          <a:off x="1320800" y="2159000"/>
          <a:ext cx="10078992" cy="85617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767953"/>
                <a:gridCol w="1549262"/>
                <a:gridCol w="1431825"/>
                <a:gridCol w="1664976"/>
                <a:gridCol w="1664976"/>
              </a:tblGrid>
              <a:tr h="508373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373">
                <a:tc>
                  <a:txBody>
                    <a:bodyPr/>
                    <a:lstStyle/>
                    <a:p>
                      <a:pPr lvl="0" algn="l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Read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Write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Admin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Owner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Open issues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5451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Close, reopen, and assign issues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0707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Apply labels and milestones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3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Create and edit releases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3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View draft releases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3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View published releases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Edit and delete their own comments on commits, pull requests, and issues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Edit and delete anyone's comments on commits, pull requests, and issues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08373">
                <a:tc>
                  <a:txBody>
                    <a:bodyPr/>
                    <a:lstStyle/>
                    <a:p>
                      <a:pPr lvl="0" algn="l" defTabSz="914400">
                        <a:lnSpc>
                          <a:spcPts val="3800"/>
                        </a:lnSpc>
                      </a:pPr>
                      <a:r>
                        <a:rPr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Edit wikis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Collaborative features</a:t>
            </a:r>
          </a:p>
        </p:txBody>
      </p:sp>
      <p:sp>
        <p:nvSpPr>
          <p:cNvPr id="36" name="Shape 36"/>
          <p:cNvSpPr/>
          <p:nvPr/>
        </p:nvSpPr>
        <p:spPr>
          <a:xfrm>
            <a:off x="3048402" y="2813922"/>
            <a:ext cx="3888132" cy="4743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Follow people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Issues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Watch a project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Star ratings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Organization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Pull request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2119169" y="-121384"/>
            <a:ext cx="8293101" cy="13208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LDAP</a:t>
            </a:r>
          </a:p>
        </p:txBody>
      </p:sp>
      <p:sp>
        <p:nvSpPr>
          <p:cNvPr id="91" name="Shape 91"/>
          <p:cNvSpPr/>
          <p:nvPr/>
        </p:nvSpPr>
        <p:spPr>
          <a:xfrm>
            <a:off x="418905" y="1136649"/>
            <a:ext cx="11403385" cy="7480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lvl="0" indent="-333375" algn="l">
              <a:lnSpc>
                <a:spcPct val="120000"/>
              </a:lnSpc>
              <a:buSzPct val="75000"/>
              <a:buChar char="•"/>
              <a:defRPr sz="1800"/>
            </a:pPr>
            <a:r>
              <a:rPr sz="2900"/>
              <a:t>Instances using LDAP for user authentication can use LDAP Sync to manage a team's members by mapping a team to an LDAP group on your LDAP server by setting the groups Distinguished Name (DN) in the LDAP group field.</a:t>
            </a:r>
          </a:p>
          <a:p>
            <a:pPr marL="333375" lvl="0" indent="-333375" algn="l">
              <a:lnSpc>
                <a:spcPct val="120000"/>
              </a:lnSpc>
              <a:buSzPct val="75000"/>
              <a:buChar char="•"/>
              <a:defRPr sz="1800"/>
            </a:pPr>
            <a:endParaRPr sz="2900"/>
          </a:p>
          <a:p>
            <a:pPr marL="333375" lvl="0" indent="-333375" algn="l">
              <a:lnSpc>
                <a:spcPct val="120000"/>
              </a:lnSpc>
              <a:buSzPct val="75000"/>
              <a:buChar char="•"/>
              <a:defRPr sz="1800"/>
            </a:pPr>
            <a:r>
              <a:rPr sz="2900"/>
              <a:t>LDAP Sync only manages the team's member list. You must manage the team's repositories and permissions from within GitHub Enterprise.</a:t>
            </a:r>
          </a:p>
          <a:p>
            <a:pPr marL="444500" lvl="0" indent="-444500" algn="l">
              <a:lnSpc>
                <a:spcPct val="120000"/>
              </a:lnSpc>
              <a:buSzPct val="75000"/>
              <a:buChar char="•"/>
              <a:defRPr sz="1800"/>
            </a:pPr>
            <a:endParaRPr sz="2900"/>
          </a:p>
          <a:p>
            <a:pPr marL="444500" lvl="0" indent="-444500" algn="l">
              <a:lnSpc>
                <a:spcPct val="120000"/>
              </a:lnSpc>
              <a:buSzPct val="75000"/>
              <a:buChar char="•"/>
              <a:defRPr sz="1800"/>
            </a:pPr>
            <a:r>
              <a:rPr sz="2900"/>
              <a:t>If an LDAP group mapping to a DN is removed, such as if the LDAP group is deleted, then every member is removed from the synced GitHub Enterprise team. To fix this, map the team to a new DN, add the team members back, and manually sync the mapping.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940502" y="375603"/>
            <a:ext cx="9659293" cy="149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SSH for windows</a:t>
            </a:r>
          </a:p>
        </p:txBody>
      </p:sp>
      <p:sp>
        <p:nvSpPr>
          <p:cNvPr id="94" name="Shape 94"/>
          <p:cNvSpPr/>
          <p:nvPr/>
        </p:nvSpPr>
        <p:spPr>
          <a:xfrm>
            <a:off x="1392443" y="2081396"/>
            <a:ext cx="11455306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Checking existing SSH key : ls -al ~/.ssh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Generate SSH Key: ssh-keygen -t rsa -b 4096 -C “your_email@example.com"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Ensure ssh-agent is enabled: eval "$(ssh-agent -s)”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Add your SSH key to the ssh-agent: ssh-add ~/.ssh/id_rsa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400"/>
              <a:t>clip &lt; ~/.ssh/id_rsa.pub ( mac: pbcopy &lt; ~/.ssh/id_rsa.pub)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940502" y="375603"/>
            <a:ext cx="9659293" cy="149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SSH Error - permission denied</a:t>
            </a:r>
          </a:p>
        </p:txBody>
      </p:sp>
      <p:sp>
        <p:nvSpPr>
          <p:cNvPr id="97" name="Shape 97"/>
          <p:cNvSpPr/>
          <p:nvPr/>
        </p:nvSpPr>
        <p:spPr>
          <a:xfrm>
            <a:off x="666650" y="1966638"/>
            <a:ext cx="11455306" cy="708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Check that you are connecting to the right server: ssh -vT </a:t>
            </a:r>
            <a:r>
              <a:rPr sz="2100" u="sng">
                <a:hlinkClick r:id="rId2"/>
              </a:rPr>
              <a:t>git@github.com</a:t>
            </a:r>
            <a:endParaRPr sz="2100"/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Note IP address. This should be GITHUB IP address port 22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Always use GIT user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ssh -T </a:t>
            </a:r>
            <a:r>
              <a:rPr sz="2100" u="sng">
                <a:hlinkClick r:id="rId2"/>
              </a:rPr>
              <a:t>git@github.com</a:t>
            </a:r>
            <a:r>
              <a:rPr sz="2100"/>
              <a:t> (message:Hi username! You've successfully authenticated…)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Make sure you have key being used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Open terminal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Verify you have private key generated and loaded into SSH.</a:t>
            </a:r>
          </a:p>
          <a:p>
            <a:pPr marL="1271763" lvl="2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eval "$(ssh-agent -s)”</a:t>
            </a:r>
          </a:p>
          <a:p>
            <a:pPr marL="1271763" lvl="2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ssh-add -l (ssh-add -l -E md5 for open ssh 6.8 onwards)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check that the key is being used by trying to connect to </a:t>
            </a:r>
            <a:r>
              <a:rPr sz="2100" u="sng">
                <a:hlinkClick r:id="rId2"/>
              </a:rPr>
              <a:t>git@github.com</a:t>
            </a:r>
            <a:r>
              <a:rPr sz="2100"/>
              <a:t>: ssh -vT git@github.com </a:t>
            </a:r>
          </a:p>
          <a:p>
            <a:pPr marL="827263" lvl="1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Verify the public key is attached to your account</a:t>
            </a:r>
          </a:p>
          <a:p>
            <a:pPr marL="1271763" lvl="2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Start SSH agent in the background. - eval "$(ssh-agent -s)”</a:t>
            </a:r>
          </a:p>
          <a:p>
            <a:pPr marL="1271763" lvl="2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2100"/>
              <a:t>Find and take a note of your public key fingerprint - ssh-add -l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Branches</a:t>
            </a:r>
          </a:p>
        </p:txBody>
      </p:sp>
      <p:sp>
        <p:nvSpPr>
          <p:cNvPr id="39" name="Shape 39"/>
          <p:cNvSpPr/>
          <p:nvPr/>
        </p:nvSpPr>
        <p:spPr>
          <a:xfrm>
            <a:off x="503021" y="2514600"/>
            <a:ext cx="12501779" cy="146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git branch -r - To see all remote branches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600"/>
              <a:t>Set the branch: git branch newbranch1 origin/newbranch1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40502" y="375603"/>
            <a:ext cx="9659293" cy="149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Forking a repository</a:t>
            </a:r>
          </a:p>
        </p:txBody>
      </p:sp>
      <p:sp>
        <p:nvSpPr>
          <p:cNvPr id="42" name="Shape 42"/>
          <p:cNvSpPr/>
          <p:nvPr/>
        </p:nvSpPr>
        <p:spPr>
          <a:xfrm>
            <a:off x="1227804" y="3041149"/>
            <a:ext cx="11455306" cy="409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A Fork is a copy of a repository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It allows you to freely experiment with changes without affecting the original repository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Forks are used to either propose changes to someone else's project or to use someone else's project as a starting point for your own idea.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940502" y="375603"/>
            <a:ext cx="9659293" cy="149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Smart Commits</a:t>
            </a:r>
          </a:p>
        </p:txBody>
      </p:sp>
      <p:sp>
        <p:nvSpPr>
          <p:cNvPr id="45" name="Shape 45"/>
          <p:cNvSpPr/>
          <p:nvPr/>
        </p:nvSpPr>
        <p:spPr>
          <a:xfrm>
            <a:off x="774747" y="4114577"/>
            <a:ext cx="11455306" cy="102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82763" indent="-382763" algn="l">
              <a:lnSpc>
                <a:spcPct val="150000"/>
              </a:lnSpc>
              <a:buSzPct val="75000"/>
              <a:buChar char="•"/>
              <a:defRPr sz="2400"/>
            </a:lvl1pPr>
          </a:lstStyle>
          <a:p>
            <a:pPr lvl="0">
              <a:defRPr sz="1800"/>
            </a:pPr>
            <a:r>
              <a:rPr sz="2400"/>
              <a:t>JRA-34 #comment corrected indent issue #time 1w 2d 4h 30m Total work logged #close Fixed this today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311119" y="1194050"/>
            <a:ext cx="9659294" cy="149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Two factor Authentication</a:t>
            </a:r>
          </a:p>
        </p:txBody>
      </p:sp>
      <p:sp>
        <p:nvSpPr>
          <p:cNvPr id="48" name="Shape 48"/>
          <p:cNvSpPr/>
          <p:nvPr/>
        </p:nvSpPr>
        <p:spPr>
          <a:xfrm>
            <a:off x="1413113" y="2606012"/>
            <a:ext cx="11455306" cy="339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Require 2 authentications - One is the password and second the code sent to your phone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Configuring through TOTP mobile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Configuring via text message</a:t>
            </a:r>
          </a:p>
          <a:p>
            <a:pPr marL="382763" lvl="0" indent="-382763" algn="l">
              <a:lnSpc>
                <a:spcPct val="150000"/>
              </a:lnSpc>
              <a:buSzPct val="75000"/>
              <a:buChar char="•"/>
              <a:defRPr sz="1800"/>
            </a:pPr>
            <a:r>
              <a:rPr sz="3100"/>
              <a:t>Configuring via FIDO U2F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2026515" y="357330"/>
            <a:ext cx="8293101" cy="13208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Teams</a:t>
            </a:r>
          </a:p>
        </p:txBody>
      </p:sp>
      <p:sp>
        <p:nvSpPr>
          <p:cNvPr id="51" name="Shape 51"/>
          <p:cNvSpPr/>
          <p:nvPr/>
        </p:nvSpPr>
        <p:spPr>
          <a:xfrm>
            <a:off x="407753" y="2539575"/>
            <a:ext cx="13055601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Teams give organizations the ability to create groups of members and control access to repositories.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Teams can map to physical teams within your company, but they can also represent areas of interest or expertise.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Team members can be granted read, write, or admin permissions to specific repositories.</a:t>
            </a:r>
          </a:p>
          <a:p>
            <a:pPr marL="444500" lvl="0" indent="-4445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2700"/>
              <a:t>@mentions - to notify appropriate parties that you'd like to request their input or attention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github Search</a:t>
            </a:r>
          </a:p>
        </p:txBody>
      </p:sp>
      <p:sp>
        <p:nvSpPr>
          <p:cNvPr id="54" name="Shape 54"/>
          <p:cNvSpPr/>
          <p:nvPr/>
        </p:nvSpPr>
        <p:spPr>
          <a:xfrm>
            <a:off x="1164374" y="1970392"/>
            <a:ext cx="10676052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21027" lvl="0" indent="-32102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When the issue or pull request was Closed</a:t>
            </a:r>
          </a:p>
          <a:p>
            <a:pPr marL="1210027" lvl="2" indent="-32102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silly in:body closed:&lt;YYYY-MM-DD - Matches issues and pull requests with the word "silly" in the body that were closed before October 2012.</a:t>
            </a:r>
          </a:p>
          <a:p>
            <a:pPr marL="1210027" lvl="2" indent="-32102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weird in:body updated:&gt;=2013-02-01 - Matches issues with the word weird in the body that were updated after February 2013.</a:t>
            </a:r>
          </a:p>
          <a:p>
            <a:pPr marL="1210027" lvl="2" indent="-32102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author:puzrin created:2012-11-01..2012-12-01 - Matches issues created by @puzrin created between November and December of 2012.</a:t>
            </a:r>
          </a:p>
          <a:p>
            <a:pPr marL="598257" lvl="0" indent="-59825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Search by number of comments</a:t>
            </a:r>
          </a:p>
          <a:p>
            <a:pPr marL="1487257" lvl="2" indent="-59825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state:closed comments:&gt;100 - Matches closed issues with more than 100 comments.</a:t>
            </a:r>
          </a:p>
          <a:p>
            <a:pPr marL="598257" lvl="0" indent="-59825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Search by commit SHAs within pull request</a:t>
            </a:r>
          </a:p>
          <a:p>
            <a:pPr marL="1487257" lvl="2" indent="-59825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e1109ab - Matches pull requests with a commit SHA that starts with `e1109ab`.</a:t>
            </a:r>
          </a:p>
          <a:p>
            <a:pPr marL="598257" lvl="0" indent="-59825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Search by type</a:t>
            </a:r>
          </a:p>
          <a:p>
            <a:pPr marL="1487257" lvl="2" indent="-59825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cat type:pr - Matches pull requests with the word cat.</a:t>
            </a:r>
          </a:p>
          <a:p>
            <a:pPr marL="1487257" lvl="2" indent="-59825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000"/>
              <a:t>github commenter:defunkt type:issue -  Matches issues that contain the word github, and have a comment by @defunkt.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2057400" y="419100"/>
            <a:ext cx="8293100" cy="13208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github Search</a:t>
            </a:r>
          </a:p>
        </p:txBody>
      </p:sp>
      <p:sp>
        <p:nvSpPr>
          <p:cNvPr id="57" name="Shape 57"/>
          <p:cNvSpPr/>
          <p:nvPr/>
        </p:nvSpPr>
        <p:spPr>
          <a:xfrm>
            <a:off x="1372846" y="2751272"/>
            <a:ext cx="9425218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sz="2600"/>
              <a:t>In quilifer</a:t>
            </a:r>
          </a:p>
          <a:p>
            <a:pPr marL="321027" lvl="0" indent="-32102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600"/>
              <a:t>warning in:title: Matches issues with warning in their title.</a:t>
            </a:r>
          </a:p>
          <a:p>
            <a:pPr marL="321027" lvl="0" indent="-32102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600"/>
              <a:t>error in:title,body: Matches issues with error in their title or body.</a:t>
            </a:r>
          </a:p>
          <a:p>
            <a:pPr marL="321027" lvl="0" indent="-321027" algn="l">
              <a:lnSpc>
                <a:spcPct val="150000"/>
              </a:lnSpc>
              <a:buSzPct val="75000"/>
              <a:buChar char="•"/>
              <a:defRPr sz="1800"/>
            </a:pPr>
            <a:r>
              <a:rPr sz="2600"/>
              <a:t>shipit in:comment: Matches issues mentioning :shipit: in their comments.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1314</Words>
  <PresentationFormat>Custom</PresentationFormat>
  <Paragraphs>244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White</vt:lpstr>
      <vt:lpstr>GITHUB</vt:lpstr>
      <vt:lpstr>Collaborative features</vt:lpstr>
      <vt:lpstr>Branches</vt:lpstr>
      <vt:lpstr>Slide 4</vt:lpstr>
      <vt:lpstr>Slide 5</vt:lpstr>
      <vt:lpstr>Slide 6</vt:lpstr>
      <vt:lpstr>Teams</vt:lpstr>
      <vt:lpstr>github Search</vt:lpstr>
      <vt:lpstr>github Search</vt:lpstr>
      <vt:lpstr>Slide 10</vt:lpstr>
      <vt:lpstr>Organization</vt:lpstr>
      <vt:lpstr>Slide 12</vt:lpstr>
      <vt:lpstr>Team Maintainer</vt:lpstr>
      <vt:lpstr>Contributors</vt:lpstr>
      <vt:lpstr>Outside Collaborators</vt:lpstr>
      <vt:lpstr>@mentions</vt:lpstr>
      <vt:lpstr>Organization Permission level</vt:lpstr>
      <vt:lpstr>Repository Permission Level for Organization</vt:lpstr>
      <vt:lpstr>Repository Permission Level for Organization</vt:lpstr>
      <vt:lpstr>LDAP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cp:lastModifiedBy>Administrator</cp:lastModifiedBy>
  <cp:revision>43</cp:revision>
  <dcterms:modified xsi:type="dcterms:W3CDTF">2016-01-28T10:49:05Z</dcterms:modified>
</cp:coreProperties>
</file>