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57" r:id="rId4"/>
    <p:sldId id="258" r:id="rId5"/>
    <p:sldId id="259" r:id="rId6"/>
    <p:sldId id="260" r:id="rId7"/>
    <p:sldId id="265" r:id="rId8"/>
    <p:sldId id="256" r:id="rId9"/>
    <p:sldId id="262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2CABA7-5077-4F35-AE75-5E8A9FC83676}" v="2707" dt="2018-09-11T17:50:23.3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6AC4B-D1BC-4C7C-A46D-B8DC58705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FD1665-E62D-4714-B0F9-E7D8EDFDA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5B36DE-A03F-4B31-869A-B3ADD2346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9F4-7090-4AF8-8998-804EDB480267}" type="datetimeFigureOut">
              <a:rPr lang="es-CO" smtClean="0"/>
              <a:t>11/09/2018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826295-93E5-4E53-AC62-6A3BEDE32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014AFE-F8D3-4D72-9D03-5B8F60DF3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5DE0-B243-4EB3-BDB4-676A89E60D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389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B2BD9A-E73D-4573-8792-AB695A144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7CDB24-B3EF-46FF-90C7-D1D48109C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337389-AB0A-4CE3-B84A-3AC85F159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9F4-7090-4AF8-8998-804EDB480267}" type="datetimeFigureOut">
              <a:rPr lang="es-CO" smtClean="0"/>
              <a:t>11/09/2018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9CC83B-4214-44E6-9259-AD593C4D0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620AF2-2226-43F5-98A3-C74609CC6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5DE0-B243-4EB3-BDB4-676A89E60D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3299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FC8AB6B-F3C1-4005-969F-BA6B3B4C3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FB2F43-9C95-41FE-92FA-C3EE06D4F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DD0E09-741E-4321-8870-B6DCFFF8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9F4-7090-4AF8-8998-804EDB480267}" type="datetimeFigureOut">
              <a:rPr lang="es-CO" smtClean="0"/>
              <a:t>11/09/2018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641F7D-74CF-4B1A-8DBD-DECCBB98E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4D52C3-BD09-4408-B732-26F8943B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5DE0-B243-4EB3-BDB4-676A89E60D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072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6B9BD-63D5-426D-9148-9FCF8128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3EFDB3-D130-4EEA-9A79-05D46D541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0009C0-9FFE-45AF-8272-36400692F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9F4-7090-4AF8-8998-804EDB480267}" type="datetimeFigureOut">
              <a:rPr lang="es-CO" smtClean="0"/>
              <a:t>11/09/2018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A5E66B-CDB1-49EC-AB06-3BAFE0081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B927DA-E53F-4F18-BB05-5026C552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5DE0-B243-4EB3-BDB4-676A89E60D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747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A3FDC-0A6F-41B8-8008-DEE90CE37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115BC6-4CD2-46D2-A647-07711417F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73098B-CFE6-41C2-A9C1-4562D286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9F4-7090-4AF8-8998-804EDB480267}" type="datetimeFigureOut">
              <a:rPr lang="es-CO" smtClean="0"/>
              <a:t>11/09/2018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60C675-FA4A-4794-8181-41783114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3FFC97-A1BF-45BC-B414-C449137E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5DE0-B243-4EB3-BDB4-676A89E60D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198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AB02B3-7E9C-4F12-9572-8796D7825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6D9B4E-0A13-4D50-919C-991B6BFBA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E3B011-7562-4F86-A31A-CA2117E2E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9FAE81-27A1-42BC-8D6A-01B2D861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9F4-7090-4AF8-8998-804EDB480267}" type="datetimeFigureOut">
              <a:rPr lang="es-CO" smtClean="0"/>
              <a:t>11/09/2018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5D43E0-22C4-421C-A96F-FBC597F95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5869FF-9CA7-49F4-A242-23936FDF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5DE0-B243-4EB3-BDB4-676A89E60D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045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01221-FE25-4287-8724-61803616C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00094F-461A-45A5-ADC4-EB49DBC6F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F71605-53EF-47AB-87D2-B1CC38529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F907A3E-18FE-4418-9475-B7798F1301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85C0102-AB79-4168-9F15-CCF925F11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C31C662-FE01-4701-B0B2-586148C23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9F4-7090-4AF8-8998-804EDB480267}" type="datetimeFigureOut">
              <a:rPr lang="es-CO" smtClean="0"/>
              <a:t>11/09/2018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A9012E3-8504-46FA-B876-A2871F96A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C560689-01BE-4BC0-8425-2B3B5F054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5DE0-B243-4EB3-BDB4-676A89E60D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639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4093F7-A338-421A-B01C-B97F8FE6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DDCE2CC-E4EB-437B-9393-AF69BC697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9F4-7090-4AF8-8998-804EDB480267}" type="datetimeFigureOut">
              <a:rPr lang="es-CO" smtClean="0"/>
              <a:t>11/09/2018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951015A-F78C-4520-90B9-2EDC9F2A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087CB3C-43FA-4786-B87A-936AE8736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5DE0-B243-4EB3-BDB4-676A89E60D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023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5C02E47-7A7D-495A-8E81-B0D9B35B7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9F4-7090-4AF8-8998-804EDB480267}" type="datetimeFigureOut">
              <a:rPr lang="es-CO" smtClean="0"/>
              <a:t>11/09/2018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C500AF1-D94A-482E-BB3B-E4AD3687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C2B591-0075-42AB-B06C-4A0D05FB4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5DE0-B243-4EB3-BDB4-676A89E60D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301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85218-0E8C-41F9-A998-C709D1BE2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BA31C-A252-4E4F-B82F-882B9B4E5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637EBC-AAA2-4FD2-8C34-7D4D9179A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489B94-E8EE-4B61-BBC1-13631F908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9F4-7090-4AF8-8998-804EDB480267}" type="datetimeFigureOut">
              <a:rPr lang="es-CO" smtClean="0"/>
              <a:t>11/09/2018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D0FD06-2095-443A-B98D-ED7C63C47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3CABA1-B4B3-4AB4-B35B-F3CFEE59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5DE0-B243-4EB3-BDB4-676A89E60D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60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8A838-155B-4A04-8E19-BEB97E83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000882-E611-4210-9C01-7B43DB021A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12CA39-DD7D-4AF3-80A6-FAC98A088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E2B91C-B998-46D9-A430-B88611A5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9F4-7090-4AF8-8998-804EDB480267}" type="datetimeFigureOut">
              <a:rPr lang="es-CO" smtClean="0"/>
              <a:t>11/09/2018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52EDB9-8ADF-4A5C-A617-FABD98C84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E8A148-7F17-45DD-A009-1E8320524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5DE0-B243-4EB3-BDB4-676A89E60D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040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D26823B-40AF-46A3-BA10-D6F23AB23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63CCD6-5CE8-46A2-BBDC-E2EF5B5D2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752EAF-5E17-4778-A398-4C36EAD92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299F4-7090-4AF8-8998-804EDB480267}" type="datetimeFigureOut">
              <a:rPr lang="es-CO" smtClean="0"/>
              <a:t>11/09/2018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56A594-682C-4A16-90EF-EF83EC76E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DCC5AB-E9E3-43F9-8786-736B7813E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15DE0-B243-4EB3-BDB4-676A89E60D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973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DFE3CFE-39D0-4F48-AA38-907E9F56CEBC}"/>
              </a:ext>
            </a:extLst>
          </p:cNvPr>
          <p:cNvSpPr txBox="1"/>
          <p:nvPr/>
        </p:nvSpPr>
        <p:spPr>
          <a:xfrm>
            <a:off x="2752165" y="188259"/>
            <a:ext cx="6687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/>
              <a:t>DISEÑO DE ARQUITECTURA PARA IPR DEL SISTEMA DE RECOMENDACIÓN – ARQUITECTURA DE SOLUCION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194C8F3-991D-42A9-8DB4-0B93A4582F89}"/>
              </a:ext>
            </a:extLst>
          </p:cNvPr>
          <p:cNvSpPr/>
          <p:nvPr/>
        </p:nvSpPr>
        <p:spPr>
          <a:xfrm>
            <a:off x="1389876" y="824850"/>
            <a:ext cx="1353001" cy="5352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  <a:endParaRPr lang="es-CO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FF93FE5-BC9C-43FF-859B-5F4D638E6425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724127" y="2501054"/>
            <a:ext cx="731762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AA7AD4A-2C29-4AB0-9313-8AC954970BB3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>
            <a:off x="2742877" y="3500998"/>
            <a:ext cx="694764" cy="4547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C7C5F284-E3BA-4E83-98AF-60BDC5B72E66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742877" y="4591885"/>
            <a:ext cx="713011" cy="1501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2635F2DF-D13A-4C8F-841A-96B307A7CF0A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752165" y="5767816"/>
            <a:ext cx="685476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9B86023-A508-4B36-9A2E-A945B70B824A}"/>
              </a:ext>
            </a:extLst>
          </p:cNvPr>
          <p:cNvSpPr/>
          <p:nvPr/>
        </p:nvSpPr>
        <p:spPr>
          <a:xfrm>
            <a:off x="3455889" y="2209704"/>
            <a:ext cx="1595718" cy="5826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(</a:t>
            </a:r>
            <a:r>
              <a:rPr lang="en-US" dirty="0" err="1"/>
              <a:t>Formulario</a:t>
            </a:r>
            <a:r>
              <a:rPr lang="en-US" dirty="0"/>
              <a:t>)</a:t>
            </a:r>
            <a:endParaRPr lang="es-CO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A34F6ECB-ED5D-4091-B695-86FF2632C673}"/>
              </a:ext>
            </a:extLst>
          </p:cNvPr>
          <p:cNvSpPr/>
          <p:nvPr/>
        </p:nvSpPr>
        <p:spPr>
          <a:xfrm>
            <a:off x="3437641" y="3165475"/>
            <a:ext cx="1595719" cy="7619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(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Apartamentos</a:t>
            </a:r>
            <a:r>
              <a:rPr lang="en-US" dirty="0"/>
              <a:t>)</a:t>
            </a:r>
            <a:endParaRPr lang="es-CO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84CE166-E2DE-4785-8318-261880A64FB2}"/>
              </a:ext>
            </a:extLst>
          </p:cNvPr>
          <p:cNvSpPr/>
          <p:nvPr/>
        </p:nvSpPr>
        <p:spPr>
          <a:xfrm>
            <a:off x="3455888" y="4225908"/>
            <a:ext cx="1595719" cy="7619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(</a:t>
            </a:r>
            <a:r>
              <a:rPr lang="en-US" dirty="0" err="1"/>
              <a:t>Seleccion</a:t>
            </a:r>
            <a:r>
              <a:rPr lang="en-US" dirty="0"/>
              <a:t> de Zona)</a:t>
            </a:r>
            <a:endParaRPr lang="es-CO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330EC5BC-0D4D-4B5E-8668-C28BE7A35454}"/>
              </a:ext>
            </a:extLst>
          </p:cNvPr>
          <p:cNvSpPr/>
          <p:nvPr/>
        </p:nvSpPr>
        <p:spPr>
          <a:xfrm>
            <a:off x="3437641" y="5200962"/>
            <a:ext cx="1595719" cy="11337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(</a:t>
            </a:r>
            <a:r>
              <a:rPr lang="en-US" dirty="0" err="1"/>
              <a:t>Ordenar</a:t>
            </a:r>
            <a:r>
              <a:rPr lang="en-US" dirty="0"/>
              <a:t> </a:t>
            </a:r>
            <a:r>
              <a:rPr lang="en-US" dirty="0" err="1"/>
              <a:t>fichas</a:t>
            </a:r>
            <a:r>
              <a:rPr lang="en-US" dirty="0"/>
              <a:t>)</a:t>
            </a:r>
            <a:endParaRPr lang="es-CO" dirty="0"/>
          </a:p>
        </p:txBody>
      </p:sp>
      <p:sp>
        <p:nvSpPr>
          <p:cNvPr id="15" name="Cilindro 14">
            <a:extLst>
              <a:ext uri="{FF2B5EF4-FFF2-40B4-BE49-F238E27FC236}">
                <a16:creationId xmlns:a16="http://schemas.microsoft.com/office/drawing/2014/main" id="{936F456D-C6C7-41BA-8581-2B08C4B3B476}"/>
              </a:ext>
            </a:extLst>
          </p:cNvPr>
          <p:cNvSpPr/>
          <p:nvPr/>
        </p:nvSpPr>
        <p:spPr>
          <a:xfrm>
            <a:off x="9063035" y="1239960"/>
            <a:ext cx="1595439" cy="22171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DB</a:t>
            </a:r>
          </a:p>
          <a:p>
            <a:pPr algn="ctr"/>
            <a:r>
              <a:rPr lang="en-US" dirty="0" err="1"/>
              <a:t>Tablas</a:t>
            </a:r>
            <a:r>
              <a:rPr lang="en-US" dirty="0"/>
              <a:t>:</a:t>
            </a:r>
          </a:p>
          <a:p>
            <a:pPr algn="ctr"/>
            <a:r>
              <a:rPr lang="en-US" dirty="0" err="1"/>
              <a:t>Clientes</a:t>
            </a:r>
            <a:endParaRPr lang="en-US" dirty="0"/>
          </a:p>
          <a:p>
            <a:pPr algn="ctr"/>
            <a:r>
              <a:rPr lang="en-US" dirty="0" err="1"/>
              <a:t>Viviendas</a:t>
            </a:r>
            <a:endParaRPr lang="en-US" dirty="0"/>
          </a:p>
          <a:p>
            <a:pPr algn="ctr"/>
            <a:r>
              <a:rPr lang="en-US" dirty="0"/>
              <a:t>Ratings</a:t>
            </a:r>
            <a:endParaRPr lang="es-CO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7A30FC03-02EC-46F4-92C0-ECE5D9C3F381}"/>
              </a:ext>
            </a:extLst>
          </p:cNvPr>
          <p:cNvSpPr/>
          <p:nvPr/>
        </p:nvSpPr>
        <p:spPr>
          <a:xfrm>
            <a:off x="6217018" y="1758092"/>
            <a:ext cx="1783976" cy="31110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Sistema de </a:t>
            </a:r>
            <a:r>
              <a:rPr lang="en-US" dirty="0" err="1"/>
              <a:t>Recomendacion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GraphLab</a:t>
            </a:r>
            <a:r>
              <a:rPr lang="en-US" dirty="0"/>
              <a:t>) </a:t>
            </a:r>
            <a:endParaRPr lang="es-CO" dirty="0"/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397BD2A8-4A34-47A0-BCBE-BEB3A8929A77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8068235" y="2348510"/>
            <a:ext cx="9948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DCA1BF3F-9981-4304-96EA-E007F4B7DEB6}"/>
              </a:ext>
            </a:extLst>
          </p:cNvPr>
          <p:cNvCxnSpPr>
            <a:cxnSpLocks/>
            <a:stCxn id="43" idx="2"/>
            <a:endCxn id="27" idx="3"/>
          </p:cNvCxnSpPr>
          <p:nvPr/>
        </p:nvCxnSpPr>
        <p:spPr>
          <a:xfrm rot="10800000" flipV="1">
            <a:off x="5033361" y="5228825"/>
            <a:ext cx="4029675" cy="53899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Cilindro 42">
            <a:extLst>
              <a:ext uri="{FF2B5EF4-FFF2-40B4-BE49-F238E27FC236}">
                <a16:creationId xmlns:a16="http://schemas.microsoft.com/office/drawing/2014/main" id="{E891FD5C-0630-490C-A359-65865CFFC118}"/>
              </a:ext>
            </a:extLst>
          </p:cNvPr>
          <p:cNvSpPr/>
          <p:nvPr/>
        </p:nvSpPr>
        <p:spPr>
          <a:xfrm>
            <a:off x="9063035" y="4033795"/>
            <a:ext cx="1866903" cy="23900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DB</a:t>
            </a:r>
          </a:p>
          <a:p>
            <a:pPr algn="ctr"/>
            <a:r>
              <a:rPr lang="en-US" dirty="0" err="1"/>
              <a:t>Tabla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Ratings_1_2_3</a:t>
            </a:r>
          </a:p>
          <a:p>
            <a:pPr algn="ctr"/>
            <a:r>
              <a:rPr lang="en-US" dirty="0"/>
              <a:t>Ratings_4</a:t>
            </a:r>
            <a:endParaRPr lang="es-CO" dirty="0"/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5B93FD62-DC83-442C-B650-2A0A45722692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5051607" y="2501054"/>
            <a:ext cx="11654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470AF52B-D3F1-4BE0-A5C7-73DE850BB889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5033360" y="3544672"/>
            <a:ext cx="1201905" cy="17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CC0B23DF-9854-45DD-8CA9-8F135C7E06D3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5051607" y="4599394"/>
            <a:ext cx="1183658" cy="75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1E0C5E05-4FB9-4A67-A0CB-4ED827EC7352}"/>
              </a:ext>
            </a:extLst>
          </p:cNvPr>
          <p:cNvCxnSpPr>
            <a:cxnSpLocks/>
          </p:cNvCxnSpPr>
          <p:nvPr/>
        </p:nvCxnSpPr>
        <p:spPr>
          <a:xfrm flipV="1">
            <a:off x="8068235" y="4509490"/>
            <a:ext cx="99480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839D9EF8-4D2B-4C83-BFCB-7113D005FDF6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2746221" y="1597172"/>
            <a:ext cx="731762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Rectángulo 77">
            <a:extLst>
              <a:ext uri="{FF2B5EF4-FFF2-40B4-BE49-F238E27FC236}">
                <a16:creationId xmlns:a16="http://schemas.microsoft.com/office/drawing/2014/main" id="{E180968D-5678-46EE-B146-C8332B8EFE6B}"/>
              </a:ext>
            </a:extLst>
          </p:cNvPr>
          <p:cNvSpPr/>
          <p:nvPr/>
        </p:nvSpPr>
        <p:spPr>
          <a:xfrm>
            <a:off x="3477983" y="1305822"/>
            <a:ext cx="1595718" cy="5826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(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Fichas</a:t>
            </a:r>
            <a:r>
              <a:rPr lang="en-US" dirty="0"/>
              <a:t>)</a:t>
            </a:r>
            <a:endParaRPr lang="es-CO" dirty="0"/>
          </a:p>
        </p:txBody>
      </p: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53D8153A-64FE-4CB5-B156-D37CC3B8186D}"/>
              </a:ext>
            </a:extLst>
          </p:cNvPr>
          <p:cNvCxnSpPr>
            <a:cxnSpLocks/>
          </p:cNvCxnSpPr>
          <p:nvPr/>
        </p:nvCxnSpPr>
        <p:spPr>
          <a:xfrm>
            <a:off x="5051607" y="1597172"/>
            <a:ext cx="4011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919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DFE3CFE-39D0-4F48-AA38-907E9F56CEBC}"/>
              </a:ext>
            </a:extLst>
          </p:cNvPr>
          <p:cNvSpPr txBox="1"/>
          <p:nvPr/>
        </p:nvSpPr>
        <p:spPr>
          <a:xfrm>
            <a:off x="2752165" y="188259"/>
            <a:ext cx="6687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/>
              <a:t>DISEÑO DE ARQUITECTURA PARA IPR DEL SISTEMA DE RECOMENDACIÓN – DISENO WEB APPS 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FD5B202-D10A-46AA-A175-845E800F758F}"/>
              </a:ext>
            </a:extLst>
          </p:cNvPr>
          <p:cNvSpPr/>
          <p:nvPr/>
        </p:nvSpPr>
        <p:spPr>
          <a:xfrm>
            <a:off x="436331" y="1162050"/>
            <a:ext cx="1595718" cy="51881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(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Apartamento</a:t>
            </a:r>
            <a:r>
              <a:rPr lang="en-US" dirty="0"/>
              <a:t>)</a:t>
            </a:r>
            <a:endParaRPr lang="es-CO" dirty="0"/>
          </a:p>
        </p:txBody>
      </p:sp>
      <p:sp>
        <p:nvSpPr>
          <p:cNvPr id="2" name="Diagrama de flujo: proceso predefinido 1">
            <a:extLst>
              <a:ext uri="{FF2B5EF4-FFF2-40B4-BE49-F238E27FC236}">
                <a16:creationId xmlns:a16="http://schemas.microsoft.com/office/drawing/2014/main" id="{31C09B22-195C-4A2E-9FB2-9D88F25F64B1}"/>
              </a:ext>
            </a:extLst>
          </p:cNvPr>
          <p:cNvSpPr/>
          <p:nvPr/>
        </p:nvSpPr>
        <p:spPr>
          <a:xfrm>
            <a:off x="5086350" y="2688431"/>
            <a:ext cx="2019300" cy="1033435"/>
          </a:xfrm>
          <a:prstGeom prst="flowChartPredefinedProcess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Mostrar_Fichas_aleatorias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Diagrama de flujo: terminador 35">
            <a:extLst>
              <a:ext uri="{FF2B5EF4-FFF2-40B4-BE49-F238E27FC236}">
                <a16:creationId xmlns:a16="http://schemas.microsoft.com/office/drawing/2014/main" id="{469FFF8E-671C-440C-A77E-75C2FD25319B}"/>
              </a:ext>
            </a:extLst>
          </p:cNvPr>
          <p:cNvSpPr/>
          <p:nvPr/>
        </p:nvSpPr>
        <p:spPr>
          <a:xfrm>
            <a:off x="5355291" y="4106833"/>
            <a:ext cx="1662112" cy="785812"/>
          </a:xfrm>
          <a:prstGeom prst="flowChartTerminator">
            <a:avLst/>
          </a:prstGeom>
          <a:ln>
            <a:solidFill>
              <a:srgbClr val="92D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CSV (</a:t>
            </a:r>
            <a:r>
              <a:rPr lang="en-US" sz="1600" dirty="0" err="1"/>
              <a:t>Separado</a:t>
            </a:r>
            <a:r>
              <a:rPr lang="en-US" sz="1600" dirty="0"/>
              <a:t> por “;”) -Individual</a:t>
            </a:r>
            <a:endParaRPr lang="es-CO" sz="1600" dirty="0"/>
          </a:p>
        </p:txBody>
      </p:sp>
      <p:sp>
        <p:nvSpPr>
          <p:cNvPr id="8" name="Globo: flecha izquierda 7">
            <a:extLst>
              <a:ext uri="{FF2B5EF4-FFF2-40B4-BE49-F238E27FC236}">
                <a16:creationId xmlns:a16="http://schemas.microsoft.com/office/drawing/2014/main" id="{C4686E9C-F5D0-4E75-93C7-C635F8EA496A}"/>
              </a:ext>
            </a:extLst>
          </p:cNvPr>
          <p:cNvSpPr/>
          <p:nvPr/>
        </p:nvSpPr>
        <p:spPr>
          <a:xfrm>
            <a:off x="11157977" y="1162050"/>
            <a:ext cx="661987" cy="1628775"/>
          </a:xfrm>
          <a:prstGeom prst="leftArrowCallo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Entradas</a:t>
            </a:r>
            <a:endParaRPr lang="es-CO" dirty="0"/>
          </a:p>
        </p:txBody>
      </p:sp>
      <p:sp>
        <p:nvSpPr>
          <p:cNvPr id="37" name="Globo: flecha izquierda 36">
            <a:extLst>
              <a:ext uri="{FF2B5EF4-FFF2-40B4-BE49-F238E27FC236}">
                <a16:creationId xmlns:a16="http://schemas.microsoft.com/office/drawing/2014/main" id="{FACD5601-1B77-499C-907B-651020E40E5F}"/>
              </a:ext>
            </a:extLst>
          </p:cNvPr>
          <p:cNvSpPr/>
          <p:nvPr/>
        </p:nvSpPr>
        <p:spPr>
          <a:xfrm>
            <a:off x="11157975" y="4431506"/>
            <a:ext cx="661987" cy="1628775"/>
          </a:xfrm>
          <a:prstGeom prst="left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Salidas</a:t>
            </a:r>
            <a:endParaRPr lang="es-CO" dirty="0"/>
          </a:p>
        </p:txBody>
      </p:sp>
      <p:sp>
        <p:nvSpPr>
          <p:cNvPr id="38" name="Globo: flecha izquierda 37">
            <a:extLst>
              <a:ext uri="{FF2B5EF4-FFF2-40B4-BE49-F238E27FC236}">
                <a16:creationId xmlns:a16="http://schemas.microsoft.com/office/drawing/2014/main" id="{76940751-7CE2-4158-8FE3-B062E387FC5C}"/>
              </a:ext>
            </a:extLst>
          </p:cNvPr>
          <p:cNvSpPr/>
          <p:nvPr/>
        </p:nvSpPr>
        <p:spPr>
          <a:xfrm>
            <a:off x="11157976" y="2802731"/>
            <a:ext cx="661987" cy="1628775"/>
          </a:xfrm>
          <a:prstGeom prst="leftArrowCallou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Funciones</a:t>
            </a:r>
            <a:endParaRPr lang="es-CO" dirty="0"/>
          </a:p>
        </p:txBody>
      </p:sp>
      <p:sp>
        <p:nvSpPr>
          <p:cNvPr id="40" name="Diagrama de flujo: terminador 39">
            <a:extLst>
              <a:ext uri="{FF2B5EF4-FFF2-40B4-BE49-F238E27FC236}">
                <a16:creationId xmlns:a16="http://schemas.microsoft.com/office/drawing/2014/main" id="{BE5C8B2D-8CB1-4F2D-9AC1-E6DDDA21B085}"/>
              </a:ext>
            </a:extLst>
          </p:cNvPr>
          <p:cNvSpPr/>
          <p:nvPr/>
        </p:nvSpPr>
        <p:spPr>
          <a:xfrm>
            <a:off x="5355291" y="5160169"/>
            <a:ext cx="1662112" cy="785812"/>
          </a:xfrm>
          <a:prstGeom prst="flowChartTerminator">
            <a:avLst/>
          </a:prstGeom>
          <a:ln>
            <a:solidFill>
              <a:srgbClr val="92D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INSERT _ </a:t>
            </a:r>
            <a:r>
              <a:rPr lang="en-US" sz="1600" dirty="0" err="1"/>
              <a:t>Tabla</a:t>
            </a:r>
            <a:r>
              <a:rPr lang="en-US" sz="1600" dirty="0"/>
              <a:t>_ RATINGS</a:t>
            </a:r>
            <a:endParaRPr lang="es-CO" sz="1600" dirty="0"/>
          </a:p>
        </p:txBody>
      </p:sp>
      <p:sp>
        <p:nvSpPr>
          <p:cNvPr id="15" name="Diagrama de flujo: terminador 14">
            <a:extLst>
              <a:ext uri="{FF2B5EF4-FFF2-40B4-BE49-F238E27FC236}">
                <a16:creationId xmlns:a16="http://schemas.microsoft.com/office/drawing/2014/main" id="{44E411D2-2A91-4BD4-892E-6DCE8C1E5EA8}"/>
              </a:ext>
            </a:extLst>
          </p:cNvPr>
          <p:cNvSpPr/>
          <p:nvPr/>
        </p:nvSpPr>
        <p:spPr>
          <a:xfrm>
            <a:off x="5264944" y="1525581"/>
            <a:ext cx="1662112" cy="785812"/>
          </a:xfrm>
          <a:prstGeom prst="flowChartTermina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Ficha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HTML</a:t>
            </a:r>
            <a:endParaRPr lang="es-CO" sz="1600" dirty="0"/>
          </a:p>
        </p:txBody>
      </p:sp>
      <p:sp>
        <p:nvSpPr>
          <p:cNvPr id="16" name="Diagrama de flujo: documento 15">
            <a:extLst>
              <a:ext uri="{FF2B5EF4-FFF2-40B4-BE49-F238E27FC236}">
                <a16:creationId xmlns:a16="http://schemas.microsoft.com/office/drawing/2014/main" id="{B9B92D79-EC93-4175-AE8F-D5761FD2AB37}"/>
              </a:ext>
            </a:extLst>
          </p:cNvPr>
          <p:cNvSpPr/>
          <p:nvPr/>
        </p:nvSpPr>
        <p:spPr>
          <a:xfrm>
            <a:off x="7786124" y="4230686"/>
            <a:ext cx="2216945" cy="523018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Rating_Client.csv</a:t>
            </a:r>
          </a:p>
        </p:txBody>
      </p:sp>
    </p:spTree>
    <p:extLst>
      <p:ext uri="{BB962C8B-B14F-4D97-AF65-F5344CB8AC3E}">
        <p14:creationId xmlns:p14="http://schemas.microsoft.com/office/powerpoint/2010/main" val="950132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DFE3CFE-39D0-4F48-AA38-907E9F56CEBC}"/>
              </a:ext>
            </a:extLst>
          </p:cNvPr>
          <p:cNvSpPr txBox="1"/>
          <p:nvPr/>
        </p:nvSpPr>
        <p:spPr>
          <a:xfrm>
            <a:off x="2752165" y="188259"/>
            <a:ext cx="6687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/>
              <a:t>DISEÑO DE ARQUITECTURA PARA IPR DEL SISTEMA DE RECOMENDACIÓN – DISENO WEB APPS 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FD5B202-D10A-46AA-A175-845E800F758F}"/>
              </a:ext>
            </a:extLst>
          </p:cNvPr>
          <p:cNvSpPr/>
          <p:nvPr/>
        </p:nvSpPr>
        <p:spPr>
          <a:xfrm>
            <a:off x="436331" y="1162050"/>
            <a:ext cx="1595718" cy="51881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(</a:t>
            </a:r>
            <a:r>
              <a:rPr lang="en-US" dirty="0" err="1"/>
              <a:t>Seleccion</a:t>
            </a:r>
            <a:r>
              <a:rPr lang="en-US" dirty="0"/>
              <a:t> de Zona)</a:t>
            </a:r>
            <a:endParaRPr lang="es-CO" dirty="0"/>
          </a:p>
        </p:txBody>
      </p:sp>
      <p:sp>
        <p:nvSpPr>
          <p:cNvPr id="2" name="Diagrama de flujo: proceso predefinido 1">
            <a:extLst>
              <a:ext uri="{FF2B5EF4-FFF2-40B4-BE49-F238E27FC236}">
                <a16:creationId xmlns:a16="http://schemas.microsoft.com/office/drawing/2014/main" id="{31C09B22-195C-4A2E-9FB2-9D88F25F64B1}"/>
              </a:ext>
            </a:extLst>
          </p:cNvPr>
          <p:cNvSpPr/>
          <p:nvPr/>
        </p:nvSpPr>
        <p:spPr>
          <a:xfrm>
            <a:off x="5086350" y="3007547"/>
            <a:ext cx="2019300" cy="1033435"/>
          </a:xfrm>
          <a:prstGeom prst="flowChartPredefinedProcess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Seleccion_de_Zona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Globo: flecha izquierda 7">
            <a:extLst>
              <a:ext uri="{FF2B5EF4-FFF2-40B4-BE49-F238E27FC236}">
                <a16:creationId xmlns:a16="http://schemas.microsoft.com/office/drawing/2014/main" id="{C4686E9C-F5D0-4E75-93C7-C635F8EA496A}"/>
              </a:ext>
            </a:extLst>
          </p:cNvPr>
          <p:cNvSpPr/>
          <p:nvPr/>
        </p:nvSpPr>
        <p:spPr>
          <a:xfrm>
            <a:off x="11157977" y="1162050"/>
            <a:ext cx="661987" cy="1628775"/>
          </a:xfrm>
          <a:prstGeom prst="leftArrowCallo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Entradas</a:t>
            </a:r>
            <a:endParaRPr lang="es-CO" dirty="0"/>
          </a:p>
        </p:txBody>
      </p:sp>
      <p:sp>
        <p:nvSpPr>
          <p:cNvPr id="37" name="Globo: flecha izquierda 36">
            <a:extLst>
              <a:ext uri="{FF2B5EF4-FFF2-40B4-BE49-F238E27FC236}">
                <a16:creationId xmlns:a16="http://schemas.microsoft.com/office/drawing/2014/main" id="{FACD5601-1B77-499C-907B-651020E40E5F}"/>
              </a:ext>
            </a:extLst>
          </p:cNvPr>
          <p:cNvSpPr/>
          <p:nvPr/>
        </p:nvSpPr>
        <p:spPr>
          <a:xfrm>
            <a:off x="11157975" y="4431506"/>
            <a:ext cx="661987" cy="1628775"/>
          </a:xfrm>
          <a:prstGeom prst="left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Salidas</a:t>
            </a:r>
            <a:endParaRPr lang="es-CO" dirty="0"/>
          </a:p>
        </p:txBody>
      </p:sp>
      <p:sp>
        <p:nvSpPr>
          <p:cNvPr id="38" name="Globo: flecha izquierda 37">
            <a:extLst>
              <a:ext uri="{FF2B5EF4-FFF2-40B4-BE49-F238E27FC236}">
                <a16:creationId xmlns:a16="http://schemas.microsoft.com/office/drawing/2014/main" id="{76940751-7CE2-4158-8FE3-B062E387FC5C}"/>
              </a:ext>
            </a:extLst>
          </p:cNvPr>
          <p:cNvSpPr/>
          <p:nvPr/>
        </p:nvSpPr>
        <p:spPr>
          <a:xfrm>
            <a:off x="11157976" y="2802731"/>
            <a:ext cx="661987" cy="1628775"/>
          </a:xfrm>
          <a:prstGeom prst="leftArrowCallou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Funciones</a:t>
            </a:r>
            <a:endParaRPr lang="es-CO" dirty="0"/>
          </a:p>
        </p:txBody>
      </p:sp>
      <p:sp>
        <p:nvSpPr>
          <p:cNvPr id="12" name="Diagrama de flujo: terminador 11">
            <a:extLst>
              <a:ext uri="{FF2B5EF4-FFF2-40B4-BE49-F238E27FC236}">
                <a16:creationId xmlns:a16="http://schemas.microsoft.com/office/drawing/2014/main" id="{48D06AA6-6E51-4635-A38F-48FF589B7A15}"/>
              </a:ext>
            </a:extLst>
          </p:cNvPr>
          <p:cNvSpPr/>
          <p:nvPr/>
        </p:nvSpPr>
        <p:spPr>
          <a:xfrm>
            <a:off x="5264944" y="1525581"/>
            <a:ext cx="1662112" cy="785812"/>
          </a:xfrm>
          <a:prstGeom prst="flowChartTermina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HTML</a:t>
            </a:r>
            <a:endParaRPr lang="es-CO" sz="1600" dirty="0"/>
          </a:p>
        </p:txBody>
      </p:sp>
      <p:sp>
        <p:nvSpPr>
          <p:cNvPr id="13" name="Diagrama de flujo: terminador 12">
            <a:extLst>
              <a:ext uri="{FF2B5EF4-FFF2-40B4-BE49-F238E27FC236}">
                <a16:creationId xmlns:a16="http://schemas.microsoft.com/office/drawing/2014/main" id="{911D7F0B-1A59-45AD-B94B-EAAE9438712D}"/>
              </a:ext>
            </a:extLst>
          </p:cNvPr>
          <p:cNvSpPr/>
          <p:nvPr/>
        </p:nvSpPr>
        <p:spPr>
          <a:xfrm>
            <a:off x="5317190" y="4939512"/>
            <a:ext cx="2074210" cy="1084769"/>
          </a:xfrm>
          <a:prstGeom prst="flowChartTerminator">
            <a:avLst/>
          </a:prstGeom>
          <a:ln>
            <a:solidFill>
              <a:srgbClr val="92D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XML (</a:t>
            </a:r>
            <a:r>
              <a:rPr lang="en-US" sz="1600" dirty="0" err="1"/>
              <a:t>Numero</a:t>
            </a:r>
            <a:r>
              <a:rPr lang="en-US" sz="1600" dirty="0"/>
              <a:t> de Zona o 0 para </a:t>
            </a:r>
            <a:r>
              <a:rPr lang="en-US" sz="1600" dirty="0" err="1"/>
              <a:t>Todas</a:t>
            </a:r>
            <a:r>
              <a:rPr lang="en-US" sz="1600" dirty="0"/>
              <a:t> las Zonas)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2906485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DFE3CFE-39D0-4F48-AA38-907E9F56CEBC}"/>
              </a:ext>
            </a:extLst>
          </p:cNvPr>
          <p:cNvSpPr txBox="1"/>
          <p:nvPr/>
        </p:nvSpPr>
        <p:spPr>
          <a:xfrm>
            <a:off x="2752165" y="188259"/>
            <a:ext cx="6687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/>
              <a:t>DISEÑO DE ARQUITECTURA PARA IPR DEL SISTEMA DE RECOMENDACIÓN – DISENO WEB APPS 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FD5B202-D10A-46AA-A175-845E800F758F}"/>
              </a:ext>
            </a:extLst>
          </p:cNvPr>
          <p:cNvSpPr/>
          <p:nvPr/>
        </p:nvSpPr>
        <p:spPr>
          <a:xfrm>
            <a:off x="436331" y="1162050"/>
            <a:ext cx="1595718" cy="51881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(</a:t>
            </a:r>
            <a:r>
              <a:rPr lang="en-US" dirty="0" err="1"/>
              <a:t>Ordenar</a:t>
            </a:r>
            <a:r>
              <a:rPr lang="en-US" dirty="0"/>
              <a:t> </a:t>
            </a:r>
            <a:r>
              <a:rPr lang="en-US" dirty="0" err="1"/>
              <a:t>Fichas</a:t>
            </a:r>
            <a:r>
              <a:rPr lang="en-US" dirty="0"/>
              <a:t>)</a:t>
            </a:r>
            <a:endParaRPr lang="es-CO" dirty="0"/>
          </a:p>
        </p:txBody>
      </p:sp>
      <p:sp>
        <p:nvSpPr>
          <p:cNvPr id="2" name="Diagrama de flujo: proceso predefinido 1">
            <a:extLst>
              <a:ext uri="{FF2B5EF4-FFF2-40B4-BE49-F238E27FC236}">
                <a16:creationId xmlns:a16="http://schemas.microsoft.com/office/drawing/2014/main" id="{31C09B22-195C-4A2E-9FB2-9D88F25F64B1}"/>
              </a:ext>
            </a:extLst>
          </p:cNvPr>
          <p:cNvSpPr/>
          <p:nvPr/>
        </p:nvSpPr>
        <p:spPr>
          <a:xfrm>
            <a:off x="5410200" y="2855132"/>
            <a:ext cx="2019300" cy="1033435"/>
          </a:xfrm>
          <a:prstGeom prst="flowChartPredefinedProcess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Ordenar_Fichas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Globo: flecha izquierda 7">
            <a:extLst>
              <a:ext uri="{FF2B5EF4-FFF2-40B4-BE49-F238E27FC236}">
                <a16:creationId xmlns:a16="http://schemas.microsoft.com/office/drawing/2014/main" id="{C4686E9C-F5D0-4E75-93C7-C635F8EA496A}"/>
              </a:ext>
            </a:extLst>
          </p:cNvPr>
          <p:cNvSpPr/>
          <p:nvPr/>
        </p:nvSpPr>
        <p:spPr>
          <a:xfrm>
            <a:off x="11157977" y="1162050"/>
            <a:ext cx="661987" cy="1628775"/>
          </a:xfrm>
          <a:prstGeom prst="leftArrowCallo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Entradas</a:t>
            </a:r>
            <a:endParaRPr lang="es-CO" dirty="0"/>
          </a:p>
        </p:txBody>
      </p:sp>
      <p:sp>
        <p:nvSpPr>
          <p:cNvPr id="37" name="Globo: flecha izquierda 36">
            <a:extLst>
              <a:ext uri="{FF2B5EF4-FFF2-40B4-BE49-F238E27FC236}">
                <a16:creationId xmlns:a16="http://schemas.microsoft.com/office/drawing/2014/main" id="{FACD5601-1B77-499C-907B-651020E40E5F}"/>
              </a:ext>
            </a:extLst>
          </p:cNvPr>
          <p:cNvSpPr/>
          <p:nvPr/>
        </p:nvSpPr>
        <p:spPr>
          <a:xfrm>
            <a:off x="11157975" y="4431506"/>
            <a:ext cx="661987" cy="1628775"/>
          </a:xfrm>
          <a:prstGeom prst="left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Salidas</a:t>
            </a:r>
            <a:endParaRPr lang="es-CO" dirty="0"/>
          </a:p>
        </p:txBody>
      </p:sp>
      <p:sp>
        <p:nvSpPr>
          <p:cNvPr id="38" name="Globo: flecha izquierda 37">
            <a:extLst>
              <a:ext uri="{FF2B5EF4-FFF2-40B4-BE49-F238E27FC236}">
                <a16:creationId xmlns:a16="http://schemas.microsoft.com/office/drawing/2014/main" id="{76940751-7CE2-4158-8FE3-B062E387FC5C}"/>
              </a:ext>
            </a:extLst>
          </p:cNvPr>
          <p:cNvSpPr/>
          <p:nvPr/>
        </p:nvSpPr>
        <p:spPr>
          <a:xfrm>
            <a:off x="11157976" y="2802731"/>
            <a:ext cx="661987" cy="1628775"/>
          </a:xfrm>
          <a:prstGeom prst="leftArrowCallou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Funciones</a:t>
            </a:r>
            <a:endParaRPr lang="es-CO" dirty="0"/>
          </a:p>
        </p:txBody>
      </p:sp>
      <p:sp>
        <p:nvSpPr>
          <p:cNvPr id="12" name="Diagrama de flujo: terminador 11">
            <a:extLst>
              <a:ext uri="{FF2B5EF4-FFF2-40B4-BE49-F238E27FC236}">
                <a16:creationId xmlns:a16="http://schemas.microsoft.com/office/drawing/2014/main" id="{48D06AA6-6E51-4635-A38F-48FF589B7A15}"/>
              </a:ext>
            </a:extLst>
          </p:cNvPr>
          <p:cNvSpPr/>
          <p:nvPr/>
        </p:nvSpPr>
        <p:spPr>
          <a:xfrm>
            <a:off x="5553426" y="1382706"/>
            <a:ext cx="1662112" cy="785812"/>
          </a:xfrm>
          <a:prstGeom prst="flowChartTermina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Tabla</a:t>
            </a:r>
            <a:r>
              <a:rPr lang="en-US" sz="1600" dirty="0"/>
              <a:t> de </a:t>
            </a:r>
            <a:r>
              <a:rPr lang="en-US" sz="1600" dirty="0" err="1"/>
              <a:t>SFrames</a:t>
            </a:r>
            <a:endParaRPr lang="es-CO" sz="1600" dirty="0"/>
          </a:p>
        </p:txBody>
      </p:sp>
      <p:sp>
        <p:nvSpPr>
          <p:cNvPr id="10" name="Diagrama de flujo: terminador 9">
            <a:extLst>
              <a:ext uri="{FF2B5EF4-FFF2-40B4-BE49-F238E27FC236}">
                <a16:creationId xmlns:a16="http://schemas.microsoft.com/office/drawing/2014/main" id="{7DB63C47-D9EB-491B-9FF9-DF1D77A47559}"/>
              </a:ext>
            </a:extLst>
          </p:cNvPr>
          <p:cNvSpPr/>
          <p:nvPr/>
        </p:nvSpPr>
        <p:spPr>
          <a:xfrm>
            <a:off x="5553426" y="4831556"/>
            <a:ext cx="1662112" cy="785812"/>
          </a:xfrm>
          <a:prstGeom prst="flowChartTerminator">
            <a:avLst/>
          </a:prstGeom>
          <a:ln>
            <a:solidFill>
              <a:srgbClr val="92D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Fichas</a:t>
            </a:r>
            <a:r>
              <a:rPr lang="en-US" sz="1600" dirty="0"/>
              <a:t> </a:t>
            </a:r>
            <a:r>
              <a:rPr lang="en-US" sz="1600" dirty="0" err="1"/>
              <a:t>Ordenadas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HTML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139787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DFE3CFE-39D0-4F48-AA38-907E9F56CEBC}"/>
              </a:ext>
            </a:extLst>
          </p:cNvPr>
          <p:cNvSpPr txBox="1"/>
          <p:nvPr/>
        </p:nvSpPr>
        <p:spPr>
          <a:xfrm>
            <a:off x="2752165" y="188260"/>
            <a:ext cx="6687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/>
              <a:t>DISEÑO DE ARQUITECTURA PARA IPR DEL SISTEMA DE RECOMENDACIÓN – INTERFAZ DE USUARIO</a:t>
            </a:r>
          </a:p>
        </p:txBody>
      </p:sp>
      <p:pic>
        <p:nvPicPr>
          <p:cNvPr id="1026" name="Picture 2" descr="Resultado de imagen para pagina web">
            <a:extLst>
              <a:ext uri="{FF2B5EF4-FFF2-40B4-BE49-F238E27FC236}">
                <a16:creationId xmlns:a16="http://schemas.microsoft.com/office/drawing/2014/main" id="{DB691559-965F-48B7-B4EF-905CF2DEF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23" y="3436857"/>
            <a:ext cx="1244338" cy="124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B923CCA9-62D4-4E1B-9B18-E6491DEF3EB6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1841461" y="4059026"/>
            <a:ext cx="968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E41B41B2-C002-4765-88D6-5A3F91E10EF5}"/>
              </a:ext>
            </a:extLst>
          </p:cNvPr>
          <p:cNvSpPr/>
          <p:nvPr/>
        </p:nvSpPr>
        <p:spPr>
          <a:xfrm>
            <a:off x="2817159" y="2506400"/>
            <a:ext cx="2362200" cy="2774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Bienvenido al sistema de Recomendación desarrollado por </a:t>
            </a:r>
            <a:r>
              <a:rPr lang="es-CO" dirty="0" err="1"/>
              <a:t>ImagineX</a:t>
            </a:r>
            <a:r>
              <a:rPr lang="es-CO" dirty="0"/>
              <a:t> para la compra de vivienda nueva. En este momento, nuestro producto solo funciona para la ciudad de Bogotá. (URL 1)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D62C326-5FEE-49D8-AEA9-4F556A967176}"/>
              </a:ext>
            </a:extLst>
          </p:cNvPr>
          <p:cNvCxnSpPr>
            <a:cxnSpLocks/>
          </p:cNvCxnSpPr>
          <p:nvPr/>
        </p:nvCxnSpPr>
        <p:spPr>
          <a:xfrm>
            <a:off x="5179359" y="3893687"/>
            <a:ext cx="579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BE7C2CE-8468-4861-9C0D-D7B0AD270778}"/>
              </a:ext>
            </a:extLst>
          </p:cNvPr>
          <p:cNvSpPr/>
          <p:nvPr/>
        </p:nvSpPr>
        <p:spPr>
          <a:xfrm>
            <a:off x="5823363" y="1147483"/>
            <a:ext cx="4811300" cy="5429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Nuestro sistema incorpora cuatro algoritmos distintos, por favor escoge cual de ellos te gustaría utilizar:</a:t>
            </a:r>
          </a:p>
          <a:p>
            <a:pPr marL="342900" indent="-342900" algn="ctr">
              <a:buAutoNum type="arabicPeriod"/>
            </a:pPr>
            <a:r>
              <a:rPr lang="es-CO" dirty="0"/>
              <a:t>Llena un formulario con tus datos personales y te recomendaremos la vivienda que mas se ajuste a tú perfil.</a:t>
            </a:r>
          </a:p>
          <a:p>
            <a:pPr marL="342900" indent="-342900" algn="ctr">
              <a:buAutoNum type="arabicPeriod"/>
            </a:pPr>
            <a:r>
              <a:rPr lang="es-CO" dirty="0"/>
              <a:t>Califica 8 distintos tipos de viviendas con un sistema de estrellas y te recomendaremos aquellas viviendas que mas se acerquen a las que te gustaron.</a:t>
            </a:r>
          </a:p>
          <a:p>
            <a:pPr marL="342900" indent="-342900" algn="ctr">
              <a:buFontTx/>
              <a:buAutoNum type="arabicPeriod"/>
            </a:pPr>
            <a:r>
              <a:rPr lang="es-CO" dirty="0"/>
              <a:t> Llena un formulario con tus datos personales y califica tres viviendas. Te recomendaremos aquellas viviendas que otras personas con un perfil parecido al tuyo han comprado o les ha gustado.</a:t>
            </a:r>
          </a:p>
          <a:p>
            <a:pPr marL="342900" indent="-342900" algn="ctr">
              <a:buFontTx/>
              <a:buAutoNum type="arabicPeriod"/>
            </a:pPr>
            <a:r>
              <a:rPr lang="en-US" dirty="0"/>
              <a:t>U</a:t>
            </a:r>
            <a:r>
              <a:rPr lang="es-CO" dirty="0" err="1"/>
              <a:t>tiliza</a:t>
            </a:r>
            <a:r>
              <a:rPr lang="es-CO" dirty="0"/>
              <a:t> nuestro sistema de popularidad para ver las viviendas mejor calificadas en cada zona de la ciudad.</a:t>
            </a:r>
          </a:p>
          <a:p>
            <a:pPr algn="ctr"/>
            <a:r>
              <a:rPr lang="en-US" dirty="0"/>
              <a:t>(URL 2)</a:t>
            </a:r>
            <a:endParaRPr lang="es-CO" dirty="0"/>
          </a:p>
          <a:p>
            <a:pPr marL="342900" indent="-342900" algn="ctr">
              <a:buAutoNum type="arabicPeriod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0951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DFE3CFE-39D0-4F48-AA38-907E9F56CEBC}"/>
              </a:ext>
            </a:extLst>
          </p:cNvPr>
          <p:cNvSpPr txBox="1"/>
          <p:nvPr/>
        </p:nvSpPr>
        <p:spPr>
          <a:xfrm>
            <a:off x="2752165" y="188259"/>
            <a:ext cx="6687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/>
              <a:t>DISEÑO DE ARQUITECTURA PARA IPR DEL SISTEMA DE RECOMENDACIÓN – INTERFAZ DE USUARIO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BE7C2CE-8468-4861-9C0D-D7B0AD270778}"/>
              </a:ext>
            </a:extLst>
          </p:cNvPr>
          <p:cNvSpPr/>
          <p:nvPr/>
        </p:nvSpPr>
        <p:spPr>
          <a:xfrm>
            <a:off x="323516" y="2828366"/>
            <a:ext cx="1267719" cy="739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OPCION 1</a:t>
            </a:r>
            <a:endParaRPr lang="es-CO" dirty="0"/>
          </a:p>
          <a:p>
            <a:pPr marL="342900" indent="-342900" algn="ctr">
              <a:buAutoNum type="arabicPeriod"/>
            </a:pPr>
            <a:endParaRPr lang="es-CO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2D35A80-7E19-4FE0-B6C1-D5F531AD6969}"/>
              </a:ext>
            </a:extLst>
          </p:cNvPr>
          <p:cNvCxnSpPr>
            <a:cxnSpLocks/>
          </p:cNvCxnSpPr>
          <p:nvPr/>
        </p:nvCxnSpPr>
        <p:spPr>
          <a:xfrm>
            <a:off x="1591235" y="3140143"/>
            <a:ext cx="361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4D8FF825-B474-4F4F-9794-0A83288AB28D}"/>
              </a:ext>
            </a:extLst>
          </p:cNvPr>
          <p:cNvSpPr/>
          <p:nvPr/>
        </p:nvSpPr>
        <p:spPr>
          <a:xfrm>
            <a:off x="2076988" y="1562104"/>
            <a:ext cx="500418" cy="4559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  <a:p>
            <a:pPr algn="ctr"/>
            <a:r>
              <a:rPr lang="en-US" dirty="0" err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Formulario</a:t>
            </a:r>
            <a:endParaRPr lang="es-CO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 algn="ctr">
              <a:buAutoNum type="arabicPeriod"/>
            </a:pPr>
            <a:endParaRPr lang="es-CO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8215D855-A3B0-4787-B397-8105ADB28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942384"/>
              </p:ext>
            </p:extLst>
          </p:nvPr>
        </p:nvGraphicFramePr>
        <p:xfrm>
          <a:off x="2644007" y="1600294"/>
          <a:ext cx="3649268" cy="44054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2177">
                  <a:extLst>
                    <a:ext uri="{9D8B030D-6E8A-4147-A177-3AD203B41FA5}">
                      <a16:colId xmlns:a16="http://schemas.microsoft.com/office/drawing/2014/main" val="2204874048"/>
                    </a:ext>
                  </a:extLst>
                </a:gridCol>
                <a:gridCol w="323221">
                  <a:extLst>
                    <a:ext uri="{9D8B030D-6E8A-4147-A177-3AD203B41FA5}">
                      <a16:colId xmlns:a16="http://schemas.microsoft.com/office/drawing/2014/main" val="2663472236"/>
                    </a:ext>
                  </a:extLst>
                </a:gridCol>
                <a:gridCol w="985302">
                  <a:extLst>
                    <a:ext uri="{9D8B030D-6E8A-4147-A177-3AD203B41FA5}">
                      <a16:colId xmlns:a16="http://schemas.microsoft.com/office/drawing/2014/main" val="1387683573"/>
                    </a:ext>
                  </a:extLst>
                </a:gridCol>
                <a:gridCol w="1058288">
                  <a:extLst>
                    <a:ext uri="{9D8B030D-6E8A-4147-A177-3AD203B41FA5}">
                      <a16:colId xmlns:a16="http://schemas.microsoft.com/office/drawing/2014/main" val="2363665950"/>
                    </a:ext>
                  </a:extLst>
                </a:gridCol>
                <a:gridCol w="740280">
                  <a:extLst>
                    <a:ext uri="{9D8B030D-6E8A-4147-A177-3AD203B41FA5}">
                      <a16:colId xmlns:a16="http://schemas.microsoft.com/office/drawing/2014/main" val="567552150"/>
                    </a:ext>
                  </a:extLst>
                </a:gridCol>
              </a:tblGrid>
              <a:tr h="6483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NOMBRE</a:t>
                      </a:r>
                      <a:endParaRPr lang="es-CO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TIPO</a:t>
                      </a:r>
                      <a:endParaRPr lang="es-CO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FORMULARIO WEB</a:t>
                      </a:r>
                      <a:endParaRPr lang="es-CO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VALORES</a:t>
                      </a:r>
                      <a:endParaRPr lang="es-CO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SIGNIFICADO</a:t>
                      </a:r>
                      <a:endParaRPr lang="es-CO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extLst>
                  <a:ext uri="{0D108BD9-81ED-4DB2-BD59-A6C34878D82A}">
                    <a16:rowId xmlns:a16="http://schemas.microsoft.com/office/drawing/2014/main" val="113981244"/>
                  </a:ext>
                </a:extLst>
              </a:tr>
              <a:tr h="125349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ID_C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 dirty="0" err="1">
                          <a:effectLst/>
                        </a:rPr>
                        <a:t>Int</a:t>
                      </a:r>
                      <a:endParaRPr lang="es-CO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N.A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500" u="none" strike="noStrike">
                          <a:effectLst/>
                        </a:rPr>
                        <a:t>Asignado de Forma Consecutiva por Sistema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Identificacion Unica del Cliente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extLst>
                  <a:ext uri="{0D108BD9-81ED-4DB2-BD59-A6C34878D82A}">
                    <a16:rowId xmlns:a16="http://schemas.microsoft.com/office/drawing/2014/main" val="437408901"/>
                  </a:ext>
                </a:extLst>
              </a:tr>
              <a:tr h="36201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Zona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Int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Selección Multiple (1: Norte 2: Nor-Occidente 3: Centro 4: Occidente 5: Sur-Occidente 6:Sur). Mostrar en JavaScript las UPZ mas relevantes al usuario. No puede quedar vacio.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1,2,3,4,5,6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Identificacion de la Zona donde desea vivir el cliente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extLst>
                  <a:ext uri="{0D108BD9-81ED-4DB2-BD59-A6C34878D82A}">
                    <a16:rowId xmlns:a16="http://schemas.microsoft.com/office/drawing/2014/main" val="467114395"/>
                  </a:ext>
                </a:extLst>
              </a:tr>
              <a:tr h="194513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Edad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Int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Seleccion Multiple (Entre 20 y 30, Entre 30 y 40, Entre 40 y 50, Entre 50 y 60, Mas de 60). No puede quedar vacio.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1,2,3,4,5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 dirty="0" err="1">
                          <a:effectLst/>
                        </a:rPr>
                        <a:t>Identificacion</a:t>
                      </a:r>
                      <a:r>
                        <a:rPr lang="es-CO" sz="500" u="none" strike="noStrike" dirty="0">
                          <a:effectLst/>
                        </a:rPr>
                        <a:t> Edad del Cliente</a:t>
                      </a:r>
                      <a:endParaRPr lang="es-CO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extLst>
                  <a:ext uri="{0D108BD9-81ED-4DB2-BD59-A6C34878D82A}">
                    <a16:rowId xmlns:a16="http://schemas.microsoft.com/office/drawing/2014/main" val="1846423185"/>
                  </a:ext>
                </a:extLst>
              </a:tr>
              <a:tr h="324188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Estado_Civil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Int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Seleccion Multiple (Soltero, Casado sin Hijos o Union Libre, Casado con Hijos, Divorciado o Viudo) No puede quedar vacio.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1,2,3,4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Identificacion Estado Civil del Cliente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extLst>
                  <a:ext uri="{0D108BD9-81ED-4DB2-BD59-A6C34878D82A}">
                    <a16:rowId xmlns:a16="http://schemas.microsoft.com/office/drawing/2014/main" val="2919418645"/>
                  </a:ext>
                </a:extLst>
              </a:tr>
              <a:tr h="324188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Ocupacion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Int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Seleccion Multiple (Estudiante, Empleado, Independiente, Rentista, Pensionado) No puede quedar vacio.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1,2,3,4,5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Identificacion de la Ocupacion del Cliente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extLst>
                  <a:ext uri="{0D108BD9-81ED-4DB2-BD59-A6C34878D82A}">
                    <a16:rowId xmlns:a16="http://schemas.microsoft.com/office/drawing/2014/main" val="2666258802"/>
                  </a:ext>
                </a:extLst>
              </a:tr>
              <a:tr h="259351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Cant_Personas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Int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Entero Parametrizable (Entre 1 y 10). Validar Campo (No numeros negativos, ni cero, ni mas de 10). No puede quedar vacio.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Cant_Personas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Cantidad de Personas que viven en el hogar del Cliente incluyendolo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extLst>
                  <a:ext uri="{0D108BD9-81ED-4DB2-BD59-A6C34878D82A}">
                    <a16:rowId xmlns:a16="http://schemas.microsoft.com/office/drawing/2014/main" val="2807325383"/>
                  </a:ext>
                </a:extLst>
              </a:tr>
              <a:tr h="194513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Edad_hijo_Menor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Int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Seleccion Multiple (Entre 0 y 10 , Entre 10 y 20, Entre 20 y 30, Mas de 30, No tengo hijos). No puede quedar vacío.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 dirty="0">
                          <a:effectLst/>
                        </a:rPr>
                        <a:t>1,2,3,3</a:t>
                      </a:r>
                      <a:endParaRPr lang="es-CO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Edad del Hijo Menor del Cliente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extLst>
                  <a:ext uri="{0D108BD9-81ED-4DB2-BD59-A6C34878D82A}">
                    <a16:rowId xmlns:a16="http://schemas.microsoft.com/office/drawing/2014/main" val="3097323991"/>
                  </a:ext>
                </a:extLst>
              </a:tr>
              <a:tr h="129675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Discapacidad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Binario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Seleccion Multiple (No, Si). No puede quedar vacio.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500" u="none" strike="noStrike">
                          <a:effectLst/>
                        </a:rPr>
                        <a:t>0,1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Existencia de Discapacidad en la Familia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extLst>
                  <a:ext uri="{0D108BD9-81ED-4DB2-BD59-A6C34878D82A}">
                    <a16:rowId xmlns:a16="http://schemas.microsoft.com/office/drawing/2014/main" val="1463148444"/>
                  </a:ext>
                </a:extLst>
              </a:tr>
              <a:tr h="129675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Mascota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Binario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Seleccion Multiple (No, Si). No puede quedar vacio.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500" u="none" strike="noStrike">
                          <a:effectLst/>
                        </a:rPr>
                        <a:t>0,1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Tenencia de Mascota por Parte del Cliente 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extLst>
                  <a:ext uri="{0D108BD9-81ED-4DB2-BD59-A6C34878D82A}">
                    <a16:rowId xmlns:a16="http://schemas.microsoft.com/office/drawing/2014/main" val="1955102226"/>
                  </a:ext>
                </a:extLst>
              </a:tr>
              <a:tr h="259351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Vehiculo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Int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Entero Parametrizable (Entre 0 y 3). Validar Campo (No numeros negativos, ni cero, ni mas de 3). No puede quedar vacio.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Vehiculo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Tenencia y Cantidad de Vehiculos por Parte del Cliente 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extLst>
                  <a:ext uri="{0D108BD9-81ED-4DB2-BD59-A6C34878D82A}">
                    <a16:rowId xmlns:a16="http://schemas.microsoft.com/office/drawing/2014/main" val="1443503553"/>
                  </a:ext>
                </a:extLst>
              </a:tr>
              <a:tr h="129675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Destinacion_Vivienda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Binario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Seleccion Multiple (Residencia familiar, Inversionista). No puede quedar vacio.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500" u="none" strike="noStrike">
                          <a:effectLst/>
                        </a:rPr>
                        <a:t>0,1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500" u="none" strike="noStrike">
                          <a:effectLst/>
                        </a:rPr>
                        <a:t>Destinacion del inmueble por parte del cliente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extLst>
                  <a:ext uri="{0D108BD9-81ED-4DB2-BD59-A6C34878D82A}">
                    <a16:rowId xmlns:a16="http://schemas.microsoft.com/office/drawing/2014/main" val="1719437937"/>
                  </a:ext>
                </a:extLst>
              </a:tr>
              <a:tr h="324188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Ingresos_Hogar_Mes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Float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Real Parametrizable (Entre 0 y 50). Validar Campo (No numeros negativos, ni cero, ni mas de 50). No puede quedar vacio.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Ingresos_Hogar_Mes*1000000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Determinacion del Ingreso del Hogar. El Formulario, debe pedir el numero en millones. Si gana menos de un millon indicar al cliente que ponga 1.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extLst>
                  <a:ext uri="{0D108BD9-81ED-4DB2-BD59-A6C34878D82A}">
                    <a16:rowId xmlns:a16="http://schemas.microsoft.com/office/drawing/2014/main" val="2690379175"/>
                  </a:ext>
                </a:extLst>
              </a:tr>
              <a:tr h="194513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Capacidad_Pago_Mes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Float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N.A.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Ingresos_Hogar_Mes*30%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Determinacion de la capacidad de pago Mensual del Hogar del Cliente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extLst>
                  <a:ext uri="{0D108BD9-81ED-4DB2-BD59-A6C34878D82A}">
                    <a16:rowId xmlns:a16="http://schemas.microsoft.com/office/drawing/2014/main" val="174633553"/>
                  </a:ext>
                </a:extLst>
              </a:tr>
              <a:tr h="324188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Ahorros_Cuota_Inicial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Float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Entero Parametrizable (Entre 0 y 1000). Validar Campo (No numeros negativos, ni mas de 1000). No puede quedar vacio.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Ahorros_Cuota Inicial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Determinacion del valor del ahorro del cliente para el pago de la cuota inicial. El Formulario, debe pedir el numero en millones.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extLst>
                  <a:ext uri="{0D108BD9-81ED-4DB2-BD59-A6C34878D82A}">
                    <a16:rowId xmlns:a16="http://schemas.microsoft.com/office/drawing/2014/main" val="228738570"/>
                  </a:ext>
                </a:extLst>
              </a:tr>
              <a:tr h="260701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Tiempo_Entrega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Int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 dirty="0" err="1">
                          <a:effectLst/>
                        </a:rPr>
                        <a:t>Seleccion</a:t>
                      </a:r>
                      <a:r>
                        <a:rPr lang="es-CO" sz="500" u="none" strike="noStrike" dirty="0">
                          <a:effectLst/>
                        </a:rPr>
                        <a:t> </a:t>
                      </a:r>
                      <a:r>
                        <a:rPr lang="es-CO" sz="500" u="none" strike="noStrike" dirty="0" err="1">
                          <a:effectLst/>
                        </a:rPr>
                        <a:t>Multiple</a:t>
                      </a:r>
                      <a:r>
                        <a:rPr lang="es-CO" sz="500" u="none" strike="noStrike" dirty="0">
                          <a:effectLst/>
                        </a:rPr>
                        <a:t> (Inmediato, Dentro de 6 meses o Menos, Dentro de un ano, Dentro de 2 anos o mas). No puede quedar </a:t>
                      </a:r>
                      <a:r>
                        <a:rPr lang="es-CO" sz="500" u="none" strike="noStrike" dirty="0" err="1">
                          <a:effectLst/>
                        </a:rPr>
                        <a:t>vacio</a:t>
                      </a:r>
                      <a:r>
                        <a:rPr lang="es-CO" sz="500" u="none" strike="noStrike" dirty="0">
                          <a:effectLst/>
                        </a:rPr>
                        <a:t>.</a:t>
                      </a:r>
                      <a:endParaRPr lang="es-CO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0,6,12,24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 dirty="0" err="1">
                          <a:effectLst/>
                        </a:rPr>
                        <a:t>Determinacion</a:t>
                      </a:r>
                      <a:r>
                        <a:rPr lang="es-CO" sz="500" u="none" strike="noStrike" dirty="0">
                          <a:effectLst/>
                        </a:rPr>
                        <a:t> del Tiempo de Entrega del bien Inmueble para el cliente</a:t>
                      </a:r>
                      <a:endParaRPr lang="es-CO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extLst>
                  <a:ext uri="{0D108BD9-81ED-4DB2-BD59-A6C34878D82A}">
                    <a16:rowId xmlns:a16="http://schemas.microsoft.com/office/drawing/2014/main" val="2367833264"/>
                  </a:ext>
                </a:extLst>
              </a:tr>
            </a:tbl>
          </a:graphicData>
        </a:graphic>
      </p:graphicFrame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162FC1A-2A3E-48E7-AE5B-5BB4E6688FEB}"/>
              </a:ext>
            </a:extLst>
          </p:cNvPr>
          <p:cNvCxnSpPr>
            <a:cxnSpLocks/>
          </p:cNvCxnSpPr>
          <p:nvPr/>
        </p:nvCxnSpPr>
        <p:spPr>
          <a:xfrm>
            <a:off x="6409764" y="3097815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84313ED-D4EA-4819-9F7E-2EE5A75409F0}"/>
              </a:ext>
            </a:extLst>
          </p:cNvPr>
          <p:cNvCxnSpPr>
            <a:cxnSpLocks/>
          </p:cNvCxnSpPr>
          <p:nvPr/>
        </p:nvCxnSpPr>
        <p:spPr>
          <a:xfrm flipV="1">
            <a:off x="6355975" y="1876519"/>
            <a:ext cx="448237" cy="40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Bocadillo nube: nube 15">
            <a:extLst>
              <a:ext uri="{FF2B5EF4-FFF2-40B4-BE49-F238E27FC236}">
                <a16:creationId xmlns:a16="http://schemas.microsoft.com/office/drawing/2014/main" id="{20033B7A-00D0-4520-9AE6-99332F78DF39}"/>
              </a:ext>
            </a:extLst>
          </p:cNvPr>
          <p:cNvSpPr/>
          <p:nvPr/>
        </p:nvSpPr>
        <p:spPr>
          <a:xfrm>
            <a:off x="6355975" y="833852"/>
            <a:ext cx="2035621" cy="1003918"/>
          </a:xfrm>
          <a:prstGeom prst="cloud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Mostrar</a:t>
            </a:r>
            <a:r>
              <a:rPr lang="en-US" sz="1200" dirty="0"/>
              <a:t> UPZ mas </a:t>
            </a:r>
            <a:r>
              <a:rPr lang="en-US" sz="1200" dirty="0" err="1"/>
              <a:t>relevantes</a:t>
            </a:r>
            <a:r>
              <a:rPr lang="en-US" sz="1200" dirty="0"/>
              <a:t> para </a:t>
            </a:r>
            <a:r>
              <a:rPr lang="en-US" sz="1200" dirty="0" err="1"/>
              <a:t>cada</a:t>
            </a:r>
            <a:r>
              <a:rPr lang="en-US" sz="1200" dirty="0"/>
              <a:t> Zona </a:t>
            </a:r>
            <a:r>
              <a:rPr lang="en-US" sz="1200" dirty="0" err="1"/>
              <a:t>en</a:t>
            </a:r>
            <a:r>
              <a:rPr lang="en-US" sz="1200" dirty="0"/>
              <a:t> el </a:t>
            </a:r>
            <a:r>
              <a:rPr lang="en-US" sz="1200" dirty="0" err="1"/>
              <a:t>formulario</a:t>
            </a:r>
            <a:endParaRPr lang="es-CO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D42BB31-7D6E-4945-87DD-00F387A9431D}"/>
              </a:ext>
            </a:extLst>
          </p:cNvPr>
          <p:cNvSpPr/>
          <p:nvPr/>
        </p:nvSpPr>
        <p:spPr>
          <a:xfrm>
            <a:off x="7484313" y="2248664"/>
            <a:ext cx="1814565" cy="16983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Salida del Sistema de </a:t>
            </a:r>
            <a:r>
              <a:rPr lang="en-US" dirty="0" err="1"/>
              <a:t>Recomendacion</a:t>
            </a:r>
            <a:endParaRPr lang="es-CO" dirty="0"/>
          </a:p>
          <a:p>
            <a:pPr marL="342900" indent="-342900" algn="ctr">
              <a:buAutoNum type="arabicPeriod"/>
            </a:pPr>
            <a:endParaRPr lang="es-CO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26C20CC-7B64-4126-A50C-CA33D3270AEF}"/>
              </a:ext>
            </a:extLst>
          </p:cNvPr>
          <p:cNvSpPr/>
          <p:nvPr/>
        </p:nvSpPr>
        <p:spPr>
          <a:xfrm>
            <a:off x="3569143" y="6204090"/>
            <a:ext cx="1595718" cy="5826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(</a:t>
            </a:r>
            <a:r>
              <a:rPr lang="en-US" dirty="0" err="1"/>
              <a:t>Formulario</a:t>
            </a:r>
            <a:r>
              <a:rPr lang="en-US" dirty="0"/>
              <a:t>)</a:t>
            </a:r>
            <a:endParaRPr lang="es-CO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DCD17EC-ADED-406E-A054-5BA61C8FA18B}"/>
              </a:ext>
            </a:extLst>
          </p:cNvPr>
          <p:cNvSpPr/>
          <p:nvPr/>
        </p:nvSpPr>
        <p:spPr>
          <a:xfrm>
            <a:off x="7593735" y="4357859"/>
            <a:ext cx="1595719" cy="11337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(</a:t>
            </a:r>
            <a:r>
              <a:rPr lang="en-US" dirty="0" err="1"/>
              <a:t>Ordenar</a:t>
            </a:r>
            <a:r>
              <a:rPr lang="en-US" dirty="0"/>
              <a:t> </a:t>
            </a:r>
            <a:r>
              <a:rPr lang="en-US" dirty="0" err="1"/>
              <a:t>apartamentos</a:t>
            </a:r>
            <a:r>
              <a:rPr lang="en-US" dirty="0"/>
              <a:t>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59160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DFE3CFE-39D0-4F48-AA38-907E9F56CEBC}"/>
              </a:ext>
            </a:extLst>
          </p:cNvPr>
          <p:cNvSpPr txBox="1"/>
          <p:nvPr/>
        </p:nvSpPr>
        <p:spPr>
          <a:xfrm>
            <a:off x="2752165" y="188259"/>
            <a:ext cx="6687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/>
              <a:t>DISEÑO DE ARQUITECTURA PARA IPR DEL SISTEMA DE RECOMENDACIÓN – INTERFAZ DE USUARIO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BE7C2CE-8468-4861-9C0D-D7B0AD270778}"/>
              </a:ext>
            </a:extLst>
          </p:cNvPr>
          <p:cNvSpPr/>
          <p:nvPr/>
        </p:nvSpPr>
        <p:spPr>
          <a:xfrm>
            <a:off x="1157233" y="2873189"/>
            <a:ext cx="1267719" cy="739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OPCION 2</a:t>
            </a:r>
            <a:endParaRPr lang="es-CO" dirty="0"/>
          </a:p>
          <a:p>
            <a:pPr marL="342900" indent="-342900" algn="ctr">
              <a:buAutoNum type="arabicPeriod"/>
            </a:pPr>
            <a:endParaRPr lang="es-CO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2D35A80-7E19-4FE0-B6C1-D5F531AD6969}"/>
              </a:ext>
            </a:extLst>
          </p:cNvPr>
          <p:cNvCxnSpPr>
            <a:cxnSpLocks/>
          </p:cNvCxnSpPr>
          <p:nvPr/>
        </p:nvCxnSpPr>
        <p:spPr>
          <a:xfrm>
            <a:off x="2424952" y="3184966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AB6BF0E6-0436-44EA-8B9A-468377E0925E}"/>
              </a:ext>
            </a:extLst>
          </p:cNvPr>
          <p:cNvCxnSpPr>
            <a:cxnSpLocks/>
          </p:cNvCxnSpPr>
          <p:nvPr/>
        </p:nvCxnSpPr>
        <p:spPr>
          <a:xfrm>
            <a:off x="5221940" y="3234525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D42BB31-7D6E-4945-87DD-00F387A9431D}"/>
              </a:ext>
            </a:extLst>
          </p:cNvPr>
          <p:cNvSpPr/>
          <p:nvPr/>
        </p:nvSpPr>
        <p:spPr>
          <a:xfrm>
            <a:off x="9126859" y="2385374"/>
            <a:ext cx="1814565" cy="16983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Salida del Sistema de </a:t>
            </a:r>
            <a:r>
              <a:rPr lang="en-US" dirty="0" err="1"/>
              <a:t>Recomendacion</a:t>
            </a:r>
            <a:endParaRPr lang="es-CO" dirty="0"/>
          </a:p>
          <a:p>
            <a:pPr marL="342900" indent="-342900" algn="ctr">
              <a:buAutoNum type="arabicPeriod"/>
            </a:pPr>
            <a:endParaRPr lang="es-CO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C5D3C9B-A14F-41A4-B3E8-DFF19FFF0D8A}"/>
              </a:ext>
            </a:extLst>
          </p:cNvPr>
          <p:cNvSpPr/>
          <p:nvPr/>
        </p:nvSpPr>
        <p:spPr>
          <a:xfrm>
            <a:off x="6284262" y="2275429"/>
            <a:ext cx="1709229" cy="2259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Aletoriamente</a:t>
            </a:r>
            <a:r>
              <a:rPr lang="en-US" dirty="0"/>
              <a:t> 8 </a:t>
            </a:r>
            <a:r>
              <a:rPr lang="en-US" dirty="0" err="1"/>
              <a:t>apartamentos</a:t>
            </a:r>
            <a:r>
              <a:rPr lang="en-US" dirty="0"/>
              <a:t> y </a:t>
            </a:r>
            <a:r>
              <a:rPr lang="en-US" dirty="0" err="1"/>
              <a:t>permitir</a:t>
            </a:r>
            <a:r>
              <a:rPr lang="en-US" dirty="0"/>
              <a:t> que el </a:t>
            </a:r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califique</a:t>
            </a:r>
            <a:endParaRPr lang="es-CO" dirty="0"/>
          </a:p>
          <a:p>
            <a:pPr marL="342900" indent="-342900" algn="ctr">
              <a:buAutoNum type="arabicPeriod"/>
            </a:pPr>
            <a:endParaRPr lang="es-CO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054E9EA-7BF9-48B4-B884-C6E729B090BD}"/>
              </a:ext>
            </a:extLst>
          </p:cNvPr>
          <p:cNvSpPr/>
          <p:nvPr/>
        </p:nvSpPr>
        <p:spPr>
          <a:xfrm>
            <a:off x="3257610" y="2293485"/>
            <a:ext cx="1814565" cy="1698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 err="1"/>
              <a:t>Quieres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apartamentos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toda</a:t>
            </a:r>
            <a:r>
              <a:rPr lang="en-US" dirty="0"/>
              <a:t> la ciudad o </a:t>
            </a:r>
            <a:r>
              <a:rPr lang="en-US" dirty="0" err="1"/>
              <a:t>en</a:t>
            </a:r>
            <a:r>
              <a:rPr lang="en-US" dirty="0"/>
              <a:t> una zona </a:t>
            </a:r>
            <a:r>
              <a:rPr lang="en-US" dirty="0" err="1"/>
              <a:t>especifica</a:t>
            </a:r>
            <a:r>
              <a:rPr lang="en-US" dirty="0"/>
              <a:t> de </a:t>
            </a:r>
            <a:r>
              <a:rPr lang="en-US" dirty="0" err="1"/>
              <a:t>ella</a:t>
            </a:r>
            <a:r>
              <a:rPr lang="en-US" dirty="0"/>
              <a:t>?</a:t>
            </a:r>
            <a:endParaRPr lang="es-CO" dirty="0"/>
          </a:p>
          <a:p>
            <a:pPr marL="342900" indent="-342900" algn="ctr">
              <a:buAutoNum type="arabicPeriod"/>
            </a:pPr>
            <a:endParaRPr lang="es-CO" dirty="0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A46D3795-8487-4290-A259-C136FCDF733E}"/>
              </a:ext>
            </a:extLst>
          </p:cNvPr>
          <p:cNvCxnSpPr>
            <a:cxnSpLocks/>
          </p:cNvCxnSpPr>
          <p:nvPr/>
        </p:nvCxnSpPr>
        <p:spPr>
          <a:xfrm>
            <a:off x="8043582" y="3142636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Bocadillo nube: nube 21">
            <a:extLst>
              <a:ext uri="{FF2B5EF4-FFF2-40B4-BE49-F238E27FC236}">
                <a16:creationId xmlns:a16="http://schemas.microsoft.com/office/drawing/2014/main" id="{03E7DF17-8A8A-47CD-B900-1F1CFE3D986B}"/>
              </a:ext>
            </a:extLst>
          </p:cNvPr>
          <p:cNvSpPr/>
          <p:nvPr/>
        </p:nvSpPr>
        <p:spPr>
          <a:xfrm>
            <a:off x="3944942" y="958323"/>
            <a:ext cx="2035621" cy="1003918"/>
          </a:xfrm>
          <a:prstGeom prst="cloud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Mostrar</a:t>
            </a:r>
            <a:r>
              <a:rPr lang="en-US" sz="1200" dirty="0"/>
              <a:t> UPZ mas </a:t>
            </a:r>
            <a:r>
              <a:rPr lang="en-US" sz="1200" dirty="0" err="1"/>
              <a:t>relevantes</a:t>
            </a:r>
            <a:r>
              <a:rPr lang="en-US" sz="1200" dirty="0"/>
              <a:t> para </a:t>
            </a:r>
            <a:r>
              <a:rPr lang="en-US" sz="1200" dirty="0" err="1"/>
              <a:t>cada</a:t>
            </a:r>
            <a:r>
              <a:rPr lang="en-US" sz="1200" dirty="0"/>
              <a:t> Zona </a:t>
            </a:r>
            <a:r>
              <a:rPr lang="en-US" sz="1200" dirty="0" err="1"/>
              <a:t>en</a:t>
            </a:r>
            <a:r>
              <a:rPr lang="en-US" sz="1200" dirty="0"/>
              <a:t> el </a:t>
            </a:r>
            <a:r>
              <a:rPr lang="en-US" sz="1200" dirty="0" err="1"/>
              <a:t>formulario</a:t>
            </a:r>
            <a:endParaRPr lang="es-CO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8DF753DF-733F-4A9C-B5A7-6F30728A530F}"/>
              </a:ext>
            </a:extLst>
          </p:cNvPr>
          <p:cNvSpPr/>
          <p:nvPr/>
        </p:nvSpPr>
        <p:spPr>
          <a:xfrm>
            <a:off x="6447863" y="5151945"/>
            <a:ext cx="1595719" cy="7619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(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Apartamentos</a:t>
            </a:r>
            <a:r>
              <a:rPr lang="en-US" dirty="0"/>
              <a:t>)</a:t>
            </a:r>
            <a:endParaRPr lang="es-CO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DA2232E-726E-4E60-9ADC-01934B684F6C}"/>
              </a:ext>
            </a:extLst>
          </p:cNvPr>
          <p:cNvSpPr/>
          <p:nvPr/>
        </p:nvSpPr>
        <p:spPr>
          <a:xfrm>
            <a:off x="3367033" y="5137688"/>
            <a:ext cx="1595719" cy="7619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(</a:t>
            </a:r>
            <a:r>
              <a:rPr lang="en-US" dirty="0" err="1"/>
              <a:t>Seleccion</a:t>
            </a:r>
            <a:r>
              <a:rPr lang="en-US" dirty="0"/>
              <a:t> de Zona)</a:t>
            </a:r>
            <a:endParaRPr lang="es-CO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B5D20A3-D96B-4EB5-B77D-67F2419944D8}"/>
              </a:ext>
            </a:extLst>
          </p:cNvPr>
          <p:cNvSpPr/>
          <p:nvPr/>
        </p:nvSpPr>
        <p:spPr>
          <a:xfrm>
            <a:off x="9283065" y="4674859"/>
            <a:ext cx="1595719" cy="11337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(</a:t>
            </a:r>
            <a:r>
              <a:rPr lang="en-US" dirty="0" err="1"/>
              <a:t>Ordenar</a:t>
            </a:r>
            <a:r>
              <a:rPr lang="en-US" dirty="0"/>
              <a:t> </a:t>
            </a:r>
            <a:r>
              <a:rPr lang="en-US" dirty="0" err="1"/>
              <a:t>apartamentos</a:t>
            </a:r>
            <a:r>
              <a:rPr lang="en-US" dirty="0"/>
              <a:t>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72898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DFE3CFE-39D0-4F48-AA38-907E9F56CEBC}"/>
              </a:ext>
            </a:extLst>
          </p:cNvPr>
          <p:cNvSpPr txBox="1"/>
          <p:nvPr/>
        </p:nvSpPr>
        <p:spPr>
          <a:xfrm>
            <a:off x="2752165" y="188259"/>
            <a:ext cx="6687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/>
              <a:t>DISEÑO DE ARQUITECTURA PARA IPR DEL SISTEMA DE RECOMENDACIÓN – INTERFAZ DE USUARIO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BE7C2CE-8468-4861-9C0D-D7B0AD270778}"/>
              </a:ext>
            </a:extLst>
          </p:cNvPr>
          <p:cNvSpPr/>
          <p:nvPr/>
        </p:nvSpPr>
        <p:spPr>
          <a:xfrm>
            <a:off x="111609" y="2918012"/>
            <a:ext cx="1101425" cy="739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OPCION 3</a:t>
            </a:r>
            <a:endParaRPr lang="es-CO" dirty="0"/>
          </a:p>
          <a:p>
            <a:pPr marL="342900" indent="-342900" algn="ctr">
              <a:buAutoNum type="arabicPeriod"/>
            </a:pPr>
            <a:endParaRPr lang="es-CO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2D35A80-7E19-4FE0-B6C1-D5F531AD6969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213034" y="3287805"/>
            <a:ext cx="2490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D42BB31-7D6E-4945-87DD-00F387A9431D}"/>
              </a:ext>
            </a:extLst>
          </p:cNvPr>
          <p:cNvSpPr/>
          <p:nvPr/>
        </p:nvSpPr>
        <p:spPr>
          <a:xfrm>
            <a:off x="8868865" y="2721043"/>
            <a:ext cx="1814565" cy="16983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Salida del Sistema de </a:t>
            </a:r>
            <a:r>
              <a:rPr lang="en-US" dirty="0" err="1"/>
              <a:t>Recomendacion</a:t>
            </a:r>
            <a:endParaRPr lang="es-CO" dirty="0"/>
          </a:p>
          <a:p>
            <a:pPr marL="342900" indent="-342900" algn="ctr">
              <a:buAutoNum type="arabicPeriod"/>
            </a:pPr>
            <a:endParaRPr lang="es-CO" dirty="0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A46D3795-8487-4290-A259-C136FCDF733E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7971524" y="3509680"/>
            <a:ext cx="8191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Bocadillo nube: nube 21">
            <a:extLst>
              <a:ext uri="{FF2B5EF4-FFF2-40B4-BE49-F238E27FC236}">
                <a16:creationId xmlns:a16="http://schemas.microsoft.com/office/drawing/2014/main" id="{03E7DF17-8A8A-47CD-B900-1F1CFE3D986B}"/>
              </a:ext>
            </a:extLst>
          </p:cNvPr>
          <p:cNvSpPr/>
          <p:nvPr/>
        </p:nvSpPr>
        <p:spPr>
          <a:xfrm>
            <a:off x="6350861" y="1083828"/>
            <a:ext cx="2035621" cy="1003918"/>
          </a:xfrm>
          <a:prstGeom prst="cloud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Mostrar</a:t>
            </a:r>
            <a:r>
              <a:rPr lang="en-US" sz="1200" dirty="0"/>
              <a:t> UPZ mas </a:t>
            </a:r>
            <a:r>
              <a:rPr lang="en-US" sz="1200" dirty="0" err="1"/>
              <a:t>relevantes</a:t>
            </a:r>
            <a:r>
              <a:rPr lang="en-US" sz="1200" dirty="0"/>
              <a:t> para </a:t>
            </a:r>
            <a:r>
              <a:rPr lang="en-US" sz="1200" dirty="0" err="1"/>
              <a:t>cada</a:t>
            </a:r>
            <a:r>
              <a:rPr lang="en-US" sz="1200" dirty="0"/>
              <a:t> Zona </a:t>
            </a:r>
            <a:r>
              <a:rPr lang="en-US" sz="1200" dirty="0" err="1"/>
              <a:t>en</a:t>
            </a:r>
            <a:r>
              <a:rPr lang="en-US" sz="1200" dirty="0"/>
              <a:t> el </a:t>
            </a:r>
            <a:r>
              <a:rPr lang="en-US" sz="1200" dirty="0" err="1"/>
              <a:t>formulario</a:t>
            </a:r>
            <a:endParaRPr lang="es-CO" dirty="0"/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2460F164-6A74-4DBB-9716-5CDE776F8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749097"/>
              </p:ext>
            </p:extLst>
          </p:nvPr>
        </p:nvGraphicFramePr>
        <p:xfrm>
          <a:off x="2055948" y="1296827"/>
          <a:ext cx="3873759" cy="44257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5530">
                  <a:extLst>
                    <a:ext uri="{9D8B030D-6E8A-4147-A177-3AD203B41FA5}">
                      <a16:colId xmlns:a16="http://schemas.microsoft.com/office/drawing/2014/main" val="2204874048"/>
                    </a:ext>
                  </a:extLst>
                </a:gridCol>
                <a:gridCol w="343104">
                  <a:extLst>
                    <a:ext uri="{9D8B030D-6E8A-4147-A177-3AD203B41FA5}">
                      <a16:colId xmlns:a16="http://schemas.microsoft.com/office/drawing/2014/main" val="2663472236"/>
                    </a:ext>
                  </a:extLst>
                </a:gridCol>
                <a:gridCol w="1045915">
                  <a:extLst>
                    <a:ext uri="{9D8B030D-6E8A-4147-A177-3AD203B41FA5}">
                      <a16:colId xmlns:a16="http://schemas.microsoft.com/office/drawing/2014/main" val="1387683573"/>
                    </a:ext>
                  </a:extLst>
                </a:gridCol>
                <a:gridCol w="1123390">
                  <a:extLst>
                    <a:ext uri="{9D8B030D-6E8A-4147-A177-3AD203B41FA5}">
                      <a16:colId xmlns:a16="http://schemas.microsoft.com/office/drawing/2014/main" val="2363665950"/>
                    </a:ext>
                  </a:extLst>
                </a:gridCol>
                <a:gridCol w="785820">
                  <a:extLst>
                    <a:ext uri="{9D8B030D-6E8A-4147-A177-3AD203B41FA5}">
                      <a16:colId xmlns:a16="http://schemas.microsoft.com/office/drawing/2014/main" val="567552150"/>
                    </a:ext>
                  </a:extLst>
                </a:gridCol>
              </a:tblGrid>
              <a:tr h="79689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NOMBRE</a:t>
                      </a:r>
                      <a:endParaRPr lang="es-CO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TIPO</a:t>
                      </a:r>
                      <a:endParaRPr lang="es-CO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FORMULARIO WEB</a:t>
                      </a:r>
                      <a:endParaRPr lang="es-CO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VALORES</a:t>
                      </a:r>
                      <a:endParaRPr lang="es-CO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SIGNIFICADO</a:t>
                      </a:r>
                      <a:endParaRPr lang="es-CO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extLst>
                  <a:ext uri="{0D108BD9-81ED-4DB2-BD59-A6C34878D82A}">
                    <a16:rowId xmlns:a16="http://schemas.microsoft.com/office/drawing/2014/main" val="113981244"/>
                  </a:ext>
                </a:extLst>
              </a:tr>
              <a:tr h="79689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ID_C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Int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N.A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500" u="none" strike="noStrike">
                          <a:effectLst/>
                        </a:rPr>
                        <a:t>Asignado de Forma Consecutiva por Sistema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Identificacion Unica del Cliente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extLst>
                  <a:ext uri="{0D108BD9-81ED-4DB2-BD59-A6C34878D82A}">
                    <a16:rowId xmlns:a16="http://schemas.microsoft.com/office/drawing/2014/main" val="437408901"/>
                  </a:ext>
                </a:extLst>
              </a:tr>
              <a:tr h="444929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Zona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Int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Selección Multiple (1: Norte 2: Nor-Occidente 3: Centro 4: Occidente 5: Sur-Occidente 6:Sur). Mostrar en JavaScript las UPZ mas relevantes al usuario. No puede quedar vacio.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1,2,3,4,5,6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Identificacion de la Zona donde desea vivir el cliente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extLst>
                  <a:ext uri="{0D108BD9-81ED-4DB2-BD59-A6C34878D82A}">
                    <a16:rowId xmlns:a16="http://schemas.microsoft.com/office/drawing/2014/main" val="467114395"/>
                  </a:ext>
                </a:extLst>
              </a:tr>
              <a:tr h="239066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Edad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Int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Seleccion Multiple (Entre 20 y 30, Entre 30 y 40, Entre 40 y 50, Entre 50 y 60, Mas de 60). No puede quedar vacio.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1,2,3,4,5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Identificacion Edad del Cliente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extLst>
                  <a:ext uri="{0D108BD9-81ED-4DB2-BD59-A6C34878D82A}">
                    <a16:rowId xmlns:a16="http://schemas.microsoft.com/office/drawing/2014/main" val="1846423185"/>
                  </a:ext>
                </a:extLst>
              </a:tr>
              <a:tr h="398444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Estado_Civil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Int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Seleccion Multiple (Soltero, Casado sin Hijos o Union Libre, Casado con Hijos, Divorciado o Viudo) No puede quedar vacio.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1,2,3,4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Identificacion Estado Civil del Cliente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extLst>
                  <a:ext uri="{0D108BD9-81ED-4DB2-BD59-A6C34878D82A}">
                    <a16:rowId xmlns:a16="http://schemas.microsoft.com/office/drawing/2014/main" val="2919418645"/>
                  </a:ext>
                </a:extLst>
              </a:tr>
              <a:tr h="398444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Ocupacion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Int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Seleccion Multiple (Estudiante, Empleado, Independiente, Rentista, Pensionado) No puede quedar vacio.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1,2,3,4,5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 dirty="0" err="1">
                          <a:effectLst/>
                        </a:rPr>
                        <a:t>Identificacion</a:t>
                      </a:r>
                      <a:r>
                        <a:rPr lang="es-CO" sz="500" u="none" strike="noStrike" dirty="0">
                          <a:effectLst/>
                        </a:rPr>
                        <a:t> de la </a:t>
                      </a:r>
                      <a:r>
                        <a:rPr lang="es-CO" sz="500" u="none" strike="noStrike" dirty="0" err="1">
                          <a:effectLst/>
                        </a:rPr>
                        <a:t>Ocupacion</a:t>
                      </a:r>
                      <a:r>
                        <a:rPr lang="es-CO" sz="500" u="none" strike="noStrike" dirty="0">
                          <a:effectLst/>
                        </a:rPr>
                        <a:t> del Cliente</a:t>
                      </a:r>
                      <a:endParaRPr lang="es-CO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extLst>
                  <a:ext uri="{0D108BD9-81ED-4DB2-BD59-A6C34878D82A}">
                    <a16:rowId xmlns:a16="http://schemas.microsoft.com/office/drawing/2014/main" val="2666258802"/>
                  </a:ext>
                </a:extLst>
              </a:tr>
              <a:tr h="318755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Cant_Personas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Int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Entero Parametrizable (Entre 1 y 10). Validar Campo (No numeros negativos, ni cero, ni mas de 10). No puede quedar vacio.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Cant_Personas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Cantidad de Personas que viven en el hogar del Cliente incluyendolo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extLst>
                  <a:ext uri="{0D108BD9-81ED-4DB2-BD59-A6C34878D82A}">
                    <a16:rowId xmlns:a16="http://schemas.microsoft.com/office/drawing/2014/main" val="2807325383"/>
                  </a:ext>
                </a:extLst>
              </a:tr>
              <a:tr h="239066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Edad_hijo_Menor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Int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Seleccion Multiple (Entre 0 y 10 , Entre 10 y 20, Entre 20 y 30, Mas de 30, No tengo hijos). No puede quedar vacío.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1,2,3,3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Edad del Hijo Menor del Cliente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extLst>
                  <a:ext uri="{0D108BD9-81ED-4DB2-BD59-A6C34878D82A}">
                    <a16:rowId xmlns:a16="http://schemas.microsoft.com/office/drawing/2014/main" val="3097323991"/>
                  </a:ext>
                </a:extLst>
              </a:tr>
              <a:tr h="159377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Discapacidad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Binario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Seleccion Multiple (No, Si). No puede quedar vacio.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500" u="none" strike="noStrike">
                          <a:effectLst/>
                        </a:rPr>
                        <a:t>0,1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Existencia de Discapacidad en la Familia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extLst>
                  <a:ext uri="{0D108BD9-81ED-4DB2-BD59-A6C34878D82A}">
                    <a16:rowId xmlns:a16="http://schemas.microsoft.com/office/drawing/2014/main" val="1463148444"/>
                  </a:ext>
                </a:extLst>
              </a:tr>
              <a:tr h="159377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Mascota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Binario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Seleccion Multiple (No, Si). No puede quedar vacio.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500" u="none" strike="noStrike">
                          <a:effectLst/>
                        </a:rPr>
                        <a:t>0,1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Tenencia de Mascota por Parte del Cliente 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extLst>
                  <a:ext uri="{0D108BD9-81ED-4DB2-BD59-A6C34878D82A}">
                    <a16:rowId xmlns:a16="http://schemas.microsoft.com/office/drawing/2014/main" val="1955102226"/>
                  </a:ext>
                </a:extLst>
              </a:tr>
              <a:tr h="318755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Vehiculo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Int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Entero Parametrizable (Entre 0 y 3). Validar Campo (No numeros negativos, ni cero, ni mas de 3). No puede quedar vacio.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Vehiculo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Tenencia y Cantidad de Vehiculos por Parte del Cliente 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extLst>
                  <a:ext uri="{0D108BD9-81ED-4DB2-BD59-A6C34878D82A}">
                    <a16:rowId xmlns:a16="http://schemas.microsoft.com/office/drawing/2014/main" val="1443503553"/>
                  </a:ext>
                </a:extLst>
              </a:tr>
              <a:tr h="159377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Destinacion_Vivienda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Binario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Seleccion Multiple (Residencia familiar, Inversionista). No puede quedar vacio.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500" u="none" strike="noStrike">
                          <a:effectLst/>
                        </a:rPr>
                        <a:t>0,1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500" u="none" strike="noStrike">
                          <a:effectLst/>
                        </a:rPr>
                        <a:t>Destinacion del inmueble por parte del cliente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extLst>
                  <a:ext uri="{0D108BD9-81ED-4DB2-BD59-A6C34878D82A}">
                    <a16:rowId xmlns:a16="http://schemas.microsoft.com/office/drawing/2014/main" val="1719437937"/>
                  </a:ext>
                </a:extLst>
              </a:tr>
              <a:tr h="398444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Ingresos_Hogar_Mes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Float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Real Parametrizable (Entre 0 y 50). Validar Campo (No numeros negativos, ni cero, ni mas de 50). No puede quedar vacio.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Ingresos_Hogar_Mes*1000000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Determinacion del Ingreso del Hogar. El Formulario, debe pedir el numero en millones. Si gana menos de un millon indicar al cliente que ponga 1.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extLst>
                  <a:ext uri="{0D108BD9-81ED-4DB2-BD59-A6C34878D82A}">
                    <a16:rowId xmlns:a16="http://schemas.microsoft.com/office/drawing/2014/main" val="2690379175"/>
                  </a:ext>
                </a:extLst>
              </a:tr>
              <a:tr h="239066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Capacidad_Pago_Mes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Float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N.A.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Ingresos_Hogar_Mes*30%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Determinacion de la capacidad de pago Mensual del Hogar del Cliente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extLst>
                  <a:ext uri="{0D108BD9-81ED-4DB2-BD59-A6C34878D82A}">
                    <a16:rowId xmlns:a16="http://schemas.microsoft.com/office/drawing/2014/main" val="174633553"/>
                  </a:ext>
                </a:extLst>
              </a:tr>
              <a:tr h="398444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Ahorros_Cuota_Inicial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Float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Entero Parametrizable (Entre 0 y 1000). Validar Campo (No numeros negativos, ni mas de 1000). No puede quedar vacio.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Ahorros_Cuota Inicial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Determinacion del valor del ahorro del cliente para el pago de la cuota inicial. El Formulario, debe pedir el numero en millones.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extLst>
                  <a:ext uri="{0D108BD9-81ED-4DB2-BD59-A6C34878D82A}">
                    <a16:rowId xmlns:a16="http://schemas.microsoft.com/office/drawing/2014/main" val="228738570"/>
                  </a:ext>
                </a:extLst>
              </a:tr>
              <a:tr h="320415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Tiempo_Entrega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 dirty="0" err="1">
                          <a:effectLst/>
                        </a:rPr>
                        <a:t>Int</a:t>
                      </a:r>
                      <a:endParaRPr lang="es-CO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 dirty="0" err="1">
                          <a:effectLst/>
                        </a:rPr>
                        <a:t>Seleccion</a:t>
                      </a:r>
                      <a:r>
                        <a:rPr lang="es-CO" sz="500" u="none" strike="noStrike" dirty="0">
                          <a:effectLst/>
                        </a:rPr>
                        <a:t> </a:t>
                      </a:r>
                      <a:r>
                        <a:rPr lang="es-CO" sz="500" u="none" strike="noStrike" dirty="0" err="1">
                          <a:effectLst/>
                        </a:rPr>
                        <a:t>Multiple</a:t>
                      </a:r>
                      <a:r>
                        <a:rPr lang="es-CO" sz="500" u="none" strike="noStrike" dirty="0">
                          <a:effectLst/>
                        </a:rPr>
                        <a:t> (Inmediato, Dentro de 6 meses o Menos, Dentro de un ano, Dentro de 2 anos o mas). No puede quedar </a:t>
                      </a:r>
                      <a:r>
                        <a:rPr lang="es-CO" sz="500" u="none" strike="noStrike" dirty="0" err="1">
                          <a:effectLst/>
                        </a:rPr>
                        <a:t>vacio</a:t>
                      </a:r>
                      <a:r>
                        <a:rPr lang="es-CO" sz="500" u="none" strike="noStrike" dirty="0">
                          <a:effectLst/>
                        </a:rPr>
                        <a:t>.</a:t>
                      </a:r>
                      <a:endParaRPr lang="es-CO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0,6,12,24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 dirty="0" err="1">
                          <a:effectLst/>
                        </a:rPr>
                        <a:t>Determinacion</a:t>
                      </a:r>
                      <a:r>
                        <a:rPr lang="es-CO" sz="500" u="none" strike="noStrike" dirty="0">
                          <a:effectLst/>
                        </a:rPr>
                        <a:t> del Tiempo de Entrega del bien Inmueble para el cliente</a:t>
                      </a:r>
                      <a:endParaRPr lang="es-CO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0" marR="1660" marT="1660" marB="0" anchor="ctr"/>
                </a:tc>
                <a:extLst>
                  <a:ext uri="{0D108BD9-81ED-4DB2-BD59-A6C34878D82A}">
                    <a16:rowId xmlns:a16="http://schemas.microsoft.com/office/drawing/2014/main" val="2367833264"/>
                  </a:ext>
                </a:extLst>
              </a:tr>
            </a:tbl>
          </a:graphicData>
        </a:graphic>
      </p:graphicFrame>
      <p:sp>
        <p:nvSpPr>
          <p:cNvPr id="13" name="Rectángulo 12">
            <a:extLst>
              <a:ext uri="{FF2B5EF4-FFF2-40B4-BE49-F238E27FC236}">
                <a16:creationId xmlns:a16="http://schemas.microsoft.com/office/drawing/2014/main" id="{DAEEF83C-BB9A-4BCF-B66E-4F41AF92476A}"/>
              </a:ext>
            </a:extLst>
          </p:cNvPr>
          <p:cNvSpPr/>
          <p:nvPr/>
        </p:nvSpPr>
        <p:spPr>
          <a:xfrm>
            <a:off x="6262295" y="2380070"/>
            <a:ext cx="1709229" cy="2259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Aletoriamente</a:t>
            </a:r>
            <a:r>
              <a:rPr lang="en-US" dirty="0"/>
              <a:t> 3 </a:t>
            </a:r>
            <a:r>
              <a:rPr lang="en-US" dirty="0" err="1"/>
              <a:t>apartamentos</a:t>
            </a:r>
            <a:r>
              <a:rPr lang="en-US" dirty="0"/>
              <a:t> y </a:t>
            </a:r>
            <a:r>
              <a:rPr lang="en-US" dirty="0" err="1"/>
              <a:t>permitir</a:t>
            </a:r>
            <a:r>
              <a:rPr lang="en-US" dirty="0"/>
              <a:t> que el </a:t>
            </a:r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califique</a:t>
            </a:r>
            <a:endParaRPr lang="es-CO" dirty="0"/>
          </a:p>
          <a:p>
            <a:pPr marL="342900" indent="-342900" algn="ctr">
              <a:buAutoNum type="arabicPeriod"/>
            </a:pPr>
            <a:endParaRPr lang="es-CO" dirty="0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092DB11D-F737-48E6-B4B8-8E1117915687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5929707" y="3509681"/>
            <a:ext cx="3325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9A72BA6-AF57-42CD-8289-0E1ECC8CDAA2}"/>
              </a:ext>
            </a:extLst>
          </p:cNvPr>
          <p:cNvSpPr/>
          <p:nvPr/>
        </p:nvSpPr>
        <p:spPr>
          <a:xfrm>
            <a:off x="1508570" y="1290229"/>
            <a:ext cx="500418" cy="4559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  <a:p>
            <a:pPr algn="ctr"/>
            <a:r>
              <a:rPr lang="en-US" dirty="0" err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Formulario</a:t>
            </a:r>
            <a:endParaRPr lang="es-CO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 algn="ctr">
              <a:buAutoNum type="arabicPeriod"/>
            </a:pPr>
            <a:endParaRPr lang="es-CO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1F99B6D5-4263-4A87-8970-A0F0DEC0AA4B}"/>
              </a:ext>
            </a:extLst>
          </p:cNvPr>
          <p:cNvSpPr/>
          <p:nvPr/>
        </p:nvSpPr>
        <p:spPr>
          <a:xfrm>
            <a:off x="3088131" y="5888078"/>
            <a:ext cx="1595718" cy="5826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(</a:t>
            </a:r>
            <a:r>
              <a:rPr lang="en-US" dirty="0" err="1"/>
              <a:t>Formulario</a:t>
            </a:r>
            <a:r>
              <a:rPr lang="en-US" dirty="0"/>
              <a:t>)</a:t>
            </a:r>
            <a:endParaRPr lang="es-CO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38FCFB5A-D60F-42FC-8477-25077FD8CA37}"/>
              </a:ext>
            </a:extLst>
          </p:cNvPr>
          <p:cNvSpPr/>
          <p:nvPr/>
        </p:nvSpPr>
        <p:spPr>
          <a:xfrm>
            <a:off x="6262295" y="4960546"/>
            <a:ext cx="1595719" cy="7619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(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Apartamentos</a:t>
            </a:r>
            <a:r>
              <a:rPr lang="en-US" dirty="0"/>
              <a:t>)</a:t>
            </a:r>
            <a:endParaRPr lang="es-CO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4D498A01-5DFB-4F22-994A-B8BE9203DC38}"/>
              </a:ext>
            </a:extLst>
          </p:cNvPr>
          <p:cNvSpPr/>
          <p:nvPr/>
        </p:nvSpPr>
        <p:spPr>
          <a:xfrm>
            <a:off x="9032499" y="4982525"/>
            <a:ext cx="1595719" cy="11337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(</a:t>
            </a:r>
            <a:r>
              <a:rPr lang="en-US" dirty="0" err="1"/>
              <a:t>Ordenar</a:t>
            </a:r>
            <a:r>
              <a:rPr lang="en-US" dirty="0"/>
              <a:t> </a:t>
            </a:r>
            <a:r>
              <a:rPr lang="en-US" dirty="0" err="1"/>
              <a:t>apartamentos</a:t>
            </a:r>
            <a:r>
              <a:rPr lang="en-US" dirty="0"/>
              <a:t>)</a:t>
            </a:r>
            <a:endParaRPr lang="es-CO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F57C5A99-A36C-4507-B9DE-D2F52E71CFA3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9776148" y="4419344"/>
            <a:ext cx="0" cy="47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87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DFE3CFE-39D0-4F48-AA38-907E9F56CEBC}"/>
              </a:ext>
            </a:extLst>
          </p:cNvPr>
          <p:cNvSpPr txBox="1"/>
          <p:nvPr/>
        </p:nvSpPr>
        <p:spPr>
          <a:xfrm>
            <a:off x="2752165" y="188259"/>
            <a:ext cx="6687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/>
              <a:t>DISEÑO DE ARQUITECTURA PARA IPR DEL SISTEMA DE RECOMENDACIÓN – INTERFAZ DE USUARIO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BE7C2CE-8468-4861-9C0D-D7B0AD270778}"/>
              </a:ext>
            </a:extLst>
          </p:cNvPr>
          <p:cNvSpPr/>
          <p:nvPr/>
        </p:nvSpPr>
        <p:spPr>
          <a:xfrm>
            <a:off x="2752165" y="3339355"/>
            <a:ext cx="1267719" cy="739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OPCION 4</a:t>
            </a:r>
            <a:endParaRPr lang="es-CO" dirty="0"/>
          </a:p>
          <a:p>
            <a:pPr marL="342900" indent="-342900" algn="ctr">
              <a:buAutoNum type="arabicPeriod"/>
            </a:pPr>
            <a:endParaRPr lang="es-CO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2D35A80-7E19-4FE0-B6C1-D5F531AD6969}"/>
              </a:ext>
            </a:extLst>
          </p:cNvPr>
          <p:cNvCxnSpPr>
            <a:cxnSpLocks/>
          </p:cNvCxnSpPr>
          <p:nvPr/>
        </p:nvCxnSpPr>
        <p:spPr>
          <a:xfrm flipV="1">
            <a:off x="4019884" y="3709148"/>
            <a:ext cx="493849" cy="11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D42BB31-7D6E-4945-87DD-00F387A9431D}"/>
              </a:ext>
            </a:extLst>
          </p:cNvPr>
          <p:cNvSpPr/>
          <p:nvPr/>
        </p:nvSpPr>
        <p:spPr>
          <a:xfrm>
            <a:off x="7211143" y="2859997"/>
            <a:ext cx="1814565" cy="16983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Salida del Sistema de </a:t>
            </a:r>
            <a:r>
              <a:rPr lang="en-US" dirty="0" err="1"/>
              <a:t>Recomendacion</a:t>
            </a:r>
            <a:endParaRPr lang="es-CO" dirty="0"/>
          </a:p>
          <a:p>
            <a:pPr marL="342900" indent="-342900" algn="ctr">
              <a:buAutoNum type="arabicPeriod"/>
            </a:pPr>
            <a:endParaRPr lang="es-CO" dirty="0"/>
          </a:p>
        </p:txBody>
      </p:sp>
      <p:sp>
        <p:nvSpPr>
          <p:cNvPr id="22" name="Bocadillo nube: nube 21">
            <a:extLst>
              <a:ext uri="{FF2B5EF4-FFF2-40B4-BE49-F238E27FC236}">
                <a16:creationId xmlns:a16="http://schemas.microsoft.com/office/drawing/2014/main" id="{03E7DF17-8A8A-47CD-B900-1F1CFE3D986B}"/>
              </a:ext>
            </a:extLst>
          </p:cNvPr>
          <p:cNvSpPr/>
          <p:nvPr/>
        </p:nvSpPr>
        <p:spPr>
          <a:xfrm>
            <a:off x="6068476" y="1575619"/>
            <a:ext cx="2035621" cy="1003918"/>
          </a:xfrm>
          <a:prstGeom prst="cloud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Mostrar</a:t>
            </a:r>
            <a:r>
              <a:rPr lang="en-US" sz="1200" dirty="0"/>
              <a:t> UPZ mas </a:t>
            </a:r>
            <a:r>
              <a:rPr lang="en-US" sz="1200" dirty="0" err="1"/>
              <a:t>relevantes</a:t>
            </a:r>
            <a:r>
              <a:rPr lang="en-US" sz="1200" dirty="0"/>
              <a:t> para </a:t>
            </a:r>
            <a:r>
              <a:rPr lang="en-US" sz="1200" dirty="0" err="1"/>
              <a:t>cada</a:t>
            </a:r>
            <a:r>
              <a:rPr lang="en-US" sz="1200" dirty="0"/>
              <a:t> Zona </a:t>
            </a:r>
            <a:r>
              <a:rPr lang="en-US" sz="1200" dirty="0" err="1"/>
              <a:t>en</a:t>
            </a:r>
            <a:r>
              <a:rPr lang="en-US" sz="1200" dirty="0"/>
              <a:t> el </a:t>
            </a:r>
            <a:r>
              <a:rPr lang="en-US" sz="1200" dirty="0" err="1"/>
              <a:t>formulario</a:t>
            </a:r>
            <a:endParaRPr lang="es-CO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AEEF83C-BB9A-4BCF-B66E-4F41AF92476A}"/>
              </a:ext>
            </a:extLst>
          </p:cNvPr>
          <p:cNvSpPr/>
          <p:nvPr/>
        </p:nvSpPr>
        <p:spPr>
          <a:xfrm>
            <a:off x="4566400" y="2579537"/>
            <a:ext cx="1709229" cy="2259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Escoge</a:t>
            </a:r>
            <a:r>
              <a:rPr lang="en-US" dirty="0"/>
              <a:t> la zona de la ciudad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quieres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las </a:t>
            </a:r>
            <a:r>
              <a:rPr lang="en-US" dirty="0" err="1"/>
              <a:t>viviendas</a:t>
            </a:r>
            <a:r>
              <a:rPr lang="en-US" dirty="0"/>
              <a:t> mas </a:t>
            </a:r>
            <a:r>
              <a:rPr lang="en-US" dirty="0" err="1"/>
              <a:t>populares</a:t>
            </a:r>
            <a:endParaRPr lang="es-CO" dirty="0"/>
          </a:p>
          <a:p>
            <a:pPr marL="342900" indent="-342900" algn="ctr">
              <a:buAutoNum type="arabicPeriod"/>
            </a:pPr>
            <a:endParaRPr lang="es-CO" dirty="0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092DB11D-F737-48E6-B4B8-8E1117915687}"/>
              </a:ext>
            </a:extLst>
          </p:cNvPr>
          <p:cNvCxnSpPr>
            <a:cxnSpLocks/>
          </p:cNvCxnSpPr>
          <p:nvPr/>
        </p:nvCxnSpPr>
        <p:spPr>
          <a:xfrm>
            <a:off x="6400486" y="3667072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92D4C2E-91CC-475D-9A7B-627F14846ACC}"/>
              </a:ext>
            </a:extLst>
          </p:cNvPr>
          <p:cNvSpPr/>
          <p:nvPr/>
        </p:nvSpPr>
        <p:spPr>
          <a:xfrm>
            <a:off x="4623154" y="5080687"/>
            <a:ext cx="1595719" cy="7619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(</a:t>
            </a:r>
            <a:r>
              <a:rPr lang="en-US" dirty="0" err="1"/>
              <a:t>Seleccion</a:t>
            </a:r>
            <a:r>
              <a:rPr lang="en-US" dirty="0"/>
              <a:t> de Zona)</a:t>
            </a:r>
            <a:endParaRPr lang="es-CO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4A5C455-905D-4A94-B70A-2DCE721494F9}"/>
              </a:ext>
            </a:extLst>
          </p:cNvPr>
          <p:cNvSpPr/>
          <p:nvPr/>
        </p:nvSpPr>
        <p:spPr>
          <a:xfrm>
            <a:off x="7320565" y="4894826"/>
            <a:ext cx="1595719" cy="11337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(</a:t>
            </a:r>
            <a:r>
              <a:rPr lang="en-US" dirty="0" err="1"/>
              <a:t>Ordenar</a:t>
            </a:r>
            <a:r>
              <a:rPr lang="en-US" dirty="0"/>
              <a:t> </a:t>
            </a:r>
            <a:r>
              <a:rPr lang="en-US" dirty="0" err="1"/>
              <a:t>apartamentos</a:t>
            </a:r>
            <a:r>
              <a:rPr lang="en-US" dirty="0"/>
              <a:t>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1424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DFE3CFE-39D0-4F48-AA38-907E9F56CEBC}"/>
              </a:ext>
            </a:extLst>
          </p:cNvPr>
          <p:cNvSpPr txBox="1"/>
          <p:nvPr/>
        </p:nvSpPr>
        <p:spPr>
          <a:xfrm>
            <a:off x="251012" y="188259"/>
            <a:ext cx="11474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/>
              <a:t>DISEÑO DE ARQUITECTURA PARA IPR DEL SISTEMA DE RECOMENDACIÓN – DISENO WEB APPS 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FD5B202-D10A-46AA-A175-845E800F758F}"/>
              </a:ext>
            </a:extLst>
          </p:cNvPr>
          <p:cNvSpPr/>
          <p:nvPr/>
        </p:nvSpPr>
        <p:spPr>
          <a:xfrm>
            <a:off x="436331" y="1162050"/>
            <a:ext cx="688740" cy="51881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Web APP (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Fichas</a:t>
            </a:r>
            <a:r>
              <a:rPr lang="en-US" dirty="0"/>
              <a:t>)</a:t>
            </a:r>
            <a:endParaRPr lang="es-CO" dirty="0"/>
          </a:p>
        </p:txBody>
      </p:sp>
      <p:sp>
        <p:nvSpPr>
          <p:cNvPr id="2" name="Diagrama de flujo: proceso predefinido 1">
            <a:extLst>
              <a:ext uri="{FF2B5EF4-FFF2-40B4-BE49-F238E27FC236}">
                <a16:creationId xmlns:a16="http://schemas.microsoft.com/office/drawing/2014/main" id="{31C09B22-195C-4A2E-9FB2-9D88F25F64B1}"/>
              </a:ext>
            </a:extLst>
          </p:cNvPr>
          <p:cNvSpPr/>
          <p:nvPr/>
        </p:nvSpPr>
        <p:spPr>
          <a:xfrm>
            <a:off x="1337837" y="2725299"/>
            <a:ext cx="2019300" cy="1033435"/>
          </a:xfrm>
          <a:prstGeom prst="flowChartPredefinedProcess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Llenado_Formulario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Diagrama de flujo: terminador 5">
            <a:extLst>
              <a:ext uri="{FF2B5EF4-FFF2-40B4-BE49-F238E27FC236}">
                <a16:creationId xmlns:a16="http://schemas.microsoft.com/office/drawing/2014/main" id="{023519A9-6EFC-4710-A1DF-3E6869BE34D0}"/>
              </a:ext>
            </a:extLst>
          </p:cNvPr>
          <p:cNvSpPr/>
          <p:nvPr/>
        </p:nvSpPr>
        <p:spPr>
          <a:xfrm>
            <a:off x="1560001" y="1404576"/>
            <a:ext cx="1662112" cy="785812"/>
          </a:xfrm>
          <a:prstGeom prst="flowChartTermina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  <a:endParaRPr lang="es-CO" dirty="0"/>
          </a:p>
        </p:txBody>
      </p:sp>
      <p:sp>
        <p:nvSpPr>
          <p:cNvPr id="8" name="Globo: flecha izquierda 7">
            <a:extLst>
              <a:ext uri="{FF2B5EF4-FFF2-40B4-BE49-F238E27FC236}">
                <a16:creationId xmlns:a16="http://schemas.microsoft.com/office/drawing/2014/main" id="{C4686E9C-F5D0-4E75-93C7-C635F8EA496A}"/>
              </a:ext>
            </a:extLst>
          </p:cNvPr>
          <p:cNvSpPr/>
          <p:nvPr/>
        </p:nvSpPr>
        <p:spPr>
          <a:xfrm>
            <a:off x="11157977" y="1162050"/>
            <a:ext cx="661987" cy="1628775"/>
          </a:xfrm>
          <a:prstGeom prst="leftArrowCallo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Entradas</a:t>
            </a:r>
            <a:endParaRPr lang="es-CO" dirty="0"/>
          </a:p>
        </p:txBody>
      </p:sp>
      <p:sp>
        <p:nvSpPr>
          <p:cNvPr id="37" name="Globo: flecha izquierda 36">
            <a:extLst>
              <a:ext uri="{FF2B5EF4-FFF2-40B4-BE49-F238E27FC236}">
                <a16:creationId xmlns:a16="http://schemas.microsoft.com/office/drawing/2014/main" id="{FACD5601-1B77-499C-907B-651020E40E5F}"/>
              </a:ext>
            </a:extLst>
          </p:cNvPr>
          <p:cNvSpPr/>
          <p:nvPr/>
        </p:nvSpPr>
        <p:spPr>
          <a:xfrm>
            <a:off x="11157975" y="4431506"/>
            <a:ext cx="661987" cy="1628775"/>
          </a:xfrm>
          <a:prstGeom prst="left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Salidas</a:t>
            </a:r>
            <a:endParaRPr lang="es-CO" dirty="0"/>
          </a:p>
        </p:txBody>
      </p:sp>
      <p:sp>
        <p:nvSpPr>
          <p:cNvPr id="38" name="Globo: flecha izquierda 37">
            <a:extLst>
              <a:ext uri="{FF2B5EF4-FFF2-40B4-BE49-F238E27FC236}">
                <a16:creationId xmlns:a16="http://schemas.microsoft.com/office/drawing/2014/main" id="{76940751-7CE2-4158-8FE3-B062E387FC5C}"/>
              </a:ext>
            </a:extLst>
          </p:cNvPr>
          <p:cNvSpPr/>
          <p:nvPr/>
        </p:nvSpPr>
        <p:spPr>
          <a:xfrm>
            <a:off x="11157976" y="2802731"/>
            <a:ext cx="661987" cy="1628775"/>
          </a:xfrm>
          <a:prstGeom prst="leftArrowCallou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Funciones</a:t>
            </a:r>
            <a:endParaRPr lang="es-CO" dirty="0"/>
          </a:p>
        </p:txBody>
      </p:sp>
      <p:sp>
        <p:nvSpPr>
          <p:cNvPr id="40" name="Diagrama de flujo: terminador 39">
            <a:extLst>
              <a:ext uri="{FF2B5EF4-FFF2-40B4-BE49-F238E27FC236}">
                <a16:creationId xmlns:a16="http://schemas.microsoft.com/office/drawing/2014/main" id="{BE5C8B2D-8CB1-4F2D-9AC1-E6DDDA21B085}"/>
              </a:ext>
            </a:extLst>
          </p:cNvPr>
          <p:cNvSpPr/>
          <p:nvPr/>
        </p:nvSpPr>
        <p:spPr>
          <a:xfrm>
            <a:off x="1450743" y="4431506"/>
            <a:ext cx="1662112" cy="785812"/>
          </a:xfrm>
          <a:prstGeom prst="flowChartTerminator">
            <a:avLst/>
          </a:prstGeom>
          <a:ln>
            <a:solidFill>
              <a:srgbClr val="92D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INSERT _ </a:t>
            </a:r>
            <a:r>
              <a:rPr lang="en-US" sz="1600" dirty="0" err="1"/>
              <a:t>Tabla</a:t>
            </a:r>
            <a:r>
              <a:rPr lang="en-US" sz="1600" dirty="0"/>
              <a:t>_ VIVIENDAS</a:t>
            </a:r>
            <a:endParaRPr lang="es-CO" sz="1600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2DA6606-AE85-4571-B5B7-FF36FE558D70}"/>
              </a:ext>
            </a:extLst>
          </p:cNvPr>
          <p:cNvCxnSpPr>
            <a:cxnSpLocks/>
          </p:cNvCxnSpPr>
          <p:nvPr/>
        </p:nvCxnSpPr>
        <p:spPr>
          <a:xfrm>
            <a:off x="3357137" y="3230464"/>
            <a:ext cx="439131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D6245FA4-43D1-4ECD-95D4-261190434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733089"/>
              </p:ext>
            </p:extLst>
          </p:nvPr>
        </p:nvGraphicFramePr>
        <p:xfrm>
          <a:off x="5765704" y="588369"/>
          <a:ext cx="5392270" cy="61872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1138">
                  <a:extLst>
                    <a:ext uri="{9D8B030D-6E8A-4147-A177-3AD203B41FA5}">
                      <a16:colId xmlns:a16="http://schemas.microsoft.com/office/drawing/2014/main" val="2858393345"/>
                    </a:ext>
                  </a:extLst>
                </a:gridCol>
                <a:gridCol w="477602">
                  <a:extLst>
                    <a:ext uri="{9D8B030D-6E8A-4147-A177-3AD203B41FA5}">
                      <a16:colId xmlns:a16="http://schemas.microsoft.com/office/drawing/2014/main" val="248538906"/>
                    </a:ext>
                  </a:extLst>
                </a:gridCol>
                <a:gridCol w="1455912">
                  <a:extLst>
                    <a:ext uri="{9D8B030D-6E8A-4147-A177-3AD203B41FA5}">
                      <a16:colId xmlns:a16="http://schemas.microsoft.com/office/drawing/2014/main" val="2195431881"/>
                    </a:ext>
                  </a:extLst>
                </a:gridCol>
                <a:gridCol w="1563757">
                  <a:extLst>
                    <a:ext uri="{9D8B030D-6E8A-4147-A177-3AD203B41FA5}">
                      <a16:colId xmlns:a16="http://schemas.microsoft.com/office/drawing/2014/main" val="3868093947"/>
                    </a:ext>
                  </a:extLst>
                </a:gridCol>
                <a:gridCol w="1093861">
                  <a:extLst>
                    <a:ext uri="{9D8B030D-6E8A-4147-A177-3AD203B41FA5}">
                      <a16:colId xmlns:a16="http://schemas.microsoft.com/office/drawing/2014/main" val="4168232668"/>
                    </a:ext>
                  </a:extLst>
                </a:gridCol>
              </a:tblGrid>
              <a:tr h="69417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VARIABLES SISTEMA DE RECOMENDACION - VIVIENDAS</a:t>
                      </a:r>
                      <a:endParaRPr lang="es-CO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870975"/>
                  </a:ext>
                </a:extLst>
              </a:tr>
              <a:tr h="6941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NOMBRE</a:t>
                      </a:r>
                      <a:endParaRPr lang="es-CO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TIPO</a:t>
                      </a:r>
                      <a:endParaRPr lang="es-CO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FORMULARIO WEB</a:t>
                      </a:r>
                      <a:endParaRPr lang="es-CO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VALORES</a:t>
                      </a:r>
                      <a:endParaRPr lang="es-CO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SIGNIFICADO</a:t>
                      </a:r>
                      <a:endParaRPr lang="es-CO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937898472"/>
                  </a:ext>
                </a:extLst>
              </a:tr>
              <a:tr h="181499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ID_V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Int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N.A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Asignado de Forma Consecutiva por Sistema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Identificacion Unica de la vivienda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217352792"/>
                  </a:ext>
                </a:extLst>
              </a:tr>
              <a:tr h="241999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ID_P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Int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N.A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Número Consecutivo de 6 dígitos (relacionar en otro cuadro). El numero empieza por la Zona.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 Identificación del Proyecto de Construccion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1664385800"/>
                  </a:ext>
                </a:extLst>
              </a:tr>
              <a:tr h="21671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Zona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Int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N.A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1,2,3,4,5,6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Identificacion de la Zona donde se encuentra el proyecto de construccion. Escoger Zona de acuerdo a tabla de UPZ.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2506995792"/>
                  </a:ext>
                </a:extLst>
              </a:tr>
              <a:tr h="137931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UPZ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Int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Entero Parametrizable entre 1 y 117 (impedir numeros que no son UPZ: 4 al 8,46,)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UPZ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Identificacion de la UPZ donde se encuentra el proyecto de construccion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3238592892"/>
                  </a:ext>
                </a:extLst>
              </a:tr>
              <a:tr h="137931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Calle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Int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Entero Parametrizable entre 0 y 280  (impedir numeros negativos)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Calle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Identificacion de la Calle donde se encuentra el proyecto de construccion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2758381914"/>
                  </a:ext>
                </a:extLst>
              </a:tr>
              <a:tr h="137931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Sur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Binario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Seleccion Multiple (No, Si). No puede quedar vacio.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Sur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Identificacion de la presencia de la connotacion SUR para la calle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3956649768"/>
                  </a:ext>
                </a:extLst>
              </a:tr>
              <a:tr h="137931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Carrera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Int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Entero Parametrizable entre 0 y 280  (impedir numeros negativos)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Carrera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Identificacion de la Carrera donde se encuentra el proyecto de construccion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3712616850"/>
                  </a:ext>
                </a:extLst>
              </a:tr>
              <a:tr h="137931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Estrato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Int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Seleccion Multiple (Entre 1 y 6).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1,2,3,4,5,6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Identificacion del Estrato del  proyecto de construccion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2266006276"/>
                  </a:ext>
                </a:extLst>
              </a:tr>
              <a:tr h="260059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Zonas_Comunes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Int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Seleccion Multiple (1,2,3). No puede quedar vacio.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1,2,3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Cantidad de Zonas Comunes en el proyecto de construccion 1 (No hay), 2 (Una sola instalación), 3 (Mas de una). NO INCLUIR ZONAS DEPORTIVAS.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950732075"/>
                  </a:ext>
                </a:extLst>
              </a:tr>
              <a:tr h="26818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Cercania_TM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Int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Seleccion Multiple (1,2,3). No puede quedar vacio.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1,2,3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Distancia del proyecto de construccion a Transmilenio: 1.Lejos (mas de 5 km). 2- Intermedio (entre 1 y 5km). 3-Muy Cerca (menos de 1 KM)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761955969"/>
                  </a:ext>
                </a:extLst>
              </a:tr>
              <a:tr h="137931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Valorizacion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Int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N.A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1,2,3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El sistema escoge el valor de valorizacion del proyecto de construccion segun la UPZ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3716706556"/>
                  </a:ext>
                </a:extLst>
              </a:tr>
              <a:tr h="27496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Cant_Viv_Proy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Int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Seleccion Multiple (1,2,3). No puede quedar vacio.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1,2,3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Cantidad de Viviendas en el proyecto de construccion. 1- Menos de 20 viviendas en el conjunto, 2: Entre 20 y 100 viviendas, 3: Mas de 100 viviendas.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2095450631"/>
                  </a:ext>
                </a:extLst>
              </a:tr>
              <a:tr h="137931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Conjunto_Cerrado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Binario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Seleccion Multiple (No, Si). No puede quedar vacio.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0,1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Identificacion de conjunto cerrado para el proyecto de construccion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3359078172"/>
                  </a:ext>
                </a:extLst>
              </a:tr>
              <a:tr h="38467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Deporte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Int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Seleccion Multiple (0,1,2,3,4,5,6). No puede quedar vacio.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0,1,2,3,4,5,6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Identificacion del tipo de instalacion deportiva que tiene el proyecto de construccion.0-No hay 1- Gym 2-Futbol 3-Natacion 4-Tennis 5-Tiene 2 instalaciones. 6- Tiene 3 Instalaciones o mas.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1549705249"/>
                  </a:ext>
                </a:extLst>
              </a:tr>
              <a:tr h="137931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Acceso_Discapacitados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Binario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Seleccion Multiple (No, Si). No puede quedar vacio.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0,1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Identificacion si el proyecto de construccion tiene acceso para discapacitados.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4027829592"/>
                  </a:ext>
                </a:extLst>
              </a:tr>
              <a:tr h="303402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Fecha_Entrega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Date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Fecha de Entrega en Formato (mm/yy)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Fecha_Entrega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Fecha de Entrega para el proyecto de construccion. Si está en construcción y no se conoce, poner a 12 meses. Sí está sobre planos y no se conoce, poner 30 meses. Sí está para estrenar, Hoy.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49168348"/>
                  </a:ext>
                </a:extLst>
              </a:tr>
              <a:tr h="137931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Meses_Entrega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Int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N.A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round(int(Fecha_Entrega-Hoy)/30)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Meses que hacen falta para entrega el proyecto de construccion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2560714606"/>
                  </a:ext>
                </a:extLst>
              </a:tr>
              <a:tr h="137931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Casa_Apartamento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Binario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Seleccion Multiple (No, Si). No puede quedar vacio.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0,1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Identificacion si la vivienda es casa (0) o apartamento (1).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1343089660"/>
                  </a:ext>
                </a:extLst>
              </a:tr>
              <a:tr h="137931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Cuartos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Int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Entero Parametrizable entre 1 y 10. No puede quedar vacio y no pueden ir numeros negativos.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Cuartos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Cantidad de Cuartos que tiene la vivienda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3823730510"/>
                  </a:ext>
                </a:extLst>
              </a:tr>
              <a:tr h="137931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Banos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Int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Entero Parametrizable entre 1 y 10. No puede quedar vacio y no pueden ir numeros negativos.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Banos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Cantidad de Cuartos que tiene la vivienda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3089921042"/>
                  </a:ext>
                </a:extLst>
              </a:tr>
              <a:tr h="137931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Parqueaderos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Int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Entero Parametrizable entre 1 y 10. No puede quedar vacio y no pueden ir numeros negativos.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Parqueaderos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Cantidad de Parqueaderos que tiene la vivienda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3842663999"/>
                  </a:ext>
                </a:extLst>
              </a:tr>
              <a:tr h="86687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Balcon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Binario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Seleccion Multiple (No, Si). No puede quedar vacio.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0,1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Identificacion si la vivienda tiene balcon (1) o no (0).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1304617579"/>
                  </a:ext>
                </a:extLst>
              </a:tr>
              <a:tr h="137931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Area_Privada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Float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Real Parametrizable entre 1.00 y 1000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Area_Privada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Cantidad de metros cuadradros de area privada de la vivienda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205211769"/>
                  </a:ext>
                </a:extLst>
              </a:tr>
              <a:tr h="137931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Area_Construida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Float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Real Parametrizable entre 1.00 y 1000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Area_Construida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Cantidad de metros cuadradros de area construida de la vivienda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425566231"/>
                  </a:ext>
                </a:extLst>
              </a:tr>
              <a:tr h="86687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Precio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Float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Real Parametrizable entre 1.00 y 10000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Precio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Precio de la vivienda en millones 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1555595060"/>
                  </a:ext>
                </a:extLst>
              </a:tr>
              <a:tr h="69417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Cuota_Inicial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Float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N.A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Precio*30%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Cuota Inicial de la vivienda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1325818657"/>
                  </a:ext>
                </a:extLst>
              </a:tr>
              <a:tr h="86687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Mens_Cuota_Inicial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Float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N.A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si(Meses_Entrega=0,Cuota_Inicial,Cuota_Inicial/Meses_Entrega)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Mensualidad Cuota Inicial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4183995218"/>
                  </a:ext>
                </a:extLst>
              </a:tr>
              <a:tr h="86687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Cuota_Credito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Float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N.A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PAGO (9%/12;180;Precio-Cuota_Inicial)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Mensualidad del Credito del Apartamento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167797522"/>
                  </a:ext>
                </a:extLst>
              </a:tr>
              <a:tr h="137931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Tipo_Apartamento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VarChar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VarChar limitado a 20 caracteres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Tipo_Apartamento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Identificacion del tipo de vivienda que utiliza el constructor para identificarla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967380078"/>
                  </a:ext>
                </a:extLst>
              </a:tr>
              <a:tr h="86687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Nombre_Proyecto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VarChar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VarChar limitado a 20 caracteres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Nombre_Proyecto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Identificacion del nombre del proyecto de vivienda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2169939531"/>
                  </a:ext>
                </a:extLst>
              </a:tr>
              <a:tr h="86687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Constructora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VarChar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VarChar limitado a 20 caracteres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Constructora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Identificacion del nombre de la constructora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1893203532"/>
                  </a:ext>
                </a:extLst>
              </a:tr>
              <a:tr h="86687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Link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VarChar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VarChar limitado a 100 caracteres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Link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Identificacion del link del proyecto de construccion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490964600"/>
                  </a:ext>
                </a:extLst>
              </a:tr>
              <a:tr h="69417"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Foto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 dirty="0">
                          <a:effectLst/>
                        </a:rPr>
                        <a:t>Imagen</a:t>
                      </a:r>
                      <a:endParaRPr lang="es-CO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500" u="none" strike="noStrike">
                          <a:effectLst/>
                        </a:rPr>
                        <a:t> 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>
                          <a:effectLst/>
                        </a:rPr>
                        <a:t> </a:t>
                      </a:r>
                      <a:endParaRPr lang="es-CO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500" u="none" strike="noStrike" dirty="0">
                          <a:effectLst/>
                        </a:rPr>
                        <a:t>Foto de la Vivienda</a:t>
                      </a:r>
                      <a:endParaRPr lang="es-CO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" marR="803" marT="803" marB="0" anchor="ctr"/>
                </a:tc>
                <a:extLst>
                  <a:ext uri="{0D108BD9-81ED-4DB2-BD59-A6C34878D82A}">
                    <a16:rowId xmlns:a16="http://schemas.microsoft.com/office/drawing/2014/main" val="582371020"/>
                  </a:ext>
                </a:extLst>
              </a:tr>
            </a:tbl>
          </a:graphicData>
        </a:graphic>
      </p:graphicFrame>
      <p:sp>
        <p:nvSpPr>
          <p:cNvPr id="22" name="Diagrama de flujo: terminador 21">
            <a:extLst>
              <a:ext uri="{FF2B5EF4-FFF2-40B4-BE49-F238E27FC236}">
                <a16:creationId xmlns:a16="http://schemas.microsoft.com/office/drawing/2014/main" id="{8102BF3F-0EEA-4A12-B16F-F07A83C1C3F1}"/>
              </a:ext>
            </a:extLst>
          </p:cNvPr>
          <p:cNvSpPr/>
          <p:nvPr/>
        </p:nvSpPr>
        <p:spPr>
          <a:xfrm>
            <a:off x="3893626" y="1404576"/>
            <a:ext cx="1662112" cy="785812"/>
          </a:xfrm>
          <a:prstGeom prst="flowChartTermina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SELECT_Tabla_VIVIENDAS</a:t>
            </a:r>
            <a:endParaRPr lang="es-CO" dirty="0"/>
          </a:p>
        </p:txBody>
      </p:sp>
      <p:sp>
        <p:nvSpPr>
          <p:cNvPr id="23" name="Diagrama de flujo: proceso predefinido 22">
            <a:extLst>
              <a:ext uri="{FF2B5EF4-FFF2-40B4-BE49-F238E27FC236}">
                <a16:creationId xmlns:a16="http://schemas.microsoft.com/office/drawing/2014/main" id="{AD3D4E92-CDC5-40E5-8F0A-F3A7FA0CE65C}"/>
              </a:ext>
            </a:extLst>
          </p:cNvPr>
          <p:cNvSpPr/>
          <p:nvPr/>
        </p:nvSpPr>
        <p:spPr>
          <a:xfrm>
            <a:off x="3852016" y="2721685"/>
            <a:ext cx="1857939" cy="1033435"/>
          </a:xfrm>
          <a:prstGeom prst="flowChartPredefinedProcess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Creacion_Fichas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Diagrama de flujo: terminador 23">
            <a:extLst>
              <a:ext uri="{FF2B5EF4-FFF2-40B4-BE49-F238E27FC236}">
                <a16:creationId xmlns:a16="http://schemas.microsoft.com/office/drawing/2014/main" id="{3A924B5E-D0B5-4A1B-B3B1-4C20494B73FA}"/>
              </a:ext>
            </a:extLst>
          </p:cNvPr>
          <p:cNvSpPr/>
          <p:nvPr/>
        </p:nvSpPr>
        <p:spPr>
          <a:xfrm>
            <a:off x="3949929" y="4431506"/>
            <a:ext cx="1662112" cy="785812"/>
          </a:xfrm>
          <a:prstGeom prst="flowChartTerminator">
            <a:avLst/>
          </a:prstGeom>
          <a:ln>
            <a:solidFill>
              <a:srgbClr val="92D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Ficha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HTML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163352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DFE3CFE-39D0-4F48-AA38-907E9F56CEBC}"/>
              </a:ext>
            </a:extLst>
          </p:cNvPr>
          <p:cNvSpPr txBox="1"/>
          <p:nvPr/>
        </p:nvSpPr>
        <p:spPr>
          <a:xfrm>
            <a:off x="2752165" y="188260"/>
            <a:ext cx="6687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/>
              <a:t>DISEÑO DE ARQUITECTURA PARA IPR DEL SISTEMA DE RECOMENDACIÓN – FICHAS APARTAMENTOS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3A222FE4-5A84-4B20-AF20-9F76829E2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437" y="1407458"/>
            <a:ext cx="5635612" cy="4147917"/>
          </a:xfrm>
          <a:prstGeom prst="rect">
            <a:avLst/>
          </a:prstGeom>
        </p:spPr>
      </p:pic>
      <p:sp>
        <p:nvSpPr>
          <p:cNvPr id="21" name="Bocadillo nube: nube 20">
            <a:extLst>
              <a:ext uri="{FF2B5EF4-FFF2-40B4-BE49-F238E27FC236}">
                <a16:creationId xmlns:a16="http://schemas.microsoft.com/office/drawing/2014/main" id="{4286DC62-6895-4641-9102-357076F134BA}"/>
              </a:ext>
            </a:extLst>
          </p:cNvPr>
          <p:cNvSpPr/>
          <p:nvPr/>
        </p:nvSpPr>
        <p:spPr>
          <a:xfrm>
            <a:off x="9108142" y="591671"/>
            <a:ext cx="2967318" cy="5616387"/>
          </a:xfrm>
          <a:prstGeom prst="cloud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Mostrar</a:t>
            </a:r>
            <a:r>
              <a:rPr lang="en-US" sz="1200" dirty="0"/>
              <a:t>: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Zona</a:t>
            </a:r>
          </a:p>
          <a:p>
            <a:pPr algn="ctr"/>
            <a:r>
              <a:rPr lang="en-US" sz="1200" dirty="0"/>
              <a:t>UPZ</a:t>
            </a:r>
          </a:p>
          <a:p>
            <a:pPr algn="ctr"/>
            <a:r>
              <a:rPr lang="en-US" sz="1200" dirty="0"/>
              <a:t>Calle</a:t>
            </a:r>
          </a:p>
          <a:p>
            <a:pPr algn="ctr"/>
            <a:r>
              <a:rPr lang="en-US" sz="1200" dirty="0"/>
              <a:t>Carrera</a:t>
            </a:r>
          </a:p>
          <a:p>
            <a:pPr algn="ctr"/>
            <a:r>
              <a:rPr lang="en-US" sz="1200" dirty="0" err="1"/>
              <a:t>Estrato</a:t>
            </a:r>
            <a:endParaRPr lang="en-US" sz="1200" dirty="0"/>
          </a:p>
          <a:p>
            <a:pPr algn="ctr"/>
            <a:r>
              <a:rPr lang="en-US" sz="1200" dirty="0"/>
              <a:t>Zonas </a:t>
            </a:r>
            <a:r>
              <a:rPr lang="en-US" sz="1200" dirty="0" err="1"/>
              <a:t>Comunes</a:t>
            </a:r>
            <a:endParaRPr lang="en-US" sz="1200" dirty="0"/>
          </a:p>
          <a:p>
            <a:pPr algn="ctr"/>
            <a:r>
              <a:rPr lang="en-US" sz="1200" dirty="0" err="1"/>
              <a:t>Cercania</a:t>
            </a:r>
            <a:r>
              <a:rPr lang="en-US" sz="1200" dirty="0"/>
              <a:t> TM</a:t>
            </a:r>
          </a:p>
          <a:p>
            <a:pPr algn="ctr"/>
            <a:r>
              <a:rPr lang="en-US" sz="1200" dirty="0" err="1"/>
              <a:t>Valorizacion</a:t>
            </a:r>
            <a:endParaRPr lang="en-US" sz="1200" dirty="0"/>
          </a:p>
          <a:p>
            <a:pPr algn="ctr"/>
            <a:r>
              <a:rPr lang="en-US" sz="1200" dirty="0" err="1"/>
              <a:t>Cant_Viv_proy</a:t>
            </a:r>
            <a:endParaRPr lang="en-US" sz="1200" dirty="0"/>
          </a:p>
          <a:p>
            <a:pPr algn="ctr"/>
            <a:r>
              <a:rPr lang="en-US" sz="1200" dirty="0" err="1"/>
              <a:t>Acceso_Discapacitados</a:t>
            </a:r>
            <a:endParaRPr lang="en-US" sz="1200" dirty="0"/>
          </a:p>
          <a:p>
            <a:pPr algn="ctr"/>
            <a:r>
              <a:rPr lang="en-US" sz="1200" dirty="0" err="1"/>
              <a:t>Fecha_entrega</a:t>
            </a:r>
            <a:endParaRPr lang="en-US" sz="1200" dirty="0"/>
          </a:p>
          <a:p>
            <a:pPr algn="ctr"/>
            <a:r>
              <a:rPr lang="en-US" sz="1200" dirty="0" err="1"/>
              <a:t>Cuartos</a:t>
            </a:r>
            <a:endParaRPr lang="en-US" sz="1200" dirty="0"/>
          </a:p>
          <a:p>
            <a:pPr algn="ctr"/>
            <a:r>
              <a:rPr lang="en-US" sz="1200" dirty="0" err="1"/>
              <a:t>Banos</a:t>
            </a:r>
            <a:endParaRPr lang="en-US" sz="1200" dirty="0"/>
          </a:p>
          <a:p>
            <a:pPr algn="ctr"/>
            <a:r>
              <a:rPr lang="en-US" sz="1200" dirty="0" err="1"/>
              <a:t>Parqueaderos</a:t>
            </a:r>
            <a:endParaRPr lang="en-US" sz="1200" dirty="0"/>
          </a:p>
          <a:p>
            <a:pPr algn="ctr"/>
            <a:r>
              <a:rPr lang="en-US" sz="1200" dirty="0" err="1"/>
              <a:t>Area_Construida</a:t>
            </a:r>
            <a:endParaRPr lang="en-US" sz="1200" dirty="0"/>
          </a:p>
          <a:p>
            <a:pPr algn="ctr"/>
            <a:r>
              <a:rPr lang="en-US" sz="1200" dirty="0" err="1"/>
              <a:t>Precio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81054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DFE3CFE-39D0-4F48-AA38-907E9F56CEBC}"/>
              </a:ext>
            </a:extLst>
          </p:cNvPr>
          <p:cNvSpPr txBox="1"/>
          <p:nvPr/>
        </p:nvSpPr>
        <p:spPr>
          <a:xfrm>
            <a:off x="2752165" y="188259"/>
            <a:ext cx="6687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/>
              <a:t>DISEÑO DE ARQUITECTURA PARA IPR DEL SISTEMA DE RECOMENDACIÓN – DISENO WEB APPS 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FD5B202-D10A-46AA-A175-845E800F758F}"/>
              </a:ext>
            </a:extLst>
          </p:cNvPr>
          <p:cNvSpPr/>
          <p:nvPr/>
        </p:nvSpPr>
        <p:spPr>
          <a:xfrm>
            <a:off x="436331" y="1162050"/>
            <a:ext cx="1595718" cy="51881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(</a:t>
            </a:r>
            <a:r>
              <a:rPr lang="en-US" dirty="0" err="1"/>
              <a:t>Formulario</a:t>
            </a:r>
            <a:r>
              <a:rPr lang="en-US" dirty="0"/>
              <a:t>)</a:t>
            </a:r>
            <a:endParaRPr lang="es-CO" dirty="0"/>
          </a:p>
        </p:txBody>
      </p:sp>
      <p:sp>
        <p:nvSpPr>
          <p:cNvPr id="2" name="Diagrama de flujo: proceso predefinido 1">
            <a:extLst>
              <a:ext uri="{FF2B5EF4-FFF2-40B4-BE49-F238E27FC236}">
                <a16:creationId xmlns:a16="http://schemas.microsoft.com/office/drawing/2014/main" id="{31C09B22-195C-4A2E-9FB2-9D88F25F64B1}"/>
              </a:ext>
            </a:extLst>
          </p:cNvPr>
          <p:cNvSpPr/>
          <p:nvPr/>
        </p:nvSpPr>
        <p:spPr>
          <a:xfrm>
            <a:off x="3228975" y="2802731"/>
            <a:ext cx="2019300" cy="1033435"/>
          </a:xfrm>
          <a:prstGeom prst="flowChartPredefinedProcess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Llenado_Formulario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10445012-85E8-4563-896B-8617C2A9A3D2}"/>
              </a:ext>
            </a:extLst>
          </p:cNvPr>
          <p:cNvCxnSpPr>
            <a:stCxn id="2" idx="3"/>
          </p:cNvCxnSpPr>
          <p:nvPr/>
        </p:nvCxnSpPr>
        <p:spPr>
          <a:xfrm flipV="1">
            <a:off x="5248275" y="3319448"/>
            <a:ext cx="75723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Diagrama de flujo: proceso predefinido 31">
            <a:extLst>
              <a:ext uri="{FF2B5EF4-FFF2-40B4-BE49-F238E27FC236}">
                <a16:creationId xmlns:a16="http://schemas.microsoft.com/office/drawing/2014/main" id="{6FE93F98-A68B-4D27-8620-A28B0B588D2D}"/>
              </a:ext>
            </a:extLst>
          </p:cNvPr>
          <p:cNvSpPr/>
          <p:nvPr/>
        </p:nvSpPr>
        <p:spPr>
          <a:xfrm>
            <a:off x="6057900" y="2802731"/>
            <a:ext cx="2128838" cy="1033435"/>
          </a:xfrm>
          <a:prstGeom prst="flowChartPredefinedProcess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Creacion_de_Vector_cliente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Diagrama de flujo: terminador 5">
            <a:extLst>
              <a:ext uri="{FF2B5EF4-FFF2-40B4-BE49-F238E27FC236}">
                <a16:creationId xmlns:a16="http://schemas.microsoft.com/office/drawing/2014/main" id="{023519A9-6EFC-4710-A1DF-3E6869BE34D0}"/>
              </a:ext>
            </a:extLst>
          </p:cNvPr>
          <p:cNvSpPr/>
          <p:nvPr/>
        </p:nvSpPr>
        <p:spPr>
          <a:xfrm>
            <a:off x="3407569" y="1583518"/>
            <a:ext cx="1662112" cy="785812"/>
          </a:xfrm>
          <a:prstGeom prst="flowChartTermina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  <a:endParaRPr lang="es-CO" dirty="0"/>
          </a:p>
        </p:txBody>
      </p:sp>
      <p:sp>
        <p:nvSpPr>
          <p:cNvPr id="34" name="Diagrama de flujo: terminador 33">
            <a:extLst>
              <a:ext uri="{FF2B5EF4-FFF2-40B4-BE49-F238E27FC236}">
                <a16:creationId xmlns:a16="http://schemas.microsoft.com/office/drawing/2014/main" id="{55A32270-1EDD-42CB-938E-966DDF9A49CB}"/>
              </a:ext>
            </a:extLst>
          </p:cNvPr>
          <p:cNvSpPr/>
          <p:nvPr/>
        </p:nvSpPr>
        <p:spPr>
          <a:xfrm>
            <a:off x="3466540" y="4501749"/>
            <a:ext cx="1662112" cy="785812"/>
          </a:xfrm>
          <a:prstGeom prst="flowChartTerminator">
            <a:avLst/>
          </a:prstGeom>
          <a:ln>
            <a:solidFill>
              <a:srgbClr val="92D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HTML-</a:t>
            </a:r>
            <a:r>
              <a:rPr lang="en-US" dirty="0" err="1"/>
              <a:t>Validado</a:t>
            </a:r>
            <a:endParaRPr lang="es-CO" dirty="0"/>
          </a:p>
        </p:txBody>
      </p:sp>
      <p:sp>
        <p:nvSpPr>
          <p:cNvPr id="35" name="Diagrama de flujo: terminador 34">
            <a:extLst>
              <a:ext uri="{FF2B5EF4-FFF2-40B4-BE49-F238E27FC236}">
                <a16:creationId xmlns:a16="http://schemas.microsoft.com/office/drawing/2014/main" id="{DE42C618-1687-4140-8784-1C924E06D029}"/>
              </a:ext>
            </a:extLst>
          </p:cNvPr>
          <p:cNvSpPr/>
          <p:nvPr/>
        </p:nvSpPr>
        <p:spPr>
          <a:xfrm>
            <a:off x="6341269" y="1639881"/>
            <a:ext cx="1662112" cy="785812"/>
          </a:xfrm>
          <a:prstGeom prst="flowChartTermina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HTML-</a:t>
            </a:r>
            <a:r>
              <a:rPr lang="en-US" dirty="0" err="1"/>
              <a:t>Validado</a:t>
            </a:r>
            <a:endParaRPr lang="es-CO" dirty="0"/>
          </a:p>
        </p:txBody>
      </p:sp>
      <p:sp>
        <p:nvSpPr>
          <p:cNvPr id="36" name="Diagrama de flujo: terminador 35">
            <a:extLst>
              <a:ext uri="{FF2B5EF4-FFF2-40B4-BE49-F238E27FC236}">
                <a16:creationId xmlns:a16="http://schemas.microsoft.com/office/drawing/2014/main" id="{469FFF8E-671C-440C-A77E-75C2FD25319B}"/>
              </a:ext>
            </a:extLst>
          </p:cNvPr>
          <p:cNvSpPr/>
          <p:nvPr/>
        </p:nvSpPr>
        <p:spPr>
          <a:xfrm>
            <a:off x="6399260" y="4501749"/>
            <a:ext cx="1662112" cy="785812"/>
          </a:xfrm>
          <a:prstGeom prst="flowChartTerminator">
            <a:avLst/>
          </a:prstGeom>
          <a:ln>
            <a:solidFill>
              <a:srgbClr val="92D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CSV (</a:t>
            </a:r>
            <a:r>
              <a:rPr lang="en-US" sz="1600" dirty="0" err="1"/>
              <a:t>Separado</a:t>
            </a:r>
            <a:r>
              <a:rPr lang="en-US" sz="1600" dirty="0"/>
              <a:t> por “;”) -Individual</a:t>
            </a:r>
            <a:endParaRPr lang="es-CO" sz="1600" dirty="0"/>
          </a:p>
        </p:txBody>
      </p:sp>
      <p:sp>
        <p:nvSpPr>
          <p:cNvPr id="8" name="Globo: flecha izquierda 7">
            <a:extLst>
              <a:ext uri="{FF2B5EF4-FFF2-40B4-BE49-F238E27FC236}">
                <a16:creationId xmlns:a16="http://schemas.microsoft.com/office/drawing/2014/main" id="{C4686E9C-F5D0-4E75-93C7-C635F8EA496A}"/>
              </a:ext>
            </a:extLst>
          </p:cNvPr>
          <p:cNvSpPr/>
          <p:nvPr/>
        </p:nvSpPr>
        <p:spPr>
          <a:xfrm>
            <a:off x="11157977" y="1162050"/>
            <a:ext cx="661987" cy="1628775"/>
          </a:xfrm>
          <a:prstGeom prst="leftArrowCallo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Entradas</a:t>
            </a:r>
            <a:endParaRPr lang="es-CO" dirty="0"/>
          </a:p>
        </p:txBody>
      </p:sp>
      <p:sp>
        <p:nvSpPr>
          <p:cNvPr id="37" name="Globo: flecha izquierda 36">
            <a:extLst>
              <a:ext uri="{FF2B5EF4-FFF2-40B4-BE49-F238E27FC236}">
                <a16:creationId xmlns:a16="http://schemas.microsoft.com/office/drawing/2014/main" id="{FACD5601-1B77-499C-907B-651020E40E5F}"/>
              </a:ext>
            </a:extLst>
          </p:cNvPr>
          <p:cNvSpPr/>
          <p:nvPr/>
        </p:nvSpPr>
        <p:spPr>
          <a:xfrm>
            <a:off x="11157975" y="4431506"/>
            <a:ext cx="661987" cy="1628775"/>
          </a:xfrm>
          <a:prstGeom prst="left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Salidas</a:t>
            </a:r>
            <a:endParaRPr lang="es-CO" dirty="0"/>
          </a:p>
        </p:txBody>
      </p:sp>
      <p:sp>
        <p:nvSpPr>
          <p:cNvPr id="38" name="Globo: flecha izquierda 37">
            <a:extLst>
              <a:ext uri="{FF2B5EF4-FFF2-40B4-BE49-F238E27FC236}">
                <a16:creationId xmlns:a16="http://schemas.microsoft.com/office/drawing/2014/main" id="{76940751-7CE2-4158-8FE3-B062E387FC5C}"/>
              </a:ext>
            </a:extLst>
          </p:cNvPr>
          <p:cNvSpPr/>
          <p:nvPr/>
        </p:nvSpPr>
        <p:spPr>
          <a:xfrm>
            <a:off x="11157976" y="2802731"/>
            <a:ext cx="661987" cy="1628775"/>
          </a:xfrm>
          <a:prstGeom prst="leftArrowCallou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Funciones</a:t>
            </a:r>
            <a:endParaRPr lang="es-CO" dirty="0"/>
          </a:p>
        </p:txBody>
      </p:sp>
      <p:sp>
        <p:nvSpPr>
          <p:cNvPr id="40" name="Diagrama de flujo: terminador 39">
            <a:extLst>
              <a:ext uri="{FF2B5EF4-FFF2-40B4-BE49-F238E27FC236}">
                <a16:creationId xmlns:a16="http://schemas.microsoft.com/office/drawing/2014/main" id="{BE5C8B2D-8CB1-4F2D-9AC1-E6DDDA21B085}"/>
              </a:ext>
            </a:extLst>
          </p:cNvPr>
          <p:cNvSpPr/>
          <p:nvPr/>
        </p:nvSpPr>
        <p:spPr>
          <a:xfrm>
            <a:off x="6341269" y="5614204"/>
            <a:ext cx="1662112" cy="785812"/>
          </a:xfrm>
          <a:prstGeom prst="flowChartTerminator">
            <a:avLst/>
          </a:prstGeom>
          <a:ln>
            <a:solidFill>
              <a:srgbClr val="92D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INSERT _ </a:t>
            </a:r>
            <a:r>
              <a:rPr lang="en-US" sz="1600" dirty="0" err="1"/>
              <a:t>Tabla</a:t>
            </a:r>
            <a:r>
              <a:rPr lang="en-US" sz="1600" dirty="0"/>
              <a:t>_ CLIENTES</a:t>
            </a:r>
            <a:endParaRPr lang="es-CO" sz="1600" dirty="0"/>
          </a:p>
        </p:txBody>
      </p:sp>
      <p:sp>
        <p:nvSpPr>
          <p:cNvPr id="9" name="Diagrama de flujo: documento 8">
            <a:extLst>
              <a:ext uri="{FF2B5EF4-FFF2-40B4-BE49-F238E27FC236}">
                <a16:creationId xmlns:a16="http://schemas.microsoft.com/office/drawing/2014/main" id="{C4074B09-A936-46C9-8934-C2A865943D2C}"/>
              </a:ext>
            </a:extLst>
          </p:cNvPr>
          <p:cNvSpPr/>
          <p:nvPr/>
        </p:nvSpPr>
        <p:spPr>
          <a:xfrm>
            <a:off x="8679654" y="4633146"/>
            <a:ext cx="2216945" cy="523018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Single_Client_raw.csv</a:t>
            </a:r>
          </a:p>
        </p:txBody>
      </p:sp>
    </p:spTree>
    <p:extLst>
      <p:ext uri="{BB962C8B-B14F-4D97-AF65-F5344CB8AC3E}">
        <p14:creationId xmlns:p14="http://schemas.microsoft.com/office/powerpoint/2010/main" val="19753416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2785</Words>
  <Application>Microsoft Office PowerPoint</Application>
  <PresentationFormat>Panorámica</PresentationFormat>
  <Paragraphs>468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Ing Mario Varon</dc:creator>
  <cp:lastModifiedBy>Ing Mario Varon</cp:lastModifiedBy>
  <cp:revision>4</cp:revision>
  <dcterms:created xsi:type="dcterms:W3CDTF">2018-09-05T23:56:11Z</dcterms:created>
  <dcterms:modified xsi:type="dcterms:W3CDTF">2018-09-11T17:50:23Z</dcterms:modified>
</cp:coreProperties>
</file>