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8" r:id="rId4"/>
    <p:sldId id="259" r:id="rId5"/>
    <p:sldId id="263" r:id="rId6"/>
    <p:sldId id="288" r:id="rId7"/>
    <p:sldId id="265" r:id="rId8"/>
    <p:sldId id="264" r:id="rId9"/>
    <p:sldId id="266" r:id="rId10"/>
    <p:sldId id="267" r:id="rId11"/>
    <p:sldId id="28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9" r:id="rId20"/>
    <p:sldId id="275" r:id="rId21"/>
    <p:sldId id="276" r:id="rId22"/>
    <p:sldId id="278" r:id="rId23"/>
    <p:sldId id="280" r:id="rId24"/>
    <p:sldId id="281" r:id="rId25"/>
    <p:sldId id="279" r:id="rId26"/>
    <p:sldId id="284" r:id="rId27"/>
    <p:sldId id="28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8A12-8808-49EA-AD88-47FB5E6DB6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EF09-F7C6-48DE-AA5A-207F3549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Dataflow analysis</a:t>
            </a:r>
          </a:p>
        </p:txBody>
      </p:sp>
    </p:spTree>
    <p:extLst>
      <p:ext uri="{BB962C8B-B14F-4D97-AF65-F5344CB8AC3E}">
        <p14:creationId xmlns:p14="http://schemas.microsoft.com/office/powerpoint/2010/main" val="5821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Reaching Definitions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5702" y="1787857"/>
            <a:ext cx="21017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d0: y = 10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d1:  x = 3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d2: y = 11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If 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d3: y = 2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d4: x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35404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d5: z = x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d6: x = 2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7146878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8966580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5702" y="5173008"/>
            <a:ext cx="2101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exit</a:t>
            </a:r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7146878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 flipH="1">
            <a:off x="8966580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319" y="1690688"/>
            <a:ext cx="5022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Every assignment is 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embo" panose="02020502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A </a:t>
            </a:r>
            <a:r>
              <a:rPr lang="en-US" b="1" dirty="0">
                <a:latin typeface="Bembo" panose="02020502050201020203" pitchFamily="18" charset="0"/>
              </a:rPr>
              <a:t>definition d reaches </a:t>
            </a:r>
            <a:r>
              <a:rPr lang="en-US" dirty="0">
                <a:latin typeface="Bembo" panose="02020502050201020203" pitchFamily="18" charset="0"/>
              </a:rPr>
              <a:t>a point </a:t>
            </a:r>
            <a:r>
              <a:rPr lang="en-US" b="1" dirty="0">
                <a:latin typeface="Bembo" panose="02020502050201020203" pitchFamily="18" charset="0"/>
              </a:rPr>
              <a:t>p </a:t>
            </a:r>
            <a:r>
              <a:rPr lang="en-US" dirty="0">
                <a:latin typeface="Bembo" panose="02020502050201020203" pitchFamily="18" charset="0"/>
              </a:rPr>
              <a:t>if </a:t>
            </a:r>
            <a:r>
              <a:rPr lang="en-US" b="1" dirty="0">
                <a:latin typeface="Bembo" panose="02020502050201020203" pitchFamily="18" charset="0"/>
              </a:rPr>
              <a:t>there exists </a:t>
            </a:r>
            <a:r>
              <a:rPr lang="en-US" dirty="0">
                <a:latin typeface="Bembo" panose="02020502050201020203" pitchFamily="18" charset="0"/>
              </a:rPr>
              <a:t>path from the point immediately following </a:t>
            </a:r>
            <a:r>
              <a:rPr lang="en-US" b="1" dirty="0">
                <a:latin typeface="Bembo" panose="02020502050201020203" pitchFamily="18" charset="0"/>
              </a:rPr>
              <a:t>d </a:t>
            </a:r>
            <a:r>
              <a:rPr lang="en-US" dirty="0">
                <a:latin typeface="Bembo" panose="02020502050201020203" pitchFamily="18" charset="0"/>
              </a:rPr>
              <a:t>to </a:t>
            </a:r>
            <a:r>
              <a:rPr lang="en-US" b="1" dirty="0">
                <a:latin typeface="Bembo" panose="02020502050201020203" pitchFamily="18" charset="0"/>
              </a:rPr>
              <a:t>p </a:t>
            </a:r>
            <a:r>
              <a:rPr lang="en-US" dirty="0">
                <a:latin typeface="Bembo" panose="02020502050201020203" pitchFamily="18" charset="0"/>
              </a:rPr>
              <a:t>such that </a:t>
            </a:r>
            <a:r>
              <a:rPr lang="en-US" b="1" dirty="0">
                <a:latin typeface="Bembo" panose="02020502050201020203" pitchFamily="18" charset="0"/>
              </a:rPr>
              <a:t>d </a:t>
            </a:r>
            <a:r>
              <a:rPr lang="en-US" dirty="0">
                <a:latin typeface="Bembo" panose="02020502050201020203" pitchFamily="18" charset="0"/>
              </a:rPr>
              <a:t>is not killed (overwritten) along that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embo" panose="02020502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Problem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For each point in the program, determine which definitions in the program reach that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A bit vector per program point, vector-length = #</a:t>
            </a:r>
            <a:r>
              <a:rPr lang="en-US" dirty="0" err="1">
                <a:latin typeface="Bembo" panose="02020502050201020203" pitchFamily="18" charset="0"/>
              </a:rPr>
              <a:t>defs</a:t>
            </a:r>
            <a:endParaRPr lang="en-US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Data-flow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We assign initial data values to the nodes of the CFG.</a:t>
            </a:r>
          </a:p>
          <a:p>
            <a:pPr marL="0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We then perform an </a:t>
            </a:r>
            <a:r>
              <a:rPr lang="en-US" b="1" dirty="0">
                <a:latin typeface="Bembo" panose="02020502050201020203" pitchFamily="18" charset="0"/>
              </a:rPr>
              <a:t>abstract simulation</a:t>
            </a:r>
            <a:r>
              <a:rPr lang="en-US" dirty="0">
                <a:latin typeface="Bembo" panose="02020502050201020203" pitchFamily="18" charset="0"/>
              </a:rPr>
              <a:t> of the program CFG to analyze how the data is manipulated at various program points.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Abstract execution of nodes of CFG (statements and basic blocks)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Abstract execution of edges of CFG (control flow transfers)</a:t>
            </a:r>
          </a:p>
        </p:txBody>
      </p:sp>
    </p:spTree>
    <p:extLst>
      <p:ext uri="{BB962C8B-B14F-4D97-AF65-F5344CB8AC3E}">
        <p14:creationId xmlns:p14="http://schemas.microsoft.com/office/powerpoint/2010/main" val="17679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1) Abstract Simulation of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>
                <a:latin typeface="Bembo" panose="02020502050201020203" pitchFamily="18" charset="0"/>
              </a:rPr>
              <a:t>Abstracting the execution of a statement with respect to the problem of interest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For reaching </a:t>
            </a:r>
            <a:r>
              <a:rPr lang="en-US" dirty="0" err="1">
                <a:latin typeface="Bembo" panose="02020502050201020203" pitchFamily="18" charset="0"/>
              </a:rPr>
              <a:t>defs</a:t>
            </a:r>
            <a:r>
              <a:rPr lang="en-US" dirty="0">
                <a:latin typeface="Bembo" panose="02020502050201020203" pitchFamily="18" charset="0"/>
              </a:rPr>
              <a:t>, this means computing: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New reaching </a:t>
            </a:r>
            <a:r>
              <a:rPr lang="en-US" dirty="0" err="1">
                <a:latin typeface="Bembo" panose="02020502050201020203" pitchFamily="18" charset="0"/>
              </a:rPr>
              <a:t>defs</a:t>
            </a:r>
            <a:r>
              <a:rPr lang="en-US" dirty="0">
                <a:latin typeface="Bembo" panose="02020502050201020203" pitchFamily="18" charset="0"/>
              </a:rPr>
              <a:t> generated by a statement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Reaching </a:t>
            </a:r>
            <a:r>
              <a:rPr lang="en-US" dirty="0" err="1">
                <a:latin typeface="Bembo" panose="02020502050201020203" pitchFamily="18" charset="0"/>
              </a:rPr>
              <a:t>defs</a:t>
            </a:r>
            <a:r>
              <a:rPr lang="en-US" dirty="0">
                <a:latin typeface="Bembo" panose="02020502050201020203" pitchFamily="18" charset="0"/>
              </a:rPr>
              <a:t> propagated forward by a statement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Denoted by </a:t>
            </a:r>
            <a:r>
              <a:rPr lang="en-US" dirty="0" err="1">
                <a:latin typeface="Bembo" panose="02020502050201020203" pitchFamily="18" charset="0"/>
              </a:rPr>
              <a:t>f</a:t>
            </a:r>
            <a:r>
              <a:rPr lang="en-US" sz="2000" baseline="-25000" dirty="0" err="1">
                <a:latin typeface="Bembo" panose="02020502050201020203" pitchFamily="18" charset="0"/>
              </a:rPr>
              <a:t>s</a:t>
            </a:r>
            <a:r>
              <a:rPr lang="en-US" dirty="0">
                <a:latin typeface="Bembo" panose="02020502050201020203" pitchFamily="18" charset="0"/>
              </a:rPr>
              <a:t> : A transfer function of a statement</a:t>
            </a:r>
          </a:p>
          <a:p>
            <a:pPr marL="457200" lvl="1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For example for a given statement s (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d: x = y + z</a:t>
            </a:r>
            <a:r>
              <a:rPr lang="en-US" dirty="0">
                <a:latin typeface="Bembo" panose="02020502050201020203" pitchFamily="18" charset="0"/>
              </a:rPr>
              <a:t>)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out[s] = fs(in[s])</a:t>
            </a:r>
          </a:p>
          <a:p>
            <a:pPr marL="457200" lvl="1" indent="0">
              <a:buNone/>
            </a:pPr>
            <a:r>
              <a:rPr lang="en-US" dirty="0">
                <a:latin typeface="Bembo" panose="02020502050201020203" pitchFamily="18" charset="0"/>
              </a:rPr>
              <a:t>               = Gen[s] U (in[s] - Kill[s])</a:t>
            </a:r>
          </a:p>
          <a:p>
            <a:pPr marL="457200" lvl="1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pPr lvl="1"/>
            <a:r>
              <a:rPr lang="en-US" b="1" dirty="0">
                <a:latin typeface="Bembo" panose="02020502050201020203" pitchFamily="18" charset="0"/>
              </a:rPr>
              <a:t>Generated</a:t>
            </a:r>
            <a:r>
              <a:rPr lang="en-US" dirty="0">
                <a:latin typeface="Bembo" panose="02020502050201020203" pitchFamily="18" charset="0"/>
              </a:rPr>
              <a:t> definitions: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Gen[s]</a:t>
            </a:r>
            <a:r>
              <a:rPr lang="en-US" dirty="0">
                <a:latin typeface="Bembo" panose="02020502050201020203" pitchFamily="18" charset="0"/>
              </a:rPr>
              <a:t> = {d}</a:t>
            </a:r>
          </a:p>
          <a:p>
            <a:pPr lvl="1"/>
            <a:r>
              <a:rPr lang="en-US" b="1" dirty="0">
                <a:latin typeface="Bembo" panose="02020502050201020203" pitchFamily="18" charset="0"/>
              </a:rPr>
              <a:t>Propagated </a:t>
            </a:r>
            <a:r>
              <a:rPr lang="en-US" dirty="0">
                <a:latin typeface="Bembo" panose="02020502050201020203" pitchFamily="18" charset="0"/>
              </a:rPr>
              <a:t>definitions: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in[s] - Kill[s],</a:t>
            </a:r>
            <a:endParaRPr lang="en-US" dirty="0">
              <a:latin typeface="Bembo" panose="02020502050201020203" pitchFamily="18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Kill[s]</a:t>
            </a:r>
            <a:r>
              <a:rPr lang="en-US" b="1" dirty="0">
                <a:latin typeface="Bembo" panose="02020502050201020203" pitchFamily="18" charset="0"/>
              </a:rPr>
              <a:t> </a:t>
            </a:r>
            <a:r>
              <a:rPr lang="en-US" dirty="0">
                <a:latin typeface="Bembo" panose="02020502050201020203" pitchFamily="18" charset="0"/>
              </a:rPr>
              <a:t>= set of all other </a:t>
            </a:r>
            <a:r>
              <a:rPr lang="en-US" dirty="0" err="1">
                <a:latin typeface="Bembo" panose="02020502050201020203" pitchFamily="18" charset="0"/>
              </a:rPr>
              <a:t>defs</a:t>
            </a:r>
            <a:r>
              <a:rPr lang="en-US" dirty="0">
                <a:latin typeface="Bembo" panose="02020502050201020203" pitchFamily="18" charset="0"/>
              </a:rPr>
              <a:t> to </a:t>
            </a:r>
            <a:r>
              <a:rPr lang="en-US" b="1" dirty="0">
                <a:latin typeface="Bembo" panose="02020502050201020203" pitchFamily="18" charset="0"/>
              </a:rPr>
              <a:t>x</a:t>
            </a:r>
            <a:r>
              <a:rPr lang="en-US" dirty="0">
                <a:latin typeface="Bembo" panose="02020502050201020203" pitchFamily="18" charset="0"/>
              </a:rPr>
              <a:t> in the rest of program</a:t>
            </a:r>
          </a:p>
        </p:txBody>
      </p:sp>
    </p:spTree>
    <p:extLst>
      <p:ext uri="{BB962C8B-B14F-4D97-AF65-F5344CB8AC3E}">
        <p14:creationId xmlns:p14="http://schemas.microsoft.com/office/powerpoint/2010/main" val="16872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2) Abstract Simulation of Basic block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embo" panose="02020502050201020203" pitchFamily="18" charset="0"/>
              </a:rPr>
              <a:t>Abstractly execute the basic block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Transfer function </a:t>
            </a:r>
            <a:r>
              <a:rPr lang="en-US" dirty="0" err="1">
                <a:latin typeface="Bembo" panose="02020502050201020203" pitchFamily="18" charset="0"/>
              </a:rPr>
              <a:t>f</a:t>
            </a:r>
            <a:r>
              <a:rPr lang="en-US" baseline="-25000" dirty="0" err="1">
                <a:latin typeface="Bembo" panose="02020502050201020203" pitchFamily="18" charset="0"/>
              </a:rPr>
              <a:t>B</a:t>
            </a:r>
            <a:r>
              <a:rPr lang="en-US" baseline="-25000" dirty="0">
                <a:latin typeface="Bembo" panose="02020502050201020203" pitchFamily="18" charset="0"/>
              </a:rPr>
              <a:t> </a:t>
            </a:r>
            <a:r>
              <a:rPr lang="en-US" dirty="0">
                <a:latin typeface="Bembo" panose="02020502050201020203" pitchFamily="18" charset="0"/>
              </a:rPr>
              <a:t>of a basic block B: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Composition of transfer functions of statements in B</a:t>
            </a:r>
          </a:p>
          <a:p>
            <a:pPr lvl="1"/>
            <a:endParaRPr lang="en-US" dirty="0">
              <a:latin typeface="Bembo" panose="02020502050201020203" pitchFamily="18" charset="0"/>
            </a:endParaRPr>
          </a:p>
          <a:p>
            <a:r>
              <a:rPr lang="en-US" sz="2200" dirty="0">
                <a:latin typeface="Bembo" panose="02020502050201020203" pitchFamily="18" charset="0"/>
              </a:rPr>
              <a:t>out[B] = f</a:t>
            </a:r>
            <a:r>
              <a:rPr lang="en-US" sz="2200" baseline="-25000" dirty="0">
                <a:latin typeface="Bembo" panose="02020502050201020203" pitchFamily="18" charset="0"/>
              </a:rPr>
              <a:t>B</a:t>
            </a:r>
            <a:r>
              <a:rPr lang="en-US" sz="2200" dirty="0">
                <a:latin typeface="Bembo" panose="02020502050201020203" pitchFamily="18" charset="0"/>
              </a:rPr>
              <a:t>(in[B])</a:t>
            </a:r>
          </a:p>
          <a:p>
            <a:pPr marL="0" indent="0">
              <a:buNone/>
            </a:pPr>
            <a:r>
              <a:rPr lang="en-US" sz="2200" dirty="0">
                <a:latin typeface="Bembo" panose="02020502050201020203" pitchFamily="18" charset="0"/>
              </a:rPr>
              <a:t>         = f</a:t>
            </a:r>
            <a:r>
              <a:rPr lang="en-US" sz="2200" baseline="-25000" dirty="0">
                <a:latin typeface="Bembo" panose="02020502050201020203" pitchFamily="18" charset="0"/>
              </a:rPr>
              <a:t>d</a:t>
            </a:r>
            <a:r>
              <a:rPr lang="en-US" sz="2200" baseline="-50000" dirty="0">
                <a:latin typeface="Bembo" panose="02020502050201020203" pitchFamily="18" charset="0"/>
              </a:rPr>
              <a:t>1</a:t>
            </a:r>
            <a:r>
              <a:rPr lang="en-US" sz="2200" dirty="0">
                <a:latin typeface="Bembo" panose="02020502050201020203" pitchFamily="18" charset="0"/>
              </a:rPr>
              <a:t>f</a:t>
            </a:r>
            <a:r>
              <a:rPr lang="en-US" sz="2200" baseline="-25000" dirty="0">
                <a:latin typeface="Bembo" panose="02020502050201020203" pitchFamily="18" charset="0"/>
              </a:rPr>
              <a:t>d</a:t>
            </a:r>
            <a:r>
              <a:rPr lang="en-US" sz="2200" baseline="-50000" dirty="0">
                <a:latin typeface="Bembo" panose="02020502050201020203" pitchFamily="18" charset="0"/>
              </a:rPr>
              <a:t>0</a:t>
            </a:r>
            <a:r>
              <a:rPr lang="en-US" sz="2200" dirty="0">
                <a:latin typeface="Bembo" panose="02020502050201020203" pitchFamily="18" charset="0"/>
              </a:rPr>
              <a:t>(in[B])</a:t>
            </a:r>
          </a:p>
          <a:p>
            <a:pPr marL="0" indent="0">
              <a:buNone/>
            </a:pPr>
            <a:r>
              <a:rPr lang="en-US" sz="2200" dirty="0">
                <a:latin typeface="Bembo" panose="02020502050201020203" pitchFamily="18" charset="0"/>
              </a:rPr>
              <a:t>         = Gen[d</a:t>
            </a:r>
            <a:r>
              <a:rPr lang="en-US" sz="2200" baseline="-25000" dirty="0">
                <a:latin typeface="Bembo" panose="02020502050201020203" pitchFamily="18" charset="0"/>
              </a:rPr>
              <a:t>1</a:t>
            </a:r>
            <a:r>
              <a:rPr lang="en-US" sz="2200" dirty="0">
                <a:latin typeface="Bembo" panose="02020502050201020203" pitchFamily="18" charset="0"/>
              </a:rPr>
              <a:t>] </a:t>
            </a:r>
            <a:r>
              <a:rPr lang="en-US" dirty="0">
                <a:latin typeface="Bembo" panose="02020502050201020203" pitchFamily="18" charset="0"/>
              </a:rPr>
              <a:t>U</a:t>
            </a:r>
            <a:r>
              <a:rPr lang="en-US" sz="2200" dirty="0">
                <a:latin typeface="Bembo" panose="02020502050201020203" pitchFamily="18" charset="0"/>
              </a:rPr>
              <a:t> (Gen[d</a:t>
            </a:r>
            <a:r>
              <a:rPr lang="en-US" sz="2200" baseline="-25000" dirty="0">
                <a:latin typeface="Bembo" panose="02020502050201020203" pitchFamily="18" charset="0"/>
              </a:rPr>
              <a:t>0</a:t>
            </a:r>
            <a:r>
              <a:rPr lang="en-US" sz="2200" dirty="0">
                <a:latin typeface="Bembo" panose="02020502050201020203" pitchFamily="18" charset="0"/>
              </a:rPr>
              <a:t>] </a:t>
            </a:r>
            <a:r>
              <a:rPr lang="en-US" dirty="0">
                <a:latin typeface="Bembo" panose="02020502050201020203" pitchFamily="18" charset="0"/>
              </a:rPr>
              <a:t>U</a:t>
            </a:r>
            <a:r>
              <a:rPr lang="en-US" sz="2200" dirty="0">
                <a:latin typeface="Bembo" panose="02020502050201020203" pitchFamily="18" charset="0"/>
              </a:rPr>
              <a:t> (in[B] - Kill[d</a:t>
            </a:r>
            <a:r>
              <a:rPr lang="en-US" sz="2200" baseline="-25000" dirty="0">
                <a:latin typeface="Bembo" panose="02020502050201020203" pitchFamily="18" charset="0"/>
              </a:rPr>
              <a:t>0</a:t>
            </a:r>
            <a:r>
              <a:rPr lang="en-US" sz="2200" dirty="0">
                <a:latin typeface="Bembo" panose="02020502050201020203" pitchFamily="18" charset="0"/>
              </a:rPr>
              <a:t>])) - Kill[d</a:t>
            </a:r>
            <a:r>
              <a:rPr lang="en-US" sz="2200" baseline="-25000" dirty="0">
                <a:latin typeface="Bembo" panose="02020502050201020203" pitchFamily="18" charset="0"/>
              </a:rPr>
              <a:t>1</a:t>
            </a:r>
            <a:r>
              <a:rPr lang="en-US" sz="2200" dirty="0">
                <a:latin typeface="Bembo" panose="02020502050201020203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200" dirty="0">
                <a:latin typeface="Bembo" panose="02020502050201020203" pitchFamily="18" charset="0"/>
              </a:rPr>
              <a:t>         = (Gen[d</a:t>
            </a:r>
            <a:r>
              <a:rPr lang="en-US" sz="2200" baseline="-25000" dirty="0">
                <a:latin typeface="Bembo" panose="02020502050201020203" pitchFamily="18" charset="0"/>
              </a:rPr>
              <a:t>1</a:t>
            </a:r>
            <a:r>
              <a:rPr lang="en-US" sz="2200" dirty="0">
                <a:latin typeface="Bembo" panose="02020502050201020203" pitchFamily="18" charset="0"/>
              </a:rPr>
              <a:t>] </a:t>
            </a:r>
            <a:r>
              <a:rPr lang="en-US" dirty="0">
                <a:latin typeface="Bembo" panose="02020502050201020203" pitchFamily="18" charset="0"/>
              </a:rPr>
              <a:t>U</a:t>
            </a:r>
            <a:r>
              <a:rPr lang="en-US" sz="2200" dirty="0">
                <a:latin typeface="Bembo" panose="02020502050201020203" pitchFamily="18" charset="0"/>
              </a:rPr>
              <a:t> (Gen[d</a:t>
            </a:r>
            <a:r>
              <a:rPr lang="en-US" sz="2200" baseline="-25000" dirty="0">
                <a:latin typeface="Bembo" panose="02020502050201020203" pitchFamily="18" charset="0"/>
              </a:rPr>
              <a:t>0</a:t>
            </a:r>
            <a:r>
              <a:rPr lang="en-US" sz="2200" dirty="0">
                <a:latin typeface="Bembo" panose="02020502050201020203" pitchFamily="18" charset="0"/>
              </a:rPr>
              <a:t>] - Kill[d</a:t>
            </a:r>
            <a:r>
              <a:rPr lang="en-US" sz="2200" baseline="-25000" dirty="0">
                <a:latin typeface="Bembo" panose="02020502050201020203" pitchFamily="18" charset="0"/>
              </a:rPr>
              <a:t>1</a:t>
            </a:r>
            <a:r>
              <a:rPr lang="en-US" sz="2200" dirty="0">
                <a:latin typeface="Bembo" panose="02020502050201020203" pitchFamily="18" charset="0"/>
              </a:rPr>
              <a:t>])) </a:t>
            </a:r>
            <a:r>
              <a:rPr lang="en-US" dirty="0">
                <a:latin typeface="Bembo" panose="02020502050201020203" pitchFamily="18" charset="0"/>
              </a:rPr>
              <a:t>U</a:t>
            </a:r>
            <a:r>
              <a:rPr lang="en-US" sz="2200" dirty="0">
                <a:latin typeface="Bembo" panose="02020502050201020203" pitchFamily="18" charset="0"/>
              </a:rPr>
              <a:t> in[B] - (Kill[d</a:t>
            </a:r>
            <a:r>
              <a:rPr lang="en-US" sz="2200" baseline="-25000" dirty="0">
                <a:latin typeface="Bembo" panose="02020502050201020203" pitchFamily="18" charset="0"/>
              </a:rPr>
              <a:t>0</a:t>
            </a:r>
            <a:r>
              <a:rPr lang="en-US" sz="2200" dirty="0">
                <a:latin typeface="Bembo" panose="02020502050201020203" pitchFamily="18" charset="0"/>
              </a:rPr>
              <a:t>] U Kill[d</a:t>
            </a:r>
            <a:r>
              <a:rPr lang="en-US" sz="2200" baseline="-25000" dirty="0">
                <a:latin typeface="Bembo" panose="02020502050201020203" pitchFamily="18" charset="0"/>
              </a:rPr>
              <a:t>1</a:t>
            </a:r>
            <a:r>
              <a:rPr lang="en-US" sz="2200" dirty="0">
                <a:latin typeface="Bembo" panose="02020502050201020203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200" dirty="0">
                <a:latin typeface="Bembo" panose="02020502050201020203" pitchFamily="18" charset="0"/>
              </a:rPr>
              <a:t>         = </a:t>
            </a:r>
            <a:r>
              <a:rPr lang="en-US" sz="2200" dirty="0">
                <a:solidFill>
                  <a:srgbClr val="FF0000"/>
                </a:solidFill>
                <a:latin typeface="Bembo" panose="02020502050201020203" pitchFamily="18" charset="0"/>
              </a:rPr>
              <a:t>Gen[B]</a:t>
            </a:r>
            <a:r>
              <a:rPr lang="en-US" sz="2200" dirty="0">
                <a:latin typeface="Bembo" panose="02020502050201020203" pitchFamily="18" charset="0"/>
              </a:rPr>
              <a:t> U (in[B] - </a:t>
            </a:r>
            <a:r>
              <a:rPr lang="en-US" sz="2200" dirty="0">
                <a:solidFill>
                  <a:srgbClr val="FF0000"/>
                </a:solidFill>
                <a:latin typeface="Bembo" panose="02020502050201020203" pitchFamily="18" charset="0"/>
              </a:rPr>
              <a:t>Kill[B]</a:t>
            </a:r>
            <a:r>
              <a:rPr lang="en-US" sz="2200" dirty="0">
                <a:latin typeface="Bembo" panose="020205020502010202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Gen[B]: </a:t>
            </a:r>
            <a:r>
              <a:rPr lang="en-US" sz="2400" dirty="0">
                <a:latin typeface="Bembo" panose="02020502050201020203" pitchFamily="18" charset="0"/>
              </a:rPr>
              <a:t>locally exposed definitions (available at end of bb)</a:t>
            </a:r>
          </a:p>
          <a:p>
            <a:r>
              <a:rPr lang="en-US" dirty="0">
                <a:latin typeface="Bembo" panose="02020502050201020203" pitchFamily="18" charset="0"/>
              </a:rPr>
              <a:t>Kill[B]: </a:t>
            </a:r>
            <a:r>
              <a:rPr lang="en-US" sz="2400" dirty="0">
                <a:latin typeface="Bembo" panose="02020502050201020203" pitchFamily="18" charset="0"/>
              </a:rPr>
              <a:t>set of definitions killed by B</a:t>
            </a:r>
          </a:p>
          <a:p>
            <a:endParaRPr lang="en-US" dirty="0">
              <a:latin typeface="Bembo" panose="02020502050201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89" y="2236762"/>
            <a:ext cx="3317191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3) Abstract Simulation of Control transfer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Bembo" panose="02020502050201020203" pitchFamily="18" charset="0"/>
              </a:rPr>
              <a:t>Abstracting the execution of jumps between basic blocks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Effect of the edges:</a:t>
            </a:r>
          </a:p>
          <a:p>
            <a:pPr lvl="1"/>
            <a:r>
              <a:rPr lang="en-US" sz="2400" dirty="0">
                <a:latin typeface="Bembo" panose="02020502050201020203" pitchFamily="18" charset="0"/>
              </a:rPr>
              <a:t>Relates </a:t>
            </a:r>
            <a:r>
              <a:rPr lang="en-US" dirty="0">
                <a:latin typeface="Bembo" panose="02020502050201020203" pitchFamily="18" charset="0"/>
              </a:rPr>
              <a:t>in[B] and out[B] of </a:t>
            </a:r>
            <a:r>
              <a:rPr lang="en-US" sz="2400" dirty="0">
                <a:latin typeface="Bembo" panose="02020502050201020203" pitchFamily="18" charset="0"/>
              </a:rPr>
              <a:t>adjacent blocks.</a:t>
            </a:r>
          </a:p>
          <a:p>
            <a:pPr lvl="1"/>
            <a:endParaRPr lang="en-US" dirty="0">
              <a:latin typeface="Bembo" panose="02020502050201020203" pitchFamily="18" charset="0"/>
            </a:endParaRPr>
          </a:p>
          <a:p>
            <a:pPr lvl="1"/>
            <a:r>
              <a:rPr lang="en-US" sz="2400" dirty="0">
                <a:latin typeface="Bembo" panose="02020502050201020203" pitchFamily="18" charset="0"/>
              </a:rPr>
              <a:t>Single predecessor: Basic block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Bembo" panose="02020502050201020203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Bembo" panose="02020502050201020203" pitchFamily="18" charset="0"/>
            </a:endParaRPr>
          </a:p>
          <a:p>
            <a:pPr lvl="2"/>
            <a:r>
              <a:rPr lang="en-US" sz="2000" dirty="0">
                <a:latin typeface="Bembo" panose="02020502050201020203" pitchFamily="18" charset="0"/>
              </a:rPr>
              <a:t>in[</a:t>
            </a:r>
            <a:r>
              <a:rPr lang="en-US" dirty="0">
                <a:latin typeface="Bembo" panose="02020502050201020203" pitchFamily="18" charset="0"/>
              </a:rPr>
              <a:t>f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sz="2000" dirty="0">
                <a:latin typeface="Bembo" panose="02020502050201020203" pitchFamily="18" charset="0"/>
              </a:rPr>
              <a:t>] = out[entry]</a:t>
            </a:r>
          </a:p>
          <a:p>
            <a:pPr marL="914400" lvl="2" indent="0">
              <a:buNone/>
            </a:pPr>
            <a:endParaRPr lang="en-US" sz="2000" dirty="0">
              <a:latin typeface="Bembo" panose="02020502050201020203" pitchFamily="18" charset="0"/>
            </a:endParaRPr>
          </a:p>
          <a:p>
            <a:pPr lvl="1"/>
            <a:r>
              <a:rPr lang="en-US" sz="2400" dirty="0">
                <a:latin typeface="Bembo" panose="02020502050201020203" pitchFamily="18" charset="0"/>
              </a:rPr>
              <a:t>Multiple predecessors: Basic block </a:t>
            </a:r>
            <a:r>
              <a:rPr lang="en-US" sz="2400" dirty="0">
                <a:solidFill>
                  <a:srgbClr val="FF0000"/>
                </a:solidFill>
                <a:latin typeface="Bembo" panose="02020502050201020203" pitchFamily="18" charset="0"/>
              </a:rPr>
              <a:t>exit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Join node </a:t>
            </a:r>
          </a:p>
          <a:p>
            <a:pPr lvl="2"/>
            <a:r>
              <a:rPr lang="en-US" b="1" dirty="0">
                <a:latin typeface="Bembo" panose="02020502050201020203" pitchFamily="18" charset="0"/>
              </a:rPr>
              <a:t>Meet </a:t>
            </a:r>
            <a:r>
              <a:rPr lang="en-US" dirty="0">
                <a:latin typeface="Bembo" panose="02020502050201020203" pitchFamily="18" charset="0"/>
              </a:rPr>
              <a:t>operator (∧): </a:t>
            </a:r>
            <a:r>
              <a:rPr lang="en-US" sz="2800" dirty="0">
                <a:solidFill>
                  <a:srgbClr val="FF0000"/>
                </a:solidFill>
                <a:latin typeface="Bembo" panose="02020502050201020203" pitchFamily="18" charset="0"/>
              </a:rPr>
              <a:t>U </a:t>
            </a:r>
            <a:r>
              <a:rPr lang="en-US" sz="2100" dirty="0">
                <a:latin typeface="Bembo" panose="02020502050201020203" pitchFamily="18" charset="0"/>
              </a:rPr>
              <a:t>for reaching </a:t>
            </a:r>
            <a:r>
              <a:rPr lang="en-US" sz="2100" dirty="0" err="1">
                <a:latin typeface="Bembo" panose="02020502050201020203" pitchFamily="18" charset="0"/>
              </a:rPr>
              <a:t>defs</a:t>
            </a:r>
            <a:r>
              <a:rPr lang="en-US" sz="2100" dirty="0">
                <a:latin typeface="Bembo" panose="02020502050201020203" pitchFamily="18" charset="0"/>
              </a:rPr>
              <a:t> problem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in[b] = out[p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] </a:t>
            </a:r>
            <a:r>
              <a:rPr lang="en-US" sz="2200" dirty="0">
                <a:latin typeface="Bembo" panose="02020502050201020203" pitchFamily="18" charset="0"/>
              </a:rPr>
              <a:t>^</a:t>
            </a:r>
            <a:r>
              <a:rPr lang="en-US" dirty="0">
                <a:latin typeface="Bembo" panose="02020502050201020203" pitchFamily="18" charset="0"/>
              </a:rPr>
              <a:t> out[p</a:t>
            </a:r>
            <a:r>
              <a:rPr lang="en-US" baseline="-25000" dirty="0">
                <a:latin typeface="Bembo" panose="02020502050201020203" pitchFamily="18" charset="0"/>
              </a:rPr>
              <a:t>2</a:t>
            </a:r>
            <a:r>
              <a:rPr lang="en-US" dirty="0">
                <a:latin typeface="Bembo" panose="02020502050201020203" pitchFamily="18" charset="0"/>
              </a:rPr>
              <a:t>] </a:t>
            </a:r>
            <a:r>
              <a:rPr lang="en-US" sz="2200" dirty="0">
                <a:latin typeface="Bembo" panose="02020502050201020203" pitchFamily="18" charset="0"/>
              </a:rPr>
              <a:t>^</a:t>
            </a:r>
            <a:r>
              <a:rPr lang="en-US" dirty="0">
                <a:latin typeface="Bembo" panose="02020502050201020203" pitchFamily="18" charset="0"/>
              </a:rPr>
              <a:t> ... </a:t>
            </a:r>
            <a:r>
              <a:rPr lang="en-US" sz="2200" dirty="0">
                <a:latin typeface="Bembo" panose="02020502050201020203" pitchFamily="18" charset="0"/>
              </a:rPr>
              <a:t>^</a:t>
            </a:r>
            <a:r>
              <a:rPr lang="en-US" dirty="0">
                <a:latin typeface="Bembo" panose="02020502050201020203" pitchFamily="18" charset="0"/>
              </a:rPr>
              <a:t> out[</a:t>
            </a:r>
            <a:r>
              <a:rPr lang="en-US" dirty="0" err="1">
                <a:latin typeface="Bembo" panose="02020502050201020203" pitchFamily="18" charset="0"/>
              </a:rPr>
              <a:t>p</a:t>
            </a:r>
            <a:r>
              <a:rPr lang="en-US" baseline="-25000" dirty="0" err="1">
                <a:latin typeface="Bembo" panose="02020502050201020203" pitchFamily="18" charset="0"/>
              </a:rPr>
              <a:t>n</a:t>
            </a:r>
            <a:r>
              <a:rPr lang="en-US" dirty="0">
                <a:latin typeface="Bembo" panose="02020502050201020203" pitchFamily="18" charset="0"/>
              </a:rPr>
              <a:t>],</a:t>
            </a:r>
          </a:p>
          <a:p>
            <a:pPr marL="914400" lvl="2" indent="0">
              <a:buNone/>
            </a:pPr>
            <a:r>
              <a:rPr lang="en-US" dirty="0">
                <a:latin typeface="Bembo" panose="02020502050201020203" pitchFamily="18" charset="0"/>
              </a:rPr>
              <a:t>	where p</a:t>
            </a:r>
            <a:r>
              <a:rPr lang="en-US" baseline="-25000" dirty="0">
                <a:latin typeface="Bembo" panose="02020502050201020203" pitchFamily="18" charset="0"/>
              </a:rPr>
              <a:t>i</a:t>
            </a:r>
            <a:r>
              <a:rPr lang="en-US" sz="1800" dirty="0">
                <a:latin typeface="Bembo" panose="02020502050201020203" pitchFamily="18" charset="0"/>
              </a:rPr>
              <a:t> </a:t>
            </a:r>
            <a:r>
              <a:rPr lang="en-US" dirty="0">
                <a:latin typeface="Bembo" panose="02020502050201020203" pitchFamily="18" charset="0"/>
              </a:rPr>
              <a:t>are all predecessors of b</a:t>
            </a:r>
          </a:p>
          <a:p>
            <a:pPr marL="914400" lvl="2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pPr lvl="2"/>
            <a:r>
              <a:rPr lang="en-US" dirty="0">
                <a:latin typeface="Bembo" panose="02020502050201020203" pitchFamily="18" charset="0"/>
              </a:rPr>
              <a:t>in[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exit</a:t>
            </a:r>
            <a:r>
              <a:rPr lang="en-US" dirty="0">
                <a:latin typeface="Bembo" panose="02020502050201020203" pitchFamily="18" charset="0"/>
              </a:rPr>
              <a:t>] = out[f</a:t>
            </a:r>
            <a:r>
              <a:rPr lang="en-US" baseline="-25000" dirty="0">
                <a:latin typeface="Bembo" panose="02020502050201020203" pitchFamily="18" charset="0"/>
              </a:rPr>
              <a:t>2</a:t>
            </a:r>
            <a:r>
              <a:rPr lang="en-US" dirty="0">
                <a:latin typeface="Bembo" panose="02020502050201020203" pitchFamily="18" charset="0"/>
              </a:rPr>
              <a:t>] </a:t>
            </a:r>
            <a:r>
              <a:rPr lang="en-US" sz="2200" dirty="0">
                <a:latin typeface="Bembo" panose="02020502050201020203" pitchFamily="18" charset="0"/>
              </a:rPr>
              <a:t>U</a:t>
            </a:r>
            <a:r>
              <a:rPr lang="en-US" dirty="0">
                <a:latin typeface="Bembo" panose="02020502050201020203" pitchFamily="18" charset="0"/>
              </a:rPr>
              <a:t> out[f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]</a:t>
            </a:r>
          </a:p>
          <a:p>
            <a:pPr lvl="2"/>
            <a:endParaRPr lang="en-US" sz="2000" dirty="0">
              <a:latin typeface="Bembo" panose="02020502050201020203" pitchFamily="18" charset="0"/>
            </a:endParaRPr>
          </a:p>
          <a:p>
            <a:pPr lvl="1"/>
            <a:endParaRPr lang="en-US" sz="2400" dirty="0">
              <a:latin typeface="Bembo" panose="02020502050201020203" pitchFamily="18" charset="0"/>
            </a:endParaRPr>
          </a:p>
          <a:p>
            <a:pPr lvl="1"/>
            <a:endParaRPr lang="en-US" sz="2400" baseline="-25000" dirty="0">
              <a:latin typeface="Bembo" panose="02020502050201020203" pitchFamily="18" charset="0"/>
            </a:endParaRPr>
          </a:p>
          <a:p>
            <a:endParaRPr lang="en-US" dirty="0">
              <a:latin typeface="Bembo" panose="020205020502010202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47" y="2156313"/>
            <a:ext cx="3963792" cy="35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Dataflow Analysis schema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For the given program, build a flow graph (nodes = basic blocks, edges = control flow)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Compute a set of equations using: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Transfer function for nodes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Meet operator for edges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47" y="2156313"/>
            <a:ext cx="3963792" cy="35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Dataflow Analysis schema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Find a solution to the equations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Acyclic graph without loops has a Single pass O(</a:t>
            </a:r>
            <a:r>
              <a:rPr lang="en-US" dirty="0" err="1">
                <a:latin typeface="Bembo" panose="02020502050201020203" pitchFamily="18" charset="0"/>
              </a:rPr>
              <a:t>n+e</a:t>
            </a:r>
            <a:r>
              <a:rPr lang="en-US" dirty="0">
                <a:latin typeface="Bembo" panose="02020502050201020203" pitchFamily="18" charset="0"/>
              </a:rPr>
              <a:t>) solution: Application of transfer functions to nodes of CFG in a Topological order.</a:t>
            </a:r>
          </a:p>
          <a:p>
            <a:pPr lvl="1"/>
            <a:endParaRPr lang="en-US" dirty="0">
              <a:latin typeface="Bembo" panose="02020502050201020203" pitchFamily="18" charset="0"/>
            </a:endParaRPr>
          </a:p>
          <a:p>
            <a:pPr lvl="1"/>
            <a:r>
              <a:rPr lang="en-US" dirty="0">
                <a:latin typeface="Bembo" panose="02020502050201020203" pitchFamily="18" charset="0"/>
              </a:rPr>
              <a:t>Cyclic graph with back edges: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Multi iteration fixed point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47" y="2156313"/>
            <a:ext cx="3963792" cy="35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Reaching Definitions: Iterative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57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input: control flow graph CFG = (N, E, Exit)</a:t>
            </a:r>
          </a:p>
          <a:p>
            <a:pPr marL="0" indent="0">
              <a:buNone/>
            </a:pPr>
            <a:endParaRPr lang="en-US" b="1" i="1" dirty="0">
              <a:latin typeface="Bembo" panose="02020502050201020203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Bembo" panose="02020502050201020203" pitchFamily="18" charset="0"/>
              </a:rPr>
              <a:t>// Initialization for iterative algorithm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in[Entry] = </a:t>
            </a:r>
            <a:r>
              <a:rPr lang="en-US" dirty="0">
                <a:latin typeface="Bembo" panose="02020502050201020203" pitchFamily="18" charset="0"/>
              </a:rPr>
              <a:t>∅</a:t>
            </a:r>
            <a:endParaRPr lang="en-US" b="1" i="1" dirty="0">
              <a:latin typeface="Bembo" panose="020205020502010202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For each basic block B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    out[B] = </a:t>
            </a:r>
            <a:r>
              <a:rPr lang="en-US" dirty="0">
                <a:latin typeface="Bembo" panose="02020502050201020203" pitchFamily="18" charset="0"/>
              </a:rPr>
              <a:t>∅</a:t>
            </a:r>
          </a:p>
          <a:p>
            <a:pPr marL="0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Bembo" panose="02020502050201020203" pitchFamily="18" charset="0"/>
              </a:rPr>
              <a:t>// Iterate till fixed point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while (changes to any out[] occur)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      for each basic block B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            in[B] = </a:t>
            </a:r>
            <a:r>
              <a:rPr lang="en-US" dirty="0">
                <a:latin typeface="Bembo" panose="02020502050201020203" pitchFamily="18" charset="0"/>
              </a:rPr>
              <a:t>∪ </a:t>
            </a:r>
            <a:r>
              <a:rPr lang="en-US" b="1" dirty="0">
                <a:latin typeface="Bembo" panose="02020502050201020203" pitchFamily="18" charset="0"/>
              </a:rPr>
              <a:t>(out[p]), for all predecessors p of B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            out[B] = fB(in[B])     </a:t>
            </a:r>
            <a:r>
              <a:rPr lang="en-US" b="1" i="1" dirty="0">
                <a:latin typeface="Bembo" panose="02020502050201020203" pitchFamily="18" charset="0"/>
              </a:rPr>
              <a:t>// out[B]=gen[B]</a:t>
            </a:r>
            <a:r>
              <a:rPr lang="en-US" dirty="0">
                <a:latin typeface="Bembo" panose="02020502050201020203" pitchFamily="18" charset="0"/>
              </a:rPr>
              <a:t>∪</a:t>
            </a:r>
            <a:r>
              <a:rPr lang="en-US" b="1" i="1" dirty="0">
                <a:latin typeface="Bembo" panose="02020502050201020203" pitchFamily="18" charset="0"/>
              </a:rPr>
              <a:t>(in[B]-kill[B])</a:t>
            </a:r>
          </a:p>
          <a:p>
            <a:pPr marL="0" indent="0">
              <a:buNone/>
            </a:pPr>
            <a:r>
              <a:rPr lang="en-US" b="1" i="1" dirty="0">
                <a:latin typeface="Bembo" panose="02020502050201020203" pitchFamily="18" charset="0"/>
              </a:rPr>
              <a:t>      </a:t>
            </a:r>
            <a:r>
              <a:rPr lang="en-US" b="1" dirty="0">
                <a:latin typeface="Bembo" panose="02020502050201020203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Bembo" panose="02020502050201020203" pitchFamily="18" charset="0"/>
              </a:rPr>
              <a:t>}</a:t>
            </a:r>
            <a:endParaRPr lang="en-US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Algorithm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Algorithm properties: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Convergence: will the analysis terminate?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Correctness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Speed: how long does it take?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We ensure convergence and correctness by adding </a:t>
            </a:r>
            <a:r>
              <a:rPr lang="en-US" b="1" dirty="0">
                <a:latin typeface="Bembo" panose="02020502050201020203" pitchFamily="18" charset="0"/>
              </a:rPr>
              <a:t>constraints</a:t>
            </a:r>
            <a:r>
              <a:rPr lang="en-US" dirty="0">
                <a:latin typeface="Bembo" panose="02020502050201020203" pitchFamily="18" charset="0"/>
              </a:rPr>
              <a:t> to: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Transfer functions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Allowed data values</a:t>
            </a:r>
          </a:p>
        </p:txBody>
      </p:sp>
    </p:spTree>
    <p:extLst>
      <p:ext uri="{BB962C8B-B14F-4D97-AF65-F5344CB8AC3E}">
        <p14:creationId xmlns:p14="http://schemas.microsoft.com/office/powerpoint/2010/main" val="27777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DFA Theory –</a:t>
            </a:r>
            <a:br>
              <a:rPr lang="en-US" dirty="0">
                <a:latin typeface="Bembo" panose="02020502050201020203" pitchFamily="18" charset="0"/>
              </a:rPr>
            </a:br>
            <a:r>
              <a:rPr lang="en-US" dirty="0">
                <a:latin typeface="Bembo" panose="02020502050201020203" pitchFamily="18" charset="0"/>
              </a:rPr>
              <a:t>Mathematical Framework</a:t>
            </a:r>
          </a:p>
        </p:txBody>
      </p:sp>
    </p:spTree>
    <p:extLst>
      <p:ext uri="{BB962C8B-B14F-4D97-AF65-F5344CB8AC3E}">
        <p14:creationId xmlns:p14="http://schemas.microsoft.com/office/powerpoint/2010/main" val="113084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Bembo" panose="02020502050201020203" pitchFamily="18" charset="0"/>
              </a:rPr>
              <a:t>DFA Example</a:t>
            </a:r>
            <a:r>
              <a:rPr lang="en-US" dirty="0">
                <a:latin typeface="Bembo" panose="02020502050201020203" pitchFamily="18" charset="0"/>
              </a:rPr>
              <a:t> – Reaching Definitions Analysis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Refresh basics of </a:t>
            </a:r>
            <a:r>
              <a:rPr lang="en-US" b="1" dirty="0">
                <a:latin typeface="Bembo" panose="02020502050201020203" pitchFamily="18" charset="0"/>
              </a:rPr>
              <a:t>DFA Theory</a:t>
            </a:r>
          </a:p>
          <a:p>
            <a:endParaRPr lang="en-US" b="1" dirty="0">
              <a:latin typeface="Bembo" panose="02020502050201020203" pitchFamily="18" charset="0"/>
            </a:endParaRPr>
          </a:p>
          <a:p>
            <a:r>
              <a:rPr lang="en-US" b="1" dirty="0">
                <a:latin typeface="Bembo" panose="02020502050201020203" pitchFamily="18" charset="0"/>
              </a:rPr>
              <a:t>DFA datatypes </a:t>
            </a:r>
            <a:r>
              <a:rPr lang="en-US" dirty="0">
                <a:latin typeface="Bembo" panose="02020502050201020203" pitchFamily="18" charset="0"/>
              </a:rPr>
              <a:t>in </a:t>
            </a:r>
            <a:r>
              <a:rPr lang="en-US" dirty="0" err="1">
                <a:latin typeface="Bembo" panose="02020502050201020203" pitchFamily="18" charset="0"/>
              </a:rPr>
              <a:t>roslyn</a:t>
            </a:r>
            <a:r>
              <a:rPr lang="en-US" dirty="0">
                <a:latin typeface="Bembo" panose="02020502050201020203" pitchFamily="18" charset="0"/>
              </a:rPr>
              <a:t>-analyzers repo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Steps to implement a </a:t>
            </a:r>
            <a:r>
              <a:rPr lang="en-US" b="1" dirty="0">
                <a:latin typeface="Bembo" panose="02020502050201020203" pitchFamily="18" charset="0"/>
              </a:rPr>
              <a:t>custom DFA</a:t>
            </a:r>
            <a:r>
              <a:rPr lang="en-US" dirty="0">
                <a:latin typeface="Bembo" panose="02020502050201020203" pitchFamily="18" charset="0"/>
              </a:rPr>
              <a:t> in </a:t>
            </a:r>
            <a:r>
              <a:rPr lang="en-US" dirty="0" err="1">
                <a:latin typeface="Bembo" panose="02020502050201020203" pitchFamily="18" charset="0"/>
              </a:rPr>
              <a:t>roslyn</a:t>
            </a:r>
            <a:r>
              <a:rPr lang="en-US" dirty="0">
                <a:latin typeface="Bembo" panose="02020502050201020203" pitchFamily="18" charset="0"/>
              </a:rPr>
              <a:t>-analyzers repo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Walkthrough </a:t>
            </a:r>
            <a:r>
              <a:rPr lang="en-US" b="1" dirty="0">
                <a:latin typeface="Bembo" panose="02020502050201020203" pitchFamily="18" charset="0"/>
              </a:rPr>
              <a:t>implementation</a:t>
            </a:r>
            <a:r>
              <a:rPr lang="en-US" dirty="0">
                <a:latin typeface="Bembo" panose="02020502050201020203" pitchFamily="18" charset="0"/>
              </a:rPr>
              <a:t> of Reaching Definitions Analysis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b="1" dirty="0">
                <a:latin typeface="Bembo" panose="02020502050201020203" pitchFamily="18" charset="0"/>
              </a:rPr>
              <a:t>Demo</a:t>
            </a:r>
            <a:r>
              <a:rPr lang="en-US" dirty="0">
                <a:latin typeface="Bembo" panose="02020502050201020203" pitchFamily="18" charset="0"/>
              </a:rPr>
              <a:t> computation of Reaching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236082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The Data-Flow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Formally, data-flow framework is a tuple (F, V, </a:t>
            </a:r>
            <a:r>
              <a:rPr lang="en-US" dirty="0">
                <a:latin typeface="Bembo" panose="02020502050201020203" pitchFamily="18" charset="0"/>
              </a:rPr>
              <a:t>∧</a:t>
            </a:r>
            <a:r>
              <a:rPr lang="en-US" b="1" dirty="0">
                <a:latin typeface="Bembo" panose="02020502050201020203" pitchFamily="18" charset="0"/>
              </a:rPr>
              <a:t>) where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F: Family of transfer functions F: V </a:t>
            </a:r>
            <a:r>
              <a:rPr lang="en-US" dirty="0">
                <a:latin typeface="Bembo" panose="02020502050201020203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Bembo" panose="02020502050201020203" pitchFamily="18" charset="0"/>
              </a:rPr>
              <a:t> V 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V: domain of data values (Reaching </a:t>
            </a:r>
            <a:r>
              <a:rPr lang="en-US" dirty="0" err="1">
                <a:latin typeface="Bembo" panose="02020502050201020203" pitchFamily="18" charset="0"/>
              </a:rPr>
              <a:t>defs</a:t>
            </a:r>
            <a:r>
              <a:rPr lang="en-US" dirty="0">
                <a:latin typeface="Bembo" panose="02020502050201020203" pitchFamily="18" charset="0"/>
              </a:rPr>
              <a:t>: possible values of reaching </a:t>
            </a:r>
            <a:r>
              <a:rPr lang="en-US" dirty="0" err="1">
                <a:latin typeface="Bembo" panose="02020502050201020203" pitchFamily="18" charset="0"/>
              </a:rPr>
              <a:t>def</a:t>
            </a:r>
            <a:r>
              <a:rPr lang="en-US" dirty="0">
                <a:latin typeface="Bembo" panose="02020502050201020203" pitchFamily="18" charset="0"/>
              </a:rPr>
              <a:t> bit vector)</a:t>
            </a:r>
            <a:endParaRPr lang="en-US" b="1" dirty="0">
              <a:latin typeface="Bembo" panose="02020502050201020203" pitchFamily="18" charset="0"/>
            </a:endParaRPr>
          </a:p>
          <a:p>
            <a:pPr lvl="1"/>
            <a:r>
              <a:rPr lang="en-US" dirty="0">
                <a:latin typeface="Bembo" panose="02020502050201020203" pitchFamily="18" charset="0"/>
              </a:rPr>
              <a:t>meet operator ∧: V x V </a:t>
            </a:r>
            <a:r>
              <a:rPr lang="en-US" dirty="0">
                <a:latin typeface="Bembo" panose="02020502050201020203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Bembo" panose="02020502050201020203" pitchFamily="18" charset="0"/>
              </a:rPr>
              <a:t> V</a:t>
            </a:r>
          </a:p>
          <a:p>
            <a:pPr marL="0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r>
              <a:rPr lang="en-US" b="1" dirty="0">
                <a:latin typeface="Bembo" panose="02020502050201020203" pitchFamily="18" charset="0"/>
              </a:rPr>
              <a:t>Constraints</a:t>
            </a:r>
            <a:r>
              <a:rPr lang="en-US" dirty="0">
                <a:latin typeface="Bembo" panose="02020502050201020203" pitchFamily="18" charset="0"/>
              </a:rPr>
              <a:t>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V and ∧ : Must define a </a:t>
            </a:r>
            <a:r>
              <a:rPr lang="en-US" b="1" dirty="0">
                <a:latin typeface="Bembo" panose="02020502050201020203" pitchFamily="18" charset="0"/>
              </a:rPr>
              <a:t>semi-lattice of finite height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F must be family of </a:t>
            </a:r>
            <a:r>
              <a:rPr lang="en-US" b="1" dirty="0">
                <a:latin typeface="Bembo" panose="02020502050201020203" pitchFamily="18" charset="0"/>
              </a:rPr>
              <a:t>monotonic</a:t>
            </a:r>
            <a:r>
              <a:rPr lang="en-US" dirty="0">
                <a:latin typeface="Bembo" panose="02020502050201020203" pitchFamily="18" charset="0"/>
              </a:rPr>
              <a:t> functions</a:t>
            </a:r>
          </a:p>
          <a:p>
            <a:pPr lvl="2"/>
            <a:endParaRPr lang="en-US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Partial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236" cy="4159539"/>
          </a:xfrm>
        </p:spPr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A </a:t>
            </a:r>
            <a:r>
              <a:rPr lang="en-US" b="1" dirty="0">
                <a:latin typeface="Bembo" panose="02020502050201020203" pitchFamily="18" charset="0"/>
              </a:rPr>
              <a:t>partial order </a:t>
            </a:r>
            <a:r>
              <a:rPr lang="en-US" dirty="0">
                <a:latin typeface="Bembo" panose="02020502050201020203" pitchFamily="18" charset="0"/>
              </a:rPr>
              <a:t>is a mathematical structure (</a:t>
            </a:r>
            <a:r>
              <a:rPr lang="en-US" b="1" dirty="0">
                <a:latin typeface="Bembo" panose="02020502050201020203" pitchFamily="18" charset="0"/>
              </a:rPr>
              <a:t>V, ≤</a:t>
            </a:r>
            <a:r>
              <a:rPr lang="en-US" dirty="0">
                <a:latin typeface="Bembo" panose="02020502050201020203" pitchFamily="18" charset="0"/>
              </a:rPr>
              <a:t>) composed of a set </a:t>
            </a:r>
            <a:r>
              <a:rPr lang="en-US" i="1" dirty="0">
                <a:latin typeface="Bembo" panose="02020502050201020203" pitchFamily="18" charset="0"/>
              </a:rPr>
              <a:t>V </a:t>
            </a:r>
            <a:r>
              <a:rPr lang="en-US" dirty="0">
                <a:latin typeface="Bembo" panose="02020502050201020203" pitchFamily="18" charset="0"/>
              </a:rPr>
              <a:t>and a binary ordering relation ≤ on </a:t>
            </a:r>
            <a:r>
              <a:rPr lang="en-US" i="1" dirty="0">
                <a:latin typeface="Bembo" panose="02020502050201020203" pitchFamily="18" charset="0"/>
              </a:rPr>
              <a:t>V</a:t>
            </a:r>
            <a:r>
              <a:rPr lang="en-US" dirty="0">
                <a:latin typeface="Bembo" panose="02020502050201020203" pitchFamily="18" charset="0"/>
              </a:rPr>
              <a:t>, satisfying the following conditions:</a:t>
            </a:r>
          </a:p>
          <a:p>
            <a:pPr lvl="1"/>
            <a:r>
              <a:rPr lang="en-US" b="1" dirty="0">
                <a:latin typeface="Bembo" panose="02020502050201020203" pitchFamily="18" charset="0"/>
              </a:rPr>
              <a:t>Reflexivity</a:t>
            </a:r>
            <a:r>
              <a:rPr lang="en-US" dirty="0">
                <a:latin typeface="Bembo" panose="02020502050201020203" pitchFamily="18" charset="0"/>
              </a:rPr>
              <a:t> (For all x in V, x ≤ x)</a:t>
            </a:r>
          </a:p>
          <a:p>
            <a:pPr lvl="1"/>
            <a:r>
              <a:rPr lang="en-US" b="1" dirty="0">
                <a:latin typeface="Bembo" panose="02020502050201020203" pitchFamily="18" charset="0"/>
              </a:rPr>
              <a:t>Transitivity </a:t>
            </a:r>
            <a:r>
              <a:rPr lang="en-US" dirty="0">
                <a:latin typeface="Bembo" panose="02020502050201020203" pitchFamily="18" charset="0"/>
              </a:rPr>
              <a:t>(For all x, y, z in V, x ≤ y and y ≤ z </a:t>
            </a:r>
            <a:r>
              <a:rPr lang="en-US" dirty="0">
                <a:latin typeface="Bembo" panose="02020502050201020203" pitchFamily="18" charset="0"/>
                <a:sym typeface="Wingdings" panose="05000000000000000000" pitchFamily="2" charset="2"/>
              </a:rPr>
              <a:t> x </a:t>
            </a:r>
            <a:r>
              <a:rPr lang="en-US" dirty="0">
                <a:latin typeface="Bembo" panose="02020502050201020203" pitchFamily="18" charset="0"/>
              </a:rPr>
              <a:t>≤ </a:t>
            </a:r>
            <a:r>
              <a:rPr lang="en-US" dirty="0">
                <a:latin typeface="Bembo" panose="02020502050201020203" pitchFamily="18" charset="0"/>
                <a:sym typeface="Wingdings" panose="05000000000000000000" pitchFamily="2" charset="2"/>
              </a:rPr>
              <a:t>z</a:t>
            </a:r>
            <a:r>
              <a:rPr lang="en-US" dirty="0">
                <a:latin typeface="Bembo" panose="02020502050201020203" pitchFamily="18" charset="0"/>
              </a:rPr>
              <a:t>)</a:t>
            </a:r>
          </a:p>
          <a:p>
            <a:pPr lvl="1"/>
            <a:r>
              <a:rPr lang="en-US" b="1" dirty="0">
                <a:latin typeface="Bembo" panose="02020502050201020203" pitchFamily="18" charset="0"/>
              </a:rPr>
              <a:t>Anti-symmetry</a:t>
            </a:r>
            <a:r>
              <a:rPr lang="en-US" dirty="0">
                <a:latin typeface="Bembo" panose="02020502050201020203" pitchFamily="18" charset="0"/>
              </a:rPr>
              <a:t> (For all x, y in V, x ≤ y and y ≤ x </a:t>
            </a:r>
            <a:r>
              <a:rPr lang="en-US" dirty="0">
                <a:latin typeface="Bembo" panose="02020502050201020203" pitchFamily="18" charset="0"/>
                <a:sym typeface="Wingdings" panose="05000000000000000000" pitchFamily="2" charset="2"/>
              </a:rPr>
              <a:t> x = y</a:t>
            </a:r>
            <a:r>
              <a:rPr lang="en-US" dirty="0">
                <a:latin typeface="Bembo" panose="02020502050201020203" pitchFamily="18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02" y="1605539"/>
            <a:ext cx="496829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0909" y="5283200"/>
            <a:ext cx="374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(V, </a:t>
            </a:r>
            <a:r>
              <a:rPr lang="en-US" b="1" dirty="0">
                <a:latin typeface="Bembo" panose="02020502050201020203" pitchFamily="18" charset="0"/>
              </a:rPr>
              <a:t>≤</a:t>
            </a:r>
            <a:r>
              <a:rPr lang="en-US" dirty="0">
                <a:latin typeface="Bembo" panose="02020502050201020203" pitchFamily="18" charset="0"/>
              </a:rPr>
              <a:t>) :</a:t>
            </a:r>
          </a:p>
          <a:p>
            <a:r>
              <a:rPr lang="en-US" dirty="0">
                <a:latin typeface="Bembo" panose="02020502050201020203" pitchFamily="18" charset="0"/>
              </a:rPr>
              <a:t>V = {x | such that x ⊆ {d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2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}}</a:t>
            </a:r>
          </a:p>
          <a:p>
            <a:r>
              <a:rPr lang="en-US" b="1" dirty="0">
                <a:latin typeface="Bembo" panose="02020502050201020203" pitchFamily="18" charset="0"/>
              </a:rPr>
              <a:t>≤</a:t>
            </a:r>
            <a:r>
              <a:rPr lang="en-US" dirty="0">
                <a:latin typeface="Bembo" panose="02020502050201020203" pitchFamily="18" charset="0"/>
              </a:rPr>
              <a:t> = ⊆ (subset of)</a:t>
            </a:r>
          </a:p>
        </p:txBody>
      </p:sp>
    </p:spTree>
    <p:extLst>
      <p:ext uri="{BB962C8B-B14F-4D97-AF65-F5344CB8AC3E}">
        <p14:creationId xmlns:p14="http://schemas.microsoft.com/office/powerpoint/2010/main" val="1661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236" cy="415953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embo" panose="02020502050201020203" pitchFamily="18" charset="0"/>
              </a:rPr>
              <a:t>A </a:t>
            </a:r>
            <a:r>
              <a:rPr lang="en-US" b="1" dirty="0">
                <a:latin typeface="Bembo" panose="02020502050201020203" pitchFamily="18" charset="0"/>
              </a:rPr>
              <a:t>lattice </a:t>
            </a:r>
            <a:r>
              <a:rPr lang="en-US" dirty="0">
                <a:latin typeface="Bembo" panose="02020502050201020203" pitchFamily="18" charset="0"/>
              </a:rPr>
              <a:t>is a type of partial order </a:t>
            </a:r>
            <a:r>
              <a:rPr lang="en-US" b="1" dirty="0">
                <a:latin typeface="Bembo" panose="02020502050201020203" pitchFamily="18" charset="0"/>
              </a:rPr>
              <a:t>L</a:t>
            </a:r>
            <a:r>
              <a:rPr lang="en-US" dirty="0">
                <a:latin typeface="Bembo" panose="02020502050201020203" pitchFamily="18" charset="0"/>
              </a:rPr>
              <a:t> = (</a:t>
            </a:r>
            <a:r>
              <a:rPr lang="en-US" b="1" dirty="0">
                <a:latin typeface="Bembo" panose="02020502050201020203" pitchFamily="18" charset="0"/>
              </a:rPr>
              <a:t>V, ≤</a:t>
            </a:r>
            <a:r>
              <a:rPr lang="en-US" dirty="0">
                <a:latin typeface="Bembo" panose="02020502050201020203" pitchFamily="18" charset="0"/>
              </a:rPr>
              <a:t>) for which there exists: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Greatest lower bound (common ancestor) for all subsets X of V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Lower bound for any two elements is defined by the </a:t>
            </a:r>
            <a:r>
              <a:rPr lang="en-US" b="1" dirty="0">
                <a:latin typeface="Bembo" panose="02020502050201020203" pitchFamily="18" charset="0"/>
              </a:rPr>
              <a:t>meet operator (^)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E.g. there is one lower bound for {d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} and {d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}, which is the empty set {}. This is also the greatest lower bound.</a:t>
            </a:r>
          </a:p>
          <a:p>
            <a:pPr marL="457200" lvl="1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pPr lvl="1"/>
            <a:r>
              <a:rPr lang="en-US" dirty="0">
                <a:latin typeface="Bembo" panose="02020502050201020203" pitchFamily="18" charset="0"/>
              </a:rPr>
              <a:t>Least upper bound (common descendant) for all subsets X of V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Upper bound for any two elements is defined by </a:t>
            </a:r>
            <a:r>
              <a:rPr lang="en-US" b="1" dirty="0">
                <a:latin typeface="Bembo" panose="02020502050201020203" pitchFamily="18" charset="0"/>
              </a:rPr>
              <a:t>join operator (v)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E.g. upper bounds for {d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} and {d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} are {d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} and {d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2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} and least upper bound is {d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}</a:t>
            </a:r>
          </a:p>
          <a:p>
            <a:pPr marL="914400" lvl="2" indent="0">
              <a:buNone/>
            </a:pPr>
            <a:endParaRPr lang="en-US" dirty="0">
              <a:latin typeface="Bembo" panose="02020502050201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02" y="1605539"/>
            <a:ext cx="496829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0909" y="5283200"/>
            <a:ext cx="3749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(V, </a:t>
            </a:r>
            <a:r>
              <a:rPr lang="en-US" b="1" dirty="0">
                <a:latin typeface="Bembo" panose="02020502050201020203" pitchFamily="18" charset="0"/>
              </a:rPr>
              <a:t>≤</a:t>
            </a:r>
            <a:r>
              <a:rPr lang="en-US" dirty="0">
                <a:latin typeface="Bembo" panose="02020502050201020203" pitchFamily="18" charset="0"/>
              </a:rPr>
              <a:t>) :</a:t>
            </a:r>
          </a:p>
          <a:p>
            <a:r>
              <a:rPr lang="en-US" dirty="0">
                <a:latin typeface="Bembo" panose="02020502050201020203" pitchFamily="18" charset="0"/>
              </a:rPr>
              <a:t>   V = {x | such that x ⊆ {d</a:t>
            </a:r>
            <a:r>
              <a:rPr lang="en-US" baseline="-25000" dirty="0">
                <a:latin typeface="Bembo" panose="02020502050201020203" pitchFamily="18" charset="0"/>
              </a:rPr>
              <a:t>1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2</a:t>
            </a:r>
            <a:r>
              <a:rPr lang="en-US" dirty="0">
                <a:latin typeface="Bembo" panose="02020502050201020203" pitchFamily="18" charset="0"/>
              </a:rPr>
              <a:t>, d</a:t>
            </a:r>
            <a:r>
              <a:rPr lang="en-US" baseline="-25000" dirty="0">
                <a:latin typeface="Bembo" panose="02020502050201020203" pitchFamily="18" charset="0"/>
              </a:rPr>
              <a:t>3</a:t>
            </a:r>
            <a:r>
              <a:rPr lang="en-US" dirty="0">
                <a:latin typeface="Bembo" panose="02020502050201020203" pitchFamily="18" charset="0"/>
              </a:rPr>
              <a:t>}}</a:t>
            </a:r>
          </a:p>
          <a:p>
            <a:r>
              <a:rPr lang="en-US" b="1" dirty="0">
                <a:latin typeface="Bembo" panose="02020502050201020203" pitchFamily="18" charset="0"/>
              </a:rPr>
              <a:t>   ≤</a:t>
            </a:r>
            <a:r>
              <a:rPr lang="en-US" dirty="0">
                <a:latin typeface="Bembo" panose="02020502050201020203" pitchFamily="18" charset="0"/>
              </a:rPr>
              <a:t> = ⊆ (subset of)</a:t>
            </a:r>
          </a:p>
          <a:p>
            <a:r>
              <a:rPr lang="en-US" dirty="0">
                <a:latin typeface="Bembo" panose="02020502050201020203" pitchFamily="18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^ = ∩ (intersection)</a:t>
            </a:r>
          </a:p>
          <a:p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   v = U (union)</a:t>
            </a:r>
          </a:p>
        </p:txBody>
      </p:sp>
    </p:spTree>
    <p:extLst>
      <p:ext uri="{BB962C8B-B14F-4D97-AF65-F5344CB8AC3E}">
        <p14:creationId xmlns:p14="http://schemas.microsoft.com/office/powerpoint/2010/main" val="8203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236" cy="4159539"/>
          </a:xfrm>
        </p:spPr>
        <p:txBody>
          <a:bodyPr>
            <a:normAutofit/>
          </a:bodyPr>
          <a:lstStyle/>
          <a:p>
            <a:r>
              <a:rPr lang="en-US" dirty="0">
                <a:latin typeface="Bembo" panose="02020502050201020203" pitchFamily="18" charset="0"/>
              </a:rPr>
              <a:t>Properties of a lattice: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It has a unique greatest element: </a:t>
            </a:r>
            <a:r>
              <a:rPr lang="en-US" b="1" dirty="0">
                <a:latin typeface="Bembo" panose="02020502050201020203" pitchFamily="18" charset="0"/>
              </a:rPr>
              <a:t>top </a:t>
            </a:r>
            <a:r>
              <a:rPr lang="en-US" dirty="0">
                <a:latin typeface="Bembo" panose="02020502050201020203" pitchFamily="18" charset="0"/>
              </a:rPr>
              <a:t>and</a:t>
            </a:r>
            <a:r>
              <a:rPr lang="en-US" b="1" dirty="0">
                <a:latin typeface="Bembo" panose="02020502050201020203" pitchFamily="18" charset="0"/>
              </a:rPr>
              <a:t> </a:t>
            </a:r>
            <a:r>
              <a:rPr lang="en-US" dirty="0">
                <a:latin typeface="Bembo" panose="02020502050201020203" pitchFamily="18" charset="0"/>
              </a:rPr>
              <a:t>a unique smallest element </a:t>
            </a:r>
            <a:r>
              <a:rPr lang="en-US" b="1" dirty="0">
                <a:latin typeface="Bembo" panose="02020502050201020203" pitchFamily="18" charset="0"/>
              </a:rPr>
              <a:t>bottom.</a:t>
            </a:r>
          </a:p>
          <a:p>
            <a:pPr lvl="1"/>
            <a:endParaRPr lang="en-US" b="1" dirty="0">
              <a:latin typeface="Bembo" panose="02020502050201020203" pitchFamily="18" charset="0"/>
            </a:endParaRPr>
          </a:p>
          <a:p>
            <a:pPr lvl="1"/>
            <a:r>
              <a:rPr lang="en-US" dirty="0">
                <a:latin typeface="Bembo" panose="02020502050201020203" pitchFamily="18" charset="0"/>
              </a:rPr>
              <a:t>The </a:t>
            </a:r>
            <a:r>
              <a:rPr lang="en-US" b="1" dirty="0">
                <a:latin typeface="Bembo" panose="02020502050201020203" pitchFamily="18" charset="0"/>
              </a:rPr>
              <a:t>height </a:t>
            </a:r>
            <a:r>
              <a:rPr lang="en-US" dirty="0">
                <a:latin typeface="Bembo" panose="02020502050201020203" pitchFamily="18" charset="0"/>
              </a:rPr>
              <a:t>of a lattice is the length of the longest path from top to bottom.</a:t>
            </a:r>
          </a:p>
          <a:p>
            <a:pPr lvl="1"/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Semi-lattice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Lattice which has only one of the meet or join operator defined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02" y="1605539"/>
            <a:ext cx="496829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0909" y="5283200"/>
            <a:ext cx="374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top = {}</a:t>
            </a:r>
          </a:p>
          <a:p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bottom = {d</a:t>
            </a:r>
            <a:r>
              <a:rPr lang="en-US" baseline="-25000" dirty="0">
                <a:solidFill>
                  <a:srgbClr val="FF0000"/>
                </a:solidFill>
                <a:latin typeface="Bembo" panose="02020502050201020203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, d</a:t>
            </a:r>
            <a:r>
              <a:rPr lang="en-US" baseline="-25000" dirty="0">
                <a:solidFill>
                  <a:srgbClr val="FF0000"/>
                </a:solidFill>
                <a:latin typeface="Bembo" panose="02020502050201020203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, d</a:t>
            </a:r>
            <a:r>
              <a:rPr lang="en-US" baseline="-25000" dirty="0">
                <a:solidFill>
                  <a:srgbClr val="FF0000"/>
                </a:solidFill>
                <a:latin typeface="Bembo" panose="02020502050201020203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h = 3</a:t>
            </a:r>
          </a:p>
        </p:txBody>
      </p:sp>
    </p:spTree>
    <p:extLst>
      <p:ext uri="{BB962C8B-B14F-4D97-AF65-F5344CB8AC3E}">
        <p14:creationId xmlns:p14="http://schemas.microsoft.com/office/powerpoint/2010/main" val="3400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The Data-Flow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6015182" cy="4486275"/>
          </a:xfrm>
        </p:spPr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Constraints: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V and ∧ : Must define a </a:t>
            </a:r>
            <a:r>
              <a:rPr lang="en-US" b="1" dirty="0">
                <a:latin typeface="Bembo" panose="02020502050201020203" pitchFamily="18" charset="0"/>
              </a:rPr>
              <a:t>semi-lattice of finite height</a:t>
            </a:r>
          </a:p>
          <a:p>
            <a:pPr marL="457200" lvl="1" indent="0">
              <a:buNone/>
            </a:pPr>
            <a:endParaRPr lang="en-US" b="1" dirty="0">
              <a:latin typeface="Bembo" panose="02020502050201020203" pitchFamily="18" charset="0"/>
            </a:endParaRPr>
          </a:p>
          <a:p>
            <a:pPr lvl="1"/>
            <a:r>
              <a:rPr lang="en-US" dirty="0">
                <a:latin typeface="Bembo" panose="02020502050201020203" pitchFamily="18" charset="0"/>
              </a:rPr>
              <a:t>F must be family of </a:t>
            </a:r>
            <a:r>
              <a:rPr lang="en-US" b="1" dirty="0">
                <a:latin typeface="Bembo" panose="02020502050201020203" pitchFamily="18" charset="0"/>
              </a:rPr>
              <a:t>monotonic</a:t>
            </a:r>
            <a:r>
              <a:rPr lang="en-US" dirty="0">
                <a:latin typeface="Bembo" panose="02020502050201020203" pitchFamily="18" charset="0"/>
              </a:rPr>
              <a:t> functions</a:t>
            </a:r>
          </a:p>
          <a:p>
            <a:pPr lvl="2"/>
            <a:endParaRPr lang="en-US" dirty="0">
              <a:latin typeface="Bembo" panose="02020502050201020203" pitchFamily="18" charset="0"/>
            </a:endParaRPr>
          </a:p>
          <a:p>
            <a:pPr lvl="2"/>
            <a:endParaRPr lang="en-US" dirty="0">
              <a:latin typeface="Bembo" panose="02020502050201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83" y="2204750"/>
            <a:ext cx="5107710" cy="29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Transfer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5" y="1825625"/>
            <a:ext cx="6410036" cy="4351338"/>
          </a:xfrm>
        </p:spPr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A function f on a partial order is </a:t>
            </a:r>
            <a:r>
              <a:rPr lang="en-US" b="1" dirty="0">
                <a:latin typeface="Bembo" panose="02020502050201020203" pitchFamily="18" charset="0"/>
              </a:rPr>
              <a:t>monotonic </a:t>
            </a:r>
            <a:r>
              <a:rPr lang="en-US" dirty="0">
                <a:latin typeface="Bembo" panose="02020502050201020203" pitchFamily="18" charset="0"/>
              </a:rPr>
              <a:t>if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For the given partial order (V, ≤), for all x, y in V, if x ≤ y then f(x) ≤ f(y)</a:t>
            </a:r>
          </a:p>
          <a:p>
            <a:pPr lvl="1"/>
            <a:endParaRPr lang="en-US" dirty="0">
              <a:latin typeface="Bembo" panose="02020502050201020203" pitchFamily="18" charset="0"/>
            </a:endParaRPr>
          </a:p>
          <a:p>
            <a:pPr lvl="1"/>
            <a:r>
              <a:rPr lang="en-US" dirty="0">
                <a:latin typeface="Bembo" panose="02020502050201020203" pitchFamily="18" charset="0"/>
              </a:rPr>
              <a:t>Example of non-monotonic function:</a:t>
            </a:r>
          </a:p>
          <a:p>
            <a:pPr lvl="2"/>
            <a:r>
              <a:rPr lang="en-US" i="1" dirty="0">
                <a:latin typeface="Bembo" panose="02020502050201020203" pitchFamily="18" charset="0"/>
              </a:rPr>
              <a:t>If, f’({d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}) = 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, d</a:t>
            </a:r>
            <a:r>
              <a:rPr lang="en-US" i="1" baseline="-25000" dirty="0">
                <a:latin typeface="Bembo" panose="02020502050201020203" pitchFamily="18" charset="0"/>
              </a:rPr>
              <a:t>3</a:t>
            </a:r>
            <a:r>
              <a:rPr lang="en-US" i="1" dirty="0">
                <a:latin typeface="Bembo" panose="02020502050201020203" pitchFamily="18" charset="0"/>
              </a:rPr>
              <a:t>} </a:t>
            </a:r>
            <a:r>
              <a:rPr lang="en-US" dirty="0">
                <a:latin typeface="Bembo" panose="02020502050201020203" pitchFamily="18" charset="0"/>
              </a:rPr>
              <a:t>and </a:t>
            </a:r>
            <a:r>
              <a:rPr lang="en-US" i="1" dirty="0">
                <a:latin typeface="Bembo" panose="02020502050201020203" pitchFamily="18" charset="0"/>
              </a:rPr>
              <a:t>f’({d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, d</a:t>
            </a:r>
            <a:r>
              <a:rPr lang="en-US" i="1" baseline="-25000" dirty="0">
                <a:latin typeface="Bembo" panose="02020502050201020203" pitchFamily="18" charset="0"/>
              </a:rPr>
              <a:t>3</a:t>
            </a:r>
            <a:r>
              <a:rPr lang="en-US" i="1" dirty="0">
                <a:latin typeface="Bembo" panose="02020502050201020203" pitchFamily="18" charset="0"/>
              </a:rPr>
              <a:t>}) </a:t>
            </a:r>
            <a:r>
              <a:rPr lang="en-US" dirty="0">
                <a:latin typeface="Bembo" panose="02020502050201020203" pitchFamily="18" charset="0"/>
              </a:rPr>
              <a:t>= </a:t>
            </a:r>
            <a:r>
              <a:rPr lang="en-US" i="1" dirty="0">
                <a:latin typeface="Bembo" panose="02020502050201020203" pitchFamily="18" charset="0"/>
              </a:rPr>
              <a:t>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} then</a:t>
            </a:r>
          </a:p>
          <a:p>
            <a:pPr lvl="3"/>
            <a:r>
              <a:rPr lang="en-US" i="1" dirty="0">
                <a:latin typeface="Bembo" panose="02020502050201020203" pitchFamily="18" charset="0"/>
              </a:rPr>
              <a:t>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} </a:t>
            </a:r>
            <a:r>
              <a:rPr lang="en-US" dirty="0">
                <a:latin typeface="Bembo" panose="02020502050201020203" pitchFamily="18" charset="0"/>
              </a:rPr>
              <a:t>≤ </a:t>
            </a:r>
            <a:r>
              <a:rPr lang="en-US" i="1" dirty="0">
                <a:latin typeface="Bembo" panose="02020502050201020203" pitchFamily="18" charset="0"/>
              </a:rPr>
              <a:t>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, d</a:t>
            </a:r>
            <a:r>
              <a:rPr lang="en-US" i="1" baseline="-25000" dirty="0">
                <a:latin typeface="Bembo" panose="02020502050201020203" pitchFamily="18" charset="0"/>
              </a:rPr>
              <a:t>3</a:t>
            </a:r>
            <a:r>
              <a:rPr lang="en-US" i="1" dirty="0">
                <a:latin typeface="Bembo" panose="02020502050201020203" pitchFamily="18" charset="0"/>
              </a:rPr>
              <a:t>}</a:t>
            </a:r>
            <a:endParaRPr lang="en-US" dirty="0">
              <a:latin typeface="Bembo" panose="02020502050201020203" pitchFamily="18" charset="0"/>
            </a:endParaRPr>
          </a:p>
          <a:p>
            <a:pPr lvl="3"/>
            <a:r>
              <a:rPr lang="en-US" i="1" dirty="0">
                <a:latin typeface="Bembo" panose="02020502050201020203" pitchFamily="18" charset="0"/>
              </a:rPr>
              <a:t>f’({d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, d</a:t>
            </a:r>
            <a:r>
              <a:rPr lang="en-US" i="1" baseline="-25000" dirty="0">
                <a:latin typeface="Bembo" panose="02020502050201020203" pitchFamily="18" charset="0"/>
              </a:rPr>
              <a:t>3</a:t>
            </a:r>
            <a:r>
              <a:rPr lang="en-US" i="1" dirty="0">
                <a:latin typeface="Bembo" panose="02020502050201020203" pitchFamily="18" charset="0"/>
              </a:rPr>
              <a:t>}) </a:t>
            </a:r>
            <a:r>
              <a:rPr lang="en-US" dirty="0">
                <a:latin typeface="Bembo" panose="02020502050201020203" pitchFamily="18" charset="0"/>
              </a:rPr>
              <a:t>≤ </a:t>
            </a:r>
            <a:r>
              <a:rPr lang="en-US" i="1" dirty="0">
                <a:latin typeface="Bembo" panose="02020502050201020203" pitchFamily="18" charset="0"/>
              </a:rPr>
              <a:t>f’({d</a:t>
            </a:r>
            <a:r>
              <a:rPr lang="en-US" i="1" baseline="-25000" dirty="0">
                <a:latin typeface="Bembo" panose="02020502050201020203" pitchFamily="18" charset="0"/>
              </a:rPr>
              <a:t>1</a:t>
            </a:r>
            <a:r>
              <a:rPr lang="en-US" i="1" dirty="0">
                <a:latin typeface="Bembo" panose="02020502050201020203" pitchFamily="18" charset="0"/>
              </a:rPr>
              <a:t>})</a:t>
            </a:r>
          </a:p>
          <a:p>
            <a:pPr lvl="3"/>
            <a:r>
              <a:rPr lang="en-US" i="1" dirty="0">
                <a:latin typeface="Bembo" panose="02020502050201020203" pitchFamily="18" charset="0"/>
              </a:rPr>
              <a:t>i.e. for </a:t>
            </a:r>
            <a:r>
              <a:rPr lang="en-US" dirty="0">
                <a:latin typeface="Bembo" panose="02020502050201020203" pitchFamily="18" charset="0"/>
              </a:rPr>
              <a:t>x ≤ y, we have f(y) ≤ f(x)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83" y="2204750"/>
            <a:ext cx="5107710" cy="29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Fix point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5" y="1825625"/>
            <a:ext cx="6410036" cy="4351338"/>
          </a:xfrm>
        </p:spPr>
        <p:txBody>
          <a:bodyPr/>
          <a:lstStyle/>
          <a:p>
            <a:r>
              <a:rPr lang="en-US" u="sng" dirty="0">
                <a:latin typeface="Bembo" panose="02020502050201020203" pitchFamily="18" charset="0"/>
              </a:rPr>
              <a:t>Fixed point theorem</a:t>
            </a:r>
            <a:r>
              <a:rPr lang="en-US" dirty="0">
                <a:latin typeface="Bembo" panose="02020502050201020203" pitchFamily="18" charset="0"/>
              </a:rPr>
              <a:t>: In a lattice </a:t>
            </a:r>
            <a:r>
              <a:rPr lang="en-US" i="1" dirty="0">
                <a:latin typeface="Bembo" panose="02020502050201020203" pitchFamily="18" charset="0"/>
              </a:rPr>
              <a:t>L </a:t>
            </a:r>
            <a:r>
              <a:rPr lang="en-US" dirty="0">
                <a:latin typeface="Bembo" panose="02020502050201020203" pitchFamily="18" charset="0"/>
              </a:rPr>
              <a:t>with finite height, every monotone function </a:t>
            </a:r>
            <a:r>
              <a:rPr lang="en-US" i="1" dirty="0">
                <a:latin typeface="Bembo" panose="02020502050201020203" pitchFamily="18" charset="0"/>
              </a:rPr>
              <a:t>f </a:t>
            </a:r>
            <a:r>
              <a:rPr lang="en-US" dirty="0">
                <a:latin typeface="Bembo" panose="02020502050201020203" pitchFamily="18" charset="0"/>
              </a:rPr>
              <a:t>has a unique least fixed point fix(</a:t>
            </a:r>
            <a:r>
              <a:rPr lang="en-US" i="1" dirty="0">
                <a:latin typeface="Bembo" panose="02020502050201020203" pitchFamily="18" charset="0"/>
              </a:rPr>
              <a:t>f</a:t>
            </a:r>
            <a:r>
              <a:rPr lang="en-US" dirty="0">
                <a:latin typeface="Bembo" panose="02020502050201020203" pitchFamily="18" charset="0"/>
              </a:rPr>
              <a:t>)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Definition: a value </a:t>
            </a:r>
            <a:r>
              <a:rPr lang="en-US" i="1" dirty="0">
                <a:latin typeface="Bembo" panose="02020502050201020203" pitchFamily="18" charset="0"/>
              </a:rPr>
              <a:t>v </a:t>
            </a:r>
            <a:r>
              <a:rPr lang="en-US" dirty="0">
                <a:latin typeface="Bembo" panose="02020502050201020203" pitchFamily="18" charset="0"/>
              </a:rPr>
              <a:t>is a </a:t>
            </a:r>
            <a:r>
              <a:rPr lang="en-US" b="1" dirty="0">
                <a:latin typeface="Bembo" panose="02020502050201020203" pitchFamily="18" charset="0"/>
              </a:rPr>
              <a:t>fixed point </a:t>
            </a:r>
            <a:r>
              <a:rPr lang="en-US" dirty="0">
                <a:latin typeface="Bembo" panose="02020502050201020203" pitchFamily="18" charset="0"/>
              </a:rPr>
              <a:t>of a function </a:t>
            </a:r>
            <a:r>
              <a:rPr lang="en-US" i="1" dirty="0">
                <a:latin typeface="Bembo" panose="02020502050201020203" pitchFamily="18" charset="0"/>
              </a:rPr>
              <a:t>f </a:t>
            </a:r>
            <a:r>
              <a:rPr lang="en-US" dirty="0">
                <a:latin typeface="Bembo" panose="02020502050201020203" pitchFamily="18" charset="0"/>
              </a:rPr>
              <a:t>if and only if </a:t>
            </a:r>
            <a:r>
              <a:rPr lang="en-US" i="1" dirty="0">
                <a:latin typeface="Bembo" panose="02020502050201020203" pitchFamily="18" charset="0"/>
              </a:rPr>
              <a:t>f</a:t>
            </a:r>
            <a:r>
              <a:rPr lang="en-US" dirty="0">
                <a:latin typeface="Bembo" panose="02020502050201020203" pitchFamily="18" charset="0"/>
              </a:rPr>
              <a:t>(</a:t>
            </a:r>
            <a:r>
              <a:rPr lang="en-US" i="1" dirty="0">
                <a:latin typeface="Bembo" panose="02020502050201020203" pitchFamily="18" charset="0"/>
              </a:rPr>
              <a:t>v</a:t>
            </a:r>
            <a:r>
              <a:rPr lang="en-US" dirty="0">
                <a:latin typeface="Bembo" panose="02020502050201020203" pitchFamily="18" charset="0"/>
              </a:rPr>
              <a:t>) = </a:t>
            </a:r>
            <a:r>
              <a:rPr lang="en-US" i="1" dirty="0">
                <a:latin typeface="Bembo" panose="02020502050201020203" pitchFamily="18" charset="0"/>
              </a:rPr>
              <a:t>v</a:t>
            </a:r>
            <a:r>
              <a:rPr lang="en-US" dirty="0">
                <a:latin typeface="Bembo" panose="02020502050201020203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Bembo" panose="02020502050201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83" y="2204750"/>
            <a:ext cx="5107710" cy="29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5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Dataflow algorithm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7" y="1834861"/>
            <a:ext cx="626225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Bembo" panose="02020502050201020203" pitchFamily="18" charset="0"/>
              </a:rPr>
              <a:t>Data-flow analysis works on a control-flow graph and a lattice </a:t>
            </a:r>
            <a:r>
              <a:rPr lang="en-US" i="1" dirty="0">
                <a:latin typeface="Bembo" panose="02020502050201020203" pitchFamily="18" charset="0"/>
              </a:rPr>
              <a:t>L</a:t>
            </a:r>
            <a:r>
              <a:rPr lang="en-US" dirty="0">
                <a:latin typeface="Bembo" panose="02020502050201020203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A variable </a:t>
            </a:r>
            <a:r>
              <a:rPr lang="en-US" i="1" dirty="0">
                <a:latin typeface="Bembo" panose="02020502050201020203" pitchFamily="18" charset="0"/>
              </a:rPr>
              <a:t>v</a:t>
            </a:r>
            <a:r>
              <a:rPr lang="en-US" baseline="-25000" dirty="0">
                <a:latin typeface="Bembo" panose="02020502050201020203" pitchFamily="18" charset="0"/>
              </a:rPr>
              <a:t>i</a:t>
            </a:r>
            <a:r>
              <a:rPr lang="en-US" i="1" dirty="0">
                <a:latin typeface="Bembo" panose="02020502050201020203" pitchFamily="18" charset="0"/>
              </a:rPr>
              <a:t> </a:t>
            </a:r>
            <a:r>
              <a:rPr lang="en-US" dirty="0">
                <a:latin typeface="Bembo" panose="02020502050201020203" pitchFamily="18" charset="0"/>
              </a:rPr>
              <a:t>ranging over the values of </a:t>
            </a:r>
            <a:r>
              <a:rPr lang="en-US" i="1" dirty="0">
                <a:latin typeface="Bembo" panose="02020502050201020203" pitchFamily="18" charset="0"/>
              </a:rPr>
              <a:t>L </a:t>
            </a:r>
            <a:r>
              <a:rPr lang="en-US" dirty="0">
                <a:latin typeface="Bembo" panose="02020502050201020203" pitchFamily="18" charset="0"/>
              </a:rPr>
              <a:t>is attached to every node program point</a:t>
            </a:r>
            <a:r>
              <a:rPr lang="en-US" i="1" dirty="0">
                <a:latin typeface="Bembo" panose="02020502050201020203" pitchFamily="18" charset="0"/>
              </a:rPr>
              <a:t> p </a:t>
            </a:r>
            <a:r>
              <a:rPr lang="en-US" dirty="0">
                <a:latin typeface="Bembo" panose="02020502050201020203" pitchFamily="18" charset="0"/>
              </a:rPr>
              <a:t>of the CFG.</a:t>
            </a:r>
          </a:p>
          <a:p>
            <a:pPr marL="0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Each v</a:t>
            </a:r>
            <a:r>
              <a:rPr lang="en-US" baseline="-25000" dirty="0">
                <a:latin typeface="Bembo" panose="02020502050201020203" pitchFamily="18" charset="0"/>
              </a:rPr>
              <a:t>i</a:t>
            </a:r>
            <a:r>
              <a:rPr lang="en-US" dirty="0">
                <a:latin typeface="Bembo" panose="02020502050201020203" pitchFamily="18" charset="0"/>
              </a:rPr>
              <a:t> moves from top to bottom along some path on the lattice until it reaches a fixed point.</a:t>
            </a:r>
          </a:p>
          <a:p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Monotonicity of transfer functions ensure that we always move downwards</a:t>
            </a:r>
          </a:p>
          <a:p>
            <a:pPr marL="0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r>
              <a:rPr lang="en-US" dirty="0">
                <a:latin typeface="Bembo" panose="02020502050201020203" pitchFamily="18" charset="0"/>
              </a:rPr>
              <a:t>Algorithm terminates when fixed point is reached for each v</a:t>
            </a:r>
            <a:r>
              <a:rPr lang="en-US" baseline="-25000" dirty="0">
                <a:latin typeface="Bembo" panose="02020502050201020203" pitchFamily="18" charset="0"/>
              </a:rPr>
              <a:t>i</a:t>
            </a:r>
            <a:r>
              <a:rPr lang="en-US" dirty="0">
                <a:latin typeface="Bembo" panose="02020502050201020203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83" y="2204750"/>
            <a:ext cx="5107710" cy="29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4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mbo" panose="02020502050201020203" pitchFamily="18" charset="0"/>
              </a:rPr>
              <a:t>DFA Implementation</a:t>
            </a:r>
            <a:br>
              <a:rPr lang="en-US" dirty="0">
                <a:latin typeface="Bembo" panose="02020502050201020203" pitchFamily="18" charset="0"/>
              </a:rPr>
            </a:br>
            <a:r>
              <a:rPr lang="en-US" dirty="0">
                <a:latin typeface="Bembo" panose="02020502050201020203" pitchFamily="18" charset="0"/>
              </a:rPr>
              <a:t>+</a:t>
            </a:r>
            <a:br>
              <a:rPr lang="en-US" dirty="0">
                <a:latin typeface="Bembo" panose="02020502050201020203" pitchFamily="18" charset="0"/>
              </a:rPr>
            </a:br>
            <a:r>
              <a:rPr lang="en-US" dirty="0">
                <a:latin typeface="Bembo" panose="020205020502010202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3212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Code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mbo" panose="02020502050201020203" pitchFamily="18" charset="0"/>
              </a:rPr>
              <a:t>Code Analysis:</a:t>
            </a:r>
          </a:p>
          <a:p>
            <a:pPr marL="457200" lvl="1" indent="0">
              <a:buNone/>
            </a:pPr>
            <a:r>
              <a:rPr lang="en-US" b="1" dirty="0">
                <a:latin typeface="Bembo" panose="02020502050201020203" pitchFamily="18" charset="0"/>
              </a:rPr>
              <a:t>(a) Static program analysis</a:t>
            </a:r>
            <a:r>
              <a:rPr lang="en-US" dirty="0">
                <a:latin typeface="Bembo" panose="02020502050201020203" pitchFamily="18" charset="0"/>
              </a:rPr>
              <a:t>: analysis of computer software that is performed without actually executing the program. In most cases the analysis is performed on some version of the source code or intermediate code.</a:t>
            </a:r>
          </a:p>
          <a:p>
            <a:pPr marL="457200" lvl="1" indent="0">
              <a:buNone/>
            </a:pPr>
            <a:endParaRPr lang="en-US" dirty="0">
              <a:latin typeface="Bembo" panose="02020502050201020203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Bembo" panose="02020502050201020203" pitchFamily="18" charset="0"/>
              </a:rPr>
              <a:t>(b) Dynamic program analysis</a:t>
            </a:r>
            <a:r>
              <a:rPr lang="en-US" dirty="0">
                <a:latin typeface="Bembo" panose="02020502050201020203" pitchFamily="18" charset="0"/>
              </a:rPr>
              <a:t>: analysis performed on an executing program. In most cases the analysis is performed on some form of the object code.</a:t>
            </a:r>
            <a:endParaRPr lang="en-US" b="1" dirty="0">
              <a:latin typeface="Bembo" panose="020205020502010202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066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embo" panose="02020502050201020203" pitchFamily="18" charset="0"/>
              </a:rPr>
              <a:t>Static analysis can be broadly categorized into:</a:t>
            </a:r>
          </a:p>
          <a:p>
            <a:pPr lvl="1"/>
            <a:r>
              <a:rPr lang="en-US" dirty="0">
                <a:latin typeface="Bembo" panose="02020502050201020203" pitchFamily="18" charset="0"/>
              </a:rPr>
              <a:t>Flow independent static analysis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Does not depend of the control flow/data flow of the program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Evaluate </a:t>
            </a:r>
            <a:r>
              <a:rPr lang="en-US" b="1" dirty="0">
                <a:latin typeface="Bembo" panose="02020502050201020203" pitchFamily="18" charset="0"/>
              </a:rPr>
              <a:t>Static properties </a:t>
            </a:r>
            <a:r>
              <a:rPr lang="en-US" dirty="0">
                <a:latin typeface="Bembo" panose="02020502050201020203" pitchFamily="18" charset="0"/>
              </a:rPr>
              <a:t>of a program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Example: Find All References</a:t>
            </a:r>
          </a:p>
          <a:p>
            <a:pPr lvl="2"/>
            <a:endParaRPr lang="en-US" dirty="0">
              <a:latin typeface="Bembo" panose="02020502050201020203" pitchFamily="18" charset="0"/>
            </a:endParaRPr>
          </a:p>
          <a:p>
            <a:pPr lvl="1"/>
            <a:r>
              <a:rPr lang="en-US" dirty="0">
                <a:latin typeface="Bembo" panose="02020502050201020203" pitchFamily="18" charset="0"/>
              </a:rPr>
              <a:t>Flow dependent static analysis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Depends of the control flow/data flow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Evaluate </a:t>
            </a:r>
            <a:r>
              <a:rPr lang="en-US" b="1" dirty="0">
                <a:latin typeface="Bembo" panose="02020502050201020203" pitchFamily="18" charset="0"/>
              </a:rPr>
              <a:t>Dynamic properties </a:t>
            </a:r>
            <a:r>
              <a:rPr lang="en-US" dirty="0">
                <a:latin typeface="Bembo" panose="02020502050201020203" pitchFamily="18" charset="0"/>
              </a:rPr>
              <a:t>of a program at runtime</a:t>
            </a:r>
          </a:p>
          <a:p>
            <a:pPr lvl="2"/>
            <a:r>
              <a:rPr lang="en-US" dirty="0">
                <a:latin typeface="Bembo" panose="02020502050201020203" pitchFamily="18" charset="0"/>
              </a:rPr>
              <a:t>Examples:</a:t>
            </a:r>
          </a:p>
          <a:p>
            <a:pPr lvl="3"/>
            <a:r>
              <a:rPr lang="en-US" dirty="0">
                <a:latin typeface="Bembo" panose="02020502050201020203" pitchFamily="18" charset="0"/>
              </a:rPr>
              <a:t>Find All Reaching Assignments:</a:t>
            </a:r>
          </a:p>
          <a:p>
            <a:pPr lvl="4"/>
            <a:r>
              <a:rPr lang="en-US" dirty="0">
                <a:latin typeface="Bembo" panose="02020502050201020203" pitchFamily="18" charset="0"/>
              </a:rPr>
              <a:t>Reaching assignments for a variable at a given program point are all assignments to that variable that can reach that that point at runtime (i.e. there are no possible intermediate killing assignments)</a:t>
            </a:r>
          </a:p>
          <a:p>
            <a:pPr lvl="3"/>
            <a:r>
              <a:rPr lang="en-US" dirty="0">
                <a:latin typeface="Bembo" panose="02020502050201020203" pitchFamily="18" charset="0"/>
              </a:rPr>
              <a:t>Null analysis: Can a given variable be null at a given program point?</a:t>
            </a:r>
          </a:p>
          <a:p>
            <a:endParaRPr lang="en-US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Data-flow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Data-flow analysis</a:t>
            </a:r>
            <a:r>
              <a:rPr lang="en-US" dirty="0">
                <a:latin typeface="Bembo" panose="02020502050201020203" pitchFamily="18" charset="0"/>
              </a:rPr>
              <a:t> is a technique for gathering information about the possible set of data values calculated at various points in a computer program. </a:t>
            </a:r>
          </a:p>
          <a:p>
            <a:endParaRPr lang="en-US" dirty="0">
              <a:latin typeface="Bembo" panose="02020502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mbo" panose="02020502050201020203" pitchFamily="18" charset="0"/>
              </a:rPr>
              <a:t>DFA Example -</a:t>
            </a:r>
            <a:br>
              <a:rPr lang="en-US" dirty="0">
                <a:latin typeface="Bembo" panose="02020502050201020203" pitchFamily="18" charset="0"/>
              </a:rPr>
            </a:br>
            <a:r>
              <a:rPr lang="en-US" dirty="0">
                <a:latin typeface="Bembo" panose="02020502050201020203" pitchFamily="18" charset="0"/>
              </a:rPr>
              <a:t>Reaching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42402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Reaching Definitions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5702" y="1787857"/>
            <a:ext cx="21017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y = 10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x = 3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y = 11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If 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y = 2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x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35404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z = x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x = 2</a:t>
            </a: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7146878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7" idx="0"/>
          </p:cNvCxnSpPr>
          <p:nvPr/>
        </p:nvCxnSpPr>
        <p:spPr>
          <a:xfrm>
            <a:off x="8966580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5702" y="5173008"/>
            <a:ext cx="2101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exit</a:t>
            </a:r>
          </a:p>
        </p:txBody>
      </p:sp>
      <p:cxnSp>
        <p:nvCxnSpPr>
          <p:cNvPr id="21" name="Straight Arrow Connector 20"/>
          <p:cNvCxnSpPr>
            <a:stCxn id="16" idx="2"/>
            <a:endCxn id="20" idx="0"/>
          </p:cNvCxnSpPr>
          <p:nvPr/>
        </p:nvCxnSpPr>
        <p:spPr>
          <a:xfrm>
            <a:off x="7146878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20" idx="0"/>
          </p:cNvCxnSpPr>
          <p:nvPr/>
        </p:nvCxnSpPr>
        <p:spPr>
          <a:xfrm flipH="1">
            <a:off x="8966580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Reaching Definitions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15702" y="1787857"/>
            <a:ext cx="21017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d0: </a:t>
            </a:r>
            <a:r>
              <a:rPr lang="en-US" dirty="0">
                <a:latin typeface="Bembo" panose="02020502050201020203" pitchFamily="18" charset="0"/>
              </a:rPr>
              <a:t>y =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d1:  </a:t>
            </a:r>
            <a:r>
              <a:rPr lang="en-US" dirty="0">
                <a:latin typeface="Bembo" panose="02020502050201020203" pitchFamily="18" charset="0"/>
              </a:rPr>
              <a:t>x =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d2: </a:t>
            </a:r>
            <a:r>
              <a:rPr lang="en-US" dirty="0">
                <a:latin typeface="Bembo" panose="02020502050201020203" pitchFamily="18" charset="0"/>
              </a:rPr>
              <a:t>y = 11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If 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d3: </a:t>
            </a:r>
            <a:r>
              <a:rPr lang="en-US" dirty="0">
                <a:latin typeface="Bembo" panose="02020502050201020203" pitchFamily="18" charset="0"/>
              </a:rPr>
              <a:t>y = 2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d4: </a:t>
            </a:r>
            <a:r>
              <a:rPr lang="en-US" dirty="0">
                <a:latin typeface="Bembo" panose="02020502050201020203" pitchFamily="18" charset="0"/>
              </a:rPr>
              <a:t>x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35404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d5: </a:t>
            </a:r>
            <a:r>
              <a:rPr lang="en-US" dirty="0">
                <a:latin typeface="Bembo" panose="02020502050201020203" pitchFamily="18" charset="0"/>
              </a:rPr>
              <a:t>z = x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d6: </a:t>
            </a:r>
            <a:r>
              <a:rPr lang="en-US" dirty="0">
                <a:latin typeface="Bembo" panose="02020502050201020203" pitchFamily="18" charset="0"/>
              </a:rPr>
              <a:t>x = 2</a:t>
            </a:r>
          </a:p>
        </p:txBody>
      </p:sp>
      <p:cxnSp>
        <p:nvCxnSpPr>
          <p:cNvPr id="33" name="Straight Arrow Connector 32"/>
          <p:cNvCxnSpPr>
            <a:stCxn id="30" idx="2"/>
            <a:endCxn id="31" idx="0"/>
          </p:cNvCxnSpPr>
          <p:nvPr/>
        </p:nvCxnSpPr>
        <p:spPr>
          <a:xfrm flipH="1">
            <a:off x="7146878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32" idx="0"/>
          </p:cNvCxnSpPr>
          <p:nvPr/>
        </p:nvCxnSpPr>
        <p:spPr>
          <a:xfrm>
            <a:off x="8966580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15702" y="5173008"/>
            <a:ext cx="2101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exit</a:t>
            </a:r>
          </a:p>
        </p:txBody>
      </p:sp>
      <p:cxnSp>
        <p:nvCxnSpPr>
          <p:cNvPr id="36" name="Straight Arrow Connector 35"/>
          <p:cNvCxnSpPr>
            <a:stCxn id="31" idx="2"/>
            <a:endCxn id="35" idx="0"/>
          </p:cNvCxnSpPr>
          <p:nvPr/>
        </p:nvCxnSpPr>
        <p:spPr>
          <a:xfrm>
            <a:off x="7146878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5" idx="0"/>
          </p:cNvCxnSpPr>
          <p:nvPr/>
        </p:nvCxnSpPr>
        <p:spPr>
          <a:xfrm flipH="1">
            <a:off x="8966580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1319" y="1690688"/>
            <a:ext cx="50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Every assignment is a definition</a:t>
            </a:r>
          </a:p>
        </p:txBody>
      </p:sp>
    </p:spTree>
    <p:extLst>
      <p:ext uri="{BB962C8B-B14F-4D97-AF65-F5344CB8AC3E}">
        <p14:creationId xmlns:p14="http://schemas.microsoft.com/office/powerpoint/2010/main" val="17654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Reaching Definitions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5702" y="1787857"/>
            <a:ext cx="21017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d0: y = 10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d1:  x = 3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d2: y = 11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If 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d3: y = 2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d4: x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35404" y="3618932"/>
            <a:ext cx="2101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d5: z = x</a:t>
            </a:r>
          </a:p>
          <a:p>
            <a:pPr algn="ctr"/>
            <a:r>
              <a:rPr lang="en-US" dirty="0">
                <a:latin typeface="Bembo" panose="02020502050201020203" pitchFamily="18" charset="0"/>
              </a:rPr>
              <a:t>d6: x = 2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7146878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8966580" y="2988186"/>
            <a:ext cx="1819702" cy="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5702" y="5173008"/>
            <a:ext cx="2101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exit</a:t>
            </a:r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7146878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 flipH="1">
            <a:off x="8966580" y="4265263"/>
            <a:ext cx="1819702" cy="9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319" y="1690688"/>
            <a:ext cx="5022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Every assignment is 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embo" panose="02020502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A </a:t>
            </a:r>
            <a:r>
              <a:rPr lang="en-US" b="1" dirty="0">
                <a:latin typeface="Bembo" panose="02020502050201020203" pitchFamily="18" charset="0"/>
              </a:rPr>
              <a:t>definition d reaches </a:t>
            </a:r>
            <a:r>
              <a:rPr lang="en-US" dirty="0">
                <a:latin typeface="Bembo" panose="02020502050201020203" pitchFamily="18" charset="0"/>
              </a:rPr>
              <a:t>a program point </a:t>
            </a:r>
            <a:r>
              <a:rPr lang="en-US" b="1" dirty="0">
                <a:latin typeface="Bembo" panose="02020502050201020203" pitchFamily="18" charset="0"/>
              </a:rPr>
              <a:t>p </a:t>
            </a:r>
            <a:r>
              <a:rPr lang="en-US" dirty="0">
                <a:latin typeface="Bembo" panose="02020502050201020203" pitchFamily="18" charset="0"/>
              </a:rPr>
              <a:t>if </a:t>
            </a:r>
            <a:r>
              <a:rPr lang="en-US" b="1" dirty="0">
                <a:latin typeface="Bembo" panose="02020502050201020203" pitchFamily="18" charset="0"/>
              </a:rPr>
              <a:t>there exists </a:t>
            </a:r>
            <a:r>
              <a:rPr lang="en-US" dirty="0">
                <a:latin typeface="Bembo" panose="02020502050201020203" pitchFamily="18" charset="0"/>
              </a:rPr>
              <a:t>path from the program point immediately following </a:t>
            </a:r>
            <a:r>
              <a:rPr lang="en-US" b="1" dirty="0">
                <a:latin typeface="Bembo" panose="02020502050201020203" pitchFamily="18" charset="0"/>
              </a:rPr>
              <a:t>d </a:t>
            </a:r>
            <a:r>
              <a:rPr lang="en-US" dirty="0">
                <a:latin typeface="Bembo" panose="02020502050201020203" pitchFamily="18" charset="0"/>
              </a:rPr>
              <a:t>to </a:t>
            </a:r>
            <a:r>
              <a:rPr lang="en-US" b="1" dirty="0">
                <a:latin typeface="Bembo" panose="02020502050201020203" pitchFamily="18" charset="0"/>
              </a:rPr>
              <a:t>p </a:t>
            </a:r>
            <a:r>
              <a:rPr lang="en-US" dirty="0">
                <a:latin typeface="Bembo" panose="02020502050201020203" pitchFamily="18" charset="0"/>
              </a:rPr>
              <a:t>such that </a:t>
            </a:r>
            <a:r>
              <a:rPr lang="en-US" b="1" dirty="0">
                <a:latin typeface="Bembo" panose="02020502050201020203" pitchFamily="18" charset="0"/>
              </a:rPr>
              <a:t>d </a:t>
            </a:r>
            <a:r>
              <a:rPr lang="en-US" dirty="0">
                <a:latin typeface="Bembo" panose="02020502050201020203" pitchFamily="18" charset="0"/>
              </a:rPr>
              <a:t>is not killed (overwritten) along that path.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3397" y="5090785"/>
            <a:ext cx="21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{ d2, d3, d4, d5, d6 }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66296" y="5282190"/>
            <a:ext cx="14938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11110" y="2651959"/>
            <a:ext cx="131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{ d1, d2 }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165078" y="2808656"/>
            <a:ext cx="12007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165078" y="2555805"/>
            <a:ext cx="12007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146878" y="2271477"/>
            <a:ext cx="12007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35505" y="1987148"/>
            <a:ext cx="12007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19920" y="1802395"/>
            <a:ext cx="131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{ 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0486" y="2076747"/>
            <a:ext cx="131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{ d0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15798" y="2361075"/>
            <a:ext cx="131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{ d0, d1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6584" y="3924196"/>
            <a:ext cx="205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{ d3, d4 }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045122" y="4115601"/>
            <a:ext cx="14938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76431" y="4711343"/>
            <a:ext cx="205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{ d2, d5, d6 }</a:t>
            </a:r>
          </a:p>
        </p:txBody>
      </p:sp>
      <p:cxnSp>
        <p:nvCxnSpPr>
          <p:cNvPr id="35" name="Straight Connector 34"/>
          <p:cNvCxnSpPr>
            <a:stCxn id="7" idx="2"/>
            <a:endCxn id="34" idx="0"/>
          </p:cNvCxnSpPr>
          <p:nvPr/>
        </p:nvCxnSpPr>
        <p:spPr>
          <a:xfrm>
            <a:off x="10786282" y="4265263"/>
            <a:ext cx="119418" cy="446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9" grpId="0"/>
      <p:bldP spid="30" grpId="0"/>
      <p:bldP spid="31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10950</TotalTime>
  <Words>1977</Words>
  <Application>Microsoft Office PowerPoint</Application>
  <PresentationFormat>Widescreen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Bembo</vt:lpstr>
      <vt:lpstr>Calibri</vt:lpstr>
      <vt:lpstr>Calibri Light</vt:lpstr>
      <vt:lpstr>Office Theme</vt:lpstr>
      <vt:lpstr>Dataflow analysis</vt:lpstr>
      <vt:lpstr>Overview</vt:lpstr>
      <vt:lpstr>Code Analysis</vt:lpstr>
      <vt:lpstr>Static analysis</vt:lpstr>
      <vt:lpstr>Data-flow analysis</vt:lpstr>
      <vt:lpstr>DFA Example - Reaching Definitions</vt:lpstr>
      <vt:lpstr>Reaching Definitions</vt:lpstr>
      <vt:lpstr>Reaching Definitions</vt:lpstr>
      <vt:lpstr>Reaching Definitions</vt:lpstr>
      <vt:lpstr>Reaching Definitions</vt:lpstr>
      <vt:lpstr>Data-flow algorithm</vt:lpstr>
      <vt:lpstr>1) Abstract Simulation of Statement</vt:lpstr>
      <vt:lpstr>2) Abstract Simulation of Basic block</vt:lpstr>
      <vt:lpstr>3) Abstract Simulation of Control transfer</vt:lpstr>
      <vt:lpstr>Dataflow Analysis schema</vt:lpstr>
      <vt:lpstr>Dataflow Analysis schema</vt:lpstr>
      <vt:lpstr>Reaching Definitions: Iterative Algorithm</vt:lpstr>
      <vt:lpstr>Algorithm properties</vt:lpstr>
      <vt:lpstr>DFA Theory – Mathematical Framework</vt:lpstr>
      <vt:lpstr>The Data-Flow Framework</vt:lpstr>
      <vt:lpstr>Partial order</vt:lpstr>
      <vt:lpstr>Lattice</vt:lpstr>
      <vt:lpstr>Lattice</vt:lpstr>
      <vt:lpstr>The Data-Flow Framework</vt:lpstr>
      <vt:lpstr>Transfer functions</vt:lpstr>
      <vt:lpstr>Fix point theorem</vt:lpstr>
      <vt:lpstr>Dataflow algorithm revisited</vt:lpstr>
      <vt:lpstr>DFA Implementation +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 analysis</dc:title>
  <dc:creator>Manish Vasani</dc:creator>
  <cp:lastModifiedBy>Manish Vasani</cp:lastModifiedBy>
  <cp:revision>328</cp:revision>
  <dcterms:created xsi:type="dcterms:W3CDTF">2013-07-29T18:02:04Z</dcterms:created>
  <dcterms:modified xsi:type="dcterms:W3CDTF">2021-05-04T12:46:45Z</dcterms:modified>
</cp:coreProperties>
</file>