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93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24" r:id="rId47"/>
    <p:sldId id="325" r:id="rId48"/>
    <p:sldId id="326" r:id="rId49"/>
    <p:sldId id="327" r:id="rId50"/>
    <p:sldId id="328" r:id="rId51"/>
    <p:sldId id="329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5" r:id="rId63"/>
    <p:sldId id="346" r:id="rId64"/>
    <p:sldId id="347" r:id="rId65"/>
    <p:sldId id="354" r:id="rId66"/>
    <p:sldId id="353" r:id="rId67"/>
    <p:sldId id="357" r:id="rId68"/>
    <p:sldId id="358" r:id="rId69"/>
    <p:sldId id="359" r:id="rId70"/>
    <p:sldId id="379" r:id="rId71"/>
    <p:sldId id="380" r:id="rId72"/>
    <p:sldId id="381" r:id="rId73"/>
    <p:sldId id="360" r:id="rId74"/>
    <p:sldId id="361" r:id="rId75"/>
    <p:sldId id="362" r:id="rId76"/>
    <p:sldId id="363" r:id="rId77"/>
    <p:sldId id="365" r:id="rId78"/>
    <p:sldId id="364" r:id="rId79"/>
    <p:sldId id="366" r:id="rId80"/>
    <p:sldId id="367" r:id="rId81"/>
    <p:sldId id="369" r:id="rId82"/>
    <p:sldId id="378" r:id="rId83"/>
    <p:sldId id="307" r:id="rId84"/>
    <p:sldId id="377" r:id="rId85"/>
    <p:sldId id="382" r:id="rId86"/>
    <p:sldId id="373" r:id="rId87"/>
    <p:sldId id="374" r:id="rId88"/>
    <p:sldId id="375" r:id="rId89"/>
    <p:sldId id="376" r:id="rId90"/>
    <p:sldId id="286" r:id="rId91"/>
    <p:sldId id="287" r:id="rId92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8" autoAdjust="0"/>
  </p:normalViewPr>
  <p:slideViewPr>
    <p:cSldViewPr>
      <p:cViewPr varScale="1">
        <p:scale>
          <a:sx n="84" d="100"/>
          <a:sy n="84" d="100"/>
        </p:scale>
        <p:origin x="85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DFF0F-50CD-424A-A21C-2449F25F94EF}" type="datetimeFigureOut">
              <a:rPr lang="mk-MK" smtClean="0"/>
              <a:t>01.03.2016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96412-74AB-4C7F-836F-09CFE7A98A34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900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96412-74AB-4C7F-836F-09CFE7A98A34}" type="slidenum">
              <a:rPr lang="mk-MK" smtClean="0"/>
              <a:t>45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987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96412-74AB-4C7F-836F-09CFE7A98A34}" type="slidenum">
              <a:rPr lang="mk-MK" smtClean="0"/>
              <a:t>91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4028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BFA850-816C-454B-B45C-1BCF243377DA}" type="datetime1">
              <a:rPr lang="mk-MK" smtClean="0"/>
              <a:t>01.03.2016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0E10-E049-4F1F-A5C8-3231797E0041}" type="datetime1">
              <a:rPr lang="mk-MK" smtClean="0"/>
              <a:t>01.03.2016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5A50-688C-476B-9D19-1D917419A0C0}" type="datetime1">
              <a:rPr lang="mk-MK" smtClean="0"/>
              <a:t>01.03.2016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5417-50D7-4E01-B62C-9CDF5C30D8BD}" type="datetime1">
              <a:rPr lang="mk-MK" smtClean="0"/>
              <a:t>01.03.2016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7E90-588F-4EDB-B285-287AE9F77E9D}" type="datetime1">
              <a:rPr lang="mk-MK" smtClean="0"/>
              <a:t>01.03.2016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CA97-9790-4617-9DC1-82BDC143A981}" type="datetime1">
              <a:rPr lang="mk-MK" smtClean="0"/>
              <a:t>01.03.2016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E1D2D5-AD45-47A1-B11C-1BFAC51667A7}" type="datetime1">
              <a:rPr lang="mk-MK" smtClean="0"/>
              <a:t>01.03.2016</a:t>
            </a:fld>
            <a:endParaRPr lang="mk-M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EC799C-AF5B-4E83-8C97-F0720B9C0F2A}" type="datetime1">
              <a:rPr lang="mk-MK" smtClean="0"/>
              <a:t>01.03.2016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7ED7-7492-4DA1-9527-B6793AB53721}" type="datetime1">
              <a:rPr lang="mk-MK" smtClean="0"/>
              <a:t>01.03.2016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241E-BA36-42C0-9FFA-57709CB3642E}" type="datetime1">
              <a:rPr lang="mk-MK" smtClean="0"/>
              <a:t>01.03.2016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1C1-B5B5-4127-BC9C-F7D90A9A3838}" type="datetime1">
              <a:rPr lang="mk-MK" smtClean="0"/>
              <a:t>01.03.2016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B6542F-BC88-4B8F-B1CD-83FA71BAF9B9}" type="datetime1">
              <a:rPr lang="mk-MK" smtClean="0"/>
              <a:t>01.03.2016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mk-M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File:MVC-Process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357298"/>
            <a:ext cx="8562698" cy="1470025"/>
          </a:xfrm>
        </p:spPr>
        <p:txBody>
          <a:bodyPr/>
          <a:lstStyle/>
          <a:p>
            <a:r>
              <a:rPr lang="en-US" dirty="0" err="1" smtClean="0"/>
              <a:t>MyTaxiService</a:t>
            </a:r>
            <a:r>
              <a:rPr lang="en-US" dirty="0" smtClean="0"/>
              <a:t> – Final Presentation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357166"/>
            <a:ext cx="4214842" cy="3571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Software Engineering 2 AA 2015-2016</a:t>
            </a:r>
            <a:endParaRPr lang="mk-M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282" y="4429132"/>
            <a:ext cx="8786874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Andrijana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Mirchevska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838622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Marija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Mavcheva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(838647)</a:t>
            </a:r>
            <a:endParaRPr kumimoji="0" lang="mk-MK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71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Sketches for the web version of the application</a:t>
            </a:r>
            <a:endParaRPr lang="mk-M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USER\Desktop\Software Engineering_2015 2016\drafts_app\initial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8002800" cy="33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786454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Initial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register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01056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929330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Register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186766" cy="35719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Login 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mk-MK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logIn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9"/>
            <a:ext cx="8002800" cy="35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643578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Homepage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notiflogou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2800" cy="3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Manage profile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manageProfi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2800" cy="3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472" y="5429264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/>
              <a:t>Reservation taxi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USER\Desktop\cancel but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993334" cy="3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115328" cy="5000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Sketches for the mobile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USER\Desktop\Software Engineering_2015 2016\mockups\DriverHome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USER\Desktop\Software Engineering_2015 2016\mockups\DriverRequest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USER\Desktop\Software Engineering_2015 2016\mockups\reservationDetails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785926"/>
            <a:ext cx="25003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Driver homepage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86116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Notification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15074" y="6072206"/>
            <a:ext cx="2500330" cy="57376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</a:pPr>
            <a:r>
              <a:rPr lang="en-US" dirty="0">
                <a:latin typeface="Arial" pitchFamily="34" charset="0"/>
                <a:cs typeface="Arial" pitchFamily="34" charset="0"/>
              </a:rPr>
              <a:t>Reservation details page</a:t>
            </a:r>
            <a:endParaRPr kumimoji="0" lang="mk-MK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6" name="Picture 5" descr="C:\Users\USER\Desktop\Software Engineering_2015 2016\drafts_app\UML diagrams\UML sliki\RegisterUM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2868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Register (accessing the application)</a:t>
            </a:r>
            <a:endParaRPr lang="mk-MK" sz="18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Manage Profile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Software Engineering_2015 2016\drafts_app\UML diagrams\UML sliki\ManageProfileUML.jp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57937" cy="377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Reservatio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584006" cy="431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Make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0042"/>
            <a:ext cx="3071834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4071966" cy="524068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RASD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Scope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Interface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UML Diagrams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Alloy Modeling  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DD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Purpose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Architectural Design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 Design	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 Traceability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ITPD</a:t>
            </a:r>
            <a:endParaRPr lang="mk-MK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lvl="1"/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Steps and Test Description</a:t>
            </a:r>
            <a:endParaRPr lang="en-GB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mk-MK" sz="1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142984"/>
            <a:ext cx="3788672" cy="57150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mk-M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Plan Document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Points Approach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COCOMO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the tasks and their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Risks and recovery actions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Inspection Document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Inspection 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1211580" lvl="2" indent="-342900">
              <a:spcBef>
                <a:spcPts val="300"/>
              </a:spcBef>
              <a:buClr>
                <a:schemeClr val="accent2"/>
              </a:buClr>
              <a:buFontTx/>
              <a:buChar char="-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createNamingContext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211580" lvl="2" indent="-342900">
              <a:spcBef>
                <a:spcPts val="300"/>
              </a:spcBef>
              <a:buClr>
                <a:schemeClr val="accent2"/>
              </a:buClr>
              <a:buFontTx/>
              <a:buChar char="-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 2: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ContextEnvironment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mk-MK" sz="2000" b="1" dirty="0"/>
              <a:t/>
            </a:r>
            <a:br>
              <a:rPr lang="mk-MK" sz="2000" b="1" dirty="0"/>
            </a:br>
            <a:endParaRPr lang="en-US" sz="2000" b="1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DriverRespon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Driver`s Respond to a Request or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Class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7" name="Picture 6" descr="ClassDiagra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8501122" cy="55007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W IO\Regis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43998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29454" y="2428868"/>
            <a:ext cx="1643074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Register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SER\Desktop\Software Engineering_2015 2016\DRAW IO\ReserveTaxi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86874" cy="628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00892" y="2143116"/>
            <a:ext cx="1785918" cy="7858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Reserve  </a:t>
            </a: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taxi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23</a:t>
            </a:fld>
            <a:endParaRPr lang="mk-MK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525344"/>
            <a:ext cx="1656184" cy="576064"/>
          </a:xfrm>
          <a:prstGeom prst="rect">
            <a:avLst/>
          </a:prstGeom>
        </p:spPr>
        <p:txBody>
          <a:bodyPr vert="horz" anchor="ctr">
            <a:normAutofit fontScale="4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W IO\Confirm-Decline a rid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86808" cy="640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9388" y="2143116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Confirm/Decline</a:t>
            </a:r>
          </a:p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ride</a:t>
            </a:r>
            <a:endParaRPr lang="mk-M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W IO\StateChartDiagrams\ReservationLifeCyc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928670"/>
            <a:ext cx="4071966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State Chart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29290" y="2285992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Reservation </a:t>
            </a: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Lifecycle</a:t>
            </a:r>
            <a:endParaRPr lang="mk-M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26</a:t>
            </a:fld>
            <a:endParaRPr lang="mk-M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196752"/>
            <a:ext cx="2958532" cy="5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USER\Desktop\allo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429684" cy="585789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USER\Desktop\allo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2357454" cy="392909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066800"/>
          </a:xfrm>
        </p:spPr>
        <p:txBody>
          <a:bodyPr/>
          <a:lstStyle/>
          <a:p>
            <a:pPr algn="ctr"/>
            <a:r>
              <a:rPr lang="en-GB" dirty="0" smtClean="0"/>
              <a:t>DD – Design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44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066800"/>
          </a:xfrm>
        </p:spPr>
        <p:txBody>
          <a:bodyPr/>
          <a:lstStyle/>
          <a:p>
            <a:pPr algn="ctr"/>
            <a:r>
              <a:rPr lang="en-GB" dirty="0" smtClean="0"/>
              <a:t>RASD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04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28"/>
            <a:ext cx="8229600" cy="1066800"/>
          </a:xfrm>
        </p:spPr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provide a comprehensive description of the myTaxiService </a:t>
            </a:r>
            <a:r>
              <a:rPr lang="mk-MK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mk-MK" dirty="0" smtClean="0">
                <a:latin typeface="Arial" panose="020B0604020202020204" pitchFamily="34" charset="0"/>
                <a:cs typeface="Arial" panose="020B0604020202020204" pitchFamily="34" charset="0"/>
              </a:rPr>
              <a:t>t’s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aim is 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and analyze the design decisions made in order to satisfy all the requirements stated in the Requirements Analysis and Specification Document (RASD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meant mainly as a guideline for developers of the software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mk-M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mk-M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76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igh-Level-Components-Fina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7633" y="2132856"/>
            <a:ext cx="7191375" cy="386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</a:t>
            </a:r>
            <a:r>
              <a:rPr lang="mk-MK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level components and 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31</a:t>
            </a:fld>
            <a:endParaRPr lang="mk-MK"/>
          </a:p>
        </p:txBody>
      </p:sp>
      <p:sp>
        <p:nvSpPr>
          <p:cNvPr id="3" name="TextBox 2"/>
          <p:cNvSpPr txBox="1"/>
          <p:nvPr/>
        </p:nvSpPr>
        <p:spPr>
          <a:xfrm>
            <a:off x="4932040" y="2197608"/>
            <a:ext cx="1296144" cy="28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Administrator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353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 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32</a:t>
            </a:fld>
            <a:endParaRPr lang="mk-MK"/>
          </a:p>
        </p:txBody>
      </p:sp>
      <p:pic>
        <p:nvPicPr>
          <p:cNvPr id="5" name="Content Placeholder 4" descr="Component View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2348880"/>
            <a:ext cx="8829232" cy="39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33</a:t>
            </a:fld>
            <a:endParaRPr lang="mk-MK"/>
          </a:p>
        </p:txBody>
      </p:sp>
      <p:pic>
        <p:nvPicPr>
          <p:cNvPr id="5" name="Content Placeholder 4" descr="Deployment View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325" y="2382838"/>
            <a:ext cx="7753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View: Log 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34</a:t>
            </a:fld>
            <a:endParaRPr lang="mk-MK"/>
          </a:p>
        </p:txBody>
      </p:sp>
      <p:pic>
        <p:nvPicPr>
          <p:cNvPr id="5" name="Content Placeholder 4" descr="LogIn Sequenc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2526" y="2249488"/>
            <a:ext cx="681894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Interfaces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Guest Manager</a:t>
            </a:r>
          </a:p>
          <a:p>
            <a:pPr lvl="2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register(name, surname, email, password, avatar)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(email, password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04088" lvl="2" indent="0">
              <a:buNone/>
            </a:pPr>
            <a:endParaRPr lang="en-US" sz="2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Taxi Driver Manager</a:t>
            </a:r>
            <a:endParaRPr lang="en-US" sz="2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mk-MK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confirmDeclineRide(reservation</a:t>
            </a:r>
            <a:r>
              <a:rPr lang="mk-MK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mk-MK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228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Interfaces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Manager</a:t>
            </a:r>
          </a:p>
          <a:p>
            <a:pPr lvl="2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(zone,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initialLocation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destination, time, user)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request(zone,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initialLocation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destination, user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report(description,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id_user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id_banned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manageProfile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cancelRide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(reservation)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 Driver Manager</a:t>
            </a:r>
            <a:endParaRPr lang="en-US" sz="2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BanUser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id_user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Reports(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viewReports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mk-MK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327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rchitectural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tyles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000" b="1" dirty="0"/>
              <a:t>3-Tier Architectural </a:t>
            </a:r>
            <a:r>
              <a:rPr lang="mk-MK" sz="2000" b="1" dirty="0" smtClean="0"/>
              <a:t>Style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37</a:t>
            </a:fld>
            <a:endParaRPr lang="mk-MK"/>
          </a:p>
        </p:txBody>
      </p:sp>
      <p:pic>
        <p:nvPicPr>
          <p:cNvPr id="5" name="Picture 4" descr="C:\Users\USER\Desktop\3tier_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205" y="2967616"/>
            <a:ext cx="256159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31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rchitectural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tyles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88" y="2321496"/>
            <a:ext cx="8229600" cy="4536504"/>
          </a:xfrm>
        </p:spPr>
        <p:txBody>
          <a:bodyPr>
            <a:normAutofit fontScale="85000" lnSpcReduction="20000"/>
          </a:bodyPr>
          <a:lstStyle/>
          <a:p>
            <a:r>
              <a:rPr lang="mk-MK" sz="2400" b="1" dirty="0">
                <a:latin typeface="Arial" panose="020B0604020202020204" pitchFamily="34" charset="0"/>
                <a:cs typeface="Arial" panose="020B0604020202020204" pitchFamily="34" charset="0"/>
              </a:rPr>
              <a:t>3-Tier Architectural </a:t>
            </a:r>
            <a:r>
              <a:rPr lang="mk-M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n-US" sz="2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myTaxiService system will be built on three tier client-server architectural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ommunication </a:t>
            </a: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users and the taxi drivers goes through the server as a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urpose </a:t>
            </a: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server in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myTaxiS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handle both users and drivers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erver </a:t>
            </a: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the requests and queries the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database represents the third tier and is responsible for managing the stored 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088" lvl="2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fter processing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mk-M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request server sends a response back to the users or drivers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89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rchitectural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tyles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Patterns: MVC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39</a:t>
            </a:fld>
            <a:endParaRPr lang="mk-MK"/>
          </a:p>
        </p:txBody>
      </p:sp>
      <p:pic>
        <p:nvPicPr>
          <p:cNvPr id="6" name="Picture 5" descr="https://upload.wikimedia.org/wikipedia/commons/thumb/a/a0/MVC-Process.svg/200px-MVC-Process.svg.pn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52936"/>
            <a:ext cx="3744416" cy="362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3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60307"/>
            <a:ext cx="2400288" cy="5714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Scope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79594"/>
            <a:ext cx="8229600" cy="514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project is about developing an application that will enable fast and optimized taxi services in the city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application will allow users to register and then sign in into the app for using its services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Also taxi drivers can register and sign into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myTaxiService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 with the purpose to manage their availability and duties 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rchitectural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tyles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40</a:t>
            </a:fld>
            <a:endParaRPr lang="mk-MK"/>
          </a:p>
        </p:txBody>
      </p:sp>
      <p:pic>
        <p:nvPicPr>
          <p:cNvPr id="8" name="Content Placeholder 7" descr="infrastructure-faq-0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5676" y="2708920"/>
            <a:ext cx="5832648" cy="3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rchitectural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tyles </a:t>
            </a:r>
            <a:r>
              <a:rPr lang="mk-MK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mk-MK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the hybrid?</a:t>
            </a:r>
          </a:p>
          <a:p>
            <a:pPr marL="109728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9728" indent="0" algn="just">
              <a:buNone/>
            </a:pP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Two main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9728" indent="0" algn="just"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mk-MK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does a great job of simplifying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the development of user interfaces over multiple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and browsers, but it doesn't do a good job of defining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scalable server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mk-MK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three-tier architecture does a great job of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simplifying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and managing the development of high performing,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scalable,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 and maintainable server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infrastructures,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doesn't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do a good job of defining how to build user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mk-MK" sz="1800" dirty="0">
                <a:latin typeface="Arial" panose="020B0604020202020204" pitchFamily="34" charset="0"/>
                <a:cs typeface="Arial" panose="020B0604020202020204" pitchFamily="34" charset="0"/>
              </a:rPr>
              <a:t>devices and </a:t>
            </a:r>
            <a:r>
              <a:rPr lang="mk-MK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399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Algorithm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Reservation Algorithm</a:t>
            </a:r>
            <a:r>
              <a:rPr lang="en-US" sz="2700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42</a:t>
            </a:fld>
            <a:endParaRPr lang="mk-MK"/>
          </a:p>
        </p:txBody>
      </p:sp>
      <p:pic>
        <p:nvPicPr>
          <p:cNvPr id="6" name="Picture 5" descr="Reservation Flow Char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36" y="764704"/>
            <a:ext cx="504056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Algorithm 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/>
              <a:t>Request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43</a:t>
            </a:fld>
            <a:endParaRPr lang="mk-MK"/>
          </a:p>
        </p:txBody>
      </p:sp>
      <p:pic>
        <p:nvPicPr>
          <p:cNvPr id="5" name="Picture 4" descr="Request Flow Chart 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36" y="620688"/>
            <a:ext cx="5148064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00" y="105273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mk-MK" dirty="0"/>
              <a:t>Requirement traceability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44</a:t>
            </a:fld>
            <a:endParaRPr lang="mk-MK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0376" y="1665432"/>
            <a:ext cx="8757224" cy="4931920"/>
          </a:xfrm>
        </p:spPr>
        <p:txBody>
          <a:bodyPr>
            <a:normAutofit fontScale="85000" lnSpcReduction="10000"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precise list of all the functional requirements and their mapping to the high level components in the architecture of our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system:</a:t>
            </a:r>
          </a:p>
          <a:p>
            <a:pPr marL="10972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UseCase: </a:t>
            </a:r>
            <a:r>
              <a:rPr lang="mk-MK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the application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Register and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mapped to the Guest Manager and Database Manager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mk-M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Profile </a:t>
            </a:r>
            <a:r>
              <a:rPr lang="mk-M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user and driver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connected to the User Manager, Taxi Driver Manager, Database Manager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mk-M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Requesting a taxi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mapped through User Manager, Controller, Taxi Driver Manager, Database Manager components, Google Maps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mk-M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pPr marL="109728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9728" indent="0" algn="just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24" y="105273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mk-MK" dirty="0"/>
              <a:t>Requirement traceability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45</a:t>
            </a:fld>
            <a:endParaRPr lang="mk-MK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57224" cy="5013176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en-US" sz="3500" dirty="0" smtClean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mk-MK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Reserving a taxi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connected with User Manager, Controller, Taxi Driver Manager, Database Manager components, Google Maps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mk-MK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Canceling a ride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mapped with 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Manager,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Manager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Taxi Driver Manager,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mk-MK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Confirm/Decline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ride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connected with Controller, 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Manager, Google Maps </a:t>
            </a:r>
            <a:r>
              <a:rPr lang="mk-MK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mk-MK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mk-MK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mk-MK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user/driver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mapped with 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Manager or Driver Manager,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mk-MK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</a:t>
            </a:r>
            <a:endParaRPr lang="mk-MK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pPr marL="109728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9728" indent="0" algn="just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704088" lvl="2" indent="0">
              <a:buNone/>
            </a:pPr>
            <a:endParaRPr lang="mk-MK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lvl="2">
              <a:buFontTx/>
              <a:buChar char="-"/>
            </a:pPr>
            <a:endParaRPr lang="mk-MK" sz="2000" i="1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ITPD – Integration Test Plan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887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87372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aim of this document is to describe the plan for testing, integration testing and verifying that the system development meets the specifications of the Requirement Document and Design </a:t>
            </a:r>
            <a:r>
              <a:rPr lang="en-US" dirty="0" smtClean="0"/>
              <a:t>document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Starting point of this document is the architectural description of the software system which is discussed in the Design </a:t>
            </a:r>
            <a:r>
              <a:rPr lang="en-US" dirty="0" smtClean="0"/>
              <a:t>Document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097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Entry Criteria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128"/>
            <a:ext cx="8229600" cy="5138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entry criteria for the integration testing are the functions of the components that need to be Unity tested. Those are:</a:t>
            </a:r>
            <a:endParaRPr lang="mk-MK" dirty="0"/>
          </a:p>
          <a:p>
            <a:pPr marL="109728" indent="0">
              <a:buNone/>
            </a:pPr>
            <a:r>
              <a:rPr lang="en-US" b="1" i="1" dirty="0" smtClean="0"/>
              <a:t>Guest Manager:</a:t>
            </a:r>
            <a:r>
              <a:rPr lang="en-US" b="1" dirty="0" smtClean="0"/>
              <a:t> </a:t>
            </a:r>
            <a:endParaRPr lang="mk-MK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register()</a:t>
            </a:r>
            <a:endParaRPr lang="mk-MK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logIn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i="1" dirty="0" smtClean="0"/>
              <a:t>User Manager:</a:t>
            </a:r>
            <a:endParaRPr lang="mk-MK" sz="2400" dirty="0" smtClean="0"/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requestTaxi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makeReservation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cancelReservation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manageProfile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reportDriver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5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Entry Criteria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128"/>
            <a:ext cx="8229600" cy="513844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i="1" dirty="0" err="1" smtClean="0"/>
              <a:t>TaxiDriver</a:t>
            </a:r>
            <a:r>
              <a:rPr lang="en-US" b="1" i="1" dirty="0" smtClean="0"/>
              <a:t> </a:t>
            </a:r>
            <a:r>
              <a:rPr lang="en-US" b="1" i="1" dirty="0"/>
              <a:t>Manager:</a:t>
            </a:r>
            <a:endParaRPr lang="mk-MK" sz="2400" dirty="0"/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confirmDeclineCall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manageRequests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reportUser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manageProfile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/>
              <a:t>Administrator Manager:</a:t>
            </a:r>
            <a:endParaRPr lang="mk-MK" sz="2400" dirty="0"/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viewReports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banUser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35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001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Identifying stakeholders</a:t>
            </a:r>
            <a:endParaRPr lang="mk-MK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786346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Company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project specification and expect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to be delivered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respecting the set deadlines and budget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Developer group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this case group of two people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Taxi driver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worker at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company that ordered the software product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Passenger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person who need a ride to specific location</a:t>
            </a: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Entry Criteria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128"/>
            <a:ext cx="8229600" cy="513844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i="1" dirty="0"/>
              <a:t>Controller Manager:</a:t>
            </a:r>
            <a:endParaRPr lang="mk-MK" sz="2400" dirty="0"/>
          </a:p>
          <a:p>
            <a:pPr marL="109728" indent="0">
              <a:buNone/>
            </a:pPr>
            <a:r>
              <a:rPr lang="en-US" i="1" dirty="0"/>
              <a:t> </a:t>
            </a:r>
            <a:endParaRPr lang="mk-MK" sz="2400" dirty="0"/>
          </a:p>
          <a:p>
            <a:pPr marL="109728" lvl="0" indent="0">
              <a:buNone/>
            </a:pPr>
            <a:r>
              <a:rPr lang="en-GB" i="1" dirty="0" smtClean="0"/>
              <a:t>1. Request </a:t>
            </a:r>
            <a:r>
              <a:rPr lang="en-GB" i="1" dirty="0"/>
              <a:t>Manager</a:t>
            </a:r>
            <a:endParaRPr lang="mk-MK" sz="2400" dirty="0"/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createRequest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provideTaxi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sendConfirmation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findZone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findDriver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322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Entry Criteria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128"/>
            <a:ext cx="8229600" cy="5138448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i="1" dirty="0"/>
              <a:t>Controller Manager:</a:t>
            </a:r>
            <a:endParaRPr lang="mk-MK" sz="2400" dirty="0"/>
          </a:p>
          <a:p>
            <a:pPr marL="109728" indent="0">
              <a:buNone/>
            </a:pPr>
            <a:r>
              <a:rPr lang="en-US" i="1" dirty="0"/>
              <a:t> </a:t>
            </a:r>
            <a:endParaRPr lang="mk-MK" sz="2400" dirty="0"/>
          </a:p>
          <a:p>
            <a:pPr marL="109728" lvl="0" indent="0">
              <a:buNone/>
            </a:pPr>
            <a:r>
              <a:rPr lang="en-GB" i="1" dirty="0" smtClean="0"/>
              <a:t>2. Reservation </a:t>
            </a:r>
            <a:r>
              <a:rPr lang="en-GB" i="1" dirty="0"/>
              <a:t>Manager</a:t>
            </a:r>
            <a:endParaRPr lang="mk-MK" dirty="0"/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createReservation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provideTaxi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sendConfirmation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findZone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findDriver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mk-MK" dirty="0">
              <a:solidFill>
                <a:schemeClr val="tx1"/>
              </a:solidFill>
            </a:endParaRPr>
          </a:p>
          <a:p>
            <a:pPr marL="109728" lvl="0" indent="0">
              <a:buNone/>
            </a:pPr>
            <a:r>
              <a:rPr lang="en-GB" i="1" dirty="0" smtClean="0"/>
              <a:t>3. Zone </a:t>
            </a:r>
            <a:r>
              <a:rPr lang="en-GB" i="1" dirty="0"/>
              <a:t>Manager</a:t>
            </a:r>
            <a:endParaRPr lang="mk-MK" dirty="0"/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findZone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findAvailableDriver</a:t>
            </a:r>
            <a:r>
              <a:rPr lang="en-GB" dirty="0" smtClean="0">
                <a:solidFill>
                  <a:schemeClr val="tx1"/>
                </a:solidFill>
              </a:rPr>
              <a:t>()	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enqueDriver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dequeueDriver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takeDriverFromQueue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mk-MK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mk-MK" sz="22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917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Integration Testing Strategy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52</a:t>
            </a:fld>
            <a:endParaRPr lang="mk-MK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869160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We decided to use bottom up integration testing strategy because in that way we will always start at the bottom of the </a:t>
            </a:r>
            <a:r>
              <a:rPr lang="en-GB" sz="2600" dirty="0" smtClean="0"/>
              <a:t>hierarchy</a:t>
            </a:r>
          </a:p>
          <a:p>
            <a:pPr marL="109728" indent="0">
              <a:buNone/>
            </a:pPr>
            <a:endParaRPr lang="en-GB" sz="2600" dirty="0" smtClean="0"/>
          </a:p>
          <a:p>
            <a:r>
              <a:rPr lang="en-GB" sz="2600" dirty="0"/>
              <a:t>This means that the critical modules will be generally built and tested </a:t>
            </a:r>
            <a:r>
              <a:rPr lang="en-GB" sz="2600" dirty="0" smtClean="0"/>
              <a:t>first</a:t>
            </a:r>
          </a:p>
          <a:p>
            <a:endParaRPr lang="en-GB" sz="2600" dirty="0"/>
          </a:p>
          <a:p>
            <a:r>
              <a:rPr lang="en-GB" sz="2600" dirty="0"/>
              <a:t>Therefore any errors or mistakes in these forms of modules are find out earlier in the </a:t>
            </a:r>
            <a:r>
              <a:rPr lang="en-GB" sz="2600" dirty="0" smtClean="0"/>
              <a:t>process</a:t>
            </a:r>
          </a:p>
          <a:p>
            <a:endParaRPr lang="en-GB" sz="2600" dirty="0">
              <a:solidFill>
                <a:schemeClr val="tx1"/>
              </a:solidFill>
            </a:endParaRPr>
          </a:p>
          <a:p>
            <a:r>
              <a:rPr lang="en-US" sz="2600" dirty="0"/>
              <a:t>Each component at lower hierarchy will be tested individually; then the higher level components that rely upon the lower ones, will be tested</a:t>
            </a:r>
            <a:endParaRPr lang="mk-MK" sz="26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6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100" dirty="0" smtClean="0"/>
              <a:t>- Integration Testing Strategy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53</a:t>
            </a:fld>
            <a:endParaRPr lang="mk-MK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16" y="2564904"/>
            <a:ext cx="5461967" cy="2968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183" y="57332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Integration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Test of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MyTaxiService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54</a:t>
            </a:fld>
            <a:endParaRPr lang="mk-MK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19" y="5021136"/>
            <a:ext cx="4084716" cy="9658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7864" y="5986988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2.1 Guest Component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619736"/>
          </a:xfrm>
        </p:spPr>
        <p:txBody>
          <a:bodyPr/>
          <a:lstStyle/>
          <a:p>
            <a:r>
              <a:rPr lang="en-GB" b="1" dirty="0"/>
              <a:t>Integration Test of Guest </a:t>
            </a:r>
            <a:r>
              <a:rPr lang="en-GB" b="1" dirty="0" smtClean="0"/>
              <a:t>Component</a:t>
            </a:r>
          </a:p>
          <a:p>
            <a:pPr marL="109728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integration test of Guest </a:t>
            </a:r>
            <a:r>
              <a:rPr lang="en-US" sz="2400" dirty="0" smtClean="0"/>
              <a:t>Component corresponds </a:t>
            </a:r>
            <a:r>
              <a:rPr lang="en-US" sz="2400" dirty="0"/>
              <a:t>to the figure 2.1 of </a:t>
            </a:r>
            <a:r>
              <a:rPr lang="en-US" sz="2400" dirty="0" smtClean="0"/>
              <a:t>this document</a:t>
            </a:r>
            <a:r>
              <a:rPr lang="en-US" sz="2400" dirty="0"/>
              <a:t>.</a:t>
            </a:r>
          </a:p>
          <a:p>
            <a:pPr marL="109728" indent="0">
              <a:buNone/>
            </a:pPr>
            <a:r>
              <a:rPr lang="en-US" sz="2400" dirty="0" smtClean="0"/>
              <a:t>IntegrationTest1</a:t>
            </a:r>
            <a:r>
              <a:rPr lang="en-US" sz="2400" dirty="0"/>
              <a:t>: Database Manager         </a:t>
            </a:r>
            <a:r>
              <a:rPr lang="en-US" sz="2400" dirty="0" smtClean="0"/>
              <a:t>  Guest Manager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5724128" y="364502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55</a:t>
            </a:fld>
            <a:endParaRPr lang="mk-M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3016" y="2281368"/>
            <a:ext cx="9023480" cy="2619736"/>
          </a:xfrm>
        </p:spPr>
        <p:txBody>
          <a:bodyPr>
            <a:normAutofit/>
          </a:bodyPr>
          <a:lstStyle/>
          <a:p>
            <a:r>
              <a:rPr lang="en-US" b="1" dirty="0"/>
              <a:t>Integration Test of Administrator </a:t>
            </a:r>
            <a:r>
              <a:rPr lang="en-US" b="1" dirty="0" smtClean="0"/>
              <a:t>Component</a:t>
            </a:r>
          </a:p>
          <a:p>
            <a:pPr marL="109728" indent="0">
              <a:buNone/>
            </a:pPr>
            <a:r>
              <a:rPr lang="en-US" sz="2400" dirty="0"/>
              <a:t>The integration test of Administrator Component corresponds to the figure 2.2 of this document.</a:t>
            </a:r>
          </a:p>
          <a:p>
            <a:pPr marL="109728" indent="0">
              <a:buNone/>
            </a:pPr>
            <a:r>
              <a:rPr lang="en-US" sz="2400" dirty="0"/>
              <a:t>IntegrationTest2: Database </a:t>
            </a:r>
            <a:r>
              <a:rPr lang="en-US" sz="2400" dirty="0" smtClean="0"/>
              <a:t>Manager         Administrator </a:t>
            </a:r>
            <a:r>
              <a:rPr lang="en-US" sz="2400" dirty="0"/>
              <a:t>Manager</a:t>
            </a:r>
          </a:p>
          <a:p>
            <a:endParaRPr lang="en-US" b="1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5292080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92" y="5020376"/>
            <a:ext cx="4001616" cy="9007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15816" y="5998302"/>
            <a:ext cx="3593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2.2 Administrator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0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56</a:t>
            </a:fld>
            <a:endParaRPr lang="mk-M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281368"/>
            <a:ext cx="8363272" cy="2619736"/>
          </a:xfrm>
        </p:spPr>
        <p:txBody>
          <a:bodyPr>
            <a:normAutofit/>
          </a:bodyPr>
          <a:lstStyle/>
          <a:p>
            <a:r>
              <a:rPr lang="en-US" b="1" dirty="0"/>
              <a:t>Integration Test of Taxi Driver </a:t>
            </a:r>
            <a:r>
              <a:rPr lang="en-US" b="1" dirty="0" smtClean="0"/>
              <a:t>Component</a:t>
            </a:r>
          </a:p>
          <a:p>
            <a:pPr marL="109728" indent="0">
              <a:buNone/>
            </a:pPr>
            <a:r>
              <a:rPr lang="en-US" sz="2400" dirty="0" smtClean="0"/>
              <a:t>The integration test of Taxi Driver Component corresponds to the figure 2.3 of this document.</a:t>
            </a:r>
          </a:p>
          <a:p>
            <a:pPr marL="109728" indent="0">
              <a:buNone/>
            </a:pPr>
            <a:r>
              <a:rPr lang="en-US" sz="2400" dirty="0" smtClean="0"/>
              <a:t>IntegrationTest3</a:t>
            </a:r>
            <a:r>
              <a:rPr lang="en-US" sz="2400" dirty="0"/>
              <a:t>: Database Manager         </a:t>
            </a:r>
            <a:r>
              <a:rPr lang="en-US" sz="2400" dirty="0" smtClean="0"/>
              <a:t> Taxi </a:t>
            </a:r>
            <a:r>
              <a:rPr lang="en-US" sz="2400" dirty="0"/>
              <a:t>Driver Manager</a:t>
            </a:r>
          </a:p>
          <a:p>
            <a:endParaRPr lang="en-US" b="1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5724128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037096"/>
            <a:ext cx="4320480" cy="9467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96912" y="6119832"/>
            <a:ext cx="328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2.3 Taxi Driver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1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57</a:t>
            </a:fld>
            <a:endParaRPr lang="mk-M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708920"/>
            <a:ext cx="8363272" cy="261973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Integration Test of Controller </a:t>
            </a:r>
            <a:r>
              <a:rPr lang="en-US" b="1" dirty="0" smtClean="0"/>
              <a:t>Component</a:t>
            </a:r>
          </a:p>
          <a:p>
            <a:pPr marL="109728" indent="0">
              <a:buNone/>
            </a:pPr>
            <a:r>
              <a:rPr lang="en-US" dirty="0"/>
              <a:t>The integration test of Controller Component corresponds to the figure 2.4 of this document.</a:t>
            </a:r>
          </a:p>
          <a:p>
            <a:pPr marL="109728" indent="0">
              <a:buNone/>
            </a:pPr>
            <a:r>
              <a:rPr lang="en-US" dirty="0"/>
              <a:t>IntegrationTest4: Zone Manager      </a:t>
            </a:r>
            <a:r>
              <a:rPr lang="en-US" dirty="0" smtClean="0"/>
              <a:t>   </a:t>
            </a:r>
            <a:r>
              <a:rPr lang="en-US" dirty="0"/>
              <a:t>Request Manger, Reservation Manager</a:t>
            </a:r>
          </a:p>
          <a:p>
            <a:pPr marL="109728" indent="0">
              <a:buNone/>
            </a:pPr>
            <a:r>
              <a:rPr lang="en-US" dirty="0"/>
              <a:t>IntegrationTest5: Request Manger, Reservation Manager, Taxi Driver Manager, Database Manager        Controller</a:t>
            </a:r>
          </a:p>
          <a:p>
            <a:pPr marL="109728" indent="0">
              <a:buNone/>
            </a:pPr>
            <a:endParaRPr lang="en-US" b="1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5148064" y="39505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6228184" y="494116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58</a:t>
            </a:fld>
            <a:endParaRPr lang="mk-MK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89" y="2575277"/>
            <a:ext cx="5637421" cy="32196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03848" y="6052646"/>
            <a:ext cx="322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2.4 Controller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3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Sequence of Component/Function </a:t>
            </a:r>
            <a:r>
              <a:rPr lang="en-GB" sz="3100" dirty="0"/>
              <a:t>I</a:t>
            </a:r>
            <a:r>
              <a:rPr lang="en-GB" sz="3100" dirty="0" smtClean="0"/>
              <a:t>ntegration 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59</a:t>
            </a:fld>
            <a:endParaRPr lang="mk-MK"/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457200" y="2132856"/>
            <a:ext cx="8363272" cy="19442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Integration Test of </a:t>
            </a:r>
            <a:r>
              <a:rPr lang="en-US" b="1" dirty="0" smtClean="0"/>
              <a:t>User Component</a:t>
            </a:r>
          </a:p>
          <a:p>
            <a:pPr marL="109728" indent="0">
              <a:buNone/>
            </a:pPr>
            <a:r>
              <a:rPr lang="en-US" sz="2400" dirty="0"/>
              <a:t>The integration test of User Component corresponds to the figure 2.5 of this document.</a:t>
            </a:r>
          </a:p>
          <a:p>
            <a:pPr marL="109728" indent="0">
              <a:buNone/>
            </a:pPr>
            <a:r>
              <a:rPr lang="en-US" sz="2400" dirty="0"/>
              <a:t>IntegrationTest6: </a:t>
            </a:r>
            <a:r>
              <a:rPr lang="en-US" sz="2400" dirty="0" smtClean="0"/>
              <a:t>Controller Manager, Database </a:t>
            </a:r>
            <a:r>
              <a:rPr lang="en-US" sz="2400" dirty="0"/>
              <a:t>Manager       </a:t>
            </a:r>
            <a:r>
              <a:rPr lang="en-US" sz="2400" dirty="0" smtClean="0"/>
              <a:t> </a:t>
            </a:r>
            <a:r>
              <a:rPr lang="en-US" sz="2400" dirty="0" smtClean="0"/>
              <a:t>      	User </a:t>
            </a:r>
            <a:r>
              <a:rPr lang="en-US" sz="2400" dirty="0"/>
              <a:t>Manager</a:t>
            </a:r>
          </a:p>
          <a:p>
            <a:pPr marL="109728" indent="0">
              <a:buNone/>
            </a:pPr>
            <a:endParaRPr lang="en-US" b="1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755576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00212"/>
            <a:ext cx="4752528" cy="21602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96036" y="6383396"/>
            <a:ext cx="272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2.5 User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6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Actors identifying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Guest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can access the system but has never registered or still hasn`t logged in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user can access and manage with all the services that the application 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Taxi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river</a:t>
            </a:r>
            <a:r>
              <a:rPr lang="mk-MK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driver can access and manage with all the services that the taxi driver application 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Admin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is the person that is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responsible for handling reports on users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drivers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of my taxi service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532"/>
            <a:ext cx="8229600" cy="1584176"/>
          </a:xfrm>
        </p:spPr>
        <p:txBody>
          <a:bodyPr>
            <a:normAutofit/>
          </a:bodyPr>
          <a:lstStyle/>
          <a:p>
            <a:r>
              <a:rPr lang="en-GB" dirty="0" smtClean="0"/>
              <a:t>Integration Strategy</a:t>
            </a:r>
            <a:br>
              <a:rPr lang="en-GB" dirty="0" smtClean="0"/>
            </a:br>
            <a:r>
              <a:rPr lang="en-GB" sz="3100" dirty="0" smtClean="0"/>
              <a:t>- System Integration Sequence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60</a:t>
            </a:fld>
            <a:endParaRPr lang="mk-MK"/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179512" y="2132856"/>
            <a:ext cx="8757224" cy="194421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Integration Test of </a:t>
            </a:r>
            <a:r>
              <a:rPr lang="en-US" b="1" dirty="0" err="1" smtClean="0"/>
              <a:t>MyTaxiService</a:t>
            </a:r>
            <a:r>
              <a:rPr lang="en-US" b="1" dirty="0" smtClean="0"/>
              <a:t> System</a:t>
            </a:r>
          </a:p>
          <a:p>
            <a:pPr marL="109728" indent="0">
              <a:buNone/>
            </a:pPr>
            <a:r>
              <a:rPr lang="en-US" dirty="0"/>
              <a:t>The integration test of </a:t>
            </a:r>
            <a:r>
              <a:rPr lang="en-US" dirty="0" err="1"/>
              <a:t>MyTaxiService</a:t>
            </a:r>
            <a:r>
              <a:rPr lang="en-US" dirty="0"/>
              <a:t> system corresponds to the figure 2.6 of this document.</a:t>
            </a:r>
          </a:p>
          <a:p>
            <a:pPr marL="109728" indent="0">
              <a:buNone/>
            </a:pPr>
            <a:r>
              <a:rPr lang="en-US" dirty="0"/>
              <a:t>IntegrationTest7: Guest Manger, User Manager, Administrator </a:t>
            </a:r>
            <a:r>
              <a:rPr lang="en-US" dirty="0" smtClean="0"/>
              <a:t>Manager, Controller           </a:t>
            </a:r>
            <a:r>
              <a:rPr lang="en-US" dirty="0" err="1" smtClean="0"/>
              <a:t>myTaxiService</a:t>
            </a:r>
            <a:r>
              <a:rPr lang="en-US" dirty="0" smtClean="0"/>
              <a:t> </a:t>
            </a:r>
            <a:r>
              <a:rPr lang="en-US" dirty="0"/>
              <a:t>system</a:t>
            </a:r>
          </a:p>
          <a:p>
            <a:pPr marL="109728" indent="0">
              <a:buNone/>
            </a:pPr>
            <a:endParaRPr lang="en-US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275856" y="367553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05063"/>
            <a:ext cx="6264696" cy="21678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9752" y="6168600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Figure </a:t>
            </a:r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2.6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MyTaxiService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mbria-Bold"/>
              </a:rPr>
              <a:t> Subsystem Integration</a:t>
            </a:r>
            <a:endParaRPr lang="mk-M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3100" dirty="0"/>
              <a:t>Integration Test Cases</a:t>
            </a:r>
            <a:r>
              <a:rPr lang="en-US" sz="3100" dirty="0" smtClean="0"/>
              <a:t> 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61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71600"/>
            <a:ext cx="8229600" cy="4275919"/>
          </a:xfrm>
        </p:spPr>
        <p:txBody>
          <a:bodyPr/>
          <a:lstStyle/>
          <a:p>
            <a:r>
              <a:rPr lang="en-GB" b="1" i="1" dirty="0"/>
              <a:t>Integration Test Case </a:t>
            </a:r>
            <a:r>
              <a:rPr lang="en-GB" b="1" i="1" dirty="0" smtClean="0"/>
              <a:t>I1</a:t>
            </a:r>
          </a:p>
          <a:p>
            <a:pPr marL="109728" indent="0">
              <a:buNone/>
            </a:pPr>
            <a:r>
              <a:rPr lang="en-US" sz="2400" b="1" dirty="0" smtClean="0"/>
              <a:t>Test </a:t>
            </a:r>
            <a:r>
              <a:rPr lang="en-US" sz="2400" b="1" dirty="0"/>
              <a:t>Case Identifier: </a:t>
            </a:r>
            <a:r>
              <a:rPr lang="en-US" sz="2400" dirty="0"/>
              <a:t>I1T1</a:t>
            </a:r>
          </a:p>
          <a:p>
            <a:pPr marL="109728" indent="0">
              <a:buNone/>
            </a:pPr>
            <a:r>
              <a:rPr lang="en-US" sz="2400" b="1" dirty="0"/>
              <a:t>Test Item(s): </a:t>
            </a:r>
            <a:r>
              <a:rPr lang="en-US" sz="2400" dirty="0"/>
              <a:t>Database Manager        </a:t>
            </a:r>
            <a:r>
              <a:rPr lang="en-US" sz="2400" dirty="0" smtClean="0"/>
              <a:t>  Guest </a:t>
            </a:r>
            <a:r>
              <a:rPr lang="en-US" sz="2400" dirty="0"/>
              <a:t>Manager</a:t>
            </a:r>
          </a:p>
          <a:p>
            <a:pPr marL="109728" indent="0">
              <a:buNone/>
            </a:pPr>
            <a:r>
              <a:rPr lang="en-US" sz="2400" b="1" dirty="0"/>
              <a:t>Input Specification: </a:t>
            </a:r>
            <a:r>
              <a:rPr lang="en-US" sz="2400" dirty="0"/>
              <a:t>Create typical Database input as a database connection </a:t>
            </a:r>
          </a:p>
          <a:p>
            <a:pPr marL="109728" indent="0">
              <a:buNone/>
            </a:pPr>
            <a:r>
              <a:rPr lang="en-US" sz="2400" b="1" dirty="0"/>
              <a:t>Output Specification: </a:t>
            </a:r>
            <a:r>
              <a:rPr lang="en-US" sz="2400" dirty="0"/>
              <a:t>Check if the correct functions are called in the Guest Manager</a:t>
            </a:r>
          </a:p>
          <a:p>
            <a:pPr marL="109728" indent="0">
              <a:buNone/>
            </a:pPr>
            <a:r>
              <a:rPr lang="en-US" sz="2400" b="1" dirty="0"/>
              <a:t>Environmental Needs: </a:t>
            </a:r>
            <a:r>
              <a:rPr lang="en-US" sz="2400" dirty="0"/>
              <a:t>None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5436096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3100" dirty="0"/>
              <a:t>Integration Test Cases</a:t>
            </a:r>
            <a:r>
              <a:rPr lang="en-US" sz="3100" dirty="0" smtClean="0"/>
              <a:t> 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62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72" y="2271600"/>
            <a:ext cx="8447464" cy="4275919"/>
          </a:xfrm>
        </p:spPr>
        <p:txBody>
          <a:bodyPr>
            <a:normAutofit/>
          </a:bodyPr>
          <a:lstStyle/>
          <a:p>
            <a:r>
              <a:rPr lang="en-GB" b="1" i="1" dirty="0" smtClean="0"/>
              <a:t>Integration Test Case I3</a:t>
            </a:r>
          </a:p>
          <a:p>
            <a:pPr marL="109728" indent="0">
              <a:buNone/>
            </a:pPr>
            <a:r>
              <a:rPr lang="en-US" sz="2400" b="1" dirty="0"/>
              <a:t>Test Case Identifier: </a:t>
            </a:r>
            <a:r>
              <a:rPr lang="en-US" sz="2400" dirty="0"/>
              <a:t>I3T1</a:t>
            </a:r>
          </a:p>
          <a:p>
            <a:pPr marL="109728" indent="0">
              <a:buNone/>
            </a:pPr>
            <a:r>
              <a:rPr lang="en-US" sz="2400" b="1" dirty="0"/>
              <a:t>Test Item(s): </a:t>
            </a:r>
            <a:r>
              <a:rPr lang="en-US" sz="2400" dirty="0"/>
              <a:t>Database Manager        </a:t>
            </a:r>
            <a:r>
              <a:rPr lang="en-US" sz="2400" dirty="0" smtClean="0"/>
              <a:t> Taxi </a:t>
            </a:r>
            <a:r>
              <a:rPr lang="en-US" sz="2400" dirty="0"/>
              <a:t>Driver Manager</a:t>
            </a:r>
          </a:p>
          <a:p>
            <a:pPr marL="109728" indent="0">
              <a:buNone/>
            </a:pPr>
            <a:r>
              <a:rPr lang="en-US" sz="2400" b="1" dirty="0"/>
              <a:t>Input Specification: </a:t>
            </a:r>
            <a:r>
              <a:rPr lang="en-US" sz="2400" dirty="0"/>
              <a:t>Create typical Database input as a Database connection </a:t>
            </a:r>
          </a:p>
          <a:p>
            <a:pPr marL="109728" indent="0">
              <a:buNone/>
            </a:pPr>
            <a:r>
              <a:rPr lang="en-US" sz="2400" b="1" dirty="0"/>
              <a:t>Output Specification: </a:t>
            </a:r>
            <a:r>
              <a:rPr lang="en-US" sz="2400" dirty="0"/>
              <a:t>Check if the correct functions are called in the Taxi Driver Manager</a:t>
            </a:r>
          </a:p>
          <a:p>
            <a:pPr marL="109728" indent="0">
              <a:buNone/>
            </a:pPr>
            <a:r>
              <a:rPr lang="en-US" sz="2400" b="1" dirty="0"/>
              <a:t>Environmental Needs: </a:t>
            </a:r>
            <a:r>
              <a:rPr lang="en-US" sz="2400" dirty="0"/>
              <a:t>None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5436096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3100" dirty="0"/>
              <a:t>Integration Test Cases</a:t>
            </a:r>
            <a:r>
              <a:rPr lang="en-US" sz="3100" dirty="0" smtClean="0"/>
              <a:t> 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63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72" y="2271600"/>
            <a:ext cx="8447464" cy="4275919"/>
          </a:xfrm>
        </p:spPr>
        <p:txBody>
          <a:bodyPr>
            <a:normAutofit/>
          </a:bodyPr>
          <a:lstStyle/>
          <a:p>
            <a:r>
              <a:rPr lang="en-GB" b="1" i="1" dirty="0" smtClean="0"/>
              <a:t>Integration Test Case I4</a:t>
            </a:r>
          </a:p>
          <a:p>
            <a:pPr marL="109728" indent="0">
              <a:buNone/>
            </a:pPr>
            <a:r>
              <a:rPr lang="en-US" sz="2400" b="1" dirty="0"/>
              <a:t>Test Case Identifier: </a:t>
            </a:r>
            <a:r>
              <a:rPr lang="en-US" sz="2400" dirty="0"/>
              <a:t>I4T1</a:t>
            </a:r>
          </a:p>
          <a:p>
            <a:pPr marL="109728" indent="0">
              <a:buNone/>
            </a:pPr>
            <a:r>
              <a:rPr lang="en-US" sz="2400" b="1" dirty="0"/>
              <a:t>Test Item(s): </a:t>
            </a:r>
            <a:r>
              <a:rPr lang="en-US" sz="2400" dirty="0"/>
              <a:t>Zone Manager       </a:t>
            </a:r>
            <a:r>
              <a:rPr lang="en-US" sz="2400" dirty="0" smtClean="0"/>
              <a:t>   </a:t>
            </a:r>
            <a:r>
              <a:rPr lang="en-US" sz="2400" dirty="0"/>
              <a:t>Request Manger</a:t>
            </a:r>
          </a:p>
          <a:p>
            <a:pPr marL="109728" indent="0">
              <a:buNone/>
            </a:pPr>
            <a:r>
              <a:rPr lang="en-US" sz="2400" b="1" dirty="0"/>
              <a:t>Input Specification: </a:t>
            </a:r>
            <a:r>
              <a:rPr lang="en-US" sz="2400" dirty="0"/>
              <a:t>Create typical Zone Manager input </a:t>
            </a:r>
          </a:p>
          <a:p>
            <a:pPr marL="109728" indent="0">
              <a:buNone/>
            </a:pPr>
            <a:r>
              <a:rPr lang="en-US" sz="2400" b="1" dirty="0"/>
              <a:t>Output Specification: </a:t>
            </a:r>
            <a:r>
              <a:rPr lang="en-US" sz="2400" dirty="0"/>
              <a:t>Check if the correct functions are called in the </a:t>
            </a:r>
            <a:r>
              <a:rPr lang="en-US" sz="2400" dirty="0" err="1"/>
              <a:t>RequestManger</a:t>
            </a:r>
            <a:endParaRPr lang="en-US" sz="2400" dirty="0"/>
          </a:p>
          <a:p>
            <a:pPr marL="109728" indent="0">
              <a:buNone/>
            </a:pPr>
            <a:r>
              <a:rPr lang="en-US" sz="2400" b="1" dirty="0"/>
              <a:t>Environmental Needs: </a:t>
            </a:r>
            <a:r>
              <a:rPr lang="en-US" sz="2400" dirty="0"/>
              <a:t>Driver must receive a request first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32040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3100" dirty="0"/>
              <a:t>Integration Test Cases</a:t>
            </a:r>
            <a:r>
              <a:rPr lang="en-US" sz="3100" dirty="0" smtClean="0"/>
              <a:t> 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64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72" y="2271600"/>
            <a:ext cx="8447464" cy="4275919"/>
          </a:xfrm>
        </p:spPr>
        <p:txBody>
          <a:bodyPr>
            <a:normAutofit/>
          </a:bodyPr>
          <a:lstStyle/>
          <a:p>
            <a:r>
              <a:rPr lang="en-GB" b="1" i="1" dirty="0" smtClean="0"/>
              <a:t>Integration Test Case I4</a:t>
            </a:r>
          </a:p>
          <a:p>
            <a:pPr marL="109728" indent="0">
              <a:buNone/>
            </a:pPr>
            <a:r>
              <a:rPr lang="en-US" sz="2400" b="1" dirty="0"/>
              <a:t>Test Case Identifier: </a:t>
            </a:r>
            <a:r>
              <a:rPr lang="en-US" sz="2400" dirty="0"/>
              <a:t>I4T2</a:t>
            </a:r>
          </a:p>
          <a:p>
            <a:pPr marL="109728" indent="0">
              <a:buNone/>
            </a:pPr>
            <a:r>
              <a:rPr lang="en-US" sz="2400" b="1" dirty="0"/>
              <a:t>Test Item(s): </a:t>
            </a:r>
            <a:r>
              <a:rPr lang="en-US" sz="2400" dirty="0"/>
              <a:t>Zone Manager        </a:t>
            </a:r>
            <a:r>
              <a:rPr lang="en-US" sz="2400" dirty="0" smtClean="0"/>
              <a:t> Reservation </a:t>
            </a:r>
            <a:r>
              <a:rPr lang="en-US" sz="2400" dirty="0"/>
              <a:t>Manager</a:t>
            </a:r>
          </a:p>
          <a:p>
            <a:pPr marL="109728" indent="0">
              <a:buNone/>
            </a:pPr>
            <a:r>
              <a:rPr lang="en-US" sz="2400" b="1" dirty="0"/>
              <a:t>Input Specification: </a:t>
            </a:r>
            <a:r>
              <a:rPr lang="en-US" sz="2400" dirty="0"/>
              <a:t>Create typical Zone Manager input </a:t>
            </a:r>
          </a:p>
          <a:p>
            <a:pPr marL="109728" indent="0">
              <a:buNone/>
            </a:pPr>
            <a:r>
              <a:rPr lang="en-US" sz="2400" b="1" dirty="0"/>
              <a:t>Output Specification: </a:t>
            </a:r>
            <a:r>
              <a:rPr lang="en-US" sz="2400" dirty="0"/>
              <a:t>Check if the correct functions are called in the Reservation Manger</a:t>
            </a:r>
          </a:p>
          <a:p>
            <a:pPr marL="109728" indent="0">
              <a:buNone/>
            </a:pPr>
            <a:r>
              <a:rPr lang="en-US" sz="2400" b="1" dirty="0"/>
              <a:t>Environmental Needs: </a:t>
            </a:r>
            <a:r>
              <a:rPr lang="en-US" sz="2400" dirty="0"/>
              <a:t>Driver must receive a reservation first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860032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2800" b="1" dirty="0"/>
              <a:t>Integration Test Procedures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65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72" y="2271600"/>
            <a:ext cx="8447464" cy="4275919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 </a:t>
            </a:r>
            <a:r>
              <a:rPr lang="en-US" sz="2400" b="1" i="1" dirty="0"/>
              <a:t>Integration Test Procedure TP3</a:t>
            </a:r>
            <a:endParaRPr lang="mk-MK" sz="2400" b="1" dirty="0"/>
          </a:p>
          <a:p>
            <a:pPr marL="109728" indent="0">
              <a:buNone/>
            </a:pPr>
            <a:r>
              <a:rPr lang="mk-MK" sz="2400" b="1" dirty="0" smtClean="0"/>
              <a:t>Test </a:t>
            </a:r>
            <a:r>
              <a:rPr lang="mk-MK" sz="2400" b="1" dirty="0"/>
              <a:t>Procedure Identifier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mk-MK" sz="2400" dirty="0"/>
              <a:t>TP3</a:t>
            </a:r>
          </a:p>
          <a:p>
            <a:pPr marL="109728" indent="0">
              <a:buNone/>
            </a:pPr>
            <a:r>
              <a:rPr lang="mk-MK" sz="2400" b="1" dirty="0"/>
              <a:t>Purpose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mk-MK" sz="2400" dirty="0"/>
              <a:t>This test procedure verifies wether the </a:t>
            </a:r>
            <a:r>
              <a:rPr lang="en-US" sz="2400" b="1" dirty="0"/>
              <a:t>Taxi Driver Component</a:t>
            </a:r>
            <a:r>
              <a:rPr lang="mk-MK" sz="2400" dirty="0"/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handle taxi driver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input</a:t>
            </a:r>
            <a:endParaRPr lang="mk-MK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return correct information to the taxi driver</a:t>
            </a:r>
            <a:endParaRPr lang="mk-MK" sz="20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mk-MK" sz="2400" b="1" dirty="0"/>
              <a:t>Procedure Steps</a:t>
            </a:r>
            <a:r>
              <a:rPr lang="en-US" sz="2400" b="1" dirty="0"/>
              <a:t>: </a:t>
            </a:r>
            <a:r>
              <a:rPr lang="mk-MK" sz="2400" dirty="0"/>
              <a:t>Execute I3</a:t>
            </a:r>
            <a:endParaRPr lang="en-GB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258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480"/>
            <a:ext cx="8229600" cy="105267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Individual </a:t>
            </a:r>
            <a:r>
              <a:rPr lang="en-US" b="1" dirty="0"/>
              <a:t>Steps and Test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GB" sz="2800" b="1" dirty="0"/>
              <a:t>Integration Test Procedures</a:t>
            </a:r>
            <a:r>
              <a:rPr lang="mk-MK" b="1" dirty="0"/>
              <a:t/>
            </a:r>
            <a:br>
              <a:rPr lang="mk-MK" b="1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66</a:t>
            </a:fld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72" y="2271600"/>
            <a:ext cx="8447464" cy="4275919"/>
          </a:xfrm>
        </p:spPr>
        <p:txBody>
          <a:bodyPr>
            <a:normAutofit/>
          </a:bodyPr>
          <a:lstStyle/>
          <a:p>
            <a:r>
              <a:rPr lang="en-GB" sz="2400" b="1" i="1" dirty="0"/>
              <a:t>Integration Test Procedure TP4</a:t>
            </a:r>
            <a:endParaRPr lang="en-US" sz="2400" b="1" dirty="0" smtClean="0"/>
          </a:p>
          <a:p>
            <a:pPr marL="109728" indent="0">
              <a:buNone/>
            </a:pPr>
            <a:r>
              <a:rPr lang="mk-MK" sz="2400" b="1" dirty="0" smtClean="0"/>
              <a:t>Test Procedure Identifier</a:t>
            </a:r>
            <a:r>
              <a:rPr lang="en-US" sz="2400" b="1" dirty="0" smtClean="0"/>
              <a:t>: </a:t>
            </a:r>
            <a:r>
              <a:rPr lang="mk-MK" sz="2400" dirty="0" smtClean="0"/>
              <a:t>TP4</a:t>
            </a:r>
          </a:p>
          <a:p>
            <a:pPr marL="109728" indent="0">
              <a:buNone/>
            </a:pPr>
            <a:r>
              <a:rPr lang="mk-MK" sz="2400" b="1" dirty="0" smtClean="0"/>
              <a:t>Purpose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mk-MK" sz="2400" dirty="0"/>
              <a:t>This test procedure verifies wether the </a:t>
            </a:r>
            <a:r>
              <a:rPr lang="en-US" sz="2400" b="1" dirty="0"/>
              <a:t>Controller Component</a:t>
            </a:r>
            <a:r>
              <a:rPr lang="mk-MK" sz="2400" dirty="0"/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handle taxi driver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input</a:t>
            </a:r>
            <a:endParaRPr lang="mk-MK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handle user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input</a:t>
            </a:r>
            <a:endParaRPr lang="mk-MK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return correct information to the taxi driver</a:t>
            </a:r>
            <a:endParaRPr lang="mk-MK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can return correct information to the user</a:t>
            </a:r>
            <a:endParaRPr lang="mk-MK" sz="20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mk-MK" sz="2400" b="1" dirty="0"/>
              <a:t>Procedure Steps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GB" sz="2400" dirty="0"/>
              <a:t>Execute I6 after </a:t>
            </a:r>
            <a:r>
              <a:rPr lang="en-GB" sz="2400" dirty="0" smtClean="0"/>
              <a:t>I3-I5</a:t>
            </a:r>
            <a:endParaRPr lang="mk-MK" sz="2400" dirty="0"/>
          </a:p>
          <a:p>
            <a:endParaRPr lang="mk-MK" sz="2400" b="1" dirty="0"/>
          </a:p>
        </p:txBody>
      </p:sp>
    </p:spTree>
    <p:extLst>
      <p:ext uri="{BB962C8B-B14F-4D97-AF65-F5344CB8AC3E}">
        <p14:creationId xmlns:p14="http://schemas.microsoft.com/office/powerpoint/2010/main" val="816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066800"/>
          </a:xfrm>
        </p:spPr>
        <p:txBody>
          <a:bodyPr/>
          <a:lstStyle/>
          <a:p>
            <a:pPr algn="ctr"/>
            <a:r>
              <a:rPr lang="en-GB" dirty="0" smtClean="0"/>
              <a:t>Project Plan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4664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Introduction </a:t>
            </a:r>
            <a:r>
              <a:rPr lang="mk-MK" b="1" dirty="0"/>
              <a:t/>
            </a:r>
            <a:br>
              <a:rPr lang="mk-MK" b="1" dirty="0"/>
            </a:br>
            <a:r>
              <a:rPr lang="en-US" dirty="0"/>
              <a:t> </a:t>
            </a:r>
            <a:r>
              <a:rPr lang="mk-MK" dirty="0"/>
              <a:t/>
            </a:r>
            <a:br>
              <a:rPr lang="mk-MK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document we will evaluate the time and the resources that are necessary for the development of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MyTaxiService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endParaRPr lang="mk-M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Points technique is used and the results have been compared with the dimension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endParaRPr lang="mk-M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COCOMO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 is used to evaluate the effort for the implementation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MyTaxiService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991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Function Points Approach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69</a:t>
            </a:fld>
            <a:endParaRPr lang="mk-M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1988840"/>
            <a:ext cx="792275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1857388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Goals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18" y="1328730"/>
            <a:ext cx="8472518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mk-MK" sz="2900" dirty="0" smtClean="0">
                <a:latin typeface="Arial" pitchFamily="34" charset="0"/>
                <a:cs typeface="Arial" pitchFamily="34" charset="0"/>
              </a:rPr>
              <a:t>myTaxyService should have these features: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registering a new user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sending notification about taxi availability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confirming about the reserved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vehicle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managing user profile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ban user/driver</a:t>
            </a: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requesting taxi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canceling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driver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taxi driver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confirming/declining a request for taxi call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user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831304"/>
            <a:ext cx="8229600" cy="94151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Function Points Approach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147248" cy="4868320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Internal Logic Files (ILFs):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Users: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simple weight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FontTx/>
              <a:buChar char="-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rivers: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simple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Requests: </a:t>
            </a:r>
            <a:r>
              <a:rPr lang="en-US" sz="2000" dirty="0"/>
              <a:t>medium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Reservations: </a:t>
            </a:r>
            <a:r>
              <a:rPr lang="en-US" sz="2000" dirty="0" smtClean="0"/>
              <a:t>medium </a:t>
            </a:r>
            <a:r>
              <a:rPr lang="en-US" sz="2000" dirty="0"/>
              <a:t>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eports: </a:t>
            </a:r>
            <a:r>
              <a:rPr lang="en-US" sz="2000" dirty="0"/>
              <a:t>simple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Notifications: </a:t>
            </a:r>
            <a:r>
              <a:rPr lang="en-US" sz="2000" dirty="0"/>
              <a:t>simple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000" b="1" dirty="0"/>
              <a:t>The total FPs concerning </a:t>
            </a:r>
            <a:r>
              <a:rPr lang="en-US" sz="2000" b="1" dirty="0" smtClean="0"/>
              <a:t>ILFs is 48 FPs.</a:t>
            </a:r>
            <a:endParaRPr lang="mk-MK" sz="2000" dirty="0"/>
          </a:p>
          <a:p>
            <a:pPr marL="109728" lvl="0" indent="0">
              <a:buNone/>
            </a:pPr>
            <a:endParaRPr lang="mk-M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 Files (EIFs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Maps API: </a:t>
            </a:r>
            <a:r>
              <a:rPr lang="en-US" sz="2000" dirty="0"/>
              <a:t>complex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Mailing Services: </a:t>
            </a:r>
            <a:r>
              <a:rPr lang="en-US" sz="2000" dirty="0"/>
              <a:t>simple weight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000" b="1" dirty="0"/>
              <a:t>The total number of FPs concerning EIFs is 10 + 5 = 15 FPs</a:t>
            </a:r>
            <a:r>
              <a:rPr lang="en-US" sz="2000" b="1" dirty="0" smtClean="0"/>
              <a:t>.</a:t>
            </a:r>
            <a:endParaRPr lang="mk-M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475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Function Points Approach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392488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endParaRPr lang="mk-M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External Inputs: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weight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Login/Log out: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weight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Change email,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password, change avatar: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  <a:p>
            <a:pPr lvl="0">
              <a:buFontTx/>
              <a:buChar char="-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Cancel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medium weight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 user: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medium weight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requests/reservations: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weight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Ban user: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  <a:p>
            <a:pPr marL="109728" lvl="0" indent="0">
              <a:buNone/>
            </a:pPr>
            <a:r>
              <a:rPr lang="en-US" sz="2000" b="1" dirty="0"/>
              <a:t>The total number of FPs concerning EI is </a:t>
            </a:r>
            <a:r>
              <a:rPr lang="en-US" sz="2000" b="1" dirty="0" smtClean="0"/>
              <a:t>36.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42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52" y="764704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Function Points Approach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248472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endParaRPr lang="mk-M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Inquires: </a:t>
            </a:r>
          </a:p>
          <a:p>
            <a:pPr lvl="0">
              <a:buFontTx/>
              <a:buChar char="-"/>
            </a:pPr>
            <a:r>
              <a:rPr lang="en-US" sz="2000" i="1" dirty="0" smtClean="0"/>
              <a:t>Request </a:t>
            </a:r>
            <a:r>
              <a:rPr lang="en-US" sz="2000" i="1" dirty="0"/>
              <a:t>a taxi/make </a:t>
            </a:r>
            <a:r>
              <a:rPr lang="en-US" sz="2000" i="1" dirty="0" smtClean="0"/>
              <a:t>reservation: </a:t>
            </a:r>
            <a:r>
              <a:rPr lang="en-US" sz="2000" dirty="0"/>
              <a:t>complex </a:t>
            </a:r>
            <a:r>
              <a:rPr lang="en-US" sz="2000" dirty="0" smtClean="0"/>
              <a:t>weight</a:t>
            </a:r>
          </a:p>
          <a:p>
            <a:pPr lvl="0">
              <a:buFontTx/>
              <a:buChar char="-"/>
            </a:pPr>
            <a:r>
              <a:rPr lang="en-US" sz="2000" i="1" dirty="0"/>
              <a:t>Confirm/decline a taxi </a:t>
            </a:r>
            <a:r>
              <a:rPr lang="en-US" sz="2000" i="1" dirty="0" smtClean="0"/>
              <a:t>call: </a:t>
            </a:r>
            <a:r>
              <a:rPr lang="en-US" sz="2000" dirty="0"/>
              <a:t>medium weight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000" b="1" dirty="0"/>
              <a:t>The total number of FPs concerning EI is 12 + 8 = 20</a:t>
            </a:r>
            <a:r>
              <a:rPr lang="en-US" sz="2000" b="1" dirty="0" smtClean="0"/>
              <a:t>.</a:t>
            </a:r>
            <a:endParaRPr lang="en-US" sz="2000" dirty="0"/>
          </a:p>
          <a:p>
            <a:pPr marL="109728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mk-M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Outputs: </a:t>
            </a:r>
          </a:p>
          <a:p>
            <a:pPr>
              <a:buFontTx/>
              <a:buChar char="-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equest/reservation confirmation: </a:t>
            </a:r>
            <a:r>
              <a:rPr lang="en-US" sz="2000" dirty="0"/>
              <a:t>complex </a:t>
            </a:r>
            <a:r>
              <a:rPr lang="en-US" sz="2000" dirty="0" smtClean="0"/>
              <a:t>weight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 notification: </a:t>
            </a:r>
            <a:r>
              <a:rPr lang="en-US" sz="2000" dirty="0"/>
              <a:t>complex weight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000" b="1" dirty="0"/>
              <a:t>The total number of FPs concerning EO is 7 + 7 = 14</a:t>
            </a:r>
            <a:endParaRPr lang="mk-MK" sz="2000" dirty="0"/>
          </a:p>
          <a:p>
            <a:pPr marL="109728" indent="0">
              <a:buNone/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mk-M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898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/>
          <a:lstStyle/>
          <a:p>
            <a:r>
              <a:rPr lang="en-US" b="1" dirty="0"/>
              <a:t>Total FP number and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computed the following value for the unadjusted FPs: 48 + 15 +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+ 14 +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133</a:t>
            </a:r>
          </a:p>
          <a:p>
            <a:pPr marL="10972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value can be used to estimate the effort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some historical data that tell us how much time we usually take for developing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</a:p>
          <a:p>
            <a:pPr marL="10972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Otherwise, it can be used as a basis to estimate the size of the project in KLOC and then use another approach such as COCOMO to estimate the effort. </a:t>
            </a:r>
            <a:endParaRPr lang="mk-M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816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Calculations using COCOMO II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calculate the average SLOC by using the FPs that are calculated above, we’ve taken the average conversion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factor for JavaScript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at http://www.qsm.com/resources/function-point-languages-table, which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b="1" i="1" dirty="0"/>
              <a:t>133 FPs * </a:t>
            </a:r>
            <a:r>
              <a:rPr lang="en-US" b="1" i="1" dirty="0" smtClean="0"/>
              <a:t>47 </a:t>
            </a:r>
            <a:r>
              <a:rPr lang="en-US" b="1" i="1" dirty="0"/>
              <a:t>= </a:t>
            </a:r>
            <a:r>
              <a:rPr lang="en-US" b="1" i="1" dirty="0" smtClean="0"/>
              <a:t>6 251 </a:t>
            </a:r>
            <a:r>
              <a:rPr lang="en-US" b="1" i="1" dirty="0"/>
              <a:t>SLOC</a:t>
            </a:r>
            <a:endParaRPr lang="mk-MK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528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Estimated Calculations using COCOMO II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consider the project with all “Nominal” (i.e., normal) Cost Drivers and Scale Drivers would have an EAF of 1.00 and exponent, E, of 1.0997. W</a:t>
            </a:r>
            <a:r>
              <a:rPr lang="en-US" dirty="0" smtClean="0"/>
              <a:t>e </a:t>
            </a:r>
            <a:r>
              <a:rPr lang="en-US" dirty="0"/>
              <a:t>calculate the effort with the following </a:t>
            </a:r>
            <a:r>
              <a:rPr lang="en-US" dirty="0" smtClean="0"/>
              <a:t>formula:</a:t>
            </a:r>
            <a:r>
              <a:rPr lang="en-US" dirty="0"/>
              <a:t> </a:t>
            </a:r>
            <a:r>
              <a:rPr lang="en-US" i="1" dirty="0" smtClean="0"/>
              <a:t>effort </a:t>
            </a:r>
            <a:r>
              <a:rPr lang="en-US" i="1" dirty="0"/>
              <a:t>= 2.94 * EAF * (KSLOC)</a:t>
            </a:r>
            <a:r>
              <a:rPr lang="en-US" i="1" baseline="30000" dirty="0"/>
              <a:t>E</a:t>
            </a:r>
            <a:endParaRPr lang="mk-MK" i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b="1" dirty="0" smtClean="0"/>
              <a:t>effort </a:t>
            </a:r>
            <a:r>
              <a:rPr lang="en-US" b="1" dirty="0"/>
              <a:t>= 2.94 * (1.0) * (</a:t>
            </a:r>
            <a:r>
              <a:rPr lang="en-US" b="1" dirty="0" smtClean="0"/>
              <a:t>6.251)</a:t>
            </a:r>
            <a:r>
              <a:rPr lang="en-US" b="1" baseline="30000" dirty="0" smtClean="0"/>
              <a:t>1.0997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22.06 </a:t>
            </a:r>
            <a:r>
              <a:rPr lang="en-US" b="1" dirty="0"/>
              <a:t>Person/Months</a:t>
            </a:r>
            <a:endParaRPr lang="mk-MK" dirty="0"/>
          </a:p>
          <a:p>
            <a:pPr marL="109728" indent="0">
              <a:buNone/>
            </a:pPr>
            <a:endParaRPr lang="en-US" sz="1300" b="1" dirty="0" smtClean="0"/>
          </a:p>
          <a:p>
            <a:pPr marL="109728" indent="0">
              <a:buNone/>
            </a:pPr>
            <a:endParaRPr lang="en-US" sz="1300" b="1" dirty="0" smtClean="0"/>
          </a:p>
          <a:p>
            <a:pPr marL="109728" indent="0">
              <a:buNone/>
            </a:pPr>
            <a:endParaRPr lang="en-US" sz="1300" b="1" dirty="0"/>
          </a:p>
          <a:p>
            <a:pPr marL="109728" indent="0" algn="just">
              <a:buNone/>
            </a:pPr>
            <a:endParaRPr lang="en-US" sz="1300" b="1" dirty="0" smtClean="0"/>
          </a:p>
          <a:p>
            <a:pPr marL="109728" indent="0" algn="just">
              <a:buNone/>
            </a:pPr>
            <a:r>
              <a:rPr lang="en-US" sz="1300" b="1" dirty="0" smtClean="0"/>
              <a:t>EAF</a:t>
            </a:r>
            <a:r>
              <a:rPr lang="en-US" sz="1300" dirty="0" smtClean="0"/>
              <a:t> </a:t>
            </a:r>
            <a:r>
              <a:rPr lang="en-US" sz="1300" dirty="0"/>
              <a:t>- Effort Adjustment Factor derived from Cost </a:t>
            </a:r>
            <a:r>
              <a:rPr lang="en-US" sz="1300" dirty="0" smtClean="0"/>
              <a:t>Drivers</a:t>
            </a:r>
          </a:p>
          <a:p>
            <a:pPr marL="109728" indent="0" algn="just">
              <a:buNone/>
            </a:pPr>
            <a:r>
              <a:rPr lang="en-US" sz="1300" b="1" dirty="0" smtClean="0"/>
              <a:t>E</a:t>
            </a:r>
            <a:r>
              <a:rPr lang="en-US" sz="1300" dirty="0" smtClean="0"/>
              <a:t> </a:t>
            </a:r>
            <a:r>
              <a:rPr lang="en-US" sz="1300" dirty="0"/>
              <a:t>- Exponent derived from Scale Drivers</a:t>
            </a:r>
            <a:endParaRPr lang="mk-MK" sz="1300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mk-MK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651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Estimated Calculations using COCOMO II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duration (schedule) of the project in month, which is based on the effort predicted by the effort </a:t>
            </a:r>
            <a:r>
              <a:rPr lang="en-US" dirty="0" smtClean="0"/>
              <a:t>equation:</a:t>
            </a:r>
            <a:r>
              <a:rPr lang="en-US" dirty="0"/>
              <a:t> </a:t>
            </a:r>
            <a:r>
              <a:rPr lang="en-US" i="1" dirty="0" smtClean="0"/>
              <a:t>Duration </a:t>
            </a:r>
            <a:r>
              <a:rPr lang="en-US" i="1" dirty="0"/>
              <a:t>= 3.67 * (</a:t>
            </a:r>
            <a:r>
              <a:rPr lang="en-US" i="1" dirty="0" smtClean="0"/>
              <a:t>effort)</a:t>
            </a:r>
            <a:r>
              <a:rPr lang="en-US" i="1" baseline="30000" dirty="0" smtClean="0"/>
              <a:t>SE</a:t>
            </a:r>
            <a:endParaRPr lang="en-US" i="1" dirty="0"/>
          </a:p>
          <a:p>
            <a:pPr marL="109728" indent="0">
              <a:buNone/>
            </a:pPr>
            <a:r>
              <a:rPr lang="en-US" baseline="30000" dirty="0"/>
              <a:t> </a:t>
            </a:r>
            <a:endParaRPr lang="mk-MK" dirty="0"/>
          </a:p>
          <a:p>
            <a:r>
              <a:rPr lang="en-US" dirty="0"/>
              <a:t>We consider the exponent SE of </a:t>
            </a:r>
            <a:r>
              <a:rPr lang="en-US" dirty="0" smtClean="0"/>
              <a:t>0.3179:</a:t>
            </a:r>
          </a:p>
          <a:p>
            <a:pPr marL="109728" indent="0">
              <a:buNone/>
            </a:pPr>
            <a:endParaRPr lang="mk-MK" dirty="0"/>
          </a:p>
          <a:p>
            <a:pPr marL="109728" indent="0" algn="ctr">
              <a:buNone/>
            </a:pPr>
            <a:r>
              <a:rPr lang="en-US" b="1" dirty="0"/>
              <a:t>Duration = 3.67 * (</a:t>
            </a:r>
            <a:r>
              <a:rPr lang="en-US" b="1" dirty="0" smtClean="0"/>
              <a:t>22.06)</a:t>
            </a:r>
            <a:r>
              <a:rPr lang="en-US" b="1" baseline="30000" dirty="0" smtClean="0"/>
              <a:t>0.3179 </a:t>
            </a:r>
            <a:r>
              <a:rPr lang="en-US" b="1" dirty="0"/>
              <a:t>= </a:t>
            </a:r>
            <a:r>
              <a:rPr lang="en-US" b="1" dirty="0" smtClean="0"/>
              <a:t>9.81 </a:t>
            </a:r>
            <a:r>
              <a:rPr lang="en-US" b="1" dirty="0"/>
              <a:t>Months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87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Estimated Calculations using COCOMO II</a:t>
            </a:r>
            <a:r>
              <a:rPr lang="mk-MK" sz="2400" b="1" dirty="0"/>
              <a:t/>
            </a:r>
            <a:br>
              <a:rPr lang="mk-MK" sz="2400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people needed to complete the project is estimated. The following formula is </a:t>
            </a:r>
            <a:r>
              <a:rPr lang="en-US" dirty="0" smtClean="0"/>
              <a:t>used: 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people</a:t>
            </a:r>
            <a:r>
              <a:rPr lang="en-US" i="1" dirty="0" smtClean="0"/>
              <a:t> = Effort / Duration</a:t>
            </a:r>
          </a:p>
          <a:p>
            <a:endParaRPr lang="en-US" i="1" dirty="0"/>
          </a:p>
          <a:p>
            <a:pPr marL="109728" indent="0">
              <a:buNone/>
            </a:pPr>
            <a:endParaRPr lang="mk-MK" i="1" dirty="0" smtClean="0"/>
          </a:p>
          <a:p>
            <a:pPr marL="109728" indent="0" algn="ctr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people</a:t>
            </a:r>
            <a:r>
              <a:rPr lang="en-US" b="1" dirty="0" smtClean="0"/>
              <a:t> = 22.06 / 9.81 = 2.25 ~ 2 people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771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136904" cy="78146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Precise Calculation using COCOMO II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pPr marL="109728" indent="0">
              <a:buNone/>
            </a:pPr>
            <a:endParaRPr lang="mk-MK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78</a:t>
            </a:fld>
            <a:endParaRPr lang="mk-M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8" y="1628800"/>
            <a:ext cx="7888968" cy="50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79</a:t>
            </a:fld>
            <a:endParaRPr lang="mk-M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840760" cy="48166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136904" cy="78146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COCOMO Approach</a:t>
            </a:r>
            <a: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mk-MK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Precise Calculation using COCOMO II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6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Domain properties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user making reservation from a specific location to a specific destination</a:t>
            </a:r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taxis are organized into taxi zones </a:t>
            </a:r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the payment process is irrelevant to the system, it`s done between the passenger and driver</a:t>
            </a:r>
          </a:p>
          <a:p>
            <a:pPr>
              <a:buNone/>
            </a:pPr>
            <a:endParaRPr lang="mk-MK" dirty="0" smtClean="0"/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the tasks and their schedule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80</a:t>
            </a:fld>
            <a:endParaRPr lang="mk-MK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468544" cy="3456383"/>
          </a:xfrm>
        </p:spPr>
      </p:pic>
    </p:spTree>
    <p:extLst>
      <p:ext uri="{BB962C8B-B14F-4D97-AF65-F5344CB8AC3E}">
        <p14:creationId xmlns:p14="http://schemas.microsoft.com/office/powerpoint/2010/main" val="1434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Risks and recovery actions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sz="2200" b="1" dirty="0"/>
              <a:t>-</a:t>
            </a:r>
            <a:r>
              <a:rPr lang="en-US" sz="2200" dirty="0"/>
              <a:t> Main categories of </a:t>
            </a:r>
            <a:r>
              <a:rPr lang="en-US" sz="2200" dirty="0" smtClean="0"/>
              <a:t>risks considered in </a:t>
            </a:r>
            <a:r>
              <a:rPr lang="en-US" sz="2200" dirty="0" err="1" smtClean="0"/>
              <a:t>MyTaxiService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49952"/>
            <a:ext cx="8206076" cy="4563888"/>
          </a:xfrm>
        </p:spPr>
        <p:txBody>
          <a:bodyPr>
            <a:normAutofit/>
          </a:bodyPr>
          <a:lstStyle/>
          <a:p>
            <a:pPr lvl="1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  <a:p>
            <a:pPr marL="411480" lvl="1" indent="0">
              <a:buNone/>
            </a:pPr>
            <a:endParaRPr lang="mk-M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The final date calculated for ending the project is not respected (not respecting deadlines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mk-M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members of the team can’t meet regularly at least once a week;</a:t>
            </a:r>
            <a:endParaRPr lang="mk-M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Inconvenience</a:t>
            </a:r>
            <a:r>
              <a:rPr lang="mk-M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app might not be user friendly if it is complex for using and has unclean design. </a:t>
            </a:r>
          </a:p>
          <a:p>
            <a:pPr lvl="4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7008" lvl="4" indent="0">
              <a:buNone/>
            </a:pPr>
            <a:r>
              <a:rPr lang="en-US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surveys </a:t>
            </a:r>
            <a:endParaRPr lang="mk-MK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06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Risks and recovery actions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sz="2200" b="1" dirty="0"/>
              <a:t>-</a:t>
            </a:r>
            <a:r>
              <a:rPr lang="en-US" sz="2200" dirty="0"/>
              <a:t> Main categories of </a:t>
            </a:r>
            <a:r>
              <a:rPr lang="en-US" sz="2200" dirty="0" smtClean="0"/>
              <a:t>risks considered in </a:t>
            </a:r>
            <a:r>
              <a:rPr lang="en-US" sz="2200" dirty="0" err="1" smtClean="0"/>
              <a:t>MyTaxiService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06076" cy="4563888"/>
          </a:xfrm>
        </p:spPr>
        <p:txBody>
          <a:bodyPr>
            <a:normAutofit/>
          </a:bodyPr>
          <a:lstStyle/>
          <a:p>
            <a:pPr lvl="1"/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risks</a:t>
            </a:r>
          </a:p>
          <a:p>
            <a:pPr marL="411480" lvl="1" indent="0">
              <a:buNone/>
            </a:pPr>
            <a:endParaRPr lang="mk-MK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design, implementation, interfacing, testing, and maintenance problems.</a:t>
            </a:r>
            <a:endParaRPr lang="mk-MK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incomplete specification, changing specification,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7008" lvl="4" indent="0">
              <a:buNone/>
            </a:pPr>
            <a:r>
              <a:rPr lang="en-US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 developers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703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Inspection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139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578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Purpose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555840"/>
          </a:xfrm>
        </p:spPr>
        <p:txBody>
          <a:bodyPr/>
          <a:lstStyle/>
          <a:p>
            <a:endParaRPr lang="en-GB" sz="2400" dirty="0"/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inspection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(e.g., code analysis, visual inspection, reverse engineering, etc.) is systematic examination (often known as peer review) of computer source code.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intended to find mistakes overlooked in the initial development phase, improving both the overall quality of software and the developers' skills.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422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Assigned class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55584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were assigned to our group are: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createNamingContext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 exceptions for the context and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US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addEnvironment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ContextEnvironment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of what type of the environment is and then adds it as an environment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under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NamingContextListener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which belongs to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org.apache.catalina.core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mk-M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601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524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Inspection of the code</a:t>
            </a:r>
            <a:r>
              <a:rPr lang="mk-MK" b="1" dirty="0"/>
              <a:t/>
            </a:r>
            <a:br>
              <a:rPr lang="mk-MK" b="1" dirty="0"/>
            </a:br>
            <a:r>
              <a:rPr lang="en-US" b="1" dirty="0" smtClean="0"/>
              <a:t>	</a:t>
            </a:r>
            <a:r>
              <a:rPr lang="en-US" sz="2200" dirty="0" smtClean="0"/>
              <a:t>- </a:t>
            </a:r>
            <a:r>
              <a:rPr lang="en-US" sz="2200" dirty="0"/>
              <a:t>Method 1: </a:t>
            </a:r>
            <a:r>
              <a:rPr lang="en-US" sz="2200" dirty="0" err="1"/>
              <a:t>createNamingContext</a:t>
            </a:r>
            <a:r>
              <a:rPr lang="en-US" sz="2200" dirty="0"/>
              <a:t>()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86</a:t>
            </a:fld>
            <a:endParaRPr lang="mk-MK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25377"/>
            <a:ext cx="7275144" cy="52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524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Inspection of the code</a:t>
            </a:r>
            <a:r>
              <a:rPr lang="mk-MK" b="1" dirty="0"/>
              <a:t/>
            </a:r>
            <a:br>
              <a:rPr lang="mk-MK" b="1" dirty="0"/>
            </a:br>
            <a:r>
              <a:rPr lang="en-US" b="1" dirty="0" smtClean="0"/>
              <a:t>	</a:t>
            </a:r>
            <a:r>
              <a:rPr lang="en-US" sz="2200" dirty="0" smtClean="0"/>
              <a:t>- </a:t>
            </a:r>
            <a:r>
              <a:rPr lang="en-US" sz="2200" dirty="0"/>
              <a:t>Method 1: </a:t>
            </a:r>
            <a:r>
              <a:rPr lang="en-US" sz="2200" dirty="0" err="1"/>
              <a:t>createNamingContext</a:t>
            </a:r>
            <a:r>
              <a:rPr lang="en-US" sz="2200" dirty="0"/>
              <a:t>()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87</a:t>
            </a:fld>
            <a:endParaRPr lang="mk-M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8" y="1700808"/>
            <a:ext cx="765157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524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Inspection of the code</a:t>
            </a:r>
            <a:r>
              <a:rPr lang="mk-MK" b="1" dirty="0"/>
              <a:t/>
            </a:r>
            <a:br>
              <a:rPr lang="mk-MK" b="1" dirty="0"/>
            </a:br>
            <a:r>
              <a:rPr lang="en-US" b="1" dirty="0" smtClean="0"/>
              <a:t>	</a:t>
            </a:r>
            <a:r>
              <a:rPr lang="en-US" sz="2200" dirty="0" smtClean="0"/>
              <a:t>- </a:t>
            </a:r>
            <a:r>
              <a:rPr lang="en-US" sz="2000" dirty="0"/>
              <a:t>Method 2: </a:t>
            </a:r>
            <a:r>
              <a:rPr lang="en-US" sz="2000" dirty="0" err="1"/>
              <a:t>addEnvironment</a:t>
            </a:r>
            <a:r>
              <a:rPr lang="en-US" sz="2000" dirty="0"/>
              <a:t>(</a:t>
            </a:r>
            <a:r>
              <a:rPr lang="en-US" sz="2000" dirty="0" err="1"/>
              <a:t>ContextEnvironment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88</a:t>
            </a:fld>
            <a:endParaRPr lang="mk-M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88832" cy="50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524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Inspection of the code</a:t>
            </a:r>
            <a:r>
              <a:rPr lang="mk-MK" b="1" dirty="0"/>
              <a:t/>
            </a:r>
            <a:br>
              <a:rPr lang="mk-MK" b="1" dirty="0"/>
            </a:br>
            <a:r>
              <a:rPr lang="en-US" b="1" dirty="0" smtClean="0"/>
              <a:t>	</a:t>
            </a:r>
            <a:r>
              <a:rPr lang="en-US" sz="2200" dirty="0" smtClean="0"/>
              <a:t>- </a:t>
            </a:r>
            <a:r>
              <a:rPr lang="en-US" sz="2000" dirty="0"/>
              <a:t>Method 2: </a:t>
            </a:r>
            <a:r>
              <a:rPr lang="en-US" sz="2000" dirty="0" err="1"/>
              <a:t>addEnvironment</a:t>
            </a:r>
            <a:r>
              <a:rPr lang="en-US" sz="2000" dirty="0"/>
              <a:t>(</a:t>
            </a:r>
            <a:r>
              <a:rPr lang="en-US" sz="2000" dirty="0" err="1"/>
              <a:t>ContextEnvironment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)</a:t>
            </a:r>
            <a:r>
              <a:rPr lang="mk-MK" b="1" dirty="0"/>
              <a:t/>
            </a:r>
            <a:br>
              <a:rPr lang="mk-MK" b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89</a:t>
            </a:fld>
            <a:endParaRPr lang="mk-M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8028605" cy="47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3186106" cy="7858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Assumptions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50" y="1745432"/>
            <a:ext cx="8786874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Facts that resolve </a:t>
            </a:r>
            <a:r>
              <a:rPr lang="mk-MK" sz="3100" dirty="0" smtClean="0">
                <a:latin typeface="Arial" pitchFamily="34" charset="0"/>
                <a:cs typeface="Arial" pitchFamily="34" charset="0"/>
              </a:rPr>
              <a:t>ambiguities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3100" dirty="0" smtClean="0"/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registers with email and password, and can change them</a:t>
            </a:r>
          </a:p>
          <a:p>
            <a:pPr lvl="0">
              <a:buNone/>
            </a:pPr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can only have one account</a:t>
            </a: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a Terms &amp;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Conditions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assume that Google Maps service will calculate location accurately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 taxi driver does not respect the waiting time, he is banned from the system</a:t>
            </a: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there are any irregularities with the taxi driver, new vehicle is sent to the passenger</a:t>
            </a:r>
            <a:endParaRPr lang="mk-MK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30804"/>
            <a:ext cx="7715304" cy="3984278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8794" y="928670"/>
            <a:ext cx="5357850" cy="64292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rial" pitchFamily="34" charset="0"/>
                <a:cs typeface="Arial" pitchFamily="34" charset="0"/>
              </a:rPr>
              <a:t>Questions</a:t>
            </a:r>
            <a:endParaRPr lang="mk-MK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90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2000240"/>
            <a:ext cx="9072626" cy="257176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Thank you for your attention!</a:t>
            </a:r>
            <a:endParaRPr lang="mk-MK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91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998</TotalTime>
  <Words>2499</Words>
  <Application>Microsoft Office PowerPoint</Application>
  <PresentationFormat>On-screen Show (4:3)</PresentationFormat>
  <Paragraphs>624</Paragraphs>
  <Slides>91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Cambria-Bold</vt:lpstr>
      <vt:lpstr>Courier New</vt:lpstr>
      <vt:lpstr>Georgia</vt:lpstr>
      <vt:lpstr>Times New Roman</vt:lpstr>
      <vt:lpstr>Trebuchet MS</vt:lpstr>
      <vt:lpstr>Wingdings 2</vt:lpstr>
      <vt:lpstr>Urban</vt:lpstr>
      <vt:lpstr>MyTaxiService – Final Presentation</vt:lpstr>
      <vt:lpstr>Overview</vt:lpstr>
      <vt:lpstr>RASD</vt:lpstr>
      <vt:lpstr>Scope </vt:lpstr>
      <vt:lpstr>Identifying stakeholders</vt:lpstr>
      <vt:lpstr>Actors identifying  </vt:lpstr>
      <vt:lpstr>Goals </vt:lpstr>
      <vt:lpstr>Domain properties </vt:lpstr>
      <vt:lpstr>Assumptions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 Case Diagrams  </vt:lpstr>
      <vt:lpstr>Use Case Diagrams  </vt:lpstr>
      <vt:lpstr>Use Case Diagrams  </vt:lpstr>
      <vt:lpstr>Use Case Diagrams  </vt:lpstr>
      <vt:lpstr>Class Diagram </vt:lpstr>
      <vt:lpstr>Sequence Diagrams </vt:lpstr>
      <vt:lpstr>Sequence Diagrams </vt:lpstr>
      <vt:lpstr>Sequence Diagrams </vt:lpstr>
      <vt:lpstr>State Chart Diagram </vt:lpstr>
      <vt:lpstr>Alloy code</vt:lpstr>
      <vt:lpstr>Alloy code</vt:lpstr>
      <vt:lpstr>Alloy code</vt:lpstr>
      <vt:lpstr>DD – Design Document</vt:lpstr>
      <vt:lpstr>Purpose</vt:lpstr>
      <vt:lpstr>Architectural Design  - High level components and their interaction   </vt:lpstr>
      <vt:lpstr>Architectural Design  - Component View  </vt:lpstr>
      <vt:lpstr>Architectural Design  - Deployment View  </vt:lpstr>
      <vt:lpstr>Architectural Design  - Runtime View: Log In  </vt:lpstr>
      <vt:lpstr>Architectural Design  - Component Interfaces  </vt:lpstr>
      <vt:lpstr>Architectural Design  - Component Interfaces  </vt:lpstr>
      <vt:lpstr>Architectural Design  - Selected architectural styles and patterns  </vt:lpstr>
      <vt:lpstr>Architectural Design  - Selected architectural styles and patterns  </vt:lpstr>
      <vt:lpstr>Architectural Design  - Selected architectural styles and patterns  </vt:lpstr>
      <vt:lpstr>Architectural Design  - Selected architectural styles and patterns  </vt:lpstr>
      <vt:lpstr>Architectural Design  - Selected architectural styles and patterns  </vt:lpstr>
      <vt:lpstr>Algorithm design - Reservation Algorithm   </vt:lpstr>
      <vt:lpstr>Algorithm design - Request algorithm   </vt:lpstr>
      <vt:lpstr>Requirement traceability </vt:lpstr>
      <vt:lpstr>Requirement traceability </vt:lpstr>
      <vt:lpstr>ITPD – Integration Test Plan Document</vt:lpstr>
      <vt:lpstr>Purpose</vt:lpstr>
      <vt:lpstr>Integration Strategy  - Entry Criteria</vt:lpstr>
      <vt:lpstr>Integration Strategy  - Entry Criteria</vt:lpstr>
      <vt:lpstr>Integration Strategy  - Entry Criteria</vt:lpstr>
      <vt:lpstr>Integration Strategy  - Entry Criteria</vt:lpstr>
      <vt:lpstr>Integration Strategy  - Integration Testing Strategy </vt:lpstr>
      <vt:lpstr>Integration Strategy  - Integration Testing Strategy </vt:lpstr>
      <vt:lpstr>Integration Strategy - Sequence of Component/Function Integration </vt:lpstr>
      <vt:lpstr>Integration Strategy - Sequence of Component/Function Integration </vt:lpstr>
      <vt:lpstr>Integration Strategy - Sequence of Component/Function Integration </vt:lpstr>
      <vt:lpstr>Integration Strategy - Sequence of Component/Function Integration </vt:lpstr>
      <vt:lpstr>Integration Strategy - Sequence of Component/Function Integration </vt:lpstr>
      <vt:lpstr>Integration Strategy - Sequence of Component/Function Integration </vt:lpstr>
      <vt:lpstr>Integration Strategy - System Integration Sequence</vt:lpstr>
      <vt:lpstr>  Individual Steps and Test Description  - Integration Test Cases   </vt:lpstr>
      <vt:lpstr>  Individual Steps and Test Description  - Integration Test Cases   </vt:lpstr>
      <vt:lpstr>  Individual Steps and Test Description  - Integration Test Cases   </vt:lpstr>
      <vt:lpstr>  Individual Steps and Test Description  - Integration Test Cases   </vt:lpstr>
      <vt:lpstr>  Individual Steps and Test Description  - Integration Test Procedures  </vt:lpstr>
      <vt:lpstr>  Individual Steps and Test Description  - Integration Test Procedures  </vt:lpstr>
      <vt:lpstr>Project Plan Document</vt:lpstr>
      <vt:lpstr>Introduction    </vt:lpstr>
      <vt:lpstr>Function Points Approach </vt:lpstr>
      <vt:lpstr>Function Points Approach </vt:lpstr>
      <vt:lpstr>Function Points Approach </vt:lpstr>
      <vt:lpstr>Function Points Approach </vt:lpstr>
      <vt:lpstr>Total FP number and summary</vt:lpstr>
      <vt:lpstr>COCOMO Approach  - Estimated Calculations using COCOMO II </vt:lpstr>
      <vt:lpstr>COCOMO Approach  - Estimated Calculations using COCOMO II </vt:lpstr>
      <vt:lpstr>COCOMO Approach  - Estimated Calculations using COCOMO II </vt:lpstr>
      <vt:lpstr>COCOMO Approach  - Estimated Calculations using COCOMO II </vt:lpstr>
      <vt:lpstr>COCOMO Approach  - Precise Calculation using COCOMO II </vt:lpstr>
      <vt:lpstr>COCOMO Approach  - Precise Calculation using COCOMO II </vt:lpstr>
      <vt:lpstr>Identifying the tasks and their schedule </vt:lpstr>
      <vt:lpstr>Risks and recovery actions   - Main categories of risks considered in MyTaxiService </vt:lpstr>
      <vt:lpstr>Risks and recovery actions   - Main categories of risks considered in MyTaxiService </vt:lpstr>
      <vt:lpstr>Inspection Document </vt:lpstr>
      <vt:lpstr>Purpose </vt:lpstr>
      <vt:lpstr>Assigned class </vt:lpstr>
      <vt:lpstr>Inspection of the code  - Method 1: createNamingContext() </vt:lpstr>
      <vt:lpstr>Inspection of the code  - Method 1: createNamingContext() </vt:lpstr>
      <vt:lpstr>Inspection of the code  - Method 2: addEnvironment(ContextEnvironment env) </vt:lpstr>
      <vt:lpstr>Inspection of the code  - Method 2: addEnvironment(ContextEnvironment env) </vt:lpstr>
      <vt:lpstr>Questions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 - RASD </dc:title>
  <dc:creator>USER</dc:creator>
  <cp:lastModifiedBy>Marija Mavceva</cp:lastModifiedBy>
  <cp:revision>141</cp:revision>
  <dcterms:created xsi:type="dcterms:W3CDTF">2015-11-10T21:08:54Z</dcterms:created>
  <dcterms:modified xsi:type="dcterms:W3CDTF">2016-03-01T03:54:15Z</dcterms:modified>
</cp:coreProperties>
</file>