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69" r:id="rId3"/>
  </p:sldMasterIdLst>
  <p:notesMasterIdLst>
    <p:notesMasterId r:id="rId5"/>
  </p:notesMasterIdLst>
  <p:handoutMasterIdLst>
    <p:handoutMasterId r:id="rId6"/>
  </p:handoutMasterIdLst>
  <p:sldIdLst>
    <p:sldId id="256" r:id="rId4"/>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D7E7F5"/>
    <a:srgbClr val="C7DDF1"/>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3911" autoAdjust="0"/>
  </p:normalViewPr>
  <p:slideViewPr>
    <p:cSldViewPr snapToGrid="0" snapToObjects="1" showGuides="1">
      <p:cViewPr>
        <p:scale>
          <a:sx n="30" d="100"/>
          <a:sy n="30" d="100"/>
        </p:scale>
        <p:origin x="816" y="-4938"/>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E2C877-64C4-406B-B559-43F7CBD142AF}"/>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3" name="Footer Placeholder 2">
            <a:extLst>
              <a:ext uri="{FF2B5EF4-FFF2-40B4-BE49-F238E27FC236}">
                <a16:creationId xmlns:a16="http://schemas.microsoft.com/office/drawing/2014/main" id="{D0A5093C-BE13-402B-9FC8-CC20587A645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54FF324-976E-419C-8548-C7F5835267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966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FCCD-CC72-4ABC-9C7A-2DA8CF477C64}"/>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E7E99E54-B0A3-44C1-9A29-4145F6CBD9E2}"/>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A328582E-B1E6-4602-ABAF-F63919EF5546}"/>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E4067528-45EA-43C5-A438-B1F47BB75783}"/>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6" name="Footer Placeholder 5">
            <a:extLst>
              <a:ext uri="{FF2B5EF4-FFF2-40B4-BE49-F238E27FC236}">
                <a16:creationId xmlns:a16="http://schemas.microsoft.com/office/drawing/2014/main" id="{737588AE-D748-4971-8203-1459C33E2C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917F76-58DE-46CD-95CE-72557136EA7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367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7AE4-8344-4B1E-BEEF-D4212054F551}"/>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2A98F88E-5367-4859-9CDA-8C6A467DB038}"/>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s-CO"/>
          </a:p>
        </p:txBody>
      </p:sp>
      <p:sp>
        <p:nvSpPr>
          <p:cNvPr id="4" name="Text Placeholder 3">
            <a:extLst>
              <a:ext uri="{FF2B5EF4-FFF2-40B4-BE49-F238E27FC236}">
                <a16:creationId xmlns:a16="http://schemas.microsoft.com/office/drawing/2014/main" id="{D8CDB802-C5F4-4E38-944B-245FA0A331C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982E1A7F-8939-45E9-8FF1-1DC305E03D20}"/>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6" name="Footer Placeholder 5">
            <a:extLst>
              <a:ext uri="{FF2B5EF4-FFF2-40B4-BE49-F238E27FC236}">
                <a16:creationId xmlns:a16="http://schemas.microsoft.com/office/drawing/2014/main" id="{747BF4C5-5D1E-4B6E-941E-A3E5B457B0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E431BB-17D7-4E20-8B62-05E93B47931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6598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379D-51D3-4850-AA38-C63E8AA8C8CB}"/>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B9AE8BE-6B65-4C97-86DE-AD6CF9FD4C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E0F08ABA-D14A-4BA1-9176-6B604049FADA}"/>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5" name="Footer Placeholder 4">
            <a:extLst>
              <a:ext uri="{FF2B5EF4-FFF2-40B4-BE49-F238E27FC236}">
                <a16:creationId xmlns:a16="http://schemas.microsoft.com/office/drawing/2014/main" id="{6740D661-2EE0-4848-A3B9-B3A1632B0A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E97C8C-DA9A-4A23-A6A5-E50B667C76F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2632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C1027-BAAA-4656-BAFC-F7D58FCD394E}"/>
              </a:ext>
            </a:extLst>
          </p:cNvPr>
          <p:cNvSpPr>
            <a:spLocks noGrp="1"/>
          </p:cNvSpPr>
          <p:nvPr>
            <p:ph type="title" orient="vert"/>
          </p:nvPr>
        </p:nvSpPr>
        <p:spPr>
          <a:xfrm>
            <a:off x="21665699" y="2278904"/>
            <a:ext cx="6528093" cy="36274211"/>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E56A3A6F-D59C-4907-A330-859A92271C97}"/>
              </a:ext>
            </a:extLst>
          </p:cNvPr>
          <p:cNvSpPr>
            <a:spLocks noGrp="1"/>
          </p:cNvSpPr>
          <p:nvPr>
            <p:ph type="body" orient="vert" idx="1"/>
          </p:nvPr>
        </p:nvSpPr>
        <p:spPr>
          <a:xfrm>
            <a:off x="2081421"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D8F9FF19-2062-48AC-8DA8-25929E846EBE}"/>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5" name="Footer Placeholder 4">
            <a:extLst>
              <a:ext uri="{FF2B5EF4-FFF2-40B4-BE49-F238E27FC236}">
                <a16:creationId xmlns:a16="http://schemas.microsoft.com/office/drawing/2014/main" id="{C370378A-9847-4581-AF16-D41878A15A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71B61B-0B68-4A2C-896A-5355D794E8A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7626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27116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318513"/>
            <a:ext cx="6936975"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3" y="652522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22594" y="18669613"/>
            <a:ext cx="6938069"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1" y="1791807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7308191"/>
            <a:ext cx="1429224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80" y="652522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80" y="27634316"/>
            <a:ext cx="1429224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80" y="2684103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710790" y="652522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710790" y="7318513"/>
            <a:ext cx="6930218"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706864" y="1799638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751309" y="18789672"/>
            <a:ext cx="6879920"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710790" y="3344001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697538" y="34301998"/>
            <a:ext cx="6933690"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32"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33"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11299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8BCD-48C0-4EE4-9FF6-5094EA4009DF}"/>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endParaRPr lang="es-CO"/>
          </a:p>
        </p:txBody>
      </p:sp>
      <p:sp>
        <p:nvSpPr>
          <p:cNvPr id="3" name="Subtitle 2">
            <a:extLst>
              <a:ext uri="{FF2B5EF4-FFF2-40B4-BE49-F238E27FC236}">
                <a16:creationId xmlns:a16="http://schemas.microsoft.com/office/drawing/2014/main" id="{771ADF01-EB71-44D7-88A1-E342DA959426}"/>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B68CC4E9-1B2E-4188-851B-A4CE242FE264}"/>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5" name="Footer Placeholder 4">
            <a:extLst>
              <a:ext uri="{FF2B5EF4-FFF2-40B4-BE49-F238E27FC236}">
                <a16:creationId xmlns:a16="http://schemas.microsoft.com/office/drawing/2014/main" id="{BD488106-4A58-4507-B606-A2EA75EA69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FCC21C-B023-4F02-84F5-B6F0FE2DDD6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638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A3D5-BE5A-4538-9704-8352E33FD635}"/>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4EDB71E6-D368-40D9-93AC-DF3EA13AE2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C78B389-A92A-41A4-AB0A-D33D4F31820C}"/>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5" name="Footer Placeholder 4">
            <a:extLst>
              <a:ext uri="{FF2B5EF4-FFF2-40B4-BE49-F238E27FC236}">
                <a16:creationId xmlns:a16="http://schemas.microsoft.com/office/drawing/2014/main" id="{66B1F5C7-E365-43FC-9176-0B1F9EE73F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4D7C38-817D-406D-8EC2-21481B09AB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07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E213-3418-4FA3-B15A-0A2EF2D154D9}"/>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08B8DD91-8E78-4B21-A816-71B5106129C5}"/>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C2C48C-F709-4F77-82F3-47D48DEC63E4}"/>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5" name="Footer Placeholder 4">
            <a:extLst>
              <a:ext uri="{FF2B5EF4-FFF2-40B4-BE49-F238E27FC236}">
                <a16:creationId xmlns:a16="http://schemas.microsoft.com/office/drawing/2014/main" id="{8B0B45ED-C007-4AED-9902-7659785C3E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04078B-010C-4154-98CB-5AE72B62A4E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03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AA9A-06D3-4005-B15A-40FDD16DC587}"/>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4E75309-4C46-47F1-A7FE-2486580E74C3}"/>
              </a:ext>
            </a:extLst>
          </p:cNvPr>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37CBC095-68DE-4C03-99C2-FAD0E3A911B9}"/>
              </a:ext>
            </a:extLst>
          </p:cNvPr>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08FB6F73-78C9-47A2-8A3F-7B2014F3AF24}"/>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6" name="Footer Placeholder 5">
            <a:extLst>
              <a:ext uri="{FF2B5EF4-FFF2-40B4-BE49-F238E27FC236}">
                <a16:creationId xmlns:a16="http://schemas.microsoft.com/office/drawing/2014/main" id="{0F0E0689-E25E-4E95-9FF0-25D4430D30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EDB102-F779-4684-A058-8932B8BE9D3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516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C3C5-4503-466C-AB32-F63EAB4D71EA}"/>
              </a:ext>
            </a:extLst>
          </p:cNvPr>
          <p:cNvSpPr>
            <a:spLocks noGrp="1"/>
          </p:cNvSpPr>
          <p:nvPr>
            <p:ph type="title"/>
          </p:nvPr>
        </p:nvSpPr>
        <p:spPr>
          <a:xfrm>
            <a:off x="2085364" y="2278907"/>
            <a:ext cx="26112371" cy="8273416"/>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801F88D8-9672-4DE3-8679-CC9CAE0B9DB6}"/>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4" name="Content Placeholder 3">
            <a:extLst>
              <a:ext uri="{FF2B5EF4-FFF2-40B4-BE49-F238E27FC236}">
                <a16:creationId xmlns:a16="http://schemas.microsoft.com/office/drawing/2014/main" id="{FE18D3AA-AB1E-487F-AB33-E4C63B7BBC90}"/>
              </a:ext>
            </a:extLst>
          </p:cNvPr>
          <p:cNvSpPr>
            <a:spLocks noGrp="1"/>
          </p:cNvSpPr>
          <p:nvPr>
            <p:ph sz="half" idx="2"/>
          </p:nvPr>
        </p:nvSpPr>
        <p:spPr>
          <a:xfrm>
            <a:off x="2085365" y="15635264"/>
            <a:ext cx="12807833"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FB3C635A-8F44-477E-8FC5-B69ED4390D52}"/>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6" name="Content Placeholder 5">
            <a:extLst>
              <a:ext uri="{FF2B5EF4-FFF2-40B4-BE49-F238E27FC236}">
                <a16:creationId xmlns:a16="http://schemas.microsoft.com/office/drawing/2014/main" id="{C3D5B9DB-7A24-4BC3-B474-D117FE8A6FEC}"/>
              </a:ext>
            </a:extLst>
          </p:cNvPr>
          <p:cNvSpPr>
            <a:spLocks noGrp="1"/>
          </p:cNvSpPr>
          <p:nvPr>
            <p:ph sz="quarter" idx="4"/>
          </p:nvPr>
        </p:nvSpPr>
        <p:spPr>
          <a:xfrm>
            <a:off x="15326827"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D31BC4B3-D501-482B-BF9B-3FD2A59816D4}"/>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8" name="Footer Placeholder 7">
            <a:extLst>
              <a:ext uri="{FF2B5EF4-FFF2-40B4-BE49-F238E27FC236}">
                <a16:creationId xmlns:a16="http://schemas.microsoft.com/office/drawing/2014/main" id="{F2E60A39-9C15-46A6-8ABC-449CDA8BC42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221C550-4B73-4A88-97ED-17678D3C7A2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39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15D3-84EA-44E5-BFA6-9AF1C74E53A5}"/>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38B17167-0C8D-49D7-9C8B-3EBFC7CA1A64}"/>
              </a:ext>
            </a:extLst>
          </p:cNvPr>
          <p:cNvSpPr>
            <a:spLocks noGrp="1"/>
          </p:cNvSpPr>
          <p:nvPr>
            <p:ph type="dt" sz="half" idx="10"/>
          </p:nvPr>
        </p:nvSpPr>
        <p:spPr/>
        <p:txBody>
          <a:bodyPr/>
          <a:lstStyle/>
          <a:p>
            <a:fld id="{48A87A34-81AB-432B-8DAE-1953F412C126}" type="datetimeFigureOut">
              <a:rPr lang="en-US" smtClean="0"/>
              <a:t>11/24/2017</a:t>
            </a:fld>
            <a:endParaRPr lang="en-US" dirty="0"/>
          </a:p>
        </p:txBody>
      </p:sp>
      <p:sp>
        <p:nvSpPr>
          <p:cNvPr id="4" name="Footer Placeholder 3">
            <a:extLst>
              <a:ext uri="{FF2B5EF4-FFF2-40B4-BE49-F238E27FC236}">
                <a16:creationId xmlns:a16="http://schemas.microsoft.com/office/drawing/2014/main" id="{11067C5D-F690-4546-B62C-C2BA4474BE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013ABF-20B1-4E10-B071-E002CFDB4A0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359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7.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2.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3.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oleObject" Target="../embeddings/oleObject6.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2.vml"/><Relationship Id="rId9" Type="http://schemas.openxmlformats.org/officeDocument/2006/relationships/oleObject" Target="../embeddings/oleObject5.bin"/><Relationship Id="rId14" Type="http://schemas.openxmlformats.org/officeDocument/2006/relationships/image" Target="../media/image3.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18" Type="http://schemas.openxmlformats.org/officeDocument/2006/relationships/image" Target="../media/image8.png"/><Relationship Id="rId26" Type="http://schemas.openxmlformats.org/officeDocument/2006/relationships/oleObject" Target="../embeddings/oleObject8.bin"/><Relationship Id="rId3" Type="http://schemas.openxmlformats.org/officeDocument/2006/relationships/slideLayout" Target="../slideLayouts/slideLayout6.xml"/><Relationship Id="rId21" Type="http://schemas.openxmlformats.org/officeDocument/2006/relationships/oleObject" Target="../embeddings/oleObject6.bin"/><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7.png"/><Relationship Id="rId25" Type="http://schemas.openxmlformats.org/officeDocument/2006/relationships/image" Target="../media/image9.png"/><Relationship Id="rId2" Type="http://schemas.openxmlformats.org/officeDocument/2006/relationships/slideLayout" Target="../slideLayouts/slideLayout5.xml"/><Relationship Id="rId16" Type="http://schemas.openxmlformats.org/officeDocument/2006/relationships/image" Target="../media/image6.png"/><Relationship Id="rId20" Type="http://schemas.openxmlformats.org/officeDocument/2006/relationships/image" Target="../media/image1.wmf"/><Relationship Id="rId29"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image" Target="../media/image3.wmf"/><Relationship Id="rId5" Type="http://schemas.openxmlformats.org/officeDocument/2006/relationships/slideLayout" Target="../slideLayouts/slideLayout8.xml"/><Relationship Id="rId15" Type="http://schemas.openxmlformats.org/officeDocument/2006/relationships/image" Target="../media/image5.png"/><Relationship Id="rId23" Type="http://schemas.openxmlformats.org/officeDocument/2006/relationships/oleObject" Target="../embeddings/oleObject7.bin"/><Relationship Id="rId28" Type="http://schemas.openxmlformats.org/officeDocument/2006/relationships/hyperlink" Target="http://www.facebook.com/pages/PosterPresentationscom/217914411419?v=app_4949752878&amp;ref=ts" TargetMode="External"/><Relationship Id="rId10" Type="http://schemas.openxmlformats.org/officeDocument/2006/relationships/slideLayout" Target="../slideLayouts/slideLayout13.xml"/><Relationship Id="rId19" Type="http://schemas.openxmlformats.org/officeDocument/2006/relationships/oleObject" Target="../embeddings/oleObject5.bin"/><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vmlDrawing" Target="../drawings/vmlDrawing3.vml"/><Relationship Id="rId22" Type="http://schemas.openxmlformats.org/officeDocument/2006/relationships/image" Target="../media/image2.wmf"/><Relationship Id="rId27" Type="http://schemas.openxmlformats.org/officeDocument/2006/relationships/image" Target="../media/image4.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1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1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1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1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Rounded Rectangle 35"/>
          <p:cNvSpPr/>
          <p:nvPr userDrawn="1"/>
        </p:nvSpPr>
        <p:spPr>
          <a:xfrm>
            <a:off x="709552"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5380479"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TextBox 41"/>
          <p:cNvSpPr txBox="1"/>
          <p:nvPr userDrawn="1"/>
        </p:nvSpPr>
        <p:spPr>
          <a:xfrm>
            <a:off x="30676632" y="40971148"/>
            <a:ext cx="5753868" cy="1358601"/>
          </a:xfrm>
          <a:prstGeom prst="rect">
            <a:avLst/>
          </a:prstGeom>
          <a:noFill/>
        </p:spPr>
        <p:txBody>
          <a:bodyPr wrap="square" lIns="65304" tIns="32651" rIns="65304" bIns="32651" rtlCol="0">
            <a:spAutoFit/>
          </a:bodyPr>
          <a:lstStyle/>
          <a:p>
            <a:pPr marL="400050" indent="0">
              <a:lnSpc>
                <a:spcPct val="100000"/>
              </a:lnSpc>
            </a:pPr>
            <a:r>
              <a:rPr lang="en-US" sz="2400" dirty="0">
                <a:solidFill>
                  <a:schemeClr val="bg1"/>
                </a:solidFill>
              </a:rPr>
              <a:t>©2015</a:t>
            </a:r>
            <a:r>
              <a:rPr lang="en-US" sz="2400" baseline="0" dirty="0">
                <a:solidFill>
                  <a:schemeClr val="bg1"/>
                </a:solidFill>
              </a:rPr>
              <a:t> </a:t>
            </a:r>
            <a:r>
              <a:rPr lang="en-US" sz="2400" dirty="0">
                <a:solidFill>
                  <a:schemeClr val="bg1"/>
                </a:solidFill>
              </a:rPr>
              <a:t>PosterPresentations.com</a:t>
            </a:r>
          </a:p>
          <a:p>
            <a:pPr marL="685800" indent="0">
              <a:lnSpc>
                <a:spcPct val="100000"/>
              </a:lnSpc>
            </a:pPr>
            <a:r>
              <a:rPr lang="en-US" sz="2000" dirty="0">
                <a:solidFill>
                  <a:schemeClr val="bg1"/>
                </a:solidFill>
              </a:rPr>
              <a:t>2117 Fourth Street ,</a:t>
            </a:r>
            <a:r>
              <a:rPr lang="en-US" sz="2000" baseline="0" dirty="0">
                <a:solidFill>
                  <a:schemeClr val="bg1"/>
                </a:solidFill>
              </a:rPr>
              <a:t> Unit C</a:t>
            </a:r>
          </a:p>
          <a:p>
            <a:pPr marL="685800" indent="0">
              <a:lnSpc>
                <a:spcPct val="100000"/>
              </a:lnSpc>
            </a:pPr>
            <a:r>
              <a:rPr lang="en-US" sz="2000" baseline="0" dirty="0">
                <a:solidFill>
                  <a:schemeClr val="bg1"/>
                </a:solidFill>
              </a:rPr>
              <a:t>Berkeley CA </a:t>
            </a:r>
            <a:r>
              <a:rPr lang="en-US" sz="1800" baseline="0" dirty="0">
                <a:solidFill>
                  <a:schemeClr val="bg1"/>
                </a:solidFill>
              </a:rPr>
              <a:t>94710</a:t>
            </a:r>
            <a:endParaRPr lang="en-US" sz="2000" baseline="0" dirty="0">
              <a:solidFill>
                <a:schemeClr val="bg1"/>
              </a:solidFill>
            </a:endParaRPr>
          </a:p>
          <a:p>
            <a:pPr marL="685800" indent="0">
              <a:lnSpc>
                <a:spcPct val="100000"/>
              </a:lnSpc>
            </a:pPr>
            <a:r>
              <a:rPr lang="en-US" sz="2000" b="1" baseline="0" dirty="0">
                <a:solidFill>
                  <a:srgbClr val="FFFF00"/>
                </a:solidFill>
              </a:rPr>
              <a:t>posterpresenter@gmail.com</a:t>
            </a:r>
            <a:endParaRPr lang="en-US" sz="2400" b="1" dirty="0">
              <a:solidFill>
                <a:srgbClr val="FFFF00"/>
              </a:solidFill>
            </a:endParaRPr>
          </a:p>
        </p:txBody>
      </p:sp>
      <p:sp>
        <p:nvSpPr>
          <p:cNvPr id="43" name="Text Box 14"/>
          <p:cNvSpPr txBox="1">
            <a:spLocks noChangeArrowheads="1"/>
          </p:cNvSpPr>
          <p:nvPr userDrawn="1"/>
        </p:nvSpPr>
        <p:spPr bwMode="auto">
          <a:xfrm>
            <a:off x="1432294" y="41948434"/>
            <a:ext cx="2636977" cy="336073"/>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5"/>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6"/>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7"/>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7"/>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8"/>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182"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183"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184"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5"/>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185"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Rounded Rectangle 34"/>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8" name="Rounded Rectangle 47"/>
          <p:cNvSpPr/>
          <p:nvPr userDrawn="1"/>
        </p:nvSpPr>
        <p:spPr>
          <a:xfrm>
            <a:off x="630735" y="6435304"/>
            <a:ext cx="29010460" cy="3526276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30676632" y="40971148"/>
            <a:ext cx="5753868" cy="1358601"/>
          </a:xfrm>
          <a:prstGeom prst="rect">
            <a:avLst/>
          </a:prstGeom>
          <a:noFill/>
        </p:spPr>
        <p:txBody>
          <a:bodyPr wrap="square" lIns="65304" tIns="32651" rIns="65304" bIns="32651" rtlCol="0">
            <a:spAutoFit/>
          </a:bodyPr>
          <a:lstStyle/>
          <a:p>
            <a:pPr marL="400050" indent="0">
              <a:lnSpc>
                <a:spcPct val="100000"/>
              </a:lnSpc>
            </a:pPr>
            <a:r>
              <a:rPr lang="en-US" sz="2400" dirty="0">
                <a:solidFill>
                  <a:schemeClr val="bg1"/>
                </a:solidFill>
              </a:rPr>
              <a:t>©2015</a:t>
            </a:r>
            <a:r>
              <a:rPr lang="en-US" sz="2400" baseline="0" dirty="0">
                <a:solidFill>
                  <a:schemeClr val="bg1"/>
                </a:solidFill>
              </a:rPr>
              <a:t> </a:t>
            </a:r>
            <a:r>
              <a:rPr lang="en-US" sz="2400" dirty="0">
                <a:solidFill>
                  <a:schemeClr val="bg1"/>
                </a:solidFill>
              </a:rPr>
              <a:t>PosterPresentations.com</a:t>
            </a:r>
          </a:p>
          <a:p>
            <a:pPr marL="685800" indent="0">
              <a:lnSpc>
                <a:spcPct val="100000"/>
              </a:lnSpc>
            </a:pPr>
            <a:r>
              <a:rPr lang="en-US" sz="2000" dirty="0">
                <a:solidFill>
                  <a:schemeClr val="bg1"/>
                </a:solidFill>
              </a:rPr>
              <a:t>2117 Fourth Street ,</a:t>
            </a:r>
            <a:r>
              <a:rPr lang="en-US" sz="2000" baseline="0" dirty="0">
                <a:solidFill>
                  <a:schemeClr val="bg1"/>
                </a:solidFill>
              </a:rPr>
              <a:t> Unit C</a:t>
            </a:r>
          </a:p>
          <a:p>
            <a:pPr marL="685800" indent="0">
              <a:lnSpc>
                <a:spcPct val="100000"/>
              </a:lnSpc>
            </a:pPr>
            <a:r>
              <a:rPr lang="en-US" sz="2000" baseline="0" dirty="0">
                <a:solidFill>
                  <a:schemeClr val="bg1"/>
                </a:solidFill>
              </a:rPr>
              <a:t>Berkeley CA </a:t>
            </a:r>
            <a:r>
              <a:rPr lang="en-US" sz="1800" baseline="0" dirty="0">
                <a:solidFill>
                  <a:schemeClr val="bg1"/>
                </a:solidFill>
              </a:rPr>
              <a:t>94710</a:t>
            </a:r>
            <a:endParaRPr lang="en-US" sz="2000" baseline="0" dirty="0">
              <a:solidFill>
                <a:schemeClr val="bg1"/>
              </a:solidFill>
            </a:endParaRPr>
          </a:p>
          <a:p>
            <a:pPr marL="685800" indent="0">
              <a:lnSpc>
                <a:spcPct val="100000"/>
              </a:lnSpc>
            </a:pPr>
            <a:r>
              <a:rPr lang="en-US" sz="2000" b="1" baseline="0" dirty="0">
                <a:solidFill>
                  <a:srgbClr val="FFFF00"/>
                </a:solidFill>
              </a:rPr>
              <a:t>posterpresenter@gmail.com</a:t>
            </a:r>
            <a:endParaRPr lang="en-US" sz="2400" b="1" dirty="0">
              <a:solidFill>
                <a:srgbClr val="FFFF00"/>
              </a:solidFill>
            </a:endParaRPr>
          </a:p>
        </p:txBody>
      </p:sp>
      <p:sp>
        <p:nvSpPr>
          <p:cNvPr id="51" name="Text Box 14"/>
          <p:cNvSpPr txBox="1">
            <a:spLocks noChangeArrowheads="1"/>
          </p:cNvSpPr>
          <p:nvPr userDrawn="1"/>
        </p:nvSpPr>
        <p:spPr bwMode="auto">
          <a:xfrm>
            <a:off x="1432294" y="41948434"/>
            <a:ext cx="2636977" cy="336073"/>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723" r:id="rId2"/>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58376-7124-4F99-8BF9-C991BCDD4C35}"/>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EEBDE377-9353-4E52-B150-FDF5A14FC8D1}"/>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E727344-D085-450E-A9F4-6A06BCCB2472}"/>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2FC08A6D-D247-4F0A-9D2A-84789A2FBCB0}" type="datetimeFigureOut">
              <a:rPr lang="es-CO" smtClean="0"/>
              <a:t>24/11/2017</a:t>
            </a:fld>
            <a:endParaRPr lang="es-CO"/>
          </a:p>
        </p:txBody>
      </p:sp>
      <p:sp>
        <p:nvSpPr>
          <p:cNvPr id="5" name="Footer Placeholder 4">
            <a:extLst>
              <a:ext uri="{FF2B5EF4-FFF2-40B4-BE49-F238E27FC236}">
                <a16:creationId xmlns:a16="http://schemas.microsoft.com/office/drawing/2014/main" id="{D428D632-85AA-493A-B3CE-F23F1C85FDC5}"/>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CDEDC89C-FC9F-44E2-B9E9-625479DF3902}"/>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39817608-26B6-43F8-BAAC-C43FD0DDE311}" type="slidenum">
              <a:rPr lang="es-CO" smtClean="0"/>
              <a:t>‹#›</a:t>
            </a:fld>
            <a:endParaRPr lang="es-CO"/>
          </a:p>
        </p:txBody>
      </p:sp>
      <p:grpSp>
        <p:nvGrpSpPr>
          <p:cNvPr id="7" name="Group 6">
            <a:extLst>
              <a:ext uri="{FF2B5EF4-FFF2-40B4-BE49-F238E27FC236}">
                <a16:creationId xmlns:a16="http://schemas.microsoft.com/office/drawing/2014/main" id="{3AD3129F-7742-413A-8107-0A33DF70DD7B}"/>
              </a:ext>
            </a:extLst>
          </p:cNvPr>
          <p:cNvGrpSpPr/>
          <p:nvPr userDrawn="1"/>
        </p:nvGrpSpPr>
        <p:grpSpPr>
          <a:xfrm>
            <a:off x="-12658121" y="-48127"/>
            <a:ext cx="12259293" cy="42851889"/>
            <a:chOff x="-11225189" y="-1"/>
            <a:chExt cx="11018865" cy="38516022"/>
          </a:xfrm>
        </p:grpSpPr>
        <p:sp>
          <p:nvSpPr>
            <p:cNvPr id="8" name="Rectangle 7">
              <a:extLst>
                <a:ext uri="{FF2B5EF4-FFF2-40B4-BE49-F238E27FC236}">
                  <a16:creationId xmlns:a16="http://schemas.microsoft.com/office/drawing/2014/main" id="{B4770072-498D-49FE-8483-42C9A4288186}"/>
                </a:ext>
              </a:extLst>
            </p:cNvPr>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9" name="Straight Connector 8">
              <a:extLst>
                <a:ext uri="{FF2B5EF4-FFF2-40B4-BE49-F238E27FC236}">
                  <a16:creationId xmlns:a16="http://schemas.microsoft.com/office/drawing/2014/main" id="{BF317305-BFCD-4A41-80B9-FA3C4A93A9C1}"/>
                </a:ext>
              </a:extLst>
            </p:cNvPr>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5C3BF3C-C093-4857-8C4A-EB8DC4E264CD}"/>
                </a:ext>
              </a:extLst>
            </p:cNvPr>
            <p:cNvPicPr>
              <a:picLocks noChangeAspect="1"/>
            </p:cNvPicPr>
            <p:nvPr userDrawn="1"/>
          </p:nvPicPr>
          <p:blipFill>
            <a:blip r:embed="rId15"/>
            <a:stretch>
              <a:fillRect/>
            </a:stretch>
          </p:blipFill>
          <p:spPr>
            <a:xfrm>
              <a:off x="-10479105" y="12472417"/>
              <a:ext cx="1597666" cy="1201935"/>
            </a:xfrm>
            <a:prstGeom prst="rect">
              <a:avLst/>
            </a:prstGeom>
          </p:spPr>
        </p:pic>
        <p:pic>
          <p:nvPicPr>
            <p:cNvPr id="11" name="Picture 10">
              <a:extLst>
                <a:ext uri="{FF2B5EF4-FFF2-40B4-BE49-F238E27FC236}">
                  <a16:creationId xmlns:a16="http://schemas.microsoft.com/office/drawing/2014/main" id="{69DF110E-AB5F-47AB-9B2A-F5610741675A}"/>
                </a:ext>
              </a:extLst>
            </p:cNvPr>
            <p:cNvPicPr>
              <a:picLocks noChangeAspect="1"/>
            </p:cNvPicPr>
            <p:nvPr userDrawn="1"/>
          </p:nvPicPr>
          <p:blipFill>
            <a:blip r:embed="rId16"/>
            <a:stretch>
              <a:fillRect/>
            </a:stretch>
          </p:blipFill>
          <p:spPr>
            <a:xfrm>
              <a:off x="-10732765" y="19116994"/>
              <a:ext cx="9986808" cy="1053596"/>
            </a:xfrm>
            <a:prstGeom prst="rect">
              <a:avLst/>
            </a:prstGeom>
          </p:spPr>
        </p:pic>
        <p:grpSp>
          <p:nvGrpSpPr>
            <p:cNvPr id="12" name="Group 11">
              <a:extLst>
                <a:ext uri="{FF2B5EF4-FFF2-40B4-BE49-F238E27FC236}">
                  <a16:creationId xmlns:a16="http://schemas.microsoft.com/office/drawing/2014/main" id="{781B70B0-26EE-4A1B-8848-FB1AB9D60749}"/>
                </a:ext>
              </a:extLst>
            </p:cNvPr>
            <p:cNvGrpSpPr/>
            <p:nvPr userDrawn="1"/>
          </p:nvGrpSpPr>
          <p:grpSpPr>
            <a:xfrm>
              <a:off x="-9744993" y="29384977"/>
              <a:ext cx="7531182" cy="2202634"/>
              <a:chOff x="-4470427" y="13701622"/>
              <a:chExt cx="3470785" cy="1011982"/>
            </a:xfrm>
          </p:grpSpPr>
          <p:grpSp>
            <p:nvGrpSpPr>
              <p:cNvPr id="18" name="Group 17">
                <a:extLst>
                  <a:ext uri="{FF2B5EF4-FFF2-40B4-BE49-F238E27FC236}">
                    <a16:creationId xmlns:a16="http://schemas.microsoft.com/office/drawing/2014/main" id="{1A821ECC-AC3A-461F-B56E-1622653ECB40}"/>
                  </a:ext>
                </a:extLst>
              </p:cNvPr>
              <p:cNvGrpSpPr/>
              <p:nvPr userDrawn="1"/>
            </p:nvGrpSpPr>
            <p:grpSpPr>
              <a:xfrm>
                <a:off x="-2783495" y="13745853"/>
                <a:ext cx="624431" cy="898924"/>
                <a:chOff x="-3958697" y="14964973"/>
                <a:chExt cx="779338" cy="1288152"/>
              </a:xfrm>
            </p:grpSpPr>
            <p:pic>
              <p:nvPicPr>
                <p:cNvPr id="24" name="Picture 23">
                  <a:extLst>
                    <a:ext uri="{FF2B5EF4-FFF2-40B4-BE49-F238E27FC236}">
                      <a16:creationId xmlns:a16="http://schemas.microsoft.com/office/drawing/2014/main" id="{7AFE6D0B-BE8D-41AC-9256-24A6A30519EE}"/>
                    </a:ext>
                  </a:extLst>
                </p:cNvPr>
                <p:cNvPicPr>
                  <a:picLocks noChangeAspect="1"/>
                </p:cNvPicPr>
                <p:nvPr userDrawn="1"/>
              </p:nvPicPr>
              <p:blipFill>
                <a:blip r:embed="rId17"/>
                <a:stretch>
                  <a:fillRect/>
                </a:stretch>
              </p:blipFill>
              <p:spPr>
                <a:xfrm>
                  <a:off x="-3948160" y="14964973"/>
                  <a:ext cx="768801" cy="1090857"/>
                </a:xfrm>
                <a:prstGeom prst="rect">
                  <a:avLst/>
                </a:prstGeom>
              </p:spPr>
            </p:pic>
            <p:sp>
              <p:nvSpPr>
                <p:cNvPr id="25" name="TextBox 24">
                  <a:extLst>
                    <a:ext uri="{FF2B5EF4-FFF2-40B4-BE49-F238E27FC236}">
                      <a16:creationId xmlns:a16="http://schemas.microsoft.com/office/drawing/2014/main" id="{647B8723-4183-4315-965B-0A12C516D694}"/>
                    </a:ext>
                  </a:extLst>
                </p:cNvPr>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19" name="Group 18">
                <a:extLst>
                  <a:ext uri="{FF2B5EF4-FFF2-40B4-BE49-F238E27FC236}">
                    <a16:creationId xmlns:a16="http://schemas.microsoft.com/office/drawing/2014/main" id="{A626CEA9-B886-45B8-B8C7-F7EF47486CAF}"/>
                  </a:ext>
                </a:extLst>
              </p:cNvPr>
              <p:cNvGrpSpPr/>
              <p:nvPr userDrawn="1"/>
            </p:nvGrpSpPr>
            <p:grpSpPr>
              <a:xfrm>
                <a:off x="-2033159" y="13745867"/>
                <a:ext cx="1033517" cy="898915"/>
                <a:chOff x="-2921738" y="14889872"/>
                <a:chExt cx="1420279" cy="1235304"/>
              </a:xfrm>
            </p:grpSpPr>
            <p:pic>
              <p:nvPicPr>
                <p:cNvPr id="22" name="Picture 21">
                  <a:extLst>
                    <a:ext uri="{FF2B5EF4-FFF2-40B4-BE49-F238E27FC236}">
                      <a16:creationId xmlns:a16="http://schemas.microsoft.com/office/drawing/2014/main" id="{CD80124E-B8B6-4221-A906-501BD308D493}"/>
                    </a:ext>
                  </a:extLst>
                </p:cNvPr>
                <p:cNvPicPr>
                  <a:picLocks noChangeAspect="1"/>
                </p:cNvPicPr>
                <p:nvPr userDrawn="1"/>
              </p:nvPicPr>
              <p:blipFill>
                <a:blip r:embed="rId17"/>
                <a:stretch>
                  <a:fillRect/>
                </a:stretch>
              </p:blipFill>
              <p:spPr>
                <a:xfrm>
                  <a:off x="-2921738" y="14889872"/>
                  <a:ext cx="1420279" cy="1029694"/>
                </a:xfrm>
                <a:prstGeom prst="rect">
                  <a:avLst/>
                </a:prstGeom>
              </p:spPr>
            </p:pic>
            <p:sp>
              <p:nvSpPr>
                <p:cNvPr id="23" name="TextBox 22">
                  <a:extLst>
                    <a:ext uri="{FF2B5EF4-FFF2-40B4-BE49-F238E27FC236}">
                      <a16:creationId xmlns:a16="http://schemas.microsoft.com/office/drawing/2014/main" id="{128A4CD6-4715-4C83-A34F-CDEF291B511D}"/>
                    </a:ext>
                  </a:extLst>
                </p:cNvPr>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20" name="Picture 19">
                <a:extLst>
                  <a:ext uri="{FF2B5EF4-FFF2-40B4-BE49-F238E27FC236}">
                    <a16:creationId xmlns:a16="http://schemas.microsoft.com/office/drawing/2014/main" id="{72A7D0F1-8015-4B33-BD82-8BC70DA3B13E}"/>
                  </a:ext>
                </a:extLst>
              </p:cNvPr>
              <p:cNvPicPr>
                <a:picLocks noChangeAspect="1"/>
              </p:cNvPicPr>
              <p:nvPr userDrawn="1"/>
            </p:nvPicPr>
            <p:blipFill>
              <a:blip r:embed="rId18"/>
              <a:stretch>
                <a:fillRect/>
              </a:stretch>
            </p:blipFill>
            <p:spPr>
              <a:xfrm>
                <a:off x="-4470427" y="13701622"/>
                <a:ext cx="1098742" cy="847761"/>
              </a:xfrm>
              <a:prstGeom prst="rect">
                <a:avLst/>
              </a:prstGeom>
            </p:spPr>
          </p:pic>
          <p:sp>
            <p:nvSpPr>
              <p:cNvPr id="21" name="TextBox 20">
                <a:extLst>
                  <a:ext uri="{FF2B5EF4-FFF2-40B4-BE49-F238E27FC236}">
                    <a16:creationId xmlns:a16="http://schemas.microsoft.com/office/drawing/2014/main" id="{3643D5A4-B4A2-4E53-BE68-AD277734012B}"/>
                  </a:ext>
                </a:extLst>
              </p:cNvPr>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3" name="Group 12">
              <a:extLst>
                <a:ext uri="{FF2B5EF4-FFF2-40B4-BE49-F238E27FC236}">
                  <a16:creationId xmlns:a16="http://schemas.microsoft.com/office/drawing/2014/main" id="{A9DDE5A8-F1AE-4CDE-AD7B-6C6041A9BF15}"/>
                </a:ext>
              </a:extLst>
            </p:cNvPr>
            <p:cNvGrpSpPr/>
            <p:nvPr userDrawn="1"/>
          </p:nvGrpSpPr>
          <p:grpSpPr>
            <a:xfrm>
              <a:off x="-10573702" y="34554904"/>
              <a:ext cx="9344084" cy="2526502"/>
              <a:chOff x="-4835604" y="15859915"/>
              <a:chExt cx="4306270" cy="1160780"/>
            </a:xfrm>
          </p:grpSpPr>
          <p:graphicFrame>
            <p:nvGraphicFramePr>
              <p:cNvPr id="14" name="Object 13">
                <a:extLst>
                  <a:ext uri="{FF2B5EF4-FFF2-40B4-BE49-F238E27FC236}">
                    <a16:creationId xmlns:a16="http://schemas.microsoft.com/office/drawing/2014/main" id="{BE7E607D-EC61-4A34-9E00-59106137A1EF}"/>
                  </a:ext>
                </a:extLst>
              </p:cNvPr>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6146" name="Image" r:id="rId19" imgW="1828440" imgH="1117440" progId="Photoshop.Image.13">
                      <p:embed/>
                    </p:oleObj>
                  </mc:Choice>
                  <mc:Fallback>
                    <p:oleObj name="Image" r:id="rId19" imgW="1828440" imgH="1117440" progId="Photoshop.Image.13">
                      <p:embed/>
                      <p:pic>
                        <p:nvPicPr>
                          <p:cNvPr id="20" name="Object 19">
                            <a:extLst>
                              <a:ext uri="{FF2B5EF4-FFF2-40B4-BE49-F238E27FC236}">
                                <a16:creationId xmlns:a16="http://schemas.microsoft.com/office/drawing/2014/main" id="{6CA658A3-E369-4CFF-8C91-917C5F2F790B}"/>
                              </a:ext>
                            </a:extLst>
                          </p:cNvPr>
                          <p:cNvPicPr/>
                          <p:nvPr/>
                        </p:nvPicPr>
                        <p:blipFill>
                          <a:blip r:embed="rId20"/>
                          <a:stretch>
                            <a:fillRect/>
                          </a:stretch>
                        </p:blipFill>
                        <p:spPr>
                          <a:xfrm>
                            <a:off x="-4649322" y="15859915"/>
                            <a:ext cx="1828800" cy="11176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DA65130C-2D8B-4607-9684-5B2CD908EDA0}"/>
                  </a:ext>
                </a:extLst>
              </p:cNvPr>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6147" name="Image" r:id="rId21" imgW="1828440" imgH="1117440" progId="Photoshop.Image.13">
                      <p:embed/>
                    </p:oleObj>
                  </mc:Choice>
                  <mc:Fallback>
                    <p:oleObj name="Image" r:id="rId21" imgW="1828440" imgH="1117440" progId="Photoshop.Image.13">
                      <p:embed/>
                      <p:pic>
                        <p:nvPicPr>
                          <p:cNvPr id="21" name="Object 20">
                            <a:extLst>
                              <a:ext uri="{FF2B5EF4-FFF2-40B4-BE49-F238E27FC236}">
                                <a16:creationId xmlns:a16="http://schemas.microsoft.com/office/drawing/2014/main" id="{3590BD54-BC43-4556-858F-DCE9B449BE73}"/>
                              </a:ext>
                            </a:extLst>
                          </p:cNvPr>
                          <p:cNvPicPr/>
                          <p:nvPr/>
                        </p:nvPicPr>
                        <p:blipFill>
                          <a:blip r:embed="rId22"/>
                          <a:stretch>
                            <a:fillRect/>
                          </a:stretch>
                        </p:blipFill>
                        <p:spPr>
                          <a:xfrm>
                            <a:off x="-2572617" y="15863608"/>
                            <a:ext cx="1828800" cy="111760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91D279B4-327A-487B-AD05-FDFAC5DCEF08}"/>
                  </a:ext>
                </a:extLst>
              </p:cNvPr>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17" name="TextBox 16">
                <a:extLst>
                  <a:ext uri="{FF2B5EF4-FFF2-40B4-BE49-F238E27FC236}">
                    <a16:creationId xmlns:a16="http://schemas.microsoft.com/office/drawing/2014/main" id="{C60D815F-A980-4E87-AA93-7D272163A914}"/>
                  </a:ext>
                </a:extLst>
              </p:cNvPr>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26" name="Group 25">
            <a:extLst>
              <a:ext uri="{FF2B5EF4-FFF2-40B4-BE49-F238E27FC236}">
                <a16:creationId xmlns:a16="http://schemas.microsoft.com/office/drawing/2014/main" id="{09FC6A31-4327-4810-955C-E5EF7C5539B3}"/>
              </a:ext>
            </a:extLst>
          </p:cNvPr>
          <p:cNvGrpSpPr/>
          <p:nvPr userDrawn="1"/>
        </p:nvGrpSpPr>
        <p:grpSpPr>
          <a:xfrm>
            <a:off x="30676632" y="0"/>
            <a:ext cx="12284832" cy="42803763"/>
            <a:chOff x="44157839" y="-55065"/>
            <a:chExt cx="11062139" cy="38543561"/>
          </a:xfrm>
        </p:grpSpPr>
        <p:sp>
          <p:nvSpPr>
            <p:cNvPr id="27" name="Rectangle 26">
              <a:extLst>
                <a:ext uri="{FF2B5EF4-FFF2-40B4-BE49-F238E27FC236}">
                  <a16:creationId xmlns:a16="http://schemas.microsoft.com/office/drawing/2014/main" id="{533DCF19-0C7C-41D8-8E72-EC08902EB751}"/>
                </a:ext>
              </a:extLst>
            </p:cNvPr>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28" name="Object 27">
              <a:extLst>
                <a:ext uri="{FF2B5EF4-FFF2-40B4-BE49-F238E27FC236}">
                  <a16:creationId xmlns:a16="http://schemas.microsoft.com/office/drawing/2014/main" id="{B57BB573-0D6C-4AE5-88E9-9AE08B047F27}"/>
                </a:ext>
              </a:extLst>
            </p:cNvPr>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6148" name="Image" r:id="rId23" imgW="4571280" imgH="1688760" progId="Photoshop.Image.13">
                    <p:embed/>
                  </p:oleObj>
                </mc:Choice>
                <mc:Fallback>
                  <p:oleObj name="Image" r:id="rId23" imgW="4571280" imgH="1688760" progId="Photoshop.Image.13">
                    <p:embed/>
                    <p:pic>
                      <p:nvPicPr>
                        <p:cNvPr id="34" name="Object 33">
                          <a:extLst>
                            <a:ext uri="{FF2B5EF4-FFF2-40B4-BE49-F238E27FC236}">
                              <a16:creationId xmlns:a16="http://schemas.microsoft.com/office/drawing/2014/main" id="{B6A7508C-1983-40BF-94FE-95610FBF1CFE}"/>
                            </a:ext>
                          </a:extLst>
                        </p:cNvPr>
                        <p:cNvPicPr/>
                        <p:nvPr/>
                      </p:nvPicPr>
                      <p:blipFill>
                        <a:blip r:embed="rId24"/>
                        <a:stretch>
                          <a:fillRect/>
                        </a:stretch>
                      </p:blipFill>
                      <p:spPr>
                        <a:xfrm>
                          <a:off x="46102925" y="4068480"/>
                          <a:ext cx="6955629" cy="2569718"/>
                        </a:xfrm>
                        <a:prstGeom prst="rect">
                          <a:avLst/>
                        </a:prstGeom>
                      </p:spPr>
                    </p:pic>
                  </p:oleObj>
                </mc:Fallback>
              </mc:AlternateContent>
            </a:graphicData>
          </a:graphic>
        </p:graphicFrame>
        <p:pic>
          <p:nvPicPr>
            <p:cNvPr id="29" name="Picture 28">
              <a:extLst>
                <a:ext uri="{FF2B5EF4-FFF2-40B4-BE49-F238E27FC236}">
                  <a16:creationId xmlns:a16="http://schemas.microsoft.com/office/drawing/2014/main" id="{C71CBF05-7612-4589-8851-BFD560F97DF9}"/>
                </a:ext>
              </a:extLst>
            </p:cNvPr>
            <p:cNvPicPr>
              <a:picLocks noChangeAspect="1"/>
            </p:cNvPicPr>
            <p:nvPr userDrawn="1"/>
          </p:nvPicPr>
          <p:blipFill>
            <a:blip r:embed="rId25"/>
            <a:stretch>
              <a:fillRect/>
            </a:stretch>
          </p:blipFill>
          <p:spPr>
            <a:xfrm>
              <a:off x="44487207" y="9829102"/>
              <a:ext cx="2969584" cy="1370577"/>
            </a:xfrm>
            <a:prstGeom prst="rect">
              <a:avLst/>
            </a:prstGeom>
            <a:ln>
              <a:noFill/>
            </a:ln>
          </p:spPr>
        </p:pic>
        <p:graphicFrame>
          <p:nvGraphicFramePr>
            <p:cNvPr id="30" name="Object 29">
              <a:extLst>
                <a:ext uri="{FF2B5EF4-FFF2-40B4-BE49-F238E27FC236}">
                  <a16:creationId xmlns:a16="http://schemas.microsoft.com/office/drawing/2014/main" id="{785F4DE2-A35C-4A44-9517-EE4FBA37D2CC}"/>
                </a:ext>
              </a:extLst>
            </p:cNvPr>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6149" name="Image" r:id="rId26" imgW="1574280" imgH="1053720" progId="Photoshop.Image.13">
                    <p:embed/>
                  </p:oleObj>
                </mc:Choice>
                <mc:Fallback>
                  <p:oleObj name="Image" r:id="rId26" imgW="1574280" imgH="1053720" progId="Photoshop.Image.13">
                    <p:embed/>
                    <p:pic>
                      <p:nvPicPr>
                        <p:cNvPr id="36" name="Object 35">
                          <a:extLst>
                            <a:ext uri="{FF2B5EF4-FFF2-40B4-BE49-F238E27FC236}">
                              <a16:creationId xmlns:a16="http://schemas.microsoft.com/office/drawing/2014/main" id="{70E8FE25-380E-4961-8C7E-66678C41C99B}"/>
                            </a:ext>
                          </a:extLst>
                        </p:cNvPr>
                        <p:cNvPicPr/>
                        <p:nvPr/>
                      </p:nvPicPr>
                      <p:blipFill>
                        <a:blip r:embed="rId27"/>
                        <a:stretch>
                          <a:fillRect/>
                        </a:stretch>
                      </p:blipFill>
                      <p:spPr>
                        <a:xfrm>
                          <a:off x="44620659" y="15799252"/>
                          <a:ext cx="1482266" cy="992162"/>
                        </a:xfrm>
                        <a:prstGeom prst="rect">
                          <a:avLst/>
                        </a:prstGeom>
                      </p:spPr>
                    </p:pic>
                  </p:oleObj>
                </mc:Fallback>
              </mc:AlternateContent>
            </a:graphicData>
          </a:graphic>
        </p:graphicFrame>
        <p:grpSp>
          <p:nvGrpSpPr>
            <p:cNvPr id="31" name="Group 30">
              <a:extLst>
                <a:ext uri="{FF2B5EF4-FFF2-40B4-BE49-F238E27FC236}">
                  <a16:creationId xmlns:a16="http://schemas.microsoft.com/office/drawing/2014/main" id="{4F3013FD-AD73-4E52-925F-55AE858AFD9C}"/>
                </a:ext>
              </a:extLst>
            </p:cNvPr>
            <p:cNvGrpSpPr/>
            <p:nvPr userDrawn="1"/>
          </p:nvGrpSpPr>
          <p:grpSpPr>
            <a:xfrm>
              <a:off x="44487207" y="35164894"/>
              <a:ext cx="10354213" cy="1265612"/>
              <a:chOff x="44200453" y="33317650"/>
              <a:chExt cx="9771399" cy="1090622"/>
            </a:xfrm>
          </p:grpSpPr>
          <p:sp>
            <p:nvSpPr>
              <p:cNvPr id="32" name="Rounded Rectangle 88">
                <a:extLst>
                  <a:ext uri="{FF2B5EF4-FFF2-40B4-BE49-F238E27FC236}">
                    <a16:creationId xmlns:a16="http://schemas.microsoft.com/office/drawing/2014/main" id="{7E8333A4-11BC-4662-8337-C3833E13DCE3}"/>
                  </a:ext>
                </a:extLst>
              </p:cNvPr>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7" descr="http://t2.gstatic.com/images?q=tbn:ANd9GcR4APHC6TT9w54M2zn_pvCiBxUNcspYPoVxirLRphBoJabfSvu7zw">
                <a:hlinkClick r:id="rId28"/>
                <a:extLst>
                  <a:ext uri="{FF2B5EF4-FFF2-40B4-BE49-F238E27FC236}">
                    <a16:creationId xmlns:a16="http://schemas.microsoft.com/office/drawing/2014/main" id="{21283DB0-155D-4FC1-9532-8C80C728FEB3}"/>
                  </a:ext>
                </a:extLst>
              </p:cNvPr>
              <p:cNvPicPr>
                <a:picLocks noChangeAspect="1" noChangeArrowheads="1"/>
              </p:cNvPicPr>
              <p:nvPr userDrawn="1"/>
            </p:nvPicPr>
            <p:blipFill>
              <a:blip r:embed="rId29" cstate="print"/>
              <a:srcRect/>
              <a:stretch>
                <a:fillRect/>
              </a:stretch>
            </p:blipFill>
            <p:spPr bwMode="auto">
              <a:xfrm>
                <a:off x="44326393" y="33415984"/>
                <a:ext cx="914401" cy="914399"/>
              </a:xfrm>
              <a:prstGeom prst="rect">
                <a:avLst/>
              </a:prstGeom>
              <a:noFill/>
              <a:ln>
                <a:noFill/>
              </a:ln>
            </p:spPr>
          </p:pic>
          <p:sp>
            <p:nvSpPr>
              <p:cNvPr id="34" name="TextBox 33">
                <a:extLst>
                  <a:ext uri="{FF2B5EF4-FFF2-40B4-BE49-F238E27FC236}">
                    <a16:creationId xmlns:a16="http://schemas.microsoft.com/office/drawing/2014/main" id="{3F2620A7-CB47-4F90-8F1D-09DE8A289640}"/>
                  </a:ext>
                </a:extLst>
              </p:cNvPr>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Rounded Rectangle 34">
            <a:extLst>
              <a:ext uri="{FF2B5EF4-FFF2-40B4-BE49-F238E27FC236}">
                <a16:creationId xmlns:a16="http://schemas.microsoft.com/office/drawing/2014/main" id="{FAF8CD1C-5B20-4B52-8E0A-810321D09533}"/>
              </a:ext>
            </a:extLst>
          </p:cNvPr>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91A2C5CC-866F-4C0D-9401-0BE5160112E7}"/>
              </a:ext>
            </a:extLst>
          </p:cNvPr>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Rounded Rectangle 47">
            <a:extLst>
              <a:ext uri="{FF2B5EF4-FFF2-40B4-BE49-F238E27FC236}">
                <a16:creationId xmlns:a16="http://schemas.microsoft.com/office/drawing/2014/main" id="{BD7A8DAB-0894-4415-A9E2-B4781B353701}"/>
              </a:ext>
            </a:extLst>
          </p:cNvPr>
          <p:cNvSpPr/>
          <p:nvPr userDrawn="1"/>
        </p:nvSpPr>
        <p:spPr>
          <a:xfrm>
            <a:off x="630735" y="6435304"/>
            <a:ext cx="29010460" cy="3526276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2410C68-653E-444A-853F-B8769BAC035E}"/>
              </a:ext>
            </a:extLst>
          </p:cNvPr>
          <p:cNvSpPr txBox="1"/>
          <p:nvPr userDrawn="1"/>
        </p:nvSpPr>
        <p:spPr>
          <a:xfrm>
            <a:off x="30676632" y="40971148"/>
            <a:ext cx="5753868" cy="1358601"/>
          </a:xfrm>
          <a:prstGeom prst="rect">
            <a:avLst/>
          </a:prstGeom>
          <a:noFill/>
        </p:spPr>
        <p:txBody>
          <a:bodyPr wrap="square" lIns="65304" tIns="32651" rIns="65304" bIns="32651" rtlCol="0">
            <a:spAutoFit/>
          </a:bodyPr>
          <a:lstStyle/>
          <a:p>
            <a:pPr marL="400050" indent="0">
              <a:lnSpc>
                <a:spcPct val="100000"/>
              </a:lnSpc>
            </a:pPr>
            <a:r>
              <a:rPr lang="en-US" sz="2400" dirty="0">
                <a:solidFill>
                  <a:schemeClr val="bg1"/>
                </a:solidFill>
              </a:rPr>
              <a:t>©2015</a:t>
            </a:r>
            <a:r>
              <a:rPr lang="en-US" sz="2400" baseline="0" dirty="0">
                <a:solidFill>
                  <a:schemeClr val="bg1"/>
                </a:solidFill>
              </a:rPr>
              <a:t> </a:t>
            </a:r>
            <a:r>
              <a:rPr lang="en-US" sz="2400" dirty="0">
                <a:solidFill>
                  <a:schemeClr val="bg1"/>
                </a:solidFill>
              </a:rPr>
              <a:t>PosterPresentations.com</a:t>
            </a:r>
          </a:p>
          <a:p>
            <a:pPr marL="685800" indent="0">
              <a:lnSpc>
                <a:spcPct val="100000"/>
              </a:lnSpc>
            </a:pPr>
            <a:r>
              <a:rPr lang="en-US" sz="2000" dirty="0">
                <a:solidFill>
                  <a:schemeClr val="bg1"/>
                </a:solidFill>
              </a:rPr>
              <a:t>2117 Fourth Street ,</a:t>
            </a:r>
            <a:r>
              <a:rPr lang="en-US" sz="2000" baseline="0" dirty="0">
                <a:solidFill>
                  <a:schemeClr val="bg1"/>
                </a:solidFill>
              </a:rPr>
              <a:t> Unit C</a:t>
            </a:r>
          </a:p>
          <a:p>
            <a:pPr marL="685800" indent="0">
              <a:lnSpc>
                <a:spcPct val="100000"/>
              </a:lnSpc>
            </a:pPr>
            <a:r>
              <a:rPr lang="en-US" sz="2000" baseline="0" dirty="0">
                <a:solidFill>
                  <a:schemeClr val="bg1"/>
                </a:solidFill>
              </a:rPr>
              <a:t>Berkeley CA </a:t>
            </a:r>
            <a:r>
              <a:rPr lang="en-US" sz="1800" baseline="0" dirty="0">
                <a:solidFill>
                  <a:schemeClr val="bg1"/>
                </a:solidFill>
              </a:rPr>
              <a:t>94710</a:t>
            </a:r>
            <a:endParaRPr lang="en-US" sz="2000" baseline="0" dirty="0">
              <a:solidFill>
                <a:schemeClr val="bg1"/>
              </a:solidFill>
            </a:endParaRPr>
          </a:p>
          <a:p>
            <a:pPr marL="685800" indent="0">
              <a:lnSpc>
                <a:spcPct val="100000"/>
              </a:lnSpc>
            </a:pPr>
            <a:r>
              <a:rPr lang="en-US" sz="2000" b="1" baseline="0" dirty="0">
                <a:solidFill>
                  <a:srgbClr val="FFFF00"/>
                </a:solidFill>
              </a:rPr>
              <a:t>posterpresenter@gmail.com</a:t>
            </a:r>
            <a:endParaRPr lang="en-US" sz="2400" b="1" dirty="0">
              <a:solidFill>
                <a:srgbClr val="FFFF00"/>
              </a:solidFill>
            </a:endParaRPr>
          </a:p>
        </p:txBody>
      </p:sp>
      <p:sp>
        <p:nvSpPr>
          <p:cNvPr id="39" name="Text Box 14">
            <a:extLst>
              <a:ext uri="{FF2B5EF4-FFF2-40B4-BE49-F238E27FC236}">
                <a16:creationId xmlns:a16="http://schemas.microsoft.com/office/drawing/2014/main" id="{041393F8-355F-44CF-98EA-98DCEA192461}"/>
              </a:ext>
            </a:extLst>
          </p:cNvPr>
          <p:cNvSpPr txBox="1">
            <a:spLocks noChangeArrowheads="1"/>
          </p:cNvSpPr>
          <p:nvPr userDrawn="1"/>
        </p:nvSpPr>
        <p:spPr bwMode="auto">
          <a:xfrm>
            <a:off x="1432294" y="41948434"/>
            <a:ext cx="2636977" cy="336073"/>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44372065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s-CO"/>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8.png"/><Relationship Id="rId3" Type="http://schemas.openxmlformats.org/officeDocument/2006/relationships/notesSlide" Target="../notesSlides/notesSlide1.xml"/><Relationship Id="rId7" Type="http://schemas.openxmlformats.org/officeDocument/2006/relationships/image" Target="../media/image16.png"/><Relationship Id="rId12" Type="http://schemas.openxmlformats.org/officeDocument/2006/relationships/image" Target="../media/image12.wmf"/><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15.png"/><Relationship Id="rId11" Type="http://schemas.openxmlformats.org/officeDocument/2006/relationships/oleObject" Target="../embeddings/oleObject10.bin"/><Relationship Id="rId5" Type="http://schemas.openxmlformats.org/officeDocument/2006/relationships/image" Target="../media/image14.png"/><Relationship Id="rId15" Type="http://schemas.openxmlformats.org/officeDocument/2006/relationships/image" Target="../media/image20.png"/><Relationship Id="rId10" Type="http://schemas.openxmlformats.org/officeDocument/2006/relationships/image" Target="../media/image11.wmf"/><Relationship Id="rId4" Type="http://schemas.openxmlformats.org/officeDocument/2006/relationships/image" Target="../media/image13.png"/><Relationship Id="rId9" Type="http://schemas.openxmlformats.org/officeDocument/2006/relationships/oleObject" Target="../embeddings/oleObject9.bin"/><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333"/>
          <p:cNvSpPr>
            <a:spLocks noGrp="1"/>
          </p:cNvSpPr>
          <p:nvPr>
            <p:ph type="body" sz="quarter" idx="10"/>
          </p:nvPr>
        </p:nvSpPr>
        <p:spPr>
          <a:xfrm>
            <a:off x="1216940" y="10039283"/>
            <a:ext cx="6517496" cy="2914339"/>
          </a:xfrm>
        </p:spPr>
        <p:txBody>
          <a:bodyPr/>
          <a:lstStyle/>
          <a:p>
            <a:r>
              <a:rPr lang="en-US" sz="3200" dirty="0"/>
              <a:t>Many different games have a probabilistic component and it is a challenge to get a smart player which could maximize the expected probability of the utilities</a:t>
            </a:r>
          </a:p>
        </p:txBody>
      </p:sp>
      <p:sp>
        <p:nvSpPr>
          <p:cNvPr id="334" name="Text Placeholder 333"/>
          <p:cNvSpPr>
            <a:spLocks noGrp="1"/>
          </p:cNvSpPr>
          <p:nvPr>
            <p:ph type="body" sz="quarter" idx="11"/>
          </p:nvPr>
        </p:nvSpPr>
        <p:spPr>
          <a:xfrm>
            <a:off x="7989128" y="7793200"/>
            <a:ext cx="6517496" cy="1929454"/>
          </a:xfrm>
        </p:spPr>
        <p:txBody>
          <a:bodyPr/>
          <a:lstStyle/>
          <a:p>
            <a:r>
              <a:rPr lang="en-US" sz="3200" dirty="0"/>
              <a:t>Games have historically been a popular benchmark for machines intelligence</a:t>
            </a:r>
          </a:p>
        </p:txBody>
      </p:sp>
      <p:sp>
        <p:nvSpPr>
          <p:cNvPr id="335" name="Text Placeholder 334"/>
          <p:cNvSpPr>
            <a:spLocks noGrp="1"/>
          </p:cNvSpPr>
          <p:nvPr>
            <p:ph type="body" sz="quarter" idx="20"/>
          </p:nvPr>
        </p:nvSpPr>
        <p:spPr>
          <a:xfrm>
            <a:off x="636213" y="6600919"/>
            <a:ext cx="14287866" cy="720999"/>
          </a:xfrm>
        </p:spPr>
        <p:txBody>
          <a:bodyPr/>
          <a:lstStyle/>
          <a:p>
            <a:r>
              <a:rPr lang="en-US" dirty="0"/>
              <a:t>MOTIVACIÓN</a:t>
            </a:r>
          </a:p>
        </p:txBody>
      </p:sp>
      <p:sp>
        <p:nvSpPr>
          <p:cNvPr id="338" name="Text Placeholder 337"/>
          <p:cNvSpPr>
            <a:spLocks noGrp="1"/>
          </p:cNvSpPr>
          <p:nvPr>
            <p:ph type="body" sz="quarter" idx="25"/>
          </p:nvPr>
        </p:nvSpPr>
        <p:spPr>
          <a:xfrm>
            <a:off x="659243" y="13291563"/>
            <a:ext cx="14291358" cy="720999"/>
          </a:xfrm>
        </p:spPr>
        <p:txBody>
          <a:bodyPr/>
          <a:lstStyle/>
          <a:p>
            <a:r>
              <a:rPr lang="en-US" dirty="0"/>
              <a:t>OBJETIVOS</a:t>
            </a:r>
          </a:p>
        </p:txBody>
      </p:sp>
      <p:sp>
        <p:nvSpPr>
          <p:cNvPr id="341" name="Text Placeholder 340"/>
          <p:cNvSpPr>
            <a:spLocks noGrp="1"/>
          </p:cNvSpPr>
          <p:nvPr>
            <p:ph type="body" sz="quarter" idx="29"/>
          </p:nvPr>
        </p:nvSpPr>
        <p:spPr>
          <a:xfrm>
            <a:off x="15513657" y="17646436"/>
            <a:ext cx="14283756" cy="720999"/>
          </a:xfrm>
        </p:spPr>
        <p:txBody>
          <a:bodyPr/>
          <a:lstStyle/>
          <a:p>
            <a:r>
              <a:rPr lang="en-US" dirty="0"/>
              <a:t>RESULTADOS</a:t>
            </a:r>
          </a:p>
        </p:txBody>
      </p:sp>
      <p:sp>
        <p:nvSpPr>
          <p:cNvPr id="342" name="Text Placeholder 341"/>
          <p:cNvSpPr>
            <a:spLocks noGrp="1"/>
          </p:cNvSpPr>
          <p:nvPr>
            <p:ph type="body" sz="quarter" idx="30"/>
          </p:nvPr>
        </p:nvSpPr>
        <p:spPr>
          <a:xfrm>
            <a:off x="24940732" y="30092445"/>
            <a:ext cx="4205775" cy="5376552"/>
          </a:xfrm>
        </p:spPr>
        <p:txBody>
          <a:bodyPr/>
          <a:lstStyle/>
          <a:p>
            <a:r>
              <a:rPr lang="en-US" sz="3200" dirty="0"/>
              <a:t>The trained players were tested against the other 4 players developed, in general the results are disappointing, none of the trained players got a really higher performance than the random one,</a:t>
            </a:r>
          </a:p>
        </p:txBody>
      </p:sp>
      <p:sp>
        <p:nvSpPr>
          <p:cNvPr id="344" name="Text Placeholder 343"/>
          <p:cNvSpPr>
            <a:spLocks noGrp="1"/>
          </p:cNvSpPr>
          <p:nvPr>
            <p:ph type="body" sz="quarter" idx="150"/>
          </p:nvPr>
        </p:nvSpPr>
        <p:spPr>
          <a:xfrm>
            <a:off x="15440729" y="39744385"/>
            <a:ext cx="14283756" cy="1929454"/>
          </a:xfrm>
        </p:spPr>
        <p:txBody>
          <a:bodyPr/>
          <a:lstStyle/>
          <a:p>
            <a:r>
              <a:rPr lang="en-US" sz="3200" dirty="0">
                <a:latin typeface="Times New Roman" panose="02020603050405020304" pitchFamily="18" charset="0"/>
                <a:cs typeface="Times New Roman" panose="02020603050405020304" pitchFamily="18" charset="0"/>
              </a:rPr>
              <a:t>The basic dominoes game is too probabilistic to get strategies just from the information we have, the initial configuration of the game is a strong characteristic to have a winner.</a:t>
            </a:r>
          </a:p>
        </p:txBody>
      </p:sp>
      <p:sp>
        <p:nvSpPr>
          <p:cNvPr id="383" name="Text Placeholder 382"/>
          <p:cNvSpPr>
            <a:spLocks noGrp="1"/>
          </p:cNvSpPr>
          <p:nvPr>
            <p:ph type="body" sz="quarter" idx="151"/>
          </p:nvPr>
        </p:nvSpPr>
        <p:spPr>
          <a:xfrm>
            <a:off x="1989411" y="4110875"/>
            <a:ext cx="26830678" cy="1087559"/>
          </a:xfrm>
        </p:spPr>
        <p:txBody>
          <a:bodyPr>
            <a:normAutofit fontScale="70000" lnSpcReduction="20000"/>
          </a:bodyPr>
          <a:lstStyle/>
          <a:p>
            <a:r>
              <a:rPr lang="en-US" dirty="0" err="1">
                <a:solidFill>
                  <a:schemeClr val="accent5">
                    <a:lumMod val="50000"/>
                  </a:schemeClr>
                </a:solidFill>
              </a:rPr>
              <a:t>Desarrollo</a:t>
            </a:r>
            <a:r>
              <a:rPr lang="en-US" dirty="0">
                <a:solidFill>
                  <a:schemeClr val="accent5">
                    <a:lumMod val="50000"/>
                  </a:schemeClr>
                </a:solidFill>
              </a:rPr>
              <a:t> de </a:t>
            </a:r>
            <a:r>
              <a:rPr lang="en-US" dirty="0" err="1">
                <a:solidFill>
                  <a:schemeClr val="accent5">
                    <a:lumMod val="50000"/>
                  </a:schemeClr>
                </a:solidFill>
              </a:rPr>
              <a:t>aplicaciones</a:t>
            </a:r>
            <a:r>
              <a:rPr lang="en-US" dirty="0">
                <a:solidFill>
                  <a:schemeClr val="accent5">
                    <a:lumMod val="50000"/>
                  </a:schemeClr>
                </a:solidFill>
              </a:rPr>
              <a:t> para </a:t>
            </a:r>
            <a:r>
              <a:rPr lang="en-US" dirty="0" err="1">
                <a:solidFill>
                  <a:schemeClr val="accent5">
                    <a:lumMod val="50000"/>
                  </a:schemeClr>
                </a:solidFill>
              </a:rPr>
              <a:t>dispositivos</a:t>
            </a:r>
            <a:r>
              <a:rPr lang="en-US" dirty="0">
                <a:solidFill>
                  <a:schemeClr val="accent5">
                    <a:lumMod val="50000"/>
                  </a:schemeClr>
                </a:solidFill>
              </a:rPr>
              <a:t> </a:t>
            </a:r>
            <a:r>
              <a:rPr lang="en-US" dirty="0" err="1">
                <a:solidFill>
                  <a:schemeClr val="accent5">
                    <a:lumMod val="50000"/>
                  </a:schemeClr>
                </a:solidFill>
              </a:rPr>
              <a:t>móviles</a:t>
            </a:r>
            <a:r>
              <a:rPr lang="en-US" dirty="0">
                <a:solidFill>
                  <a:schemeClr val="accent5">
                    <a:lumMod val="50000"/>
                  </a:schemeClr>
                </a:solidFill>
              </a:rPr>
              <a:t>, 2017 – III, Universidad Nacional de Colombia</a:t>
            </a:r>
          </a:p>
        </p:txBody>
      </p:sp>
      <p:sp>
        <p:nvSpPr>
          <p:cNvPr id="384" name="Text Placeholder 383"/>
          <p:cNvSpPr>
            <a:spLocks noGrp="1"/>
          </p:cNvSpPr>
          <p:nvPr>
            <p:ph type="body" sz="quarter" idx="153"/>
          </p:nvPr>
        </p:nvSpPr>
        <p:spPr>
          <a:xfrm>
            <a:off x="4159897" y="586890"/>
            <a:ext cx="22093415" cy="1775267"/>
          </a:xfrm>
        </p:spPr>
        <p:txBody>
          <a:bodyPr>
            <a:noAutofit/>
          </a:bodyPr>
          <a:lstStyle/>
          <a:p>
            <a:r>
              <a:rPr lang="en-US" sz="12000" dirty="0" err="1">
                <a:solidFill>
                  <a:schemeClr val="accent5">
                    <a:lumMod val="50000"/>
                  </a:schemeClr>
                </a:solidFill>
                <a:latin typeface="Adobe Garamond Pro Bold" panose="02020702060506020403" pitchFamily="18" charset="0"/>
              </a:rPr>
              <a:t>BookSwapp</a:t>
            </a:r>
            <a:endParaRPr lang="en-US" sz="12000" dirty="0">
              <a:solidFill>
                <a:schemeClr val="accent5">
                  <a:lumMod val="50000"/>
                </a:schemeClr>
              </a:solidFill>
              <a:latin typeface="Adobe Garamond Pro Bold" panose="02020702060506020403" pitchFamily="18" charset="0"/>
            </a:endParaRPr>
          </a:p>
        </p:txBody>
      </p:sp>
      <p:sp>
        <p:nvSpPr>
          <p:cNvPr id="385" name="Text Placeholder 384"/>
          <p:cNvSpPr>
            <a:spLocks noGrp="1"/>
          </p:cNvSpPr>
          <p:nvPr>
            <p:ph type="body" sz="quarter" idx="4294967295"/>
          </p:nvPr>
        </p:nvSpPr>
        <p:spPr>
          <a:xfrm>
            <a:off x="2124075" y="2757488"/>
            <a:ext cx="28151138" cy="1774825"/>
          </a:xfrm>
          <a:prstGeom prst="rect">
            <a:avLst/>
          </a:prstGeom>
        </p:spPr>
        <p:txBody>
          <a:bodyPr>
            <a:normAutofit/>
          </a:bodyPr>
          <a:lstStyle/>
          <a:p>
            <a:pPr marL="0" indent="0" algn="ctr">
              <a:buNone/>
            </a:pPr>
            <a:r>
              <a:rPr lang="en-US" dirty="0">
                <a:solidFill>
                  <a:schemeClr val="accent5">
                    <a:lumMod val="50000"/>
                  </a:schemeClr>
                </a:solidFill>
              </a:rPr>
              <a:t>Ivan Castellanos, Osman Jimenez, Victor Ramirez</a:t>
            </a:r>
          </a:p>
        </p:txBody>
      </p:sp>
      <p:sp>
        <p:nvSpPr>
          <p:cNvPr id="2" name="TextBox 1"/>
          <p:cNvSpPr txBox="1"/>
          <p:nvPr/>
        </p:nvSpPr>
        <p:spPr>
          <a:xfrm>
            <a:off x="-30632400" y="7300212"/>
            <a:ext cx="184731"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7" name="Text Placeholder 345"/>
          <p:cNvSpPr txBox="1">
            <a:spLocks/>
          </p:cNvSpPr>
          <p:nvPr/>
        </p:nvSpPr>
        <p:spPr>
          <a:xfrm>
            <a:off x="1216940" y="13964733"/>
            <a:ext cx="13229330" cy="156012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3600" dirty="0"/>
              <a:t>The main objective of the project is to use intelligent systems approaches to implement an smart player for the dominoes game.</a:t>
            </a:r>
          </a:p>
        </p:txBody>
      </p:sp>
      <p:sp>
        <p:nvSpPr>
          <p:cNvPr id="19" name="Text Placeholder 337"/>
          <p:cNvSpPr txBox="1">
            <a:spLocks/>
          </p:cNvSpPr>
          <p:nvPr/>
        </p:nvSpPr>
        <p:spPr>
          <a:xfrm>
            <a:off x="588757" y="19979777"/>
            <a:ext cx="14291358"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a:t>COMO FUNCIONA</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7425" y="29596070"/>
            <a:ext cx="8735862" cy="5303916"/>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83358" y="6961418"/>
            <a:ext cx="7790675" cy="4730052"/>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13297" y="35511200"/>
            <a:ext cx="8612607" cy="5229082"/>
          </a:xfrm>
          <a:prstGeom prst="rect">
            <a:avLst/>
          </a:prstGeom>
        </p:spPr>
      </p:pic>
      <p:sp>
        <p:nvSpPr>
          <p:cNvPr id="46" name="Text Placeholder 345"/>
          <p:cNvSpPr txBox="1">
            <a:spLocks/>
          </p:cNvSpPr>
          <p:nvPr/>
        </p:nvSpPr>
        <p:spPr>
          <a:xfrm>
            <a:off x="1216940" y="15415047"/>
            <a:ext cx="13229330" cy="397309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3200" dirty="0"/>
              <a:t>Some intermediate objectives are the following:</a:t>
            </a:r>
          </a:p>
          <a:p>
            <a:pPr marL="571500" indent="-571500">
              <a:buFont typeface="Arial" panose="020B0604020202020204" pitchFamily="34" charset="0"/>
              <a:buChar char="•"/>
            </a:pPr>
            <a:r>
              <a:rPr lang="en-US" sz="3200" dirty="0"/>
              <a:t>Implement an environment for the dominoes game</a:t>
            </a:r>
          </a:p>
          <a:p>
            <a:pPr marL="571500" indent="-571500">
              <a:buFont typeface="Arial" panose="020B0604020202020204" pitchFamily="34" charset="0"/>
              <a:buChar char="•"/>
            </a:pPr>
            <a:r>
              <a:rPr lang="en-US" sz="3200" dirty="0"/>
              <a:t>Implement different initial players to see the behavior of the game</a:t>
            </a:r>
          </a:p>
          <a:p>
            <a:pPr marL="571500" indent="-571500">
              <a:buFont typeface="Arial" panose="020B0604020202020204" pitchFamily="34" charset="0"/>
              <a:buChar char="•"/>
            </a:pPr>
            <a:r>
              <a:rPr lang="en-US" sz="3200" dirty="0"/>
              <a:t>Collect automatically relevant data from the players</a:t>
            </a:r>
          </a:p>
          <a:p>
            <a:pPr marL="571500" indent="-571500">
              <a:buFont typeface="Arial" panose="020B0604020202020204" pitchFamily="34" charset="0"/>
              <a:buChar char="•"/>
            </a:pPr>
            <a:r>
              <a:rPr lang="en-US" sz="3200" dirty="0"/>
              <a:t>Train a model with the data to get an smart player</a:t>
            </a:r>
          </a:p>
          <a:p>
            <a:pPr marL="571500" indent="-571500">
              <a:buFont typeface="Arial" panose="020B0604020202020204" pitchFamily="34" charset="0"/>
              <a:buChar char="•"/>
            </a:pPr>
            <a:r>
              <a:rPr lang="en-US" sz="3200" dirty="0"/>
              <a:t>Compare with another models and players</a:t>
            </a:r>
            <a:endParaRPr lang="en-US" sz="3600"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968" y="27215640"/>
            <a:ext cx="13382936" cy="869272"/>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2968" y="25742054"/>
            <a:ext cx="13382936" cy="869272"/>
          </a:xfrm>
          <a:prstGeom prst="rect">
            <a:avLst/>
          </a:prstGeom>
        </p:spPr>
      </p:pic>
      <p:sp>
        <p:nvSpPr>
          <p:cNvPr id="49" name="TextBox 48"/>
          <p:cNvSpPr txBox="1"/>
          <p:nvPr/>
        </p:nvSpPr>
        <p:spPr>
          <a:xfrm>
            <a:off x="1219825" y="25217486"/>
            <a:ext cx="2054473"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Played Tokens</a:t>
            </a:r>
            <a:endParaRPr lang="es-CO" sz="25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1219825" y="26704380"/>
            <a:ext cx="1626471"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My Tokens</a:t>
            </a:r>
            <a:endParaRPr lang="es-CO" sz="25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1273316" y="28409604"/>
            <a:ext cx="2660408" cy="861774"/>
          </a:xfrm>
          <a:prstGeom prst="rect">
            <a:avLst/>
          </a:prstGeom>
          <a:noFill/>
        </p:spPr>
        <p:txBody>
          <a:bodyPr wrap="none" rtlCol="0">
            <a:spAutoFit/>
          </a:bodyPr>
          <a:lstStyle/>
          <a:p>
            <a:pPr algn="ctr"/>
            <a:r>
              <a:rPr lang="en-US" sz="2500" dirty="0">
                <a:latin typeface="Times New Roman" panose="02020603050405020304" pitchFamily="18" charset="0"/>
                <a:cs typeface="Times New Roman" panose="02020603050405020304" pitchFamily="18" charset="0"/>
              </a:rPr>
              <a:t>Number of Tokens </a:t>
            </a:r>
          </a:p>
          <a:p>
            <a:pPr algn="ctr"/>
            <a:r>
              <a:rPr lang="en-US" sz="2500" dirty="0">
                <a:latin typeface="Times New Roman" panose="02020603050405020304" pitchFamily="18" charset="0"/>
                <a:cs typeface="Times New Roman" panose="02020603050405020304" pitchFamily="18" charset="0"/>
              </a:rPr>
              <a:t>Opponent: 5</a:t>
            </a:r>
            <a:endParaRPr lang="es-CO" sz="25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7326761" y="28505765"/>
            <a:ext cx="898003"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Right</a:t>
            </a:r>
            <a:endParaRPr lang="es-CO" sz="2500"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4703122" y="28507802"/>
            <a:ext cx="720069"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Left</a:t>
            </a:r>
            <a:endParaRPr lang="es-CO" sz="2500" dirty="0">
              <a:latin typeface="Times New Roman" panose="02020603050405020304" pitchFamily="18" charset="0"/>
              <a:cs typeface="Times New Roman" panose="02020603050405020304" pitchFamily="18" charset="0"/>
            </a:endParaRPr>
          </a:p>
        </p:txBody>
      </p:sp>
      <p:graphicFrame>
        <p:nvGraphicFramePr>
          <p:cNvPr id="31" name="Object 30"/>
          <p:cNvGraphicFramePr>
            <a:graphicFrameLocks noChangeAspect="1"/>
          </p:cNvGraphicFramePr>
          <p:nvPr>
            <p:extLst>
              <p:ext uri="{D42A27DB-BD31-4B8C-83A1-F6EECF244321}">
                <p14:modId xmlns:p14="http://schemas.microsoft.com/office/powerpoint/2010/main" val="3629931247"/>
              </p:ext>
            </p:extLst>
          </p:nvPr>
        </p:nvGraphicFramePr>
        <p:xfrm>
          <a:off x="5607660" y="28410943"/>
          <a:ext cx="857578" cy="841794"/>
        </p:xfrm>
        <a:graphic>
          <a:graphicData uri="http://schemas.openxmlformats.org/presentationml/2006/ole">
            <mc:AlternateContent xmlns:mc="http://schemas.openxmlformats.org/markup-compatibility/2006">
              <mc:Choice xmlns:v="urn:schemas-microsoft-com:vml" Requires="v">
                <p:oleObj spid="_x0000_s3101" name="Image" r:id="rId9" imgW="2069640" imgH="2031480" progId="Photoshop.Image.13">
                  <p:embed/>
                </p:oleObj>
              </mc:Choice>
              <mc:Fallback>
                <p:oleObj name="Image" r:id="rId9" imgW="2069640" imgH="2031480" progId="Photoshop.Image.13">
                  <p:embed/>
                  <p:pic>
                    <p:nvPicPr>
                      <p:cNvPr id="0" name=""/>
                      <p:cNvPicPr/>
                      <p:nvPr/>
                    </p:nvPicPr>
                    <p:blipFill>
                      <a:blip r:embed="rId10"/>
                      <a:stretch>
                        <a:fillRect/>
                      </a:stretch>
                    </p:blipFill>
                    <p:spPr>
                      <a:xfrm>
                        <a:off x="5607660" y="28410943"/>
                        <a:ext cx="857578" cy="841794"/>
                      </a:xfrm>
                      <a:prstGeom prst="rect">
                        <a:avLst/>
                      </a:prstGeom>
                    </p:spPr>
                  </p:pic>
                </p:oleObj>
              </mc:Fallback>
            </mc:AlternateContent>
          </a:graphicData>
        </a:graphic>
      </p:graphicFrame>
      <p:sp>
        <p:nvSpPr>
          <p:cNvPr id="56" name="TextBox 55"/>
          <p:cNvSpPr txBox="1"/>
          <p:nvPr/>
        </p:nvSpPr>
        <p:spPr>
          <a:xfrm>
            <a:off x="10140206" y="28455183"/>
            <a:ext cx="2246129" cy="477054"/>
          </a:xfrm>
          <a:prstGeom prst="rect">
            <a:avLst/>
          </a:prstGeom>
          <a:noFill/>
        </p:spPr>
        <p:txBody>
          <a:bodyPr wrap="none" rtlCol="0">
            <a:spAutoFit/>
          </a:bodyPr>
          <a:lstStyle/>
          <a:p>
            <a:pPr algn="ctr"/>
            <a:r>
              <a:rPr lang="en-US" sz="2500" dirty="0">
                <a:latin typeface="Times New Roman" panose="02020603050405020304" pitchFamily="18" charset="0"/>
                <a:cs typeface="Times New Roman" panose="02020603050405020304" pitchFamily="18" charset="0"/>
              </a:rPr>
              <a:t>I’m the player 2</a:t>
            </a:r>
            <a:endParaRPr lang="es-CO" sz="2500" dirty="0">
              <a:latin typeface="Times New Roman" panose="02020603050405020304" pitchFamily="18" charset="0"/>
              <a:cs typeface="Times New Roman" panose="02020603050405020304" pitchFamily="18" charset="0"/>
            </a:endParaRPr>
          </a:p>
        </p:txBody>
      </p:sp>
      <p:graphicFrame>
        <p:nvGraphicFramePr>
          <p:cNvPr id="35" name="Object 34"/>
          <p:cNvGraphicFramePr>
            <a:graphicFrameLocks noChangeAspect="1"/>
          </p:cNvGraphicFramePr>
          <p:nvPr>
            <p:extLst>
              <p:ext uri="{D42A27DB-BD31-4B8C-83A1-F6EECF244321}">
                <p14:modId xmlns:p14="http://schemas.microsoft.com/office/powerpoint/2010/main" val="831331359"/>
              </p:ext>
            </p:extLst>
          </p:nvPr>
        </p:nvGraphicFramePr>
        <p:xfrm>
          <a:off x="8497582" y="28409604"/>
          <a:ext cx="843133" cy="843133"/>
        </p:xfrm>
        <a:graphic>
          <a:graphicData uri="http://schemas.openxmlformats.org/presentationml/2006/ole">
            <mc:AlternateContent xmlns:mc="http://schemas.openxmlformats.org/markup-compatibility/2006">
              <mc:Choice xmlns:v="urn:schemas-microsoft-com:vml" Requires="v">
                <p:oleObj spid="_x0000_s3102" name="Image" r:id="rId11" imgW="2031480" imgH="2031480" progId="Photoshop.Image.13">
                  <p:embed/>
                </p:oleObj>
              </mc:Choice>
              <mc:Fallback>
                <p:oleObj name="Image" r:id="rId11" imgW="2031480" imgH="2031480" progId="Photoshop.Image.13">
                  <p:embed/>
                  <p:pic>
                    <p:nvPicPr>
                      <p:cNvPr id="0" name=""/>
                      <p:cNvPicPr/>
                      <p:nvPr/>
                    </p:nvPicPr>
                    <p:blipFill>
                      <a:blip r:embed="rId12"/>
                      <a:stretch>
                        <a:fillRect/>
                      </a:stretch>
                    </p:blipFill>
                    <p:spPr>
                      <a:xfrm>
                        <a:off x="8497582" y="28409604"/>
                        <a:ext cx="843133" cy="843133"/>
                      </a:xfrm>
                      <a:prstGeom prst="rect">
                        <a:avLst/>
                      </a:prstGeom>
                    </p:spPr>
                  </p:pic>
                </p:oleObj>
              </mc:Fallback>
            </mc:AlternateContent>
          </a:graphicData>
        </a:graphic>
      </p:graphicFrame>
      <p:sp>
        <p:nvSpPr>
          <p:cNvPr id="60" name="TextBox 59"/>
          <p:cNvSpPr txBox="1"/>
          <p:nvPr/>
        </p:nvSpPr>
        <p:spPr>
          <a:xfrm>
            <a:off x="10741787" y="30148487"/>
            <a:ext cx="3684117" cy="3539430"/>
          </a:xfrm>
          <a:prstGeom prst="rect">
            <a:avLst/>
          </a:prstGeom>
          <a:noFill/>
        </p:spPr>
        <p:txBody>
          <a:bodyPr wrap="square" rtlCol="0">
            <a:spAutoFit/>
          </a:bodyPr>
          <a:lstStyle/>
          <a:p>
            <a:r>
              <a:rPr lang="en-US" sz="3200" dirty="0">
                <a:solidFill>
                  <a:schemeClr val="accent5">
                    <a:lumMod val="50000"/>
                  </a:schemeClr>
                </a:solidFill>
                <a:latin typeface="Times New Roman" panose="02020603050405020304" pitchFamily="18" charset="0"/>
                <a:cs typeface="Times New Roman" panose="02020603050405020304" pitchFamily="18" charset="0"/>
              </a:rPr>
              <a:t>The random player is a legal player whom strategy is just to choose randomly one of the possible moves it can make in a turn </a:t>
            </a:r>
            <a:endParaRPr lang="es-CO" sz="32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6" name="Rectangle 35"/>
          <p:cNvSpPr/>
          <p:nvPr/>
        </p:nvSpPr>
        <p:spPr>
          <a:xfrm>
            <a:off x="1273316" y="41881926"/>
            <a:ext cx="2360221" cy="46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TextBox 61"/>
          <p:cNvSpPr txBox="1"/>
          <p:nvPr/>
        </p:nvSpPr>
        <p:spPr>
          <a:xfrm>
            <a:off x="1379039" y="35856070"/>
            <a:ext cx="3684117" cy="4031873"/>
          </a:xfrm>
          <a:prstGeom prst="rect">
            <a:avLst/>
          </a:prstGeom>
          <a:noFill/>
        </p:spPr>
        <p:txBody>
          <a:bodyPr wrap="square" rtlCol="0">
            <a:spAutoFit/>
          </a:bodyPr>
          <a:lstStyle/>
          <a:p>
            <a:pPr algn="r"/>
            <a:r>
              <a:rPr lang="en-US" sz="3200" dirty="0">
                <a:solidFill>
                  <a:schemeClr val="accent5">
                    <a:lumMod val="50000"/>
                  </a:schemeClr>
                </a:solidFill>
                <a:latin typeface="Times New Roman" panose="02020603050405020304" pitchFamily="18" charset="0"/>
                <a:cs typeface="Times New Roman" panose="02020603050405020304" pitchFamily="18" charset="0"/>
              </a:rPr>
              <a:t>The smart player is a cheater player who can see the complete state of a game and uses an alpha-beta search to decide which action take in each turn</a:t>
            </a:r>
            <a:endParaRPr lang="es-CO" sz="32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24874822" y="7442705"/>
            <a:ext cx="3684117" cy="3539430"/>
          </a:xfrm>
          <a:prstGeom prst="rect">
            <a:avLst/>
          </a:prstGeom>
          <a:noFill/>
        </p:spPr>
        <p:txBody>
          <a:bodyPr wrap="square" rtlCol="0">
            <a:spAutoFit/>
          </a:bodyPr>
          <a:lstStyle/>
          <a:p>
            <a:r>
              <a:rPr lang="en-US" sz="3200" dirty="0">
                <a:solidFill>
                  <a:schemeClr val="accent5">
                    <a:lumMod val="50000"/>
                  </a:schemeClr>
                </a:solidFill>
                <a:latin typeface="Times New Roman" panose="02020603050405020304" pitchFamily="18" charset="0"/>
                <a:cs typeface="Times New Roman" panose="02020603050405020304" pitchFamily="18" charset="0"/>
              </a:rPr>
              <a:t>The greedy player is also a cheater player, but it only evaluate a simple heuristic function for the state of the game after each possible move</a:t>
            </a:r>
            <a:endParaRPr lang="es-CO" sz="32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0" name="Picture 3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6375502" y="28233652"/>
            <a:ext cx="8175930" cy="4963957"/>
          </a:xfrm>
          <a:prstGeom prst="rect">
            <a:avLst/>
          </a:prstGeom>
        </p:spPr>
      </p:pic>
      <p:pic>
        <p:nvPicPr>
          <p:cNvPr id="42" name="Picture 4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215692" y="33472072"/>
            <a:ext cx="8314635" cy="5048171"/>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885435" y="12034799"/>
            <a:ext cx="7934654" cy="4817468"/>
          </a:xfrm>
          <a:prstGeom prst="rect">
            <a:avLst/>
          </a:prstGeom>
        </p:spPr>
      </p:pic>
      <p:sp>
        <p:nvSpPr>
          <p:cNvPr id="70" name="TextBox 69"/>
          <p:cNvSpPr txBox="1"/>
          <p:nvPr/>
        </p:nvSpPr>
        <p:spPr>
          <a:xfrm>
            <a:off x="16215692" y="12374469"/>
            <a:ext cx="4165412" cy="4031873"/>
          </a:xfrm>
          <a:prstGeom prst="rect">
            <a:avLst/>
          </a:prstGeom>
          <a:noFill/>
        </p:spPr>
        <p:txBody>
          <a:bodyPr wrap="square" rtlCol="0">
            <a:spAutoFit/>
          </a:bodyPr>
          <a:lstStyle/>
          <a:p>
            <a:pPr algn="r"/>
            <a:r>
              <a:rPr lang="en-US" sz="3200" dirty="0">
                <a:solidFill>
                  <a:schemeClr val="accent5">
                    <a:lumMod val="50000"/>
                  </a:schemeClr>
                </a:solidFill>
                <a:latin typeface="Times New Roman" panose="02020603050405020304" pitchFamily="18" charset="0"/>
                <a:cs typeface="Times New Roman" panose="02020603050405020304" pitchFamily="18" charset="0"/>
              </a:rPr>
              <a:t>The probabilistic player is a “smart” player which looks for all the possible moves with the information a fair player have and uses an estimation of probability</a:t>
            </a:r>
            <a:endParaRPr lang="es-CO" sz="32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1214</TotalTime>
  <Words>329</Words>
  <Application>Microsoft Office PowerPoint</Application>
  <PresentationFormat>Custom</PresentationFormat>
  <Paragraphs>30</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Adobe Garamond Pro Bold</vt:lpstr>
      <vt:lpstr>Arial</vt:lpstr>
      <vt:lpstr>Calibri</vt:lpstr>
      <vt:lpstr>Calibri Light</vt:lpstr>
      <vt:lpstr>Times New Roman</vt:lpstr>
      <vt:lpstr>Trebuchet MS</vt:lpstr>
      <vt:lpstr>PosterPresentations.com-100CMx140CM</vt:lpstr>
      <vt:lpstr>Classic - Wide Center</vt:lpstr>
      <vt:lpstr>Office Theme</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ivan castellanos martinez</cp:lastModifiedBy>
  <cp:revision>70</cp:revision>
  <dcterms:created xsi:type="dcterms:W3CDTF">2012-02-10T00:21:22Z</dcterms:created>
  <dcterms:modified xsi:type="dcterms:W3CDTF">2017-11-25T02:48:56Z</dcterms:modified>
</cp:coreProperties>
</file>