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1"/>
  </p:notesMasterIdLst>
  <p:sldIdLst>
    <p:sldId id="268" r:id="rId2"/>
    <p:sldId id="269" r:id="rId3"/>
    <p:sldId id="326" r:id="rId4"/>
    <p:sldId id="325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50" r:id="rId27"/>
    <p:sldId id="348" r:id="rId28"/>
    <p:sldId id="349" r:id="rId29"/>
    <p:sldId id="351" r:id="rId30"/>
    <p:sldId id="352" r:id="rId31"/>
    <p:sldId id="353" r:id="rId32"/>
    <p:sldId id="355" r:id="rId33"/>
    <p:sldId id="358" r:id="rId34"/>
    <p:sldId id="359" r:id="rId35"/>
    <p:sldId id="360" r:id="rId36"/>
    <p:sldId id="361" r:id="rId37"/>
    <p:sldId id="363" r:id="rId38"/>
    <p:sldId id="356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9" r:id="rId53"/>
    <p:sldId id="380" r:id="rId54"/>
    <p:sldId id="377" r:id="rId55"/>
    <p:sldId id="382" r:id="rId56"/>
    <p:sldId id="383" r:id="rId57"/>
    <p:sldId id="384" r:id="rId58"/>
    <p:sldId id="378" r:id="rId59"/>
    <p:sldId id="26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452"/>
    <a:srgbClr val="FF007A"/>
    <a:srgbClr val="B4DFED"/>
    <a:srgbClr val="FFE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5" autoAdjust="0"/>
    <p:restoredTop sz="97563"/>
  </p:normalViewPr>
  <p:slideViewPr>
    <p:cSldViewPr snapToGrid="0">
      <p:cViewPr varScale="1">
        <p:scale>
          <a:sx n="126" d="100"/>
          <a:sy n="126" d="100"/>
        </p:scale>
        <p:origin x="56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D2C48-0788-D44D-9D23-2ACD0FE1517D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8E384-853D-BF45-A873-C51025655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8E384-853D-BF45-A873-C510256551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9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l">
              <a:defRPr sz="3600" b="0" i="0">
                <a:solidFill>
                  <a:srgbClr val="FF007A"/>
                </a:solidFill>
                <a:latin typeface="Gotham Rounded Medium" panose="02000000000000000000" pitchFamily="2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23982"/>
            <a:ext cx="7772400" cy="1633818"/>
          </a:xfrm>
        </p:spPr>
        <p:txBody>
          <a:bodyPr/>
          <a:lstStyle>
            <a:lvl1pPr marL="0" indent="0" algn="l">
              <a:buNone/>
              <a:defRPr sz="2400" b="0" i="0">
                <a:latin typeface="Gotham Rounded Medium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334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740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660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1236" y="6416603"/>
            <a:ext cx="504114" cy="206376"/>
          </a:xfrm>
        </p:spPr>
        <p:txBody>
          <a:bodyPr/>
          <a:lstStyle>
            <a:lvl1pPr>
              <a:defRPr b="1"/>
            </a:lvl1pPr>
          </a:lstStyle>
          <a:p>
            <a:fld id="{C384B0C8-24B9-4D5F-B267-25C2687159C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93C18D-ECB3-AC42-8C2E-B95586F0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23881" y="6446860"/>
            <a:ext cx="1091819" cy="176119"/>
          </a:xfrm>
        </p:spPr>
        <p:txBody>
          <a:bodyPr/>
          <a:lstStyle>
            <a:lvl1pPr>
              <a:defRPr b="1"/>
            </a:lvl1pPr>
          </a:lstStyle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3030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586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546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936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63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518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236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227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4193EF-9C09-B04A-A191-8486DA2AD3D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07" y="6365041"/>
            <a:ext cx="1326380" cy="309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60295-C88A-8E48-B3ED-105B16876F5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56" y="6338037"/>
            <a:ext cx="471775" cy="48431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E34B0A-4A89-CD4E-A54B-F9C443E3D97E}"/>
              </a:ext>
            </a:extLst>
          </p:cNvPr>
          <p:cNvSpPr/>
          <p:nvPr userDrawn="1"/>
        </p:nvSpPr>
        <p:spPr>
          <a:xfrm>
            <a:off x="6777318" y="6360459"/>
            <a:ext cx="2366681" cy="345341"/>
          </a:xfrm>
          <a:prstGeom prst="rect">
            <a:avLst/>
          </a:prstGeom>
          <a:solidFill>
            <a:srgbClr val="FF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5918" y="6416603"/>
            <a:ext cx="858377" cy="206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0488" y="6416603"/>
            <a:ext cx="574862" cy="206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384B0C8-24B9-4D5F-B267-25C2687159C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2931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ripe.net/Members/anandb/dnssec-signer-migration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ns-oarc.net/oarc/services/odvr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E6B67F-2AE7-B94C-B831-0D8AC3C250C4}"/>
              </a:ext>
            </a:extLst>
          </p:cNvPr>
          <p:cNvSpPr txBox="1"/>
          <p:nvPr/>
        </p:nvSpPr>
        <p:spPr>
          <a:xfrm>
            <a:off x="679076" y="2891118"/>
            <a:ext cx="76110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>
                <a:solidFill>
                  <a:srgbClr val="FF007A"/>
                </a:solidFill>
                <a:latin typeface="Gotham Rounded Medium" panose="02000000000000000000" pitchFamily="2" charset="0"/>
              </a:rPr>
              <a:t>Tutorial de DNSSEC: Firmado de zonas</a:t>
            </a:r>
          </a:p>
          <a:p>
            <a:endParaRPr lang="es-ES_tradnl" sz="4000">
              <a:latin typeface="Gotham Rounded Medium" panose="02000000000000000000" pitchFamily="2" charset="0"/>
            </a:endParaRPr>
          </a:p>
          <a:p>
            <a:r>
              <a:rPr lang="es-ES_tradnl" sz="2000">
                <a:latin typeface="Gotham Rounded Medium" panose="02000000000000000000" pitchFamily="2" charset="0"/>
              </a:rPr>
              <a:t>Sebastian Castro</a:t>
            </a:r>
          </a:p>
          <a:p>
            <a:r>
              <a:rPr lang="es-ES_tradnl" sz="2000">
                <a:latin typeface="Gotham Rounded Medium" panose="02000000000000000000" pitchFamily="2" charset="0"/>
              </a:rPr>
              <a:t>LACNIC 30</a:t>
            </a:r>
          </a:p>
          <a:p>
            <a:r>
              <a:rPr lang="es-ES_tradnl" sz="2000">
                <a:latin typeface="Gotham Rounded Medium" panose="02000000000000000000" pitchFamily="2" charset="0"/>
              </a:rPr>
              <a:t>Rosario, Argentina, Septiembre 2018</a:t>
            </a:r>
          </a:p>
        </p:txBody>
      </p:sp>
    </p:spTree>
    <p:extLst>
      <p:ext uri="{BB962C8B-B14F-4D97-AF65-F5344CB8AC3E}">
        <p14:creationId xmlns:p14="http://schemas.microsoft.com/office/powerpoint/2010/main" val="4189778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HSM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i-NZ" dirty="0">
                <a:latin typeface="Gotham Book" pitchFamily="2" charset="0"/>
                <a:cs typeface="Gotham Book" pitchFamily="2" charset="0"/>
              </a:rPr>
              <a:t>Hardware Security Modules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Almacenamiento seguro de llaves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Previene la extracción de las llaves privadas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En algunos casos, aceleración de operaciones criptográficas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Interface de acceso bien definida (PKCS#11)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10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7693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HSM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>
                <a:latin typeface="Gotham Book" pitchFamily="2" charset="0"/>
                <a:cs typeface="Gotham Book" pitchFamily="2" charset="0"/>
              </a:rPr>
              <a:t>Protección vía software y hardware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Si el dispositivo es comprometido, las llaves se borran</a:t>
            </a:r>
          </a:p>
          <a:p>
            <a:pPr marL="0" indent="0">
              <a:buNone/>
            </a:pPr>
            <a:r>
              <a:rPr lang="es-ES_tradnl" dirty="0">
                <a:latin typeface="Gotham Book" pitchFamily="2" charset="0"/>
                <a:cs typeface="Gotham Book" pitchFamily="2" charset="0"/>
              </a:rPr>
              <a:t>Generalmente incluyen un generador de números aleatorios</a:t>
            </a:r>
          </a:p>
          <a:p>
            <a:pPr marL="0" indent="0">
              <a:buNone/>
            </a:pPr>
            <a:r>
              <a:rPr lang="es-ES_tradnl" dirty="0" err="1">
                <a:latin typeface="Gotham Book" pitchFamily="2" charset="0"/>
                <a:cs typeface="Gotham Book" pitchFamily="2" charset="0"/>
              </a:rPr>
              <a:t>NLnetLabs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implementó un HSM en software, llamado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SoftHSM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.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Muy útil para probar el uso de un HSM antes de comprar</a:t>
            </a:r>
          </a:p>
          <a:p>
            <a:pPr marL="0" indent="0">
              <a:buNone/>
            </a:pP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pPr marL="0" indent="0">
              <a:buNone/>
            </a:pPr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11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4307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¿Por qué usar un HSM?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>
                <a:latin typeface="Gotham Book" pitchFamily="2" charset="0"/>
                <a:cs typeface="Gotham Book" pitchFamily="2" charset="0"/>
              </a:rPr>
              <a:t>Manejo de riesgos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La llave puede ser comprometida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Intrusos en el servidor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Personal comprometido o poco feliz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Factorización de la llave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Reducción de riesgos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Proteger el servidor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Proteger las llaves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HSM siguen estándares de seguridad bien definidos, ejemplo FIPS 140-2 </a:t>
            </a:r>
          </a:p>
          <a:p>
            <a:pPr marL="0" indent="0">
              <a:buNone/>
            </a:pP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pPr marL="0" indent="0">
              <a:buNone/>
            </a:pPr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12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7541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Firmado usando </a:t>
            </a:r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endParaRPr lang="es-ES_tradnl" sz="3600" dirty="0">
              <a:solidFill>
                <a:srgbClr val="FF007A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err="1">
                <a:latin typeface="Gotham Book" pitchFamily="2" charset="0"/>
                <a:cs typeface="Gotham Book" pitchFamily="2" charset="0"/>
              </a:rPr>
              <a:t>OpenDNSSEC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se encarga de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Mantención de zonas firmadas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Mantención de las llaves asociadas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pPr marL="0" indent="0">
              <a:buNone/>
            </a:pPr>
            <a:r>
              <a:rPr lang="es-ES_tradnl" dirty="0">
                <a:latin typeface="Gotham Book" pitchFamily="2" charset="0"/>
                <a:cs typeface="Gotham Book" pitchFamily="2" charset="0"/>
              </a:rPr>
              <a:t>Creado para proveer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Buen manejo de llaves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Manejo de parámetros vía políticas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Soporte para HSM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13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7776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Firmado usando </a:t>
            </a:r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endParaRPr lang="es-ES_tradnl" sz="3600" dirty="0">
              <a:solidFill>
                <a:srgbClr val="FF007A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err="1">
                <a:latin typeface="Gotham Book" pitchFamily="2" charset="0"/>
                <a:cs typeface="Gotham Book" pitchFamily="2" charset="0"/>
              </a:rPr>
              <a:t>OpenDNSSEC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opera como caja negra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Le alimentas zonas sin firmar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Vía archivo o transferencia de zona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Produce zonas firmadas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Vía archivo o transferencia de zona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Pensado para operar entre el origen de la zona y un primario o servidor de distribución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14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4119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s-ES_tradnl" sz="3600">
                <a:solidFill>
                  <a:srgbClr val="FF007A"/>
                </a:solidFill>
                <a:latin typeface="Gotham Rounded Medium" panose="02000000000000000000" pitchFamily="50" charset="0"/>
              </a:rPr>
              <a:t>Architectura de OpenDNSSEC</a:t>
            </a:r>
            <a:endParaRPr lang="es-ES_tradnl" sz="3600" dirty="0">
              <a:solidFill>
                <a:srgbClr val="FF007A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400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>
                <a:latin typeface="Gotham Book" pitchFamily="2" charset="0"/>
                <a:cs typeface="Gotham Book" pitchFamily="2" charset="0"/>
              </a:rPr>
              <a:t>HSM: Almacén de llaves</a:t>
            </a:r>
          </a:p>
          <a:p>
            <a:pPr marL="0" indent="0">
              <a:buNone/>
            </a:pPr>
            <a:r>
              <a:rPr lang="es-ES_tradnl" dirty="0" err="1">
                <a:latin typeface="Gotham Book" pitchFamily="2" charset="0"/>
                <a:cs typeface="Gotham Book" pitchFamily="2" charset="0"/>
              </a:rPr>
              <a:t>Enforcer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: administra zonas, llaves, eventos. Rotación de llaves</a:t>
            </a:r>
          </a:p>
          <a:p>
            <a:pPr marL="0" indent="0">
              <a:buNone/>
            </a:pPr>
            <a:r>
              <a:rPr lang="es-ES_tradnl" dirty="0" err="1">
                <a:latin typeface="Gotham Book" pitchFamily="2" charset="0"/>
                <a:cs typeface="Gotham Book" pitchFamily="2" charset="0"/>
              </a:rPr>
              <a:t>Signer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: recibe zonas sin firmar, firma zonas, entrega zonas firmadas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1236" y="6416603"/>
            <a:ext cx="504114" cy="206376"/>
          </a:xfrm>
        </p:spPr>
        <p:txBody>
          <a:bodyPr/>
          <a:lstStyle/>
          <a:p>
            <a:fld id="{C384B0C8-24B9-4D5F-B267-25C2687159C3}" type="slidenum">
              <a:rPr lang="en-NZ" smtClean="0"/>
              <a:t>15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23881" y="6446860"/>
            <a:ext cx="1091819" cy="176119"/>
          </a:xfrm>
        </p:spPr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9B1C9-5E41-954B-9E40-1A9C4A4C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52" y="1825625"/>
            <a:ext cx="364669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2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configuración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Archivos de configuración en XML</a:t>
            </a:r>
          </a:p>
          <a:p>
            <a:pPr lvl="1"/>
            <a:r>
              <a:rPr lang="es-ES_tradnl" dirty="0" err="1">
                <a:latin typeface="Gotham Book" pitchFamily="2" charset="0"/>
                <a:cs typeface="Gotham Book" pitchFamily="2" charset="0"/>
              </a:rPr>
              <a:t>conf.xml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pPr lvl="1"/>
            <a:r>
              <a:rPr lang="es-ES_tradnl" dirty="0" err="1">
                <a:latin typeface="Gotham Book" pitchFamily="2" charset="0"/>
                <a:cs typeface="Gotham Book" pitchFamily="2" charset="0"/>
              </a:rPr>
              <a:t>kasp.xml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pPr lvl="1"/>
            <a:r>
              <a:rPr lang="es-ES_tradnl" dirty="0" err="1">
                <a:latin typeface="Gotham Book" pitchFamily="2" charset="0"/>
                <a:cs typeface="Gotham Book" pitchFamily="2" charset="0"/>
              </a:rPr>
              <a:t>addns.xml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Archivos de zona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Archivos temporales</a:t>
            </a:r>
          </a:p>
          <a:p>
            <a:r>
              <a:rPr lang="es-ES_tradnl" dirty="0" err="1">
                <a:latin typeface="Gotham Book" pitchFamily="2" charset="0"/>
                <a:cs typeface="Gotham Book" pitchFamily="2" charset="0"/>
              </a:rPr>
              <a:t>kasp.db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: base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SQLite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con el estado de las llaves. Crítico, ¡no olvide respaldar!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16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3694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Instrucciones basadas en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Raspberry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PI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with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Raspbian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y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NitroKey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HSM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r>
              <a:rPr lang="es-ES_tradnl" dirty="0" err="1">
                <a:latin typeface="Gotham Book" pitchFamily="2" charset="0"/>
                <a:cs typeface="Gotham Book" pitchFamily="2" charset="0"/>
              </a:rPr>
              <a:t>OpenSC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provee acceso al HSM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HSM proveen diferentes ”slots” para almacenar llaves.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17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15FC-50E7-D14E-8853-5C52DC9D1C85}"/>
              </a:ext>
            </a:extLst>
          </p:cNvPr>
          <p:cNvSpPr txBox="1"/>
          <p:nvPr/>
        </p:nvSpPr>
        <p:spPr>
          <a:xfrm>
            <a:off x="628650" y="2796435"/>
            <a:ext cx="412987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apt-get install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opensc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35216-6A8E-C54B-80B8-8136924E3A5B}"/>
              </a:ext>
            </a:extLst>
          </p:cNvPr>
          <p:cNvSpPr txBox="1"/>
          <p:nvPr/>
        </p:nvSpPr>
        <p:spPr>
          <a:xfrm>
            <a:off x="628650" y="3748035"/>
            <a:ext cx="7033846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pkcs11-tool --show-info</a:t>
            </a: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Cryptoki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version 2.20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Manufacturer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OpenSC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Project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OpenSC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smartcard framework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0.16)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slot 0 with a present token (0x0)</a:t>
            </a:r>
          </a:p>
        </p:txBody>
      </p:sp>
    </p:spTree>
    <p:extLst>
      <p:ext uri="{BB962C8B-B14F-4D97-AF65-F5344CB8AC3E}">
        <p14:creationId xmlns:p14="http://schemas.microsoft.com/office/powerpoint/2010/main" val="1263398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Un HSM requiere ser inicializado. Generalmente tienen una clave por omisión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18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15FC-50E7-D14E-8853-5C52DC9D1C85}"/>
              </a:ext>
            </a:extLst>
          </p:cNvPr>
          <p:cNvSpPr txBox="1"/>
          <p:nvPr/>
        </p:nvSpPr>
        <p:spPr>
          <a:xfrm>
            <a:off x="628650" y="3157290"/>
            <a:ext cx="78867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NZ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N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NZ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hsm</a:t>
            </a:r>
            <a:r>
              <a:rPr lang="en-N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-tool --initialize --so-pin 3537363231383830 --pin 648219 --label "</a:t>
            </a:r>
            <a:r>
              <a:rPr lang="en-NZ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NitroKey</a:t>
            </a:r>
            <a:r>
              <a:rPr lang="en-NZ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HSM"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98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Podemos ver el slot por omisión, #0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19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15FC-50E7-D14E-8853-5C52DC9D1C85}"/>
              </a:ext>
            </a:extLst>
          </p:cNvPr>
          <p:cNvSpPr txBox="1"/>
          <p:nvPr/>
        </p:nvSpPr>
        <p:spPr>
          <a:xfrm>
            <a:off x="628650" y="2293134"/>
            <a:ext cx="7886700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pkcs11-tool -L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Available slots: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Slot 0 (0x0):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Nitrokey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Nitrokey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HSM (010000000000000000000000) 00 00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token label        :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NitroKey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HSM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token manufacturer :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www.CardContact.de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token model        : PKCS#15 emulated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token flags        :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login required, PIN initialized, token initialized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hardware version   : 24.13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firmware version   : 2.6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serial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 DENK0101304</a:t>
            </a:r>
          </a:p>
        </p:txBody>
      </p:sp>
    </p:spTree>
    <p:extLst>
      <p:ext uri="{BB962C8B-B14F-4D97-AF65-F5344CB8AC3E}">
        <p14:creationId xmlns:p14="http://schemas.microsoft.com/office/powerpoint/2010/main" val="220765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i-NZ" dirty="0">
                <a:latin typeface="Gotham Book" pitchFamily="2" charset="0"/>
                <a:cs typeface="Gotham Book" pitchFamily="2" charset="0"/>
              </a:rPr>
              <a:t>Mantención de zonas firmadas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Generación de llaves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Firma de zona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Rotación de llaves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Cambios a la zona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Regeneración de firmas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Actualización de cadena de confianza</a:t>
            </a:r>
          </a:p>
          <a:p>
            <a:endParaRPr lang="mi-NZ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2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65248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Instalamos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OpenDNSSEC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20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15FC-50E7-D14E-8853-5C52DC9D1C85}"/>
              </a:ext>
            </a:extLst>
          </p:cNvPr>
          <p:cNvSpPr txBox="1"/>
          <p:nvPr/>
        </p:nvSpPr>
        <p:spPr>
          <a:xfrm>
            <a:off x="628650" y="2293134"/>
            <a:ext cx="78867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NZ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NZ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apt-get install </a:t>
            </a:r>
            <a:r>
              <a:rPr lang="en-NZ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NZ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libhsm</a:t>
            </a:r>
            <a:r>
              <a:rPr lang="en-NZ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-bin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45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Configurar HSM como repositorio de llaves. Editamos </a:t>
            </a:r>
            <a:r>
              <a:rPr lang="es-ES_tradnl" b="1" dirty="0">
                <a:latin typeface="Gotham Book" pitchFamily="2" charset="0"/>
                <a:cs typeface="Gotham Book" pitchFamily="2" charset="0"/>
              </a:rPr>
              <a:t>/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etc</a:t>
            </a:r>
            <a:r>
              <a:rPr lang="es-ES_tradnl" b="1" dirty="0">
                <a:latin typeface="Gotham Book" pitchFamily="2" charset="0"/>
                <a:cs typeface="Gotham Book" pitchFamily="2" charset="0"/>
              </a:rPr>
              <a:t>/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opendnssec</a:t>
            </a:r>
            <a:r>
              <a:rPr lang="es-ES_tradnl" b="1" dirty="0">
                <a:latin typeface="Gotham Book" pitchFamily="2" charset="0"/>
                <a:cs typeface="Gotham Book" pitchFamily="2" charset="0"/>
              </a:rPr>
              <a:t>/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conf.xml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21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15FC-50E7-D14E-8853-5C52DC9D1C85}"/>
              </a:ext>
            </a:extLst>
          </p:cNvPr>
          <p:cNvSpPr txBox="1"/>
          <p:nvPr/>
        </p:nvSpPr>
        <p:spPr>
          <a:xfrm>
            <a:off x="628650" y="3559222"/>
            <a:ext cx="7886700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&lt;Repository name="</a:t>
            </a:r>
            <a:r>
              <a:rPr lang="en-NZ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nitrokey</a:t>
            </a:r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fontAlgn="base"/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&lt;Module&gt;/</a:t>
            </a:r>
            <a:r>
              <a:rPr lang="en-NZ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/lib/arm-</a:t>
            </a:r>
            <a:r>
              <a:rPr lang="en-NZ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NZ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gnueabihf</a:t>
            </a:r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/opensc-pkcs11.so&lt;/Module&gt;</a:t>
            </a:r>
          </a:p>
          <a:p>
            <a:pPr fontAlgn="base"/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&lt;</a:t>
            </a:r>
            <a:r>
              <a:rPr lang="en-NZ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TokenLabel</a:t>
            </a:r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NZ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NitroKey</a:t>
            </a:r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HSM (</a:t>
            </a:r>
            <a:r>
              <a:rPr lang="en-NZ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UserPIN</a:t>
            </a:r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)&lt;/</a:t>
            </a:r>
            <a:r>
              <a:rPr lang="en-NZ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TokenLabel</a:t>
            </a:r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fontAlgn="base"/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&lt;PIN&gt;648219&lt;/PIN&gt;</a:t>
            </a:r>
          </a:p>
          <a:p>
            <a:pPr fontAlgn="base"/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&lt;Capacity&gt;20&lt;/Capacity&gt;</a:t>
            </a:r>
          </a:p>
          <a:p>
            <a:pPr fontAlgn="base"/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&lt;</a:t>
            </a:r>
            <a:r>
              <a:rPr lang="en-NZ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RequireBackup</a:t>
            </a:r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fontAlgn="base"/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&lt;</a:t>
            </a:r>
            <a:r>
              <a:rPr lang="en-NZ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SkipPublicKey</a:t>
            </a:r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fontAlgn="base"/>
            <a:r>
              <a:rPr lang="en-NZ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&lt;/Repository&gt;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176AA-C707-F346-8FB2-A5AF9E92297D}"/>
              </a:ext>
            </a:extLst>
          </p:cNvPr>
          <p:cNvSpPr txBox="1"/>
          <p:nvPr/>
        </p:nvSpPr>
        <p:spPr>
          <a:xfrm>
            <a:off x="6370656" y="3530383"/>
            <a:ext cx="232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7A"/>
                </a:solidFill>
              </a:rPr>
              <a:t>Provisto</a:t>
            </a:r>
            <a:r>
              <a:rPr lang="en-US" dirty="0">
                <a:solidFill>
                  <a:srgbClr val="FF007A"/>
                </a:solidFill>
              </a:rPr>
              <a:t> </a:t>
            </a:r>
            <a:r>
              <a:rPr lang="en-US" dirty="0" err="1">
                <a:solidFill>
                  <a:srgbClr val="FF007A"/>
                </a:solidFill>
              </a:rPr>
              <a:t>por</a:t>
            </a:r>
            <a:r>
              <a:rPr lang="en-US" dirty="0">
                <a:solidFill>
                  <a:srgbClr val="FF007A"/>
                </a:solidFill>
              </a:rPr>
              <a:t> </a:t>
            </a:r>
            <a:r>
              <a:rPr lang="en-US" dirty="0" err="1">
                <a:solidFill>
                  <a:srgbClr val="FF007A"/>
                </a:solidFill>
              </a:rPr>
              <a:t>OpenSC</a:t>
            </a:r>
            <a:endParaRPr lang="en-US" dirty="0">
              <a:solidFill>
                <a:srgbClr val="FF007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4195D-E4A8-1146-A0EC-81B9511174D1}"/>
              </a:ext>
            </a:extLst>
          </p:cNvPr>
          <p:cNvSpPr txBox="1"/>
          <p:nvPr/>
        </p:nvSpPr>
        <p:spPr>
          <a:xfrm>
            <a:off x="6370656" y="4127313"/>
            <a:ext cx="214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7A"/>
                </a:solidFill>
              </a:rPr>
              <a:t>Definido</a:t>
            </a:r>
            <a:r>
              <a:rPr lang="en-US" dirty="0">
                <a:solidFill>
                  <a:srgbClr val="FF007A"/>
                </a:solidFill>
              </a:rPr>
              <a:t> </a:t>
            </a:r>
            <a:r>
              <a:rPr lang="en-US" dirty="0" err="1">
                <a:solidFill>
                  <a:srgbClr val="FF007A"/>
                </a:solidFill>
              </a:rPr>
              <a:t>en</a:t>
            </a:r>
            <a:r>
              <a:rPr lang="en-US" dirty="0">
                <a:solidFill>
                  <a:srgbClr val="FF007A"/>
                </a:solidFill>
              </a:rPr>
              <a:t> la </a:t>
            </a:r>
            <a:r>
              <a:rPr lang="en-US" dirty="0" err="1">
                <a:solidFill>
                  <a:srgbClr val="FF007A"/>
                </a:solidFill>
              </a:rPr>
              <a:t>inicialización</a:t>
            </a:r>
            <a:endParaRPr lang="en-US" dirty="0">
              <a:solidFill>
                <a:srgbClr val="FF007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2F3D4-AC24-FF43-BAEF-37B365770798}"/>
              </a:ext>
            </a:extLst>
          </p:cNvPr>
          <p:cNvSpPr txBox="1"/>
          <p:nvPr/>
        </p:nvSpPr>
        <p:spPr>
          <a:xfrm>
            <a:off x="6370656" y="4761279"/>
            <a:ext cx="232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7A"/>
                </a:solidFill>
              </a:rPr>
              <a:t>Capacidad</a:t>
            </a:r>
            <a:r>
              <a:rPr lang="en-US" dirty="0">
                <a:solidFill>
                  <a:srgbClr val="FF007A"/>
                </a:solidFill>
              </a:rPr>
              <a:t> del HSM/Slot</a:t>
            </a:r>
          </a:p>
        </p:txBody>
      </p:sp>
    </p:spTree>
    <p:extLst>
      <p:ext uri="{BB962C8B-B14F-4D97-AF65-F5344CB8AC3E}">
        <p14:creationId xmlns:p14="http://schemas.microsoft.com/office/powerpoint/2010/main" val="1790063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Verificamos acceso usando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OpenDNSSEC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22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15FC-50E7-D14E-8853-5C52DC9D1C85}"/>
              </a:ext>
            </a:extLst>
          </p:cNvPr>
          <p:cNvSpPr txBox="1"/>
          <p:nvPr/>
        </p:nvSpPr>
        <p:spPr>
          <a:xfrm>
            <a:off x="628650" y="2303182"/>
            <a:ext cx="7886700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-u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ods-hsmutil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info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Repository: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nitrokey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Module:        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/lib/arm-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gnueabihf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/opensc-pkcs11.so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Slot:          0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Token Label: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NitroKey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HSM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UserPIN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Manufacturer: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www.CardContact.de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Model:         PKCS#15 emulated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Serial:        DENK0101304</a:t>
            </a:r>
          </a:p>
        </p:txBody>
      </p:sp>
    </p:spTree>
    <p:extLst>
      <p:ext uri="{BB962C8B-B14F-4D97-AF65-F5344CB8AC3E}">
        <p14:creationId xmlns:p14="http://schemas.microsoft.com/office/powerpoint/2010/main" val="1908273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Generamos una llave usando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OpenDNSSEC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Verificamos que la llave existe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23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15FC-50E7-D14E-8853-5C52DC9D1C85}"/>
              </a:ext>
            </a:extLst>
          </p:cNvPr>
          <p:cNvSpPr txBox="1"/>
          <p:nvPr/>
        </p:nvSpPr>
        <p:spPr>
          <a:xfrm>
            <a:off x="628650" y="2775455"/>
            <a:ext cx="78867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-u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ods-hsmutil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generate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nitrokey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1024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Generating 1024 bit RSA key in repository: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nitrokey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 generation successful: 0bd3b444ce9aae5eeef541c170bf41f5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FA220-936B-5C43-AC92-0287C047D032}"/>
              </a:ext>
            </a:extLst>
          </p:cNvPr>
          <p:cNvSpPr txBox="1"/>
          <p:nvPr/>
        </p:nvSpPr>
        <p:spPr>
          <a:xfrm>
            <a:off x="628650" y="4186950"/>
            <a:ext cx="7886700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-u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ods-hsmutil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nitrokey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Listing keys in repository: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nitrokey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key found.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            ID                                Type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            --                                ----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nitrokey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0bd3b444ce9aae5eeef541c170bf41f5  RSA/1024</a:t>
            </a:r>
          </a:p>
        </p:txBody>
      </p:sp>
    </p:spTree>
    <p:extLst>
      <p:ext uri="{BB962C8B-B14F-4D97-AF65-F5344CB8AC3E}">
        <p14:creationId xmlns:p14="http://schemas.microsoft.com/office/powerpoint/2010/main" val="4002709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Borramos la llave de prueba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Estamos listos para configurar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OpenDNSSEC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para firmado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24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15FC-50E7-D14E-8853-5C52DC9D1C85}"/>
              </a:ext>
            </a:extLst>
          </p:cNvPr>
          <p:cNvSpPr txBox="1"/>
          <p:nvPr/>
        </p:nvSpPr>
        <p:spPr>
          <a:xfrm>
            <a:off x="628650" y="2283086"/>
            <a:ext cx="78867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-u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ods-hsmutil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 0bd3b444ce9aae5eeef541c170bf41f5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 remove successful.</a:t>
            </a:r>
          </a:p>
        </p:txBody>
      </p:sp>
    </p:spTree>
    <p:extLst>
      <p:ext uri="{BB962C8B-B14F-4D97-AF65-F5344CB8AC3E}">
        <p14:creationId xmlns:p14="http://schemas.microsoft.com/office/powerpoint/2010/main" val="983993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Borramos la llave de prueba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Estamos listos para configurar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OpenDNSSEC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para firmado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25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15FC-50E7-D14E-8853-5C52DC9D1C85}"/>
              </a:ext>
            </a:extLst>
          </p:cNvPr>
          <p:cNvSpPr txBox="1"/>
          <p:nvPr/>
        </p:nvSpPr>
        <p:spPr>
          <a:xfrm>
            <a:off x="628650" y="2283086"/>
            <a:ext cx="78867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-u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ods-hsmutil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 0bd3b444ce9aae5eeef541c170bf41f5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 remove successful.</a:t>
            </a:r>
          </a:p>
        </p:txBody>
      </p:sp>
    </p:spTree>
    <p:extLst>
      <p:ext uri="{BB962C8B-B14F-4D97-AF65-F5344CB8AC3E}">
        <p14:creationId xmlns:p14="http://schemas.microsoft.com/office/powerpoint/2010/main" val="3158019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inicializar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>
                <a:latin typeface="Gotham Book" pitchFamily="2" charset="0"/>
                <a:cs typeface="Gotham Book" pitchFamily="2" charset="0"/>
              </a:rPr>
              <a:t>OpenDNSSEC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almacena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politicas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y estado de las zonas en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SQLite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.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26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15FC-50E7-D14E-8853-5C52DC9D1C85}"/>
              </a:ext>
            </a:extLst>
          </p:cNvPr>
          <p:cNvSpPr txBox="1"/>
          <p:nvPr/>
        </p:nvSpPr>
        <p:spPr>
          <a:xfrm>
            <a:off x="628650" y="2755359"/>
            <a:ext cx="78867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-enforcer-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-setup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*WARNING* This will erase all data in the database; are you sure? [y/N] y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 setup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36895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política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Definimos una política de firmado</a:t>
            </a:r>
          </a:p>
          <a:p>
            <a:pPr lvl="1"/>
            <a:r>
              <a:rPr lang="es-ES_tradnl" dirty="0" err="1">
                <a:latin typeface="Gotham Book" pitchFamily="2" charset="0"/>
                <a:cs typeface="Gotham Book" pitchFamily="2" charset="0"/>
              </a:rPr>
              <a:t>Parametros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para las firmas, en que HSM se almacenan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NSEC o NSEC3</a:t>
            </a:r>
          </a:p>
          <a:p>
            <a:pPr lvl="1"/>
            <a:r>
              <a:rPr lang="es-ES_tradnl" dirty="0" err="1">
                <a:latin typeface="Gotham Book" pitchFamily="2" charset="0"/>
                <a:cs typeface="Gotham Book" pitchFamily="2" charset="0"/>
              </a:rPr>
              <a:t>Parametros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para las llaves: algoritmos y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tama~no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para KSK y ZSK, tiempos de introducción</a:t>
            </a:r>
          </a:p>
          <a:p>
            <a:pPr lvl="1"/>
            <a:r>
              <a:rPr lang="es-ES_tradnl" dirty="0" err="1">
                <a:latin typeface="Gotham Book" pitchFamily="2" charset="0"/>
                <a:cs typeface="Gotham Book" pitchFamily="2" charset="0"/>
              </a:rPr>
              <a:t>Parametros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del registro SOA para la zona a firmar</a:t>
            </a:r>
          </a:p>
          <a:p>
            <a:pPr lvl="1"/>
            <a:r>
              <a:rPr lang="es-ES_tradnl" dirty="0" err="1">
                <a:latin typeface="Gotham Book" pitchFamily="2" charset="0"/>
                <a:cs typeface="Gotham Book" pitchFamily="2" charset="0"/>
              </a:rPr>
              <a:t>Parametros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de la zona padre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27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4108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verificación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Una vez editado 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kasp.xml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, verificar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28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15FC-50E7-D14E-8853-5C52DC9D1C85}"/>
              </a:ext>
            </a:extLst>
          </p:cNvPr>
          <p:cNvSpPr txBox="1"/>
          <p:nvPr/>
        </p:nvSpPr>
        <p:spPr>
          <a:xfrm>
            <a:off x="628650" y="2293134"/>
            <a:ext cx="788670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-u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ods-kaspcheck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INFO: The XML in 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conf.xml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valid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INFO: The XML in 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kasp.xml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valid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In policy default, Y used in duration field for Keys/KSK Lifetime (P1Y) in 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kasp.xml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this will be interpreted as 365 days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In policy lab, Y used in duration field for Keys/KSK Lifetime (P1Y) in 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kasp.xml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this will be interpreted as 365 days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INFO: The XML in 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zonelist.xml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valid</a:t>
            </a:r>
          </a:p>
        </p:txBody>
      </p:sp>
    </p:spTree>
    <p:extLst>
      <p:ext uri="{BB962C8B-B14F-4D97-AF65-F5344CB8AC3E}">
        <p14:creationId xmlns:p14="http://schemas.microsoft.com/office/powerpoint/2010/main" val="242591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ejecutar componentes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Con la base de datos inicializada, y políticas definidas, podemos iniciar los servicios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29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15FC-50E7-D14E-8853-5C52DC9D1C85}"/>
              </a:ext>
            </a:extLst>
          </p:cNvPr>
          <p:cNvSpPr txBox="1"/>
          <p:nvPr/>
        </p:nvSpPr>
        <p:spPr>
          <a:xfrm>
            <a:off x="628650" y="3127150"/>
            <a:ext cx="78867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-control start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Starting enforcer...</a:t>
            </a: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and signing policy enforcer version 2.0.4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Engine running.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 completed in 0 seconds.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Starting signer engine...</a:t>
            </a: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signer engine version 2.0.4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Engine running.</a:t>
            </a:r>
          </a:p>
        </p:txBody>
      </p:sp>
    </p:spTree>
    <p:extLst>
      <p:ext uri="{BB962C8B-B14F-4D97-AF65-F5344CB8AC3E}">
        <p14:creationId xmlns:p14="http://schemas.microsoft.com/office/powerpoint/2010/main" val="29224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i-NZ" dirty="0">
                <a:latin typeface="Gotham Book" pitchFamily="2" charset="0"/>
                <a:cs typeface="Gotham Book" pitchFamily="2" charset="0"/>
              </a:rPr>
              <a:t>¿Qué son los HSM?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¿Por qué usar un HSM?</a:t>
            </a:r>
          </a:p>
          <a:p>
            <a:pPr marL="0" indent="0">
              <a:buNone/>
            </a:pPr>
            <a:r>
              <a:rPr lang="mi-NZ" dirty="0">
                <a:latin typeface="Gotham Book" pitchFamily="2" charset="0"/>
                <a:cs typeface="Gotham Book" pitchFamily="2" charset="0"/>
              </a:rPr>
              <a:t>¿Cómo firmar?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Usando OpenDNSSEC y HSM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Usando BIND y HSM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3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32596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zona mínima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Preparamos una versión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minima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de una zona en el archivo /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var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/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lib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/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opendnssec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/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unsigned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/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dnsseclab.nz.zone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30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15FC-50E7-D14E-8853-5C52DC9D1C85}"/>
              </a:ext>
            </a:extLst>
          </p:cNvPr>
          <p:cNvSpPr txBox="1"/>
          <p:nvPr/>
        </p:nvSpPr>
        <p:spPr>
          <a:xfrm>
            <a:off x="628650" y="3539133"/>
            <a:ext cx="78867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    3600    IN      SOA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pri.dnsseclab.nz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hostmaster.dnsseclab.nz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2018091200 21600 7200 2592000 3600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    1800    IN      NS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puck.nether.net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    3600    IN      NS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pri.dnsseclab.nz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    43200   IN      MX      1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aspmx.l.google.com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    43200   IN      MX      5 alt1.aspmx.l.google.com.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    43200   IN      MX      5 alt2.aspmx.l.google.com.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pri.dnsseclab.nz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43200   IN      A       54.218.206.177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z-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token.dnsseclab.nz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    43200   IN      TXT     "MARK"</a:t>
            </a:r>
          </a:p>
        </p:txBody>
      </p:sp>
    </p:spTree>
    <p:extLst>
      <p:ext uri="{BB962C8B-B14F-4D97-AF65-F5344CB8AC3E}">
        <p14:creationId xmlns:p14="http://schemas.microsoft.com/office/powerpoint/2010/main" val="2614820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agregar zona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Le indicamos a ODS que queremos mantener una zona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31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15FC-50E7-D14E-8853-5C52DC9D1C85}"/>
              </a:ext>
            </a:extLst>
          </p:cNvPr>
          <p:cNvSpPr txBox="1"/>
          <p:nvPr/>
        </p:nvSpPr>
        <p:spPr>
          <a:xfrm>
            <a:off x="628650" y="2755361"/>
            <a:ext cx="7886700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ods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-enforcer zone add --zone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--policy lab 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--input /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/unsigned/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dnsseclab.nz.zone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--in-type file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--output /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/signed/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dnsseclab.nz.zone</a:t>
            </a:r>
            <a:endParaRPr lang="en-US" sz="1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is set to 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/unsigned/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dnsseclab.nz.zone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is set to 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/signed/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dnsseclab.nz.zone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added successfully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 add completed in 81 seconds.</a:t>
            </a:r>
          </a:p>
        </p:txBody>
      </p:sp>
    </p:spTree>
    <p:extLst>
      <p:ext uri="{BB962C8B-B14F-4D97-AF65-F5344CB8AC3E}">
        <p14:creationId xmlns:p14="http://schemas.microsoft.com/office/powerpoint/2010/main" val="695088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tras bambalinas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La zona es mantenida ahora</a:t>
            </a:r>
          </a:p>
          <a:p>
            <a:pPr marL="0" indent="0">
              <a:buNone/>
            </a:pPr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32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15FC-50E7-D14E-8853-5C52DC9D1C85}"/>
              </a:ext>
            </a:extLst>
          </p:cNvPr>
          <p:cNvSpPr txBox="1"/>
          <p:nvPr/>
        </p:nvSpPr>
        <p:spPr>
          <a:xfrm>
            <a:off x="628650" y="2313234"/>
            <a:ext cx="7886700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ods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-enforcer zone list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 set to: 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kasp.db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Zones: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Zone:                           Policy:       Next change:               Signer Configuration: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lab           Wed Sep 12 16:01:40 2018   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opendnssec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signconf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dnsseclab.nz.xml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 list completed in 0 seconds.</a:t>
            </a:r>
          </a:p>
        </p:txBody>
      </p:sp>
    </p:spTree>
    <p:extLst>
      <p:ext uri="{BB962C8B-B14F-4D97-AF65-F5344CB8AC3E}">
        <p14:creationId xmlns:p14="http://schemas.microsoft.com/office/powerpoint/2010/main" val="2481180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tras bambalinas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>
                <a:latin typeface="Gotham Book" pitchFamily="2" charset="0"/>
                <a:cs typeface="Gotham Book" pitchFamily="2" charset="0"/>
              </a:rPr>
              <a:t>ods-enforcer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creo las llaves necesarias para la zona</a:t>
            </a:r>
          </a:p>
          <a:p>
            <a:pPr marL="0" indent="0">
              <a:buNone/>
            </a:pPr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33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15FC-50E7-D14E-8853-5C52DC9D1C85}"/>
              </a:ext>
            </a:extLst>
          </p:cNvPr>
          <p:cNvSpPr txBox="1"/>
          <p:nvPr/>
        </p:nvSpPr>
        <p:spPr>
          <a:xfrm>
            <a:off x="628650" y="2706381"/>
            <a:ext cx="7886700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ods-hsmutil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softhsm</a:t>
            </a:r>
            <a:endParaRPr lang="en-US" sz="1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Listing keys in repository: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softhsm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keys found.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            ID                                Type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            --                                ----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softhsm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2575ab4b87f57c1d1aa8c59290578408  RSA/2048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softhsm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6aad1f30bdc83650ada1db2ec2561910  RSA/1024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softhsm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34a5e2e9a4e92092b4058939be3f1523  RSA/2048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softhsm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cfbe3877fdf0e8dd338f7eaa956793b9  RSA/1024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softhsm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d78c7f4b0a1986d13876ec4d9ddeb217  RSA/1024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softhsm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a470392f7d794f968e230eb473001c14  RSA/1024</a:t>
            </a:r>
          </a:p>
        </p:txBody>
      </p:sp>
    </p:spTree>
    <p:extLst>
      <p:ext uri="{BB962C8B-B14F-4D97-AF65-F5344CB8AC3E}">
        <p14:creationId xmlns:p14="http://schemas.microsoft.com/office/powerpoint/2010/main" val="261442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tras bambalinas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Y el archivo </a:t>
            </a:r>
            <a:r>
              <a:rPr lang="es-ES_tradnl" b="1" dirty="0">
                <a:latin typeface="Gotham Book" pitchFamily="2" charset="0"/>
                <a:cs typeface="Gotham Book" pitchFamily="2" charset="0"/>
              </a:rPr>
              <a:t>/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var</a:t>
            </a:r>
            <a:r>
              <a:rPr lang="es-ES_tradnl" b="1" dirty="0">
                <a:latin typeface="Gotham Book" pitchFamily="2" charset="0"/>
                <a:cs typeface="Gotham Book" pitchFamily="2" charset="0"/>
              </a:rPr>
              <a:t>/log/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syslog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muestra</a:t>
            </a:r>
          </a:p>
          <a:p>
            <a:pPr marL="0" indent="0">
              <a:buNone/>
            </a:pPr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34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115FC-50E7-D14E-8853-5C52DC9D1C85}"/>
              </a:ext>
            </a:extLst>
          </p:cNvPr>
          <p:cNvSpPr txBox="1"/>
          <p:nvPr/>
        </p:nvSpPr>
        <p:spPr>
          <a:xfrm>
            <a:off x="628650" y="2313234"/>
            <a:ext cx="7886700" cy="40318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17 12:09:22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ods-enforcerd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zone_add_cmd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zone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added [policy: lab]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17 12:09:22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ods-enforcerd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hsm_key_factory_generate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3 keys needed for 1 zones covering 86400 seconds, generating 3 keys for policy lab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17 12:09:22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ods-enforcerd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3 new ZSK(s) (1024 bits) need to be created.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17 12:09:24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ods-enforcerd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hsm_key_factory_generate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1 keys needed for 1 zones covering 86400 seconds, generating 1 keys for policy lab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17 12:09:24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ods-enforcerd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 new KSK(s) (2048 bits) need to be created.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17 12:09:29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ods-signerd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[STATS]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2018091201 RR[count=8 time=0(sec)] NSEC[count=3 time=0(sec)] RRSIG[new=8 reused=0 time=1(sec)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=8(sig/sec)] TOTAL[time=1(sec)]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24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Otras tareas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Rotación de llaves: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enforcer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se encarga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Refirmado de la zona: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signer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se encarga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Actualización de firmas: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signer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se encarga</a:t>
            </a:r>
          </a:p>
          <a:p>
            <a:r>
              <a:rPr lang="es-ES_tradnl" dirty="0" err="1">
                <a:latin typeface="Gotham Book" pitchFamily="2" charset="0"/>
                <a:cs typeface="Gotham Book" pitchFamily="2" charset="0"/>
              </a:rPr>
              <a:t>Backup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de llaves: depende del HSM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Publicación de la zona firmada: depende de la arquitectura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Actualización de la cadena de confianza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35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3448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Zona firmada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b="1" dirty="0">
                <a:latin typeface="Gotham Book" pitchFamily="2" charset="0"/>
                <a:cs typeface="Gotham Book" pitchFamily="2" charset="0"/>
              </a:rPr>
              <a:t>/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etc</a:t>
            </a:r>
            <a:r>
              <a:rPr lang="es-ES_tradnl" b="1" dirty="0">
                <a:latin typeface="Gotham Book" pitchFamily="2" charset="0"/>
                <a:cs typeface="Gotham Book" pitchFamily="2" charset="0"/>
              </a:rPr>
              <a:t>/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opendnssec</a:t>
            </a:r>
            <a:r>
              <a:rPr lang="es-ES_tradnl" b="1" dirty="0">
                <a:latin typeface="Gotham Book" pitchFamily="2" charset="0"/>
                <a:cs typeface="Gotham Book" pitchFamily="2" charset="0"/>
              </a:rPr>
              <a:t>/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conf.xml</a:t>
            </a:r>
            <a:endParaRPr lang="es-ES_tradnl" b="1" dirty="0">
              <a:latin typeface="Gotham Book" pitchFamily="2" charset="0"/>
              <a:cs typeface="Gotham Book" pitchFamily="2" charset="0"/>
            </a:endParaRPr>
          </a:p>
          <a:p>
            <a:endParaRPr lang="es-ES_tradnl" b="1" dirty="0">
              <a:latin typeface="Gotham Book" pitchFamily="2" charset="0"/>
              <a:cs typeface="Gotham Book" pitchFamily="2" charset="0"/>
            </a:endParaRPr>
          </a:p>
          <a:p>
            <a:endParaRPr lang="es-ES_tradnl" b="1" dirty="0">
              <a:latin typeface="Gotham Book" pitchFamily="2" charset="0"/>
              <a:cs typeface="Gotham Book" pitchFamily="2" charset="0"/>
            </a:endParaRPr>
          </a:p>
          <a:p>
            <a:endParaRPr lang="es-ES_tradnl" b="1" dirty="0">
              <a:latin typeface="Gotham Book" pitchFamily="2" charset="0"/>
              <a:cs typeface="Gotham Book" pitchFamily="2" charset="0"/>
            </a:endParaRPr>
          </a:p>
          <a:p>
            <a:endParaRPr lang="es-ES_tradnl" b="1" dirty="0">
              <a:latin typeface="Gotham Book" pitchFamily="2" charset="0"/>
              <a:cs typeface="Gotham Book" pitchFamily="2" charset="0"/>
            </a:endParaRP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Una vez que la zona se firma, este comando se ejecuta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Es el lugar perfecto para verificar que la zona firmada este correcta antes de publicar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36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40CB1-9C39-0F43-8972-9E1C1FB8F0AD}"/>
              </a:ext>
            </a:extLst>
          </p:cNvPr>
          <p:cNvSpPr txBox="1"/>
          <p:nvPr/>
        </p:nvSpPr>
        <p:spPr>
          <a:xfrm>
            <a:off x="628650" y="2313234"/>
            <a:ext cx="78867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the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NotifyCommmand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will expand the following variables: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%zone      the name of the zone that was signed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%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zonefile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the filename of the signed zone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--&gt;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NotifyCommand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/local/bin/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my_nameserver_reload_command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%zone %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zonefile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NotifyCommand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70351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OpenDNSSEC</a:t>
            </a:r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: Registros 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b="1" dirty="0">
                <a:latin typeface="Gotham Book" pitchFamily="2" charset="0"/>
                <a:cs typeface="Gotham Book" pitchFamily="2" charset="0"/>
              </a:rPr>
              <a:t>/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etc</a:t>
            </a:r>
            <a:r>
              <a:rPr lang="es-ES_tradnl" b="1" dirty="0">
                <a:latin typeface="Gotham Book" pitchFamily="2" charset="0"/>
                <a:cs typeface="Gotham Book" pitchFamily="2" charset="0"/>
              </a:rPr>
              <a:t>/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opendnssec</a:t>
            </a:r>
            <a:r>
              <a:rPr lang="es-ES_tradnl" b="1" dirty="0">
                <a:latin typeface="Gotham Book" pitchFamily="2" charset="0"/>
                <a:cs typeface="Gotham Book" pitchFamily="2" charset="0"/>
              </a:rPr>
              <a:t>/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conf.xml</a:t>
            </a:r>
            <a:endParaRPr lang="es-ES_tradnl" b="1" dirty="0">
              <a:latin typeface="Gotham Book" pitchFamily="2" charset="0"/>
              <a:cs typeface="Gotham Book" pitchFamily="2" charset="0"/>
            </a:endParaRPr>
          </a:p>
          <a:p>
            <a:endParaRPr lang="es-ES_tradnl" b="1" dirty="0">
              <a:latin typeface="Gotham Book" pitchFamily="2" charset="0"/>
              <a:cs typeface="Gotham Book" pitchFamily="2" charset="0"/>
            </a:endParaRP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Cuando se generan nuevos registros DS, se ejecuta el comando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Pueden actualizar el padre directamente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O recibir una notificación por correo</a:t>
            </a:r>
          </a:p>
          <a:p>
            <a:pPr lvl="2"/>
            <a:r>
              <a:rPr lang="es-ES_tradnl" dirty="0">
                <a:latin typeface="Gotham Book" pitchFamily="2" charset="0"/>
                <a:cs typeface="Gotham Book" pitchFamily="2" charset="0"/>
              </a:rPr>
              <a:t>En .NZ, el script manda un correo firmado con PGP para los registros DS de .nz que se envían a IANA</a:t>
            </a:r>
          </a:p>
          <a:p>
            <a:pPr lvl="2"/>
            <a:r>
              <a:rPr lang="es-ES_tradnl" dirty="0">
                <a:latin typeface="Gotham Book" pitchFamily="2" charset="0"/>
                <a:cs typeface="Gotham Book" pitchFamily="2" charset="0"/>
              </a:rPr>
              <a:t>Para otras zonas, los registros se inyectan en la correspondiente zona padre.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37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40CB1-9C39-0F43-8972-9E1C1FB8F0AD}"/>
              </a:ext>
            </a:extLst>
          </p:cNvPr>
          <p:cNvSpPr txBox="1"/>
          <p:nvPr/>
        </p:nvSpPr>
        <p:spPr>
          <a:xfrm>
            <a:off x="628650" y="2313234"/>
            <a:ext cx="78867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DelegationSignerSubmitCommand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/simple-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dnskey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mailer.sh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DelegationSignerSubmitCommand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3430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E29CAA-E615-3746-8F2B-C3C25A7F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Firmando</a:t>
            </a:r>
            <a:r>
              <a:rPr lang="en-US" dirty="0"/>
              <a:t> con BIND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DC8F80-D06A-5144-98D8-1627D103C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B5254-55AC-6C42-9104-5FE02846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C86F6-94C6-4F4D-8973-70428E7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pPr/>
              <a:t>38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5864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Firmar con BIND y un HSM es desafiante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Si van a usar un HSM, necesitaran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Parchar y recompilar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OpenSSL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Recompilar BIND para usar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OpenSSL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Mantener las versiones alineadas a mano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Una buena dosis de fe y oraciones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39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47CE5-FFA4-2849-9183-64573777BC8E}"/>
              </a:ext>
            </a:extLst>
          </p:cNvPr>
          <p:cNvSpPr txBox="1"/>
          <p:nvPr/>
        </p:nvSpPr>
        <p:spPr>
          <a:xfrm>
            <a:off x="628650" y="5469077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B2C452"/>
                </a:solidFill>
                <a:latin typeface="Gotham Book" pitchFamily="2" charset="0"/>
                <a:cs typeface="Gotham Book" pitchFamily="2" charset="0"/>
              </a:rPr>
              <a:t>Después</a:t>
            </a:r>
            <a:r>
              <a:rPr lang="en-US" sz="2000" dirty="0">
                <a:solidFill>
                  <a:srgbClr val="B2C452"/>
                </a:solidFill>
                <a:latin typeface="Gotham Book" pitchFamily="2" charset="0"/>
                <a:cs typeface="Gotham Book" pitchFamily="2" charset="0"/>
              </a:rPr>
              <a:t> de horas de </a:t>
            </a:r>
            <a:r>
              <a:rPr lang="en-US" sz="2000" dirty="0" err="1">
                <a:solidFill>
                  <a:srgbClr val="B2C452"/>
                </a:solidFill>
                <a:latin typeface="Gotham Book" pitchFamily="2" charset="0"/>
                <a:cs typeface="Gotham Book" pitchFamily="2" charset="0"/>
              </a:rPr>
              <a:t>intentar</a:t>
            </a:r>
            <a:r>
              <a:rPr lang="en-US" sz="2000" dirty="0">
                <a:solidFill>
                  <a:srgbClr val="B2C452"/>
                </a:solidFill>
                <a:latin typeface="Gotham Book" pitchFamily="2" charset="0"/>
                <a:cs typeface="Gotham Book" pitchFamily="2" charset="0"/>
              </a:rPr>
              <a:t>, </a:t>
            </a:r>
            <a:r>
              <a:rPr lang="en-US" sz="2000" dirty="0" err="1">
                <a:solidFill>
                  <a:srgbClr val="B2C452"/>
                </a:solidFill>
                <a:latin typeface="Gotham Book" pitchFamily="2" charset="0"/>
                <a:cs typeface="Gotham Book" pitchFamily="2" charset="0"/>
              </a:rPr>
              <a:t>recompilar</a:t>
            </a:r>
            <a:r>
              <a:rPr lang="en-US" sz="2000" dirty="0">
                <a:solidFill>
                  <a:srgbClr val="B2C452"/>
                </a:solidFill>
                <a:latin typeface="Gotham Book" pitchFamily="2" charset="0"/>
                <a:cs typeface="Gotham Book" pitchFamily="2" charset="0"/>
              </a:rPr>
              <a:t>, y leer, </a:t>
            </a:r>
            <a:r>
              <a:rPr lang="en-US" sz="2000" dirty="0" err="1">
                <a:solidFill>
                  <a:srgbClr val="B2C452"/>
                </a:solidFill>
                <a:latin typeface="Gotham Book" pitchFamily="2" charset="0"/>
                <a:cs typeface="Gotham Book" pitchFamily="2" charset="0"/>
              </a:rPr>
              <a:t>ni</a:t>
            </a:r>
            <a:r>
              <a:rPr lang="en-US" sz="2000" dirty="0">
                <a:solidFill>
                  <a:srgbClr val="B2C452"/>
                </a:solidFill>
                <a:latin typeface="Gotham Book" pitchFamily="2" charset="0"/>
                <a:cs typeface="Gotham Book" pitchFamily="2" charset="0"/>
              </a:rPr>
              <a:t> </a:t>
            </a:r>
            <a:r>
              <a:rPr lang="en-US" sz="2000" dirty="0" err="1">
                <a:solidFill>
                  <a:srgbClr val="B2C452"/>
                </a:solidFill>
                <a:latin typeface="Gotham Book" pitchFamily="2" charset="0"/>
                <a:cs typeface="Gotham Book" pitchFamily="2" charset="0"/>
              </a:rPr>
              <a:t>SoftHSM</a:t>
            </a:r>
            <a:r>
              <a:rPr lang="en-US" sz="2000" dirty="0">
                <a:solidFill>
                  <a:srgbClr val="B2C452"/>
                </a:solidFill>
                <a:latin typeface="Gotham Book" pitchFamily="2" charset="0"/>
                <a:cs typeface="Gotham Book" pitchFamily="2" charset="0"/>
              </a:rPr>
              <a:t> </a:t>
            </a:r>
            <a:r>
              <a:rPr lang="en-US" sz="2000" dirty="0" err="1">
                <a:solidFill>
                  <a:srgbClr val="B2C452"/>
                </a:solidFill>
                <a:latin typeface="Gotham Book" pitchFamily="2" charset="0"/>
                <a:cs typeface="Gotham Book" pitchFamily="2" charset="0"/>
              </a:rPr>
              <a:t>ni</a:t>
            </a:r>
            <a:r>
              <a:rPr lang="en-US" sz="2000" dirty="0">
                <a:solidFill>
                  <a:srgbClr val="B2C452"/>
                </a:solidFill>
                <a:latin typeface="Gotham Book" pitchFamily="2" charset="0"/>
                <a:cs typeface="Gotham Book" pitchFamily="2" charset="0"/>
              </a:rPr>
              <a:t> </a:t>
            </a:r>
            <a:r>
              <a:rPr lang="en-US" sz="2000" dirty="0" err="1">
                <a:solidFill>
                  <a:srgbClr val="B2C452"/>
                </a:solidFill>
                <a:latin typeface="Gotham Book" pitchFamily="2" charset="0"/>
                <a:cs typeface="Gotham Book" pitchFamily="2" charset="0"/>
              </a:rPr>
              <a:t>Nitrokey</a:t>
            </a:r>
            <a:r>
              <a:rPr lang="en-US" sz="2000" dirty="0">
                <a:solidFill>
                  <a:srgbClr val="B2C452"/>
                </a:solidFill>
                <a:latin typeface="Gotham Book" pitchFamily="2" charset="0"/>
                <a:cs typeface="Gotham Book" pitchFamily="2" charset="0"/>
              </a:rPr>
              <a:t> </a:t>
            </a:r>
            <a:r>
              <a:rPr lang="en-US" sz="2000" dirty="0" err="1">
                <a:solidFill>
                  <a:srgbClr val="B2C452"/>
                </a:solidFill>
                <a:latin typeface="Gotham Book" pitchFamily="2" charset="0"/>
                <a:cs typeface="Gotham Book" pitchFamily="2" charset="0"/>
              </a:rPr>
              <a:t>funcionó</a:t>
            </a:r>
            <a:r>
              <a:rPr lang="en-US" sz="2000" dirty="0">
                <a:solidFill>
                  <a:srgbClr val="B2C452"/>
                </a:solidFill>
                <a:latin typeface="Gotham Book" pitchFamily="2" charset="0"/>
                <a:cs typeface="Gotham Book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740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i-NZ" dirty="0">
                <a:latin typeface="Gotham Book" pitchFamily="2" charset="0"/>
                <a:cs typeface="Gotham Book" pitchFamily="2" charset="0"/>
              </a:rPr>
              <a:t>Monitoreo de zonas firmadas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Integridad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Presencia de llaves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Expiración de firmas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Validación de firmas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Cadena de confianza completa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Validación desde la raíz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4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2975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Puede mantener una zona firmada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Zona estática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Zona dinámica usando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dynamic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updates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Partiendo con BIND 9.11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Administración de llaves usando 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dnssec-keymgr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No hace bien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Generación de llaves la primera vez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40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18959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BIND: Configuración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Una configuración mínima para mantener zonas firmadas en 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named.conf</a:t>
            </a:r>
            <a:endParaRPr lang="es-ES_tradnl" b="1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41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ED75B-F230-6F4B-B26B-368035DE2EAA}"/>
              </a:ext>
            </a:extLst>
          </p:cNvPr>
          <p:cNvSpPr txBox="1"/>
          <p:nvPr/>
        </p:nvSpPr>
        <p:spPr>
          <a:xfrm>
            <a:off x="628650" y="2729794"/>
            <a:ext cx="7886700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directory "/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/cache/bind";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-validation no;  // No recursion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recursion no;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-enable yes;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auth-nxdomain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no;    # conform to RFC1035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listen-on-v6 { any; };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93935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BIND: Generar llaves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42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3FA99-609C-914D-9CB1-2AC90B58F14B}"/>
              </a:ext>
            </a:extLst>
          </p:cNvPr>
          <p:cNvSpPr txBox="1"/>
          <p:nvPr/>
        </p:nvSpPr>
        <p:spPr>
          <a:xfrm>
            <a:off x="628650" y="2729794"/>
            <a:ext cx="78867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–p 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/cache/bind/keys/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chown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–R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bind:bind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/cache/bind/keys/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/cache/bind/keys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Generate a KSK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-u bind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-keygen -a RSASHA256 -b 2048 -n ZONE -T DNSKEY -f KSK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Generate a ZSK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-u bind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-keygen -a RSASHA256 -b 1024 -n ZONE -T DNSKEY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490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BIND: Firmar zona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Creamos una zona de juguete para firmar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Configuramos BIND para firmar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43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39164-0F27-C440-88C9-F221F30DDFE1}"/>
              </a:ext>
            </a:extLst>
          </p:cNvPr>
          <p:cNvSpPr txBox="1"/>
          <p:nvPr/>
        </p:nvSpPr>
        <p:spPr>
          <a:xfrm>
            <a:off x="628650" y="2303074"/>
            <a:ext cx="78867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–u bind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/cache/bind/zones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test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zonefile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before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opendnsssec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/unsigned/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dnsseclab.nz.zone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/cache/bind/zones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2469B-B981-5443-BACC-E036F1BB3B57}"/>
              </a:ext>
            </a:extLst>
          </p:cNvPr>
          <p:cNvSpPr txBox="1"/>
          <p:nvPr/>
        </p:nvSpPr>
        <p:spPr>
          <a:xfrm>
            <a:off x="628650" y="3857741"/>
            <a:ext cx="78867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zone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type master;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 "zones/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dnsseclab.nz.zone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auto-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maintain;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update-policy local;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key-directory "keys/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32834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BIND: Firmar zona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BIND no es muy conversador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Pero si consultamos el servidor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44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07A1E-9C76-C840-94B5-5F5BE4CF5C46}"/>
              </a:ext>
            </a:extLst>
          </p:cNvPr>
          <p:cNvSpPr txBox="1"/>
          <p:nvPr/>
        </p:nvSpPr>
        <p:spPr>
          <a:xfrm>
            <a:off x="628650" y="2303074"/>
            <a:ext cx="78867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20 12:56:57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named[25492]: zone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/IN: reconfiguring zone keys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20 12:56:57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named[25492]: zone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/IN: next key event: 20-Sep-2018 13:56:57.693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D78A9-D669-9C4C-8D49-B25BECDAF2A0}"/>
              </a:ext>
            </a:extLst>
          </p:cNvPr>
          <p:cNvSpPr txBox="1"/>
          <p:nvPr/>
        </p:nvSpPr>
        <p:spPr>
          <a:xfrm>
            <a:off x="628650" y="3857741"/>
            <a:ext cx="7886700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SOA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@localhost +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</a:t>
            </a:r>
            <a:endParaRPr lang="en-US" sz="1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		3600	IN	SOA	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pri.dnsseclab.nz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hostmaster.dnsseclab.nz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2018091202 21600 7200 2592000 3600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		3600	IN	RRSIG	SOA 8 2 3600 20181020005657 20180919235657 64053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JMw359LPbqtV74cvF2IbBFL4qnYZuBgnWt1dzXH0eRluIonbz29hFBAE r2YEqdqgCXVkyIu4qgQ1nk/Rwrgjuc80rrt6MCaCBCWlnlNCO9gnTWgF X84wD5POKmYWq0MqMBmjg/LzbGD70tezJlPCuT04RrkrskaJJu61BUZa QTY=</a:t>
            </a:r>
          </a:p>
        </p:txBody>
      </p:sp>
    </p:spTree>
    <p:extLst>
      <p:ext uri="{BB962C8B-B14F-4D97-AF65-F5344CB8AC3E}">
        <p14:creationId xmlns:p14="http://schemas.microsoft.com/office/powerpoint/2010/main" val="3065545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BIND: Mantener zona firmada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BIND firmara la zona mientras encuentre llaves asociadas.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Cambios a la zona necesitan ser vía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dynamic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updates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45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83771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BIND: Rotación de llaves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Veamos los tiempos de las llaves que tenemos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Creamos una nueva ZSK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46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C1A2E-D3CB-964A-9942-155C57B9EBEF}"/>
              </a:ext>
            </a:extLst>
          </p:cNvPr>
          <p:cNvSpPr txBox="1"/>
          <p:nvPr/>
        </p:nvSpPr>
        <p:spPr>
          <a:xfrm>
            <a:off x="628650" y="2668834"/>
            <a:ext cx="7886700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/cache/bind/keys/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-u bind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dnssec-settime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 all Kdnsseclab.nz.+008+64053.key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Created: Thu Sep 20 12:43:58 2018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Publish: Thu Sep 20 12:43:58 2018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Activate: Thu Sep 20 12:43:58 2018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Revoke: UNSET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Inactive: UNSET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Delete: UNSET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4513E-ED7C-5C46-9106-4D93303E75CF}"/>
              </a:ext>
            </a:extLst>
          </p:cNvPr>
          <p:cNvSpPr txBox="1"/>
          <p:nvPr/>
        </p:nvSpPr>
        <p:spPr>
          <a:xfrm>
            <a:off x="628650" y="5274557"/>
            <a:ext cx="78867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-u bind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-keygen -a RSASHA256 -b 1024 -n ZONE -T DNSKEY -A now+1h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Generating key pair.............................................................++++++ ....++++++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Kdnsseclab.nz.+008+56373</a:t>
            </a:r>
          </a:p>
        </p:txBody>
      </p:sp>
    </p:spTree>
    <p:extLst>
      <p:ext uri="{BB962C8B-B14F-4D97-AF65-F5344CB8AC3E}">
        <p14:creationId xmlns:p14="http://schemas.microsoft.com/office/powerpoint/2010/main" val="2706593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BIND: Rotación de llaves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Creamos una nueva ZSK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Le decimos a BIND sobre la nueva llave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Y vemos en el log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47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4513E-ED7C-5C46-9106-4D93303E75CF}"/>
              </a:ext>
            </a:extLst>
          </p:cNvPr>
          <p:cNvSpPr txBox="1"/>
          <p:nvPr/>
        </p:nvSpPr>
        <p:spPr>
          <a:xfrm>
            <a:off x="628650" y="2328157"/>
            <a:ext cx="78867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-u bind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-keygen -a RSASHA256 -b 1024 -n ZONE -T DNSKEY -A now+1h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Generating key pair.............................................................++++++ ....++++++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Kdnsseclab.nz.+008+56373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09265-1FFA-8E4B-AAC0-B43B9EDDA805}"/>
              </a:ext>
            </a:extLst>
          </p:cNvPr>
          <p:cNvSpPr txBox="1"/>
          <p:nvPr/>
        </p:nvSpPr>
        <p:spPr>
          <a:xfrm>
            <a:off x="628650" y="4329229"/>
            <a:ext cx="78867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rndc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loadkeys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endParaRPr lang="en-US" sz="1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21B6B-ECB9-AD43-AC24-DA88BD287A11}"/>
              </a:ext>
            </a:extLst>
          </p:cNvPr>
          <p:cNvSpPr txBox="1"/>
          <p:nvPr/>
        </p:nvSpPr>
        <p:spPr>
          <a:xfrm>
            <a:off x="628650" y="5288656"/>
            <a:ext cx="78867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20 13:42:14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named[25492]: zone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/IN: reconfiguring zone keys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20 13:42:14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named[25492]: zone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/IN: next key event: 20-Sep-2018 14:38:32.850</a:t>
            </a:r>
          </a:p>
        </p:txBody>
      </p:sp>
    </p:spTree>
    <p:extLst>
      <p:ext uri="{BB962C8B-B14F-4D97-AF65-F5344CB8AC3E}">
        <p14:creationId xmlns:p14="http://schemas.microsoft.com/office/powerpoint/2010/main" val="2375566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BIND: Cadena de confianza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Para completar la cadena de confianza, necesitamos los registros DS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pPr marL="0" indent="0">
              <a:buNone/>
            </a:pP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pPr marL="0" indent="0">
              <a:buNone/>
            </a:pP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48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4513E-ED7C-5C46-9106-4D93303E75CF}"/>
              </a:ext>
            </a:extLst>
          </p:cNvPr>
          <p:cNvSpPr txBox="1"/>
          <p:nvPr/>
        </p:nvSpPr>
        <p:spPr>
          <a:xfrm>
            <a:off x="628650" y="2661929"/>
            <a:ext cx="78867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-u bind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dnssec-dsfromkey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-K . -1 Kdnsseclab.nz.+008+60820.key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IN DS 60820 8 1 8EAC710E126747C3CA32257B6A1632CC96FA9B07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B41FF-8891-5348-AA43-98ED5FBAA294}"/>
              </a:ext>
            </a:extLst>
          </p:cNvPr>
          <p:cNvSpPr txBox="1"/>
          <p:nvPr/>
        </p:nvSpPr>
        <p:spPr>
          <a:xfrm>
            <a:off x="628650" y="3627862"/>
            <a:ext cx="78867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-u bind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dnssec-dsfromkey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-K . -2 Kdnsseclab.nz.+008+60820.key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IN DS 60820 8 2 683CF1B1C37D049BDF8BC882A3891D5BCC06E12B5AE0BC2068EF90E44A553D02</a:t>
            </a:r>
          </a:p>
        </p:txBody>
      </p:sp>
    </p:spTree>
    <p:extLst>
      <p:ext uri="{BB962C8B-B14F-4D97-AF65-F5344CB8AC3E}">
        <p14:creationId xmlns:p14="http://schemas.microsoft.com/office/powerpoint/2010/main" val="3139767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BIND: Otras tareas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Publicar la zona firmada?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BIND provee transferencia de zona y soporta NOTIFY cuando la zona ha sido firmada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Ver la zona firmada?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En el lugar de la zona original!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Se puede usar 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inline-signing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para preservar la zona original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Mi zona es regenerada cada vez, como la firmo?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No hemos probado esa opción :(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Se pueden automatizar los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rollovers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?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pPr marL="0" indent="0">
              <a:buNone/>
            </a:pP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pPr marL="0" indent="0">
              <a:buNone/>
            </a:pP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49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0650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Mantención</a:t>
            </a:r>
            <a:r>
              <a:rPr lang="en-NZ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 de zonas </a:t>
            </a:r>
            <a:r>
              <a:rPr lang="en-NZ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firmadas</a:t>
            </a:r>
            <a:endParaRPr lang="en-NZ" sz="3600" dirty="0">
              <a:solidFill>
                <a:srgbClr val="FF007A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i-NZ" dirty="0">
                <a:latin typeface="Gotham Book" pitchFamily="2" charset="0"/>
                <a:cs typeface="Gotham Book" pitchFamily="2" charset="0"/>
              </a:rPr>
              <a:t>Generación de llaves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Al decidir firmar una zona, necesitas generar llaves para KSK y ZSK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Con los parámetros adecuado: algoritmo, largo de la llave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Para todas las zonas a firmar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Y llaves extras para rotación futura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5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17289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BIND: </a:t>
            </a:r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dnssec-keymgr</a:t>
            </a:r>
            <a:endParaRPr lang="es-ES_tradnl" sz="3600" dirty="0">
              <a:solidFill>
                <a:srgbClr val="FF007A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En BIND 9.11 se introduce 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dnssec-keymgr</a:t>
            </a:r>
            <a:endParaRPr lang="es-ES_tradnl" b="1" dirty="0">
              <a:latin typeface="Gotham Book" pitchFamily="2" charset="0"/>
              <a:cs typeface="Gotham Book" pitchFamily="2" charset="0"/>
            </a:endParaRP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Diseñada para ejecutar vía </a:t>
            </a:r>
            <a:r>
              <a:rPr lang="es-ES_tradnl" b="1" dirty="0">
                <a:latin typeface="Gotham Book" pitchFamily="2" charset="0"/>
                <a:cs typeface="Gotham Book" pitchFamily="2" charset="0"/>
              </a:rPr>
              <a:t>cron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Utiliza un archivo de políticas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Crea y actualiza archivos de llaves dependiendo de ciertos eventos</a:t>
            </a:r>
          </a:p>
          <a:p>
            <a:pPr lvl="2"/>
            <a:r>
              <a:rPr lang="es-ES_tradnl" dirty="0">
                <a:latin typeface="Gotham Book" pitchFamily="2" charset="0"/>
                <a:cs typeface="Gotham Book" pitchFamily="2" charset="0"/>
              </a:rPr>
              <a:t>Automatiza la creación y rotación de llaves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Escrito en Python como un </a:t>
            </a:r>
            <a:r>
              <a:rPr lang="es-ES_tradnl" i="1" dirty="0" err="1">
                <a:latin typeface="Gotham Book" pitchFamily="2" charset="0"/>
                <a:cs typeface="Gotham Book" pitchFamily="2" charset="0"/>
              </a:rPr>
              <a:t>wrapper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para 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dnssec-keygen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y 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dnssec-settime</a:t>
            </a:r>
            <a:endParaRPr lang="es-ES_tradnl" b="1" dirty="0">
              <a:latin typeface="Gotham Book" pitchFamily="2" charset="0"/>
              <a:cs typeface="Gotham Book" pitchFamily="2" charset="0"/>
            </a:endParaRP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BIND 9.11.0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Release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Notes </a:t>
            </a:r>
          </a:p>
          <a:p>
            <a:pPr marL="0" indent="0">
              <a:buNone/>
            </a:pP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pPr marL="0" indent="0">
              <a:buNone/>
            </a:pP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50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BED79-FB96-3F4E-8ADD-17D6AF39A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5326063"/>
            <a:ext cx="63627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66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BIND: </a:t>
            </a:r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dnssec-keymgr</a:t>
            </a:r>
            <a:endParaRPr lang="es-ES_tradnl" sz="3600" dirty="0">
              <a:solidFill>
                <a:srgbClr val="FF007A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Usando otro laboratorio con BIND 9.11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51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6F1E1-A89B-CA46-B966-816BE23B8661}"/>
              </a:ext>
            </a:extLst>
          </p:cNvPr>
          <p:cNvSpPr txBox="1"/>
          <p:nvPr/>
        </p:nvSpPr>
        <p:spPr>
          <a:xfrm>
            <a:off x="628650" y="2729794"/>
            <a:ext cx="78867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/cache/bind/keys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Generate a KSK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-u bind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-keygen -a RSASHA256 -b 4096 -n ZONE -T DNSKEY -f KSK -A now+1h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Generate a ZSK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-u bind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-keygen -a RSASHA256 -b 2048 -n ZONE -T DNSKEY -A now+1h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6806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BIND: DNSSEC </a:t>
            </a:r>
            <a:r>
              <a:rPr lang="es-ES_tradnl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policy</a:t>
            </a:r>
            <a:endParaRPr lang="es-ES_tradnl" sz="3600" dirty="0">
              <a:solidFill>
                <a:srgbClr val="FF007A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52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6F1E1-A89B-CA46-B966-816BE23B8661}"/>
              </a:ext>
            </a:extLst>
          </p:cNvPr>
          <p:cNvSpPr txBox="1"/>
          <p:nvPr/>
        </p:nvSpPr>
        <p:spPr>
          <a:xfrm>
            <a:off x="628650" y="1803230"/>
            <a:ext cx="7886700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policy global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algorithm rsasha256;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key-size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4096;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key-size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zsk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2048;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roll-period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1w;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roll-period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zsk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1d;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pre-publish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1d;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pre-publish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zsk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1h;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post-publish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1d;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post-publish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zsk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1h;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standby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ksk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standby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zsk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keyttl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5mi;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coverage 2w;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policy default { policy global; };</a:t>
            </a:r>
          </a:p>
        </p:txBody>
      </p:sp>
    </p:spTree>
    <p:extLst>
      <p:ext uri="{BB962C8B-B14F-4D97-AF65-F5344CB8AC3E}">
        <p14:creationId xmlns:p14="http://schemas.microsoft.com/office/powerpoint/2010/main" val="53471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BIND: aplicar política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Instruimos a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dnssec-keymgr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que aplique política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Fijara los parámetros de tiempo y creara las llaves que sean necesarias.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Con esto BIND hará los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rollovers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automáticamente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53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6F1E1-A89B-CA46-B966-816BE23B8661}"/>
              </a:ext>
            </a:extLst>
          </p:cNvPr>
          <p:cNvSpPr txBox="1"/>
          <p:nvPr/>
        </p:nvSpPr>
        <p:spPr>
          <a:xfrm>
            <a:off x="628650" y="2729794"/>
            <a:ext cx="78867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-u bind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dnssec-keymgr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/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/bind/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dnssec-policy.conf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-K /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/cache/bind/keys/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dnssec-settime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-K 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/cache/bind/keys/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-P 20180920053833 -A 20180920053833 -I 20180921063826 -D 20180921073826 Kdnsseclab.nz.+008+10308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-keygen -q -K 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/cache/bind/keys/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dnsseclab.nz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-S Kdnsseclab.nz.+008+10308 -L 300 -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3600</a:t>
            </a:r>
          </a:p>
        </p:txBody>
      </p:sp>
    </p:spTree>
    <p:extLst>
      <p:ext uri="{BB962C8B-B14F-4D97-AF65-F5344CB8AC3E}">
        <p14:creationId xmlns:p14="http://schemas.microsoft.com/office/powerpoint/2010/main" val="2651608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Otras opciones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>
                <a:latin typeface="Gotham Book" pitchFamily="2" charset="0"/>
                <a:cs typeface="Gotham Book" pitchFamily="2" charset="0"/>
              </a:rPr>
              <a:t>Knot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DNS es un servidor de DNS autoritativo creado por CZ.NIC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Soporta DNSSEC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Parte de DNSSEC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appliances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de Secure64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Elegido por RIPE para mantener sus zonas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  <a:hlinkClick r:id="rId2"/>
              </a:rPr>
              <a:t>https://labs.ripe.net/Members/anandb/dnssec-signer-migration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pPr lvl="1"/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54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72182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Monitoreo de zonas firmadas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Integridad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Ha habido casos donde una zona firmada se distribuye trunca.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Como una zona firmada está ordenada lexicográficamente, algunos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ccTLD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usando una marca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Antes de distribuir la zona, se verifica la existencia de la marca</a:t>
            </a: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55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2552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Monitoreo de zonas firmadas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Herramientas como 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ldns-verify-zone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, 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named-checkzone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y </a:t>
            </a:r>
            <a:r>
              <a:rPr lang="es-ES_tradnl" b="1" dirty="0" err="1">
                <a:latin typeface="Gotham Book" pitchFamily="2" charset="0"/>
                <a:cs typeface="Gotham Book" pitchFamily="2" charset="0"/>
              </a:rPr>
              <a:t>validns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verifican la salud de las llaves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Presencia de llaves</a:t>
            </a:r>
          </a:p>
          <a:p>
            <a:pPr lvl="1"/>
            <a:r>
              <a:rPr lang="es-ES_tradnl" dirty="0" err="1">
                <a:latin typeface="Gotham Book" pitchFamily="2" charset="0"/>
                <a:cs typeface="Gotham Book" pitchFamily="2" charset="0"/>
              </a:rPr>
              <a:t>Correctitud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de las llaves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Firmas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Presencia de las llaves correctas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Expiración de firmas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Validación de firmas</a:t>
            </a:r>
          </a:p>
          <a:p>
            <a:pPr lvl="1"/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56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1642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Monitoreo de zonas firmadas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Cadena de confianza completa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En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InternetNZ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operamos dos validadores, uno basado en BIND y otro con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Unbound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Usamos registros DS de .nz como </a:t>
            </a:r>
            <a:r>
              <a:rPr lang="es-ES_tradnl" b="1" dirty="0">
                <a:latin typeface="Gotham Book" pitchFamily="2" charset="0"/>
                <a:cs typeface="Gotham Book" pitchFamily="2" charset="0"/>
              </a:rPr>
              <a:t>trust anchor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Verificamos las sub-zonas</a:t>
            </a:r>
          </a:p>
          <a:p>
            <a:r>
              <a:rPr lang="es-ES_tradnl" dirty="0">
                <a:latin typeface="Gotham Book" pitchFamily="2" charset="0"/>
                <a:cs typeface="Gotham Book" pitchFamily="2" charset="0"/>
              </a:rPr>
              <a:t>Validación desde la raíz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Usar un validador abierto como el de DNS-OARC</a:t>
            </a: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  <a:hlinkClick r:id="rId2"/>
              </a:rPr>
              <a:t>https://www.dns-oarc.net/oarc/services/odvr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pPr lvl="1"/>
            <a:r>
              <a:rPr lang="es-ES_tradnl" dirty="0">
                <a:latin typeface="Gotham Book" pitchFamily="2" charset="0"/>
                <a:cs typeface="Gotham Book" pitchFamily="2" charset="0"/>
              </a:rPr>
              <a:t>Usar un proveedor externo, como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Thousand</a:t>
            </a:r>
            <a:r>
              <a:rPr lang="es-ES_tradnl" dirty="0">
                <a:latin typeface="Gotham Book" pitchFamily="2" charset="0"/>
                <a:cs typeface="Gotham Book" pitchFamily="2" charset="0"/>
              </a:rPr>
              <a:t> </a:t>
            </a:r>
            <a:r>
              <a:rPr lang="es-ES_tradnl" dirty="0" err="1">
                <a:latin typeface="Gotham Book" pitchFamily="2" charset="0"/>
                <a:cs typeface="Gotham Book" pitchFamily="2" charset="0"/>
              </a:rPr>
              <a:t>Eyes</a:t>
            </a:r>
            <a:endParaRPr lang="es-ES_tradnl" dirty="0">
              <a:latin typeface="Gotham Book" pitchFamily="2" charset="0"/>
              <a:cs typeface="Gotham Book" pitchFamily="2" charset="0"/>
            </a:endParaRPr>
          </a:p>
          <a:p>
            <a:endParaRPr lang="es-ES_tradnl" dirty="0">
              <a:latin typeface="Gotham Book" pitchFamily="2" charset="0"/>
              <a:cs typeface="Gotham Book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57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915699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Preguntas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58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7259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E6B67F-2AE7-B94C-B831-0D8AC3C250C4}"/>
              </a:ext>
            </a:extLst>
          </p:cNvPr>
          <p:cNvSpPr txBox="1"/>
          <p:nvPr/>
        </p:nvSpPr>
        <p:spPr>
          <a:xfrm>
            <a:off x="692524" y="3162190"/>
            <a:ext cx="7900147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Gotham Medium" pitchFamily="2" charset="0"/>
                <a:cs typeface="Gotham Medium" pitchFamily="2" charset="0"/>
              </a:rPr>
              <a:t>sebastian@internetnz.net.nz</a:t>
            </a:r>
            <a:endParaRPr lang="en-US" sz="3200" dirty="0"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3C31C9-57FA-4F4F-A655-2D569E8FC38C}"/>
              </a:ext>
            </a:extLst>
          </p:cNvPr>
          <p:cNvSpPr txBox="1">
            <a:spLocks/>
          </p:cNvSpPr>
          <p:nvPr/>
        </p:nvSpPr>
        <p:spPr>
          <a:xfrm>
            <a:off x="692524" y="2182614"/>
            <a:ext cx="7886700" cy="9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148292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Mantención</a:t>
            </a:r>
            <a:r>
              <a:rPr lang="en-NZ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 de zonas </a:t>
            </a:r>
            <a:r>
              <a:rPr lang="en-NZ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firmadas</a:t>
            </a:r>
            <a:endParaRPr lang="en-NZ" sz="3600" dirty="0">
              <a:solidFill>
                <a:srgbClr val="FF007A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i-NZ" dirty="0">
                <a:latin typeface="Gotham Book" pitchFamily="2" charset="0"/>
                <a:cs typeface="Gotham Book" pitchFamily="2" charset="0"/>
              </a:rPr>
              <a:t>Firma de la zona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Tomar el contenido de la zona original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Ordenar en orden lexicográfico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Canonizar registros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Generar secuencias NSEC/NSEC3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Agregar registros DNSKEY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Generar registros RRSIG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6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1422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Mantención</a:t>
            </a:r>
            <a:r>
              <a:rPr lang="en-NZ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 de zonas </a:t>
            </a:r>
            <a:r>
              <a:rPr lang="en-NZ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firmadas</a:t>
            </a:r>
            <a:endParaRPr lang="en-NZ" sz="3600" dirty="0">
              <a:solidFill>
                <a:srgbClr val="FF007A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i-NZ" dirty="0">
                <a:latin typeface="Gotham Book" pitchFamily="2" charset="0"/>
                <a:cs typeface="Gotham Book" pitchFamily="2" charset="0"/>
              </a:rPr>
              <a:t>Rotación de llaves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Introducir nuevas llaves (KSK o ZSK) en el momento correcto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Mantención de estado de las llaves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Remover llaves ya usadas al final de la rotación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Usar las llaves correctas para firmar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7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9339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Mantención</a:t>
            </a:r>
            <a:r>
              <a:rPr lang="en-NZ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 de zonas </a:t>
            </a:r>
            <a:r>
              <a:rPr lang="en-NZ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firmadas</a:t>
            </a:r>
            <a:endParaRPr lang="en-NZ" sz="3600" dirty="0">
              <a:solidFill>
                <a:srgbClr val="FF007A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i-NZ" dirty="0">
                <a:latin typeface="Gotham Book" pitchFamily="2" charset="0"/>
                <a:cs typeface="Gotham Book" pitchFamily="2" charset="0"/>
              </a:rPr>
              <a:t>Cambios a la zona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Editar o regenerar zona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Refirmar</a:t>
            </a:r>
          </a:p>
          <a:p>
            <a:pPr marL="0" indent="0">
              <a:buNone/>
            </a:pPr>
            <a:r>
              <a:rPr lang="mi-NZ" dirty="0">
                <a:latin typeface="Gotham Book" pitchFamily="2" charset="0"/>
                <a:cs typeface="Gotham Book" pitchFamily="2" charset="0"/>
              </a:rPr>
              <a:t>Regeneración de firmas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Si la zona no cambia, los registros RRSIG tienen que refrescarse.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Refresco en el momento adecuado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No refrescar todos los registros a la vez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8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7408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Mantención</a:t>
            </a:r>
            <a:r>
              <a:rPr lang="en-NZ" sz="3600" dirty="0">
                <a:solidFill>
                  <a:srgbClr val="FF007A"/>
                </a:solidFill>
                <a:latin typeface="Gotham Rounded Medium" panose="02000000000000000000" pitchFamily="50" charset="0"/>
              </a:rPr>
              <a:t> de zonas </a:t>
            </a:r>
            <a:r>
              <a:rPr lang="en-NZ" sz="3600" dirty="0" err="1">
                <a:solidFill>
                  <a:srgbClr val="FF007A"/>
                </a:solidFill>
                <a:latin typeface="Gotham Rounded Medium" panose="02000000000000000000" pitchFamily="50" charset="0"/>
              </a:rPr>
              <a:t>firmadas</a:t>
            </a:r>
            <a:endParaRPr lang="en-NZ" sz="3600" dirty="0">
              <a:solidFill>
                <a:srgbClr val="FF007A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i-NZ" dirty="0">
                <a:latin typeface="Gotham Book" pitchFamily="2" charset="0"/>
                <a:cs typeface="Gotham Book" pitchFamily="2" charset="0"/>
              </a:rPr>
              <a:t>Actualización de cadena de confianza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Enviar el registro DS a la zona padre en el momento adecuado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Verificar que el registro DS calza con el DNSKEY</a:t>
            </a:r>
          </a:p>
          <a:p>
            <a:r>
              <a:rPr lang="mi-NZ" dirty="0">
                <a:latin typeface="Gotham Book" pitchFamily="2" charset="0"/>
                <a:cs typeface="Gotham Book" pitchFamily="2" charset="0"/>
              </a:rPr>
              <a:t>Durante la rotación de llaves, cambiar el registro DS en el padre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B239-59F1-2641-A41D-98B218C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B0C8-24B9-4D5F-B267-25C2687159C3}" type="slidenum">
              <a:rPr lang="en-NZ" smtClean="0"/>
              <a:t>9</a:t>
            </a:fld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A9E5-2F40-584C-BCDF-2AA5C42A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NZ"/>
              <a:t>LACNIC 30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841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12081</TotalTime>
  <Words>3462</Words>
  <Application>Microsoft Macintosh PowerPoint</Application>
  <PresentationFormat>On-screen Show (4:3)</PresentationFormat>
  <Paragraphs>613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Gotham Book</vt:lpstr>
      <vt:lpstr>Gotham Medium</vt:lpstr>
      <vt:lpstr>Gotham Rounded Medium</vt:lpstr>
      <vt:lpstr>Office Theme</vt:lpstr>
      <vt:lpstr>PowerPoint Presentation</vt:lpstr>
      <vt:lpstr>Agenda</vt:lpstr>
      <vt:lpstr>Agenda</vt:lpstr>
      <vt:lpstr>Agenda</vt:lpstr>
      <vt:lpstr>Mantención de zonas firmadas</vt:lpstr>
      <vt:lpstr>Mantención de zonas firmadas</vt:lpstr>
      <vt:lpstr>Mantención de zonas firmadas</vt:lpstr>
      <vt:lpstr>Mantención de zonas firmadas</vt:lpstr>
      <vt:lpstr>Mantención de zonas firmadas</vt:lpstr>
      <vt:lpstr>HSM</vt:lpstr>
      <vt:lpstr>HSM</vt:lpstr>
      <vt:lpstr>¿Por qué usar un HSM?</vt:lpstr>
      <vt:lpstr>Firmado usando OpenDNSSEC</vt:lpstr>
      <vt:lpstr>Firmado usando OpenDNSSEC</vt:lpstr>
      <vt:lpstr>Architectura de OpenDNSSEC</vt:lpstr>
      <vt:lpstr>OpenDNSSEC: configuración</vt:lpstr>
      <vt:lpstr>OpenDNSSEC: tutorial</vt:lpstr>
      <vt:lpstr>OpenDNSSEC: tutorial</vt:lpstr>
      <vt:lpstr>OpenDNSSEC: tutorial</vt:lpstr>
      <vt:lpstr>OpenDNSSEC: tutorial</vt:lpstr>
      <vt:lpstr>OpenDNSSEC: tutorial</vt:lpstr>
      <vt:lpstr>OpenDNSSEC: tutorial</vt:lpstr>
      <vt:lpstr>OpenDNSSEC: tutorial</vt:lpstr>
      <vt:lpstr>OpenDNSSEC: tutorial</vt:lpstr>
      <vt:lpstr>OpenDNSSEC: tutorial</vt:lpstr>
      <vt:lpstr>OpenDNSSEC: inicializar DB</vt:lpstr>
      <vt:lpstr>OpenDNSSEC: política</vt:lpstr>
      <vt:lpstr>OpenDNSSEC: verificación</vt:lpstr>
      <vt:lpstr>OpenDNSSEC: ejecutar componentes</vt:lpstr>
      <vt:lpstr>OpenDNSSEC: zona mínima</vt:lpstr>
      <vt:lpstr>OpenDNSSEC: agregar zona</vt:lpstr>
      <vt:lpstr>OpenDNSSEC: tras bambalinas</vt:lpstr>
      <vt:lpstr>OpenDNSSEC: tras bambalinas</vt:lpstr>
      <vt:lpstr>OpenDNSSEC: tras bambalinas</vt:lpstr>
      <vt:lpstr>OpenDNSSEC: Otras tareas</vt:lpstr>
      <vt:lpstr>OpenDNSSEC: Zona firmada</vt:lpstr>
      <vt:lpstr>OpenDNSSEC: Registros DS</vt:lpstr>
      <vt:lpstr>Firmando con BIND</vt:lpstr>
      <vt:lpstr>BIND</vt:lpstr>
      <vt:lpstr>BIND</vt:lpstr>
      <vt:lpstr>BIND: Configuración base</vt:lpstr>
      <vt:lpstr>BIND: Generar llaves</vt:lpstr>
      <vt:lpstr>BIND: Firmar zona</vt:lpstr>
      <vt:lpstr>BIND: Firmar zona</vt:lpstr>
      <vt:lpstr>BIND: Mantener zona firmada</vt:lpstr>
      <vt:lpstr>BIND: Rotación de llaves</vt:lpstr>
      <vt:lpstr>BIND: Rotación de llaves</vt:lpstr>
      <vt:lpstr>BIND: Cadena de confianza</vt:lpstr>
      <vt:lpstr>BIND: Otras tareas</vt:lpstr>
      <vt:lpstr>BIND: dnssec-keymgr</vt:lpstr>
      <vt:lpstr>BIND: dnssec-keymgr</vt:lpstr>
      <vt:lpstr>BIND: DNSSEC policy</vt:lpstr>
      <vt:lpstr>BIND: aplicar política</vt:lpstr>
      <vt:lpstr>Otras opciones</vt:lpstr>
      <vt:lpstr>Monitoreo de zonas firmadas</vt:lpstr>
      <vt:lpstr>Monitoreo de zonas firmadas</vt:lpstr>
      <vt:lpstr>Monitoreo de zonas firmadas</vt:lpstr>
      <vt:lpstr>Preguntas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Bartrum</dc:creator>
  <cp:lastModifiedBy>Sebastian Castro</cp:lastModifiedBy>
  <cp:revision>360</cp:revision>
  <cp:lastPrinted>2018-09-20T05:53:31Z</cp:lastPrinted>
  <dcterms:created xsi:type="dcterms:W3CDTF">2015-09-10T22:51:07Z</dcterms:created>
  <dcterms:modified xsi:type="dcterms:W3CDTF">2018-09-22T00:40:58Z</dcterms:modified>
</cp:coreProperties>
</file>