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2" r:id="rId1"/>
  </p:sldMasterIdLst>
  <p:notesMasterIdLst>
    <p:notesMasterId r:id="rId49"/>
  </p:notesMasterIdLst>
  <p:handoutMasterIdLst>
    <p:handoutMasterId r:id="rId50"/>
  </p:handoutMasterIdLst>
  <p:sldIdLst>
    <p:sldId id="259" r:id="rId2"/>
    <p:sldId id="261" r:id="rId3"/>
    <p:sldId id="260" r:id="rId4"/>
    <p:sldId id="263" r:id="rId5"/>
    <p:sldId id="264" r:id="rId6"/>
    <p:sldId id="265" r:id="rId7"/>
    <p:sldId id="262" r:id="rId8"/>
    <p:sldId id="266" r:id="rId9"/>
    <p:sldId id="267" r:id="rId10"/>
    <p:sldId id="268" r:id="rId11"/>
    <p:sldId id="269" r:id="rId12"/>
    <p:sldId id="270" r:id="rId13"/>
    <p:sldId id="286" r:id="rId14"/>
    <p:sldId id="271" r:id="rId15"/>
    <p:sldId id="272" r:id="rId16"/>
    <p:sldId id="292" r:id="rId17"/>
    <p:sldId id="274" r:id="rId18"/>
    <p:sldId id="275" r:id="rId19"/>
    <p:sldId id="277" r:id="rId20"/>
    <p:sldId id="276" r:id="rId21"/>
    <p:sldId id="287" r:id="rId22"/>
    <p:sldId id="291" r:id="rId23"/>
    <p:sldId id="289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8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258" r:id="rId4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92024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84048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76072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768096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960120" algn="l" defTabSz="192024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152144" algn="l" defTabSz="192024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344168" algn="l" defTabSz="192024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536192" algn="l" defTabSz="192024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8B33"/>
    <a:srgbClr val="4ABB42"/>
    <a:srgbClr val="126F74"/>
    <a:srgbClr val="5A87A4"/>
    <a:srgbClr val="1A8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5" autoAdjust="0"/>
    <p:restoredTop sz="86518" autoAdjust="0"/>
  </p:normalViewPr>
  <p:slideViewPr>
    <p:cSldViewPr>
      <p:cViewPr>
        <p:scale>
          <a:sx n="112" d="100"/>
          <a:sy n="112" d="100"/>
        </p:scale>
        <p:origin x="-41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7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B5EC8-D921-DA4B-8626-C4C90948F4DB}" type="datetime1">
              <a:rPr lang="en-US" smtClean="0"/>
              <a:t>20141027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3A56E-5351-E245-9508-9E127D4C2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43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046D5-BDDB-5A49-A8BC-045F02E5B072}" type="datetime1">
              <a:rPr lang="en-US" smtClean="0"/>
              <a:t>20141027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3FECB-8465-2447-A03A-12BB3E58F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77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3FECB-8465-2447-A03A-12BB3E58FB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589855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ICANN_Logo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891" y="2591384"/>
            <a:ext cx="9133129" cy="1675234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0" y="2628900"/>
            <a:ext cx="9144000" cy="16383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6000" b="1" i="0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ource Sans Pro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1589855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9891" y="2591384"/>
            <a:ext cx="9133129" cy="1675234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27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0075" y="1767840"/>
            <a:ext cx="1875073" cy="6705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28900" y="176784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0075" y="2668905"/>
            <a:ext cx="1875073" cy="670560"/>
          </a:xfrm>
          <a:prstGeom prst="rect">
            <a:avLst/>
          </a:prstGeom>
          <a:solidFill>
            <a:srgbClr val="00334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28900" y="2668905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0075" y="3569970"/>
            <a:ext cx="1875073" cy="670560"/>
          </a:xfrm>
          <a:prstGeom prst="rect">
            <a:avLst/>
          </a:prstGeom>
          <a:solidFill>
            <a:srgbClr val="00334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28900" y="356997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0075" y="4471035"/>
            <a:ext cx="1875073" cy="670560"/>
          </a:xfrm>
          <a:prstGeom prst="rect">
            <a:avLst/>
          </a:prstGeom>
          <a:solidFill>
            <a:srgbClr val="00334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28900" y="4471035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0075" y="5372100"/>
            <a:ext cx="1875073" cy="670560"/>
          </a:xfrm>
          <a:prstGeom prst="rect">
            <a:avLst/>
          </a:prstGeom>
          <a:solidFill>
            <a:srgbClr val="00334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28900" y="537210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96835" y="1756920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6835" y="2662681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90355" y="3564122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35" y="4466339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17526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628900" y="26670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628900" y="35814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628900" y="44577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628900" y="53721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0075" y="5372100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38" name="Picture 37" descr="ICANN_Logo_B_RGB.png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3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  <p:sp>
        <p:nvSpPr>
          <p:cNvPr id="45" name="Rectangle 44"/>
          <p:cNvSpPr/>
          <p:nvPr userDrawn="1"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600075" y="1767840"/>
            <a:ext cx="1875073" cy="6705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2628900" y="176784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600075" y="2668905"/>
            <a:ext cx="1875073" cy="670560"/>
          </a:xfrm>
          <a:prstGeom prst="rect">
            <a:avLst/>
          </a:prstGeom>
          <a:solidFill>
            <a:srgbClr val="00334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50" name="Rectangle 49"/>
          <p:cNvSpPr/>
          <p:nvPr userDrawn="1"/>
        </p:nvSpPr>
        <p:spPr>
          <a:xfrm>
            <a:off x="2628900" y="2668905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</a:endParaRPr>
          </a:p>
        </p:txBody>
      </p:sp>
      <p:sp>
        <p:nvSpPr>
          <p:cNvPr id="51" name="Rectangle 50"/>
          <p:cNvSpPr/>
          <p:nvPr userDrawn="1"/>
        </p:nvSpPr>
        <p:spPr>
          <a:xfrm>
            <a:off x="600075" y="3569970"/>
            <a:ext cx="1875073" cy="670560"/>
          </a:xfrm>
          <a:prstGeom prst="rect">
            <a:avLst/>
          </a:prstGeom>
          <a:solidFill>
            <a:srgbClr val="00334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2628900" y="356997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</a:endParaRPr>
          </a:p>
        </p:txBody>
      </p:sp>
      <p:sp>
        <p:nvSpPr>
          <p:cNvPr id="53" name="Rectangle 52"/>
          <p:cNvSpPr/>
          <p:nvPr userDrawn="1"/>
        </p:nvSpPr>
        <p:spPr>
          <a:xfrm>
            <a:off x="600075" y="4471035"/>
            <a:ext cx="1875073" cy="670560"/>
          </a:xfrm>
          <a:prstGeom prst="rect">
            <a:avLst/>
          </a:prstGeom>
          <a:solidFill>
            <a:srgbClr val="00334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54" name="Rectangle 53"/>
          <p:cNvSpPr/>
          <p:nvPr userDrawn="1"/>
        </p:nvSpPr>
        <p:spPr>
          <a:xfrm>
            <a:off x="2628900" y="4471035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</a:endParaRPr>
          </a:p>
        </p:txBody>
      </p:sp>
      <p:sp>
        <p:nvSpPr>
          <p:cNvPr id="55" name="Rectangle 54"/>
          <p:cNvSpPr/>
          <p:nvPr userDrawn="1"/>
        </p:nvSpPr>
        <p:spPr>
          <a:xfrm>
            <a:off x="600075" y="5372100"/>
            <a:ext cx="1875073" cy="670560"/>
          </a:xfrm>
          <a:prstGeom prst="rect">
            <a:avLst/>
          </a:prstGeom>
          <a:solidFill>
            <a:srgbClr val="00334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2628900" y="537210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</a:endParaRPr>
          </a:p>
        </p:txBody>
      </p:sp>
      <p:pic>
        <p:nvPicPr>
          <p:cNvPr id="57" name="Picture 56" descr="ICANN_Logo_B_RGB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cxnSp>
        <p:nvCxnSpPr>
          <p:cNvPr id="58" name="Straight Connector 57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9827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pic>
        <p:nvPicPr>
          <p:cNvPr id="6" name="Picture 5" descr="ICANN_Logo_B_RGB.png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pic>
        <p:nvPicPr>
          <p:cNvPr id="9" name="Picture 8" descr="ICANN_Logo_B_RGB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6818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e-gradient-abstract-hd-wallpaper-1920x1080-7772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7" name="Picture 6" descr="ICANN_Logo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blue-gradient-abstract-hd-wallpaper-1920x1080-777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10" name="Picture 9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310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>
          <a:xfrm>
            <a:off x="742950" y="1371600"/>
            <a:ext cx="7686675" cy="4343400"/>
          </a:xfrm>
          <a:prstGeom prst="rect">
            <a:avLst/>
          </a:prstGeom>
        </p:spPr>
        <p:txBody>
          <a:bodyPr vert="horz" lIns="38405" tIns="19202" rIns="38405" bIns="19202"/>
          <a:lstStyle/>
          <a:p>
            <a:r>
              <a:rPr lang="x-none" smtClean="0"/>
              <a:t>Click icon to add chart</a:t>
            </a:r>
            <a:endParaRPr lang="en-US"/>
          </a:p>
        </p:txBody>
      </p:sp>
      <p:pic>
        <p:nvPicPr>
          <p:cNvPr id="7" name="Picture 6" descr="ICANN_Logo_B_RGB.png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pic>
        <p:nvPicPr>
          <p:cNvPr id="10" name="Picture 9" descr="ICANN_Logo_B_RGB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5052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-8467" y="1790700"/>
            <a:ext cx="1714500" cy="1828800"/>
          </a:xfrm>
          <a:prstGeom prst="rect">
            <a:avLst/>
          </a:prstGeom>
          <a:solidFill>
            <a:schemeClr val="tx2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8" name="Rectangle 37"/>
          <p:cNvSpPr>
            <a:spLocks/>
          </p:cNvSpPr>
          <p:nvPr/>
        </p:nvSpPr>
        <p:spPr>
          <a:xfrm>
            <a:off x="-6350" y="3619500"/>
            <a:ext cx="1714500" cy="1828800"/>
          </a:xfrm>
          <a:prstGeom prst="rect">
            <a:avLst/>
          </a:prstGeom>
          <a:solidFill>
            <a:schemeClr val="tx2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4" name="Rectangle 43"/>
          <p:cNvSpPr>
            <a:spLocks/>
          </p:cNvSpPr>
          <p:nvPr/>
        </p:nvSpPr>
        <p:spPr>
          <a:xfrm>
            <a:off x="7429500" y="1790700"/>
            <a:ext cx="1714500" cy="1828800"/>
          </a:xfrm>
          <a:prstGeom prst="rect">
            <a:avLst/>
          </a:prstGeom>
          <a:solidFill>
            <a:schemeClr val="tx2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5" name="Rectangle 44"/>
          <p:cNvSpPr>
            <a:spLocks/>
          </p:cNvSpPr>
          <p:nvPr/>
        </p:nvSpPr>
        <p:spPr>
          <a:xfrm>
            <a:off x="7431617" y="3619500"/>
            <a:ext cx="1714500" cy="1828800"/>
          </a:xfrm>
          <a:prstGeom prst="rect">
            <a:avLst/>
          </a:prstGeom>
          <a:solidFill>
            <a:schemeClr val="tx2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-2117" y="2324100"/>
            <a:ext cx="1659467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91000"/>
            <a:ext cx="16573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455958" y="2400300"/>
            <a:ext cx="1688042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55958" y="4191000"/>
            <a:ext cx="1688042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77458" y="1790700"/>
            <a:ext cx="5772150" cy="3657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400425" y="3162300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4000"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6" name="Picture 15" descr="ICANN_Logo_B_RGB.png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1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sp>
        <p:nvSpPr>
          <p:cNvPr id="20" name="Rectangle 19"/>
          <p:cNvSpPr>
            <a:spLocks/>
          </p:cNvSpPr>
          <p:nvPr userDrawn="1"/>
        </p:nvSpPr>
        <p:spPr>
          <a:xfrm>
            <a:off x="-8467" y="1790700"/>
            <a:ext cx="1714500" cy="1828800"/>
          </a:xfrm>
          <a:prstGeom prst="rect">
            <a:avLst/>
          </a:prstGeom>
          <a:solidFill>
            <a:schemeClr val="tx2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1" name="Rectangle 20"/>
          <p:cNvSpPr>
            <a:spLocks/>
          </p:cNvSpPr>
          <p:nvPr userDrawn="1"/>
        </p:nvSpPr>
        <p:spPr>
          <a:xfrm>
            <a:off x="-6350" y="3619500"/>
            <a:ext cx="1714500" cy="1828800"/>
          </a:xfrm>
          <a:prstGeom prst="rect">
            <a:avLst/>
          </a:prstGeom>
          <a:solidFill>
            <a:schemeClr val="tx2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2" name="Rectangle 21"/>
          <p:cNvSpPr>
            <a:spLocks/>
          </p:cNvSpPr>
          <p:nvPr userDrawn="1"/>
        </p:nvSpPr>
        <p:spPr>
          <a:xfrm>
            <a:off x="7429500" y="1790700"/>
            <a:ext cx="1714500" cy="1828800"/>
          </a:xfrm>
          <a:prstGeom prst="rect">
            <a:avLst/>
          </a:prstGeom>
          <a:solidFill>
            <a:schemeClr val="tx2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3" name="Rectangle 22"/>
          <p:cNvSpPr>
            <a:spLocks/>
          </p:cNvSpPr>
          <p:nvPr userDrawn="1"/>
        </p:nvSpPr>
        <p:spPr>
          <a:xfrm>
            <a:off x="7431617" y="3619500"/>
            <a:ext cx="1714500" cy="1828800"/>
          </a:xfrm>
          <a:prstGeom prst="rect">
            <a:avLst/>
          </a:prstGeom>
          <a:solidFill>
            <a:schemeClr val="tx2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677458" y="1790700"/>
            <a:ext cx="5772150" cy="3657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pic>
        <p:nvPicPr>
          <p:cNvPr id="25" name="Picture 24" descr="ICANN_Logo_B_RGB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7037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-8467" y="1790700"/>
            <a:ext cx="1714500" cy="1828800"/>
          </a:xfrm>
          <a:prstGeom prst="rect">
            <a:avLst/>
          </a:prstGeom>
          <a:solidFill>
            <a:srgbClr val="E87724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8" name="Rectangle 37"/>
          <p:cNvSpPr>
            <a:spLocks/>
          </p:cNvSpPr>
          <p:nvPr/>
        </p:nvSpPr>
        <p:spPr>
          <a:xfrm>
            <a:off x="-6350" y="3619500"/>
            <a:ext cx="1714500" cy="1828800"/>
          </a:xfrm>
          <a:prstGeom prst="rect">
            <a:avLst/>
          </a:prstGeom>
          <a:solidFill>
            <a:srgbClr val="E87724">
              <a:alpha val="4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4" name="Rectangle 43"/>
          <p:cNvSpPr>
            <a:spLocks/>
          </p:cNvSpPr>
          <p:nvPr/>
        </p:nvSpPr>
        <p:spPr>
          <a:xfrm>
            <a:off x="7429500" y="1790700"/>
            <a:ext cx="1714500" cy="1828800"/>
          </a:xfrm>
          <a:prstGeom prst="rect">
            <a:avLst/>
          </a:prstGeom>
          <a:solidFill>
            <a:srgbClr val="E87724">
              <a:alpha val="4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5" name="Rectangle 44"/>
          <p:cNvSpPr>
            <a:spLocks/>
          </p:cNvSpPr>
          <p:nvPr/>
        </p:nvSpPr>
        <p:spPr>
          <a:xfrm>
            <a:off x="7431617" y="3619500"/>
            <a:ext cx="1714500" cy="1828800"/>
          </a:xfrm>
          <a:prstGeom prst="rect">
            <a:avLst/>
          </a:prstGeom>
          <a:solidFill>
            <a:srgbClr val="E87724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-2117" y="2324100"/>
            <a:ext cx="1659467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91000"/>
            <a:ext cx="16573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455958" y="2400300"/>
            <a:ext cx="1688042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55958" y="4191000"/>
            <a:ext cx="1688042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77458" y="1790700"/>
            <a:ext cx="5772150" cy="3657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400425" y="3162300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4000"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6" name="Picture 15" descr="ICANN_Logo_B_RGB.png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1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sp>
        <p:nvSpPr>
          <p:cNvPr id="20" name="Rectangle 19"/>
          <p:cNvSpPr>
            <a:spLocks/>
          </p:cNvSpPr>
          <p:nvPr userDrawn="1"/>
        </p:nvSpPr>
        <p:spPr>
          <a:xfrm>
            <a:off x="-8467" y="1790700"/>
            <a:ext cx="1714500" cy="1828800"/>
          </a:xfrm>
          <a:prstGeom prst="rect">
            <a:avLst/>
          </a:prstGeom>
          <a:solidFill>
            <a:srgbClr val="E87724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1" name="Rectangle 20"/>
          <p:cNvSpPr>
            <a:spLocks/>
          </p:cNvSpPr>
          <p:nvPr userDrawn="1"/>
        </p:nvSpPr>
        <p:spPr>
          <a:xfrm>
            <a:off x="-6350" y="3619500"/>
            <a:ext cx="1714500" cy="1828800"/>
          </a:xfrm>
          <a:prstGeom prst="rect">
            <a:avLst/>
          </a:prstGeom>
          <a:solidFill>
            <a:srgbClr val="E87724">
              <a:alpha val="4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2" name="Rectangle 21"/>
          <p:cNvSpPr>
            <a:spLocks/>
          </p:cNvSpPr>
          <p:nvPr userDrawn="1"/>
        </p:nvSpPr>
        <p:spPr>
          <a:xfrm>
            <a:off x="7429500" y="1790700"/>
            <a:ext cx="1714500" cy="1828800"/>
          </a:xfrm>
          <a:prstGeom prst="rect">
            <a:avLst/>
          </a:prstGeom>
          <a:solidFill>
            <a:srgbClr val="E87724">
              <a:alpha val="4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3" name="Rectangle 22"/>
          <p:cNvSpPr>
            <a:spLocks/>
          </p:cNvSpPr>
          <p:nvPr userDrawn="1"/>
        </p:nvSpPr>
        <p:spPr>
          <a:xfrm>
            <a:off x="7431617" y="3619500"/>
            <a:ext cx="1714500" cy="1828800"/>
          </a:xfrm>
          <a:prstGeom prst="rect">
            <a:avLst/>
          </a:prstGeom>
          <a:solidFill>
            <a:srgbClr val="E87724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677458" y="1790700"/>
            <a:ext cx="5772150" cy="3657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pic>
        <p:nvPicPr>
          <p:cNvPr id="25" name="Picture 24" descr="ICANN_Logo_B_RGB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7755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-8467" y="1790700"/>
            <a:ext cx="1714500" cy="1828800"/>
          </a:xfrm>
          <a:prstGeom prst="rect">
            <a:avLst/>
          </a:prstGeom>
          <a:solidFill>
            <a:srgbClr val="197F86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8" name="Rectangle 37"/>
          <p:cNvSpPr>
            <a:spLocks/>
          </p:cNvSpPr>
          <p:nvPr/>
        </p:nvSpPr>
        <p:spPr>
          <a:xfrm>
            <a:off x="-6350" y="3619500"/>
            <a:ext cx="1714500" cy="1828800"/>
          </a:xfrm>
          <a:prstGeom prst="rect">
            <a:avLst/>
          </a:prstGeom>
          <a:solidFill>
            <a:srgbClr val="197F86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4" name="Rectangle 43"/>
          <p:cNvSpPr>
            <a:spLocks/>
          </p:cNvSpPr>
          <p:nvPr/>
        </p:nvSpPr>
        <p:spPr>
          <a:xfrm>
            <a:off x="7429500" y="1790700"/>
            <a:ext cx="1714500" cy="1828800"/>
          </a:xfrm>
          <a:prstGeom prst="rect">
            <a:avLst/>
          </a:prstGeom>
          <a:solidFill>
            <a:srgbClr val="197F86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5" name="Rectangle 44"/>
          <p:cNvSpPr>
            <a:spLocks/>
          </p:cNvSpPr>
          <p:nvPr/>
        </p:nvSpPr>
        <p:spPr>
          <a:xfrm>
            <a:off x="7431617" y="3619500"/>
            <a:ext cx="1714500" cy="1828800"/>
          </a:xfrm>
          <a:prstGeom prst="rect">
            <a:avLst/>
          </a:prstGeom>
          <a:solidFill>
            <a:srgbClr val="197F86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-2117" y="2324100"/>
            <a:ext cx="1659467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91000"/>
            <a:ext cx="16573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455958" y="2400300"/>
            <a:ext cx="1688042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55958" y="4191000"/>
            <a:ext cx="1688042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77458" y="1790700"/>
            <a:ext cx="5772150" cy="3657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400425" y="3162300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4000"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6" name="Picture 15" descr="ICANN_Logo_B_RGB.png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1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sp>
        <p:nvSpPr>
          <p:cNvPr id="20" name="Rectangle 19"/>
          <p:cNvSpPr>
            <a:spLocks/>
          </p:cNvSpPr>
          <p:nvPr userDrawn="1"/>
        </p:nvSpPr>
        <p:spPr>
          <a:xfrm>
            <a:off x="-8467" y="1790700"/>
            <a:ext cx="1714500" cy="1828800"/>
          </a:xfrm>
          <a:prstGeom prst="rect">
            <a:avLst/>
          </a:prstGeom>
          <a:solidFill>
            <a:srgbClr val="197F86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1" name="Rectangle 20"/>
          <p:cNvSpPr>
            <a:spLocks/>
          </p:cNvSpPr>
          <p:nvPr userDrawn="1"/>
        </p:nvSpPr>
        <p:spPr>
          <a:xfrm>
            <a:off x="-6350" y="3619500"/>
            <a:ext cx="1714500" cy="1828800"/>
          </a:xfrm>
          <a:prstGeom prst="rect">
            <a:avLst/>
          </a:prstGeom>
          <a:solidFill>
            <a:srgbClr val="197F86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2" name="Rectangle 21"/>
          <p:cNvSpPr>
            <a:spLocks/>
          </p:cNvSpPr>
          <p:nvPr userDrawn="1"/>
        </p:nvSpPr>
        <p:spPr>
          <a:xfrm>
            <a:off x="7429500" y="1790700"/>
            <a:ext cx="1714500" cy="1828800"/>
          </a:xfrm>
          <a:prstGeom prst="rect">
            <a:avLst/>
          </a:prstGeom>
          <a:solidFill>
            <a:srgbClr val="197F86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3" name="Rectangle 22"/>
          <p:cNvSpPr>
            <a:spLocks/>
          </p:cNvSpPr>
          <p:nvPr userDrawn="1"/>
        </p:nvSpPr>
        <p:spPr>
          <a:xfrm>
            <a:off x="7431617" y="3619500"/>
            <a:ext cx="1714500" cy="1828800"/>
          </a:xfrm>
          <a:prstGeom prst="rect">
            <a:avLst/>
          </a:prstGeom>
          <a:solidFill>
            <a:srgbClr val="197F86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677458" y="1790700"/>
            <a:ext cx="5772150" cy="3657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pic>
        <p:nvPicPr>
          <p:cNvPr id="25" name="Picture 24" descr="ICANN_Logo_B_RGB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671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589855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891" y="2591384"/>
            <a:ext cx="9133129" cy="1675234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0" y="2628900"/>
            <a:ext cx="9144000" cy="16383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6000" b="1" i="0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ource Sans Pro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27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lue-gradient-abstract-hd-wallpaper-1920x1080-777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Oval 2"/>
          <p:cNvSpPr/>
          <p:nvPr userDrawn="1"/>
        </p:nvSpPr>
        <p:spPr>
          <a:xfrm>
            <a:off x="8486775" y="3173949"/>
            <a:ext cx="784725" cy="779312"/>
          </a:xfrm>
          <a:prstGeom prst="ellipse">
            <a:avLst/>
          </a:prstGeom>
          <a:solidFill>
            <a:schemeClr val="bg2">
              <a:alpha val="3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62074" y="3812299"/>
            <a:ext cx="963853" cy="934742"/>
          </a:xfrm>
          <a:prstGeom prst="ellipse">
            <a:avLst/>
          </a:prstGeom>
          <a:solidFill>
            <a:schemeClr val="accent2">
              <a:alpha val="6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8429625" y="2181991"/>
            <a:ext cx="1251029" cy="1249820"/>
          </a:xfrm>
          <a:prstGeom prst="ellipse">
            <a:avLst/>
          </a:prstGeom>
          <a:solidFill>
            <a:schemeClr val="accent3">
              <a:alpha val="26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7893516" y="1572391"/>
            <a:ext cx="1251029" cy="1249820"/>
          </a:xfrm>
          <a:prstGeom prst="ellipse">
            <a:avLst/>
          </a:prstGeom>
          <a:solidFill>
            <a:srgbClr val="93DAFF">
              <a:alpha val="18000"/>
            </a:srgb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1475" y="2457450"/>
            <a:ext cx="7143750" cy="19431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4800" b="1" i="0" baseline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10" name="Picture 9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671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lue-gradient-abstract-hd-wallpaper-1920x1080-777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 bwMode="auto">
          <a:xfrm>
            <a:off x="-308" y="-5822"/>
            <a:ext cx="7772708" cy="686382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72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4676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52400" y="1257300"/>
            <a:ext cx="7467600" cy="5067300"/>
          </a:xfrm>
          <a:prstGeom prst="rect">
            <a:avLst/>
          </a:prstGeom>
        </p:spPr>
        <p:txBody>
          <a:bodyPr vert="horz" lIns="38405" tIns="19202" rIns="38405" bIns="19202">
            <a:normAutofit/>
          </a:bodyPr>
          <a:lstStyle>
            <a:lvl1pPr>
              <a:buSzPct val="120000"/>
              <a:defRPr sz="2800" b="0" i="0">
                <a:solidFill>
                  <a:schemeClr val="tx2"/>
                </a:solidFill>
                <a:latin typeface="Source Sans Pro"/>
                <a:cs typeface="Georgia"/>
              </a:defRPr>
            </a:lvl1pPr>
            <a:lvl2pPr marL="560070" indent="-240030">
              <a:buSzPct val="66000"/>
              <a:buFont typeface="Courier New"/>
              <a:buChar char="o"/>
              <a:defRPr sz="2400" b="0" i="0">
                <a:solidFill>
                  <a:schemeClr val="tx2"/>
                </a:solidFill>
                <a:latin typeface="Source Sans Pro"/>
                <a:cs typeface="Georgia"/>
              </a:defRPr>
            </a:lvl2pPr>
            <a:lvl3pPr marL="746760" indent="-240030">
              <a:buSzPct val="100000"/>
              <a:buFont typeface="Wingdings" charset="2"/>
              <a:buChar char="§"/>
              <a:defRPr sz="2000" b="0" i="0">
                <a:solidFill>
                  <a:schemeClr val="tx2"/>
                </a:solidFill>
                <a:latin typeface="Source Sans Pro"/>
                <a:cs typeface="Georgia"/>
              </a:defRPr>
            </a:lvl3pPr>
            <a:lvl4pPr marL="933450" indent="-240030">
              <a:buSzPct val="55000"/>
              <a:buFont typeface="Wingdings" charset="2"/>
              <a:buChar char="§"/>
              <a:defRPr sz="2000" b="0" i="0">
                <a:solidFill>
                  <a:schemeClr val="tx2"/>
                </a:solidFill>
                <a:latin typeface="Source Sans Pro"/>
                <a:cs typeface="Georgia"/>
              </a:defRPr>
            </a:lvl4pPr>
            <a:lvl5pPr>
              <a:defRPr>
                <a:solidFill>
                  <a:schemeClr val="tx2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8486775" y="3173949"/>
            <a:ext cx="784725" cy="779312"/>
          </a:xfrm>
          <a:prstGeom prst="ellipse">
            <a:avLst/>
          </a:prstGeom>
          <a:solidFill>
            <a:schemeClr val="bg2">
              <a:alpha val="3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 userDrawn="1"/>
        </p:nvSpPr>
        <p:spPr>
          <a:xfrm>
            <a:off x="8662074" y="3812299"/>
            <a:ext cx="963853" cy="934742"/>
          </a:xfrm>
          <a:prstGeom prst="ellipse">
            <a:avLst/>
          </a:prstGeom>
          <a:solidFill>
            <a:schemeClr val="accent2">
              <a:alpha val="6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8429625" y="2181991"/>
            <a:ext cx="1251029" cy="1249820"/>
          </a:xfrm>
          <a:prstGeom prst="ellipse">
            <a:avLst/>
          </a:prstGeom>
          <a:solidFill>
            <a:schemeClr val="accent3">
              <a:alpha val="26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>
            <a:off x="7893516" y="1572391"/>
            <a:ext cx="1251029" cy="1249820"/>
          </a:xfrm>
          <a:prstGeom prst="ellipse">
            <a:avLst/>
          </a:prstGeom>
          <a:solidFill>
            <a:srgbClr val="93DAFF">
              <a:alpha val="18000"/>
            </a:srgb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pic>
        <p:nvPicPr>
          <p:cNvPr id="22" name="Picture 21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56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lue-gradient-abstract-hd-wallpaper-1920x1080-7772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486775" y="3173949"/>
            <a:ext cx="784725" cy="779312"/>
          </a:xfrm>
          <a:prstGeom prst="ellipse">
            <a:avLst/>
          </a:prstGeom>
          <a:solidFill>
            <a:schemeClr val="bg2">
              <a:alpha val="3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62074" y="3812299"/>
            <a:ext cx="963853" cy="934742"/>
          </a:xfrm>
          <a:prstGeom prst="ellipse">
            <a:avLst/>
          </a:prstGeom>
          <a:solidFill>
            <a:schemeClr val="accent2">
              <a:alpha val="6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29625" y="2181991"/>
            <a:ext cx="1251029" cy="1249820"/>
          </a:xfrm>
          <a:prstGeom prst="ellipse">
            <a:avLst/>
          </a:prstGeom>
          <a:solidFill>
            <a:schemeClr val="accent3">
              <a:alpha val="26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93516" y="1572391"/>
            <a:ext cx="1251029" cy="1249820"/>
          </a:xfrm>
          <a:prstGeom prst="ellipse">
            <a:avLst/>
          </a:prstGeom>
          <a:solidFill>
            <a:srgbClr val="93DAFF">
              <a:alpha val="18000"/>
            </a:srgb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1475" y="2457450"/>
            <a:ext cx="7143750" cy="19431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4800" b="1" i="0" baseline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x-none" smtClean="0"/>
              <a:t>Click to edit Master text styles</a:t>
            </a:r>
          </a:p>
        </p:txBody>
      </p:sp>
      <p:pic>
        <p:nvPicPr>
          <p:cNvPr id="10" name="Picture 9" descr="ICANN_Logo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blue-gradient-abstract-hd-wallpaper-1920x1080-777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8486775" y="3173949"/>
            <a:ext cx="784725" cy="779312"/>
          </a:xfrm>
          <a:prstGeom prst="ellipse">
            <a:avLst/>
          </a:prstGeom>
          <a:solidFill>
            <a:schemeClr val="bg2">
              <a:alpha val="3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8662074" y="3812299"/>
            <a:ext cx="963853" cy="934742"/>
          </a:xfrm>
          <a:prstGeom prst="ellipse">
            <a:avLst/>
          </a:prstGeom>
          <a:solidFill>
            <a:schemeClr val="accent2">
              <a:alpha val="6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8429625" y="2181991"/>
            <a:ext cx="1251029" cy="1249820"/>
          </a:xfrm>
          <a:prstGeom prst="ellipse">
            <a:avLst/>
          </a:prstGeom>
          <a:solidFill>
            <a:schemeClr val="accent3">
              <a:alpha val="26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7893516" y="1572391"/>
            <a:ext cx="1251029" cy="1249820"/>
          </a:xfrm>
          <a:prstGeom prst="ellipse">
            <a:avLst/>
          </a:prstGeom>
          <a:solidFill>
            <a:srgbClr val="93DAFF">
              <a:alpha val="18000"/>
            </a:srgb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pic>
        <p:nvPicPr>
          <p:cNvPr id="17" name="Picture 16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671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lue-gradient-abstract-hd-wallpaper-1920x1080-777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2" name="Oval 11"/>
          <p:cNvSpPr/>
          <p:nvPr userDrawn="1"/>
        </p:nvSpPr>
        <p:spPr>
          <a:xfrm>
            <a:off x="8486775" y="3173949"/>
            <a:ext cx="784725" cy="779312"/>
          </a:xfrm>
          <a:prstGeom prst="ellipse">
            <a:avLst/>
          </a:prstGeom>
          <a:solidFill>
            <a:schemeClr val="bg2">
              <a:alpha val="3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 userDrawn="1"/>
        </p:nvSpPr>
        <p:spPr>
          <a:xfrm>
            <a:off x="8662074" y="3812299"/>
            <a:ext cx="963853" cy="934742"/>
          </a:xfrm>
          <a:prstGeom prst="ellipse">
            <a:avLst/>
          </a:prstGeom>
          <a:solidFill>
            <a:schemeClr val="accent2">
              <a:alpha val="6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>
            <a:off x="8429625" y="2181991"/>
            <a:ext cx="1251029" cy="1249820"/>
          </a:xfrm>
          <a:prstGeom prst="ellipse">
            <a:avLst/>
          </a:prstGeom>
          <a:solidFill>
            <a:schemeClr val="accent3">
              <a:alpha val="26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7893516" y="1572391"/>
            <a:ext cx="1251029" cy="1249820"/>
          </a:xfrm>
          <a:prstGeom prst="ellipse">
            <a:avLst/>
          </a:prstGeom>
          <a:solidFill>
            <a:srgbClr val="93DAFF">
              <a:alpha val="18000"/>
            </a:srgb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pic>
        <p:nvPicPr>
          <p:cNvPr id="21" name="Picture 20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23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52400" y="1257300"/>
            <a:ext cx="7467600" cy="5067300"/>
          </a:xfrm>
          <a:prstGeom prst="rect">
            <a:avLst/>
          </a:prstGeom>
        </p:spPr>
        <p:txBody>
          <a:bodyPr vert="horz" lIns="38405" tIns="19202" rIns="38405" bIns="19202">
            <a:normAutofit/>
          </a:bodyPr>
          <a:lstStyle>
            <a:lvl1pPr>
              <a:buSzPct val="120000"/>
              <a:defRPr sz="2800" b="0" i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1pPr>
            <a:lvl2pPr marL="560070" indent="-240030">
              <a:buSzPct val="66000"/>
              <a:buFont typeface="Courier New"/>
              <a:buChar char="o"/>
              <a:defRPr sz="2400" b="0" i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2pPr>
            <a:lvl3pPr marL="746760" indent="-240030">
              <a:buSzPct val="100000"/>
              <a:buFont typeface="Wingdings" charset="2"/>
              <a:buChar char="§"/>
              <a:defRPr sz="2000" b="0" i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3pPr>
            <a:lvl4pPr marL="933450" indent="-240030">
              <a:buSzPct val="55000"/>
              <a:buFont typeface="Wingdings" charset="2"/>
              <a:buChar char="§"/>
              <a:defRPr sz="2000" b="0" i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4pPr>
            <a:lvl5pPr>
              <a:defRPr>
                <a:solidFill>
                  <a:schemeClr val="tx2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4676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39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lue-gradient-abstract-hd-wallpaper-1920x1080-777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1219200"/>
            <a:ext cx="2762250" cy="51054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2000" b="0" i="0">
                <a:solidFill>
                  <a:srgbClr val="FFFFFF"/>
                </a:solidFill>
                <a:latin typeface="Source Sans Pro"/>
                <a:cs typeface="Source Sans Pro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3429000" y="1219200"/>
            <a:ext cx="4191000" cy="5105400"/>
          </a:xfrm>
          <a:prstGeom prst="rect">
            <a:avLst/>
          </a:prstGeom>
        </p:spPr>
        <p:txBody>
          <a:bodyPr vert="horz" lIns="38405" tIns="19202" rIns="38405" bIns="19202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8486775" y="3173949"/>
            <a:ext cx="784725" cy="779312"/>
          </a:xfrm>
          <a:prstGeom prst="ellipse">
            <a:avLst/>
          </a:prstGeom>
          <a:solidFill>
            <a:schemeClr val="bg2">
              <a:alpha val="3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 userDrawn="1"/>
        </p:nvSpPr>
        <p:spPr>
          <a:xfrm>
            <a:off x="8662074" y="3812299"/>
            <a:ext cx="963853" cy="934742"/>
          </a:xfrm>
          <a:prstGeom prst="ellipse">
            <a:avLst/>
          </a:prstGeom>
          <a:solidFill>
            <a:schemeClr val="accent2">
              <a:alpha val="6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8429625" y="2181991"/>
            <a:ext cx="1251029" cy="1249820"/>
          </a:xfrm>
          <a:prstGeom prst="ellipse">
            <a:avLst/>
          </a:prstGeom>
          <a:solidFill>
            <a:schemeClr val="accent3">
              <a:alpha val="26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>
            <a:off x="7893516" y="1572391"/>
            <a:ext cx="1251029" cy="1249820"/>
          </a:xfrm>
          <a:prstGeom prst="ellipse">
            <a:avLst/>
          </a:prstGeom>
          <a:solidFill>
            <a:srgbClr val="93DAFF">
              <a:alpha val="18000"/>
            </a:srgb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pic>
        <p:nvPicPr>
          <p:cNvPr id="22" name="Picture 21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27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4676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649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blue-gradient-abstract-hd-wallpaper-1920x1080-777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600075" y="1767840"/>
            <a:ext cx="1875073" cy="670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2628900" y="176784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  <a:latin typeface="Source Sans Pro"/>
              <a:cs typeface="Source Sans Pro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600075" y="2668905"/>
            <a:ext cx="1875073" cy="670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2628900" y="2668905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  <a:latin typeface="Source Sans Pro"/>
              <a:cs typeface="Source Sans Pro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600075" y="3569970"/>
            <a:ext cx="1875073" cy="670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628900" y="356997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  <a:latin typeface="Source Sans Pro"/>
              <a:cs typeface="Source Sans Pro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600075" y="4471035"/>
            <a:ext cx="1875073" cy="670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628900" y="4471035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  <a:latin typeface="Source Sans Pro"/>
              <a:cs typeface="Source Sans Pro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0075" y="5372100"/>
            <a:ext cx="1875073" cy="670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2628900" y="537210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  <a:latin typeface="Source Sans Pro"/>
              <a:cs typeface="Source Sans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96835" y="1756920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6835" y="2662681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90355" y="3564122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35" y="4466339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17526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628900" y="26670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628900" y="35814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628900" y="44577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628900" y="53721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0075" y="5372100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6" name="Oval 35"/>
          <p:cNvSpPr/>
          <p:nvPr userDrawn="1"/>
        </p:nvSpPr>
        <p:spPr>
          <a:xfrm>
            <a:off x="8486775" y="3173949"/>
            <a:ext cx="784725" cy="779312"/>
          </a:xfrm>
          <a:prstGeom prst="ellipse">
            <a:avLst/>
          </a:prstGeom>
          <a:solidFill>
            <a:schemeClr val="bg2">
              <a:alpha val="3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 userDrawn="1"/>
        </p:nvSpPr>
        <p:spPr>
          <a:xfrm>
            <a:off x="8662074" y="3812299"/>
            <a:ext cx="963853" cy="934742"/>
          </a:xfrm>
          <a:prstGeom prst="ellipse">
            <a:avLst/>
          </a:prstGeom>
          <a:solidFill>
            <a:schemeClr val="accent2">
              <a:alpha val="6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 userDrawn="1"/>
        </p:nvSpPr>
        <p:spPr>
          <a:xfrm>
            <a:off x="8429625" y="2181991"/>
            <a:ext cx="1251029" cy="1249820"/>
          </a:xfrm>
          <a:prstGeom prst="ellipse">
            <a:avLst/>
          </a:prstGeom>
          <a:solidFill>
            <a:schemeClr val="accent3">
              <a:alpha val="26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 userDrawn="1"/>
        </p:nvSpPr>
        <p:spPr>
          <a:xfrm>
            <a:off x="7893516" y="1572391"/>
            <a:ext cx="1251029" cy="1249820"/>
          </a:xfrm>
          <a:prstGeom prst="ellipse">
            <a:avLst/>
          </a:prstGeom>
          <a:solidFill>
            <a:srgbClr val="93DAFF">
              <a:alpha val="18000"/>
            </a:srgb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pic>
        <p:nvPicPr>
          <p:cNvPr id="48" name="Picture 47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3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4676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726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0502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9891" y="2591384"/>
            <a:ext cx="9133129" cy="1675234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0" y="2628900"/>
            <a:ext cx="9144000" cy="16383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4800" b="1" i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ource Sans Pro"/>
                <a:cs typeface="Source Sans Pro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133350" marR="0" lvl="0" indent="0" algn="ctr" defTabSz="914400" rtl="0" eaLnBrk="1" fontAlgn="base" latinLnBrk="0" hangingPunct="1">
              <a:lnSpc>
                <a:spcPct val="100000"/>
              </a:lnSpc>
              <a:spcBef>
                <a:spcPts val="1428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12" name="Picture 11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45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CANN_Watermark_G_CMYK.png"/>
          <p:cNvPicPr>
            <a:picLocks noChangeAspect="1"/>
          </p:cNvPicPr>
          <p:nvPr userDrawn="1"/>
        </p:nvPicPr>
        <p:blipFill>
          <a:blip r:embed="rId2" cstate="screen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1219200"/>
            <a:ext cx="5671095" cy="4382209"/>
          </a:xfrm>
          <a:prstGeom prst="rect">
            <a:avLst/>
          </a:prstGeom>
        </p:spPr>
      </p:pic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1474" y="2476500"/>
            <a:ext cx="8086725" cy="19431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4800" b="1" i="0">
                <a:ln>
                  <a:noFill/>
                </a:ln>
                <a:solidFill>
                  <a:srgbClr val="00334D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" name="Picture 1" descr="ICANN_Logo_B_RGB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843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ICANN_Logo_B_RGB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52400" y="1257300"/>
            <a:ext cx="7924800" cy="5067300"/>
          </a:xfrm>
          <a:prstGeom prst="rect">
            <a:avLst/>
          </a:prstGeom>
        </p:spPr>
        <p:txBody>
          <a:bodyPr vert="horz" lIns="38405" tIns="19202" rIns="38405" bIns="19202">
            <a:normAutofit/>
          </a:bodyPr>
          <a:lstStyle>
            <a:lvl1pPr>
              <a:buSzPct val="120000"/>
              <a:defRPr sz="2800" b="0" i="0">
                <a:solidFill>
                  <a:schemeClr val="tx2"/>
                </a:solidFill>
                <a:latin typeface="Source Sans Pro"/>
                <a:cs typeface="Georgia"/>
              </a:defRPr>
            </a:lvl1pPr>
            <a:lvl2pPr marL="560070" indent="-240030">
              <a:buSzPct val="66000"/>
              <a:buFont typeface="Courier New"/>
              <a:buChar char="o"/>
              <a:defRPr sz="2400" b="0" i="0">
                <a:solidFill>
                  <a:schemeClr val="tx2"/>
                </a:solidFill>
                <a:latin typeface="Source Sans Pro"/>
                <a:cs typeface="Georgia"/>
              </a:defRPr>
            </a:lvl2pPr>
            <a:lvl3pPr marL="746760" indent="-240030">
              <a:buSzPct val="100000"/>
              <a:buFont typeface="Wingdings" charset="2"/>
              <a:buChar char="§"/>
              <a:defRPr sz="2000" b="0" i="0">
                <a:solidFill>
                  <a:schemeClr val="tx2"/>
                </a:solidFill>
                <a:latin typeface="Source Sans Pro"/>
                <a:cs typeface="Georgia"/>
              </a:defRPr>
            </a:lvl3pPr>
            <a:lvl4pPr marL="933450" indent="-240030">
              <a:buSzPct val="55000"/>
              <a:buFont typeface="Wingdings" charset="2"/>
              <a:buChar char="§"/>
              <a:defRPr sz="2000" b="0" i="0">
                <a:solidFill>
                  <a:schemeClr val="tx2"/>
                </a:solidFill>
                <a:latin typeface="Source Sans Pro"/>
                <a:cs typeface="Georgia"/>
              </a:defRPr>
            </a:lvl4pPr>
            <a:lvl5pPr>
              <a:defRPr>
                <a:solidFill>
                  <a:schemeClr val="tx2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ICANN_Watermark_G_CMYK.png"/>
          <p:cNvPicPr>
            <a:picLocks noChangeAspect="1"/>
          </p:cNvPicPr>
          <p:nvPr userDrawn="1"/>
        </p:nvPicPr>
        <p:blipFill>
          <a:blip r:embed="rId3" cstate="screen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1219200"/>
            <a:ext cx="5671095" cy="43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665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00075" y="1767840"/>
            <a:ext cx="1875073" cy="6705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2628900" y="176784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600075" y="2668905"/>
            <a:ext cx="1875073" cy="670560"/>
          </a:xfrm>
          <a:prstGeom prst="rect">
            <a:avLst/>
          </a:prstGeom>
          <a:solidFill>
            <a:srgbClr val="00334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2628900" y="2668905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600075" y="3569970"/>
            <a:ext cx="1875073" cy="670560"/>
          </a:xfrm>
          <a:prstGeom prst="rect">
            <a:avLst/>
          </a:prstGeom>
          <a:solidFill>
            <a:srgbClr val="00334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628900" y="356997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600075" y="4471035"/>
            <a:ext cx="1875073" cy="670560"/>
          </a:xfrm>
          <a:prstGeom prst="rect">
            <a:avLst/>
          </a:prstGeom>
          <a:solidFill>
            <a:srgbClr val="00334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628900" y="4471035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0075" y="5372100"/>
            <a:ext cx="1875073" cy="670560"/>
          </a:xfrm>
          <a:prstGeom prst="rect">
            <a:avLst/>
          </a:prstGeom>
          <a:solidFill>
            <a:srgbClr val="00334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2628900" y="537210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96835" y="1756920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6835" y="2662681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90355" y="3564122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35" y="4466339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17526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628900" y="26670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628900" y="35814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628900" y="44577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628900" y="53721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0075" y="5372100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38" name="Picture 37" descr="ICANN_Logo_B_RGB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3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27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pic>
        <p:nvPicPr>
          <p:cNvPr id="6" name="Picture 5" descr="ICANN_Logo_B_RGB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818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e-gradient-abstract-hd-wallpaper-1920x1080-777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7" name="Picture 6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310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>
          <a:xfrm>
            <a:off x="742950" y="1371600"/>
            <a:ext cx="7686675" cy="4343400"/>
          </a:xfrm>
          <a:prstGeom prst="rect">
            <a:avLst/>
          </a:prstGeom>
        </p:spPr>
        <p:txBody>
          <a:bodyPr vert="horz" lIns="38405" tIns="19202" rIns="38405" bIns="19202"/>
          <a:lstStyle/>
          <a:p>
            <a:endParaRPr lang="en-US"/>
          </a:p>
        </p:txBody>
      </p:sp>
      <p:pic>
        <p:nvPicPr>
          <p:cNvPr id="7" name="Picture 6" descr="ICANN_Logo_B_RGB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052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lue-gradient-abstract-hd-wallpaper-1920x1080-7772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 bwMode="auto">
          <a:xfrm>
            <a:off x="-308" y="-5822"/>
            <a:ext cx="7772708" cy="686382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72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4676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52400" y="1257300"/>
            <a:ext cx="7467600" cy="5067300"/>
          </a:xfrm>
          <a:prstGeom prst="rect">
            <a:avLst/>
          </a:prstGeom>
        </p:spPr>
        <p:txBody>
          <a:bodyPr vert="horz" lIns="38405" tIns="19202" rIns="38405" bIns="19202">
            <a:normAutofit/>
          </a:bodyPr>
          <a:lstStyle>
            <a:lvl1pPr>
              <a:buSzPct val="120000"/>
              <a:defRPr sz="2800" b="0" i="0">
                <a:solidFill>
                  <a:schemeClr val="tx2"/>
                </a:solidFill>
                <a:latin typeface="Source Sans Pro"/>
                <a:cs typeface="Georgia"/>
              </a:defRPr>
            </a:lvl1pPr>
            <a:lvl2pPr marL="560070" indent="-240030">
              <a:buSzPct val="66000"/>
              <a:buFont typeface="Courier New"/>
              <a:buChar char="o"/>
              <a:defRPr sz="2400" b="0" i="0">
                <a:solidFill>
                  <a:schemeClr val="tx2"/>
                </a:solidFill>
                <a:latin typeface="Source Sans Pro"/>
                <a:cs typeface="Georgia"/>
              </a:defRPr>
            </a:lvl2pPr>
            <a:lvl3pPr marL="746760" indent="-240030">
              <a:buSzPct val="100000"/>
              <a:buFont typeface="Wingdings" charset="2"/>
              <a:buChar char="§"/>
              <a:defRPr sz="2000" b="0" i="0">
                <a:solidFill>
                  <a:schemeClr val="tx2"/>
                </a:solidFill>
                <a:latin typeface="Source Sans Pro"/>
                <a:cs typeface="Georgia"/>
              </a:defRPr>
            </a:lvl3pPr>
            <a:lvl4pPr marL="933450" indent="-240030">
              <a:buSzPct val="55000"/>
              <a:buFont typeface="Wingdings" charset="2"/>
              <a:buChar char="§"/>
              <a:defRPr sz="2000" b="0" i="0">
                <a:solidFill>
                  <a:schemeClr val="tx2"/>
                </a:solidFill>
                <a:latin typeface="Source Sans Pro"/>
                <a:cs typeface="Georgia"/>
              </a:defRPr>
            </a:lvl4pPr>
            <a:lvl5pPr>
              <a:defRPr>
                <a:solidFill>
                  <a:schemeClr val="tx2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</p:txBody>
      </p:sp>
      <p:sp>
        <p:nvSpPr>
          <p:cNvPr id="13" name="Oval 12"/>
          <p:cNvSpPr/>
          <p:nvPr/>
        </p:nvSpPr>
        <p:spPr>
          <a:xfrm>
            <a:off x="8486775" y="3173949"/>
            <a:ext cx="784725" cy="779312"/>
          </a:xfrm>
          <a:prstGeom prst="ellipse">
            <a:avLst/>
          </a:prstGeom>
          <a:solidFill>
            <a:schemeClr val="bg2">
              <a:alpha val="3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662074" y="3812299"/>
            <a:ext cx="963853" cy="934742"/>
          </a:xfrm>
          <a:prstGeom prst="ellipse">
            <a:avLst/>
          </a:prstGeom>
          <a:solidFill>
            <a:schemeClr val="accent2">
              <a:alpha val="6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429625" y="2181991"/>
            <a:ext cx="1251029" cy="1249820"/>
          </a:xfrm>
          <a:prstGeom prst="ellipse">
            <a:avLst/>
          </a:prstGeom>
          <a:solidFill>
            <a:schemeClr val="accent3">
              <a:alpha val="26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893516" y="1572391"/>
            <a:ext cx="1251029" cy="1249820"/>
          </a:xfrm>
          <a:prstGeom prst="ellipse">
            <a:avLst/>
          </a:prstGeom>
          <a:solidFill>
            <a:srgbClr val="93DAFF">
              <a:alpha val="18000"/>
            </a:srgb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pic>
        <p:nvPicPr>
          <p:cNvPr id="22" name="Picture 21" descr="ICANN_Logo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blue-gradient-abstract-hd-wallpaper-1920x1080-777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 bwMode="auto">
          <a:xfrm>
            <a:off x="-308" y="-5822"/>
            <a:ext cx="7772708" cy="686382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72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cxnSp>
        <p:nvCxnSpPr>
          <p:cNvPr id="25" name="Straight Connector 24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 userDrawn="1"/>
        </p:nvSpPr>
        <p:spPr>
          <a:xfrm>
            <a:off x="8486775" y="3173949"/>
            <a:ext cx="784725" cy="779312"/>
          </a:xfrm>
          <a:prstGeom prst="ellipse">
            <a:avLst/>
          </a:prstGeom>
          <a:solidFill>
            <a:schemeClr val="bg2">
              <a:alpha val="3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 userDrawn="1"/>
        </p:nvSpPr>
        <p:spPr>
          <a:xfrm>
            <a:off x="8662074" y="3812299"/>
            <a:ext cx="963853" cy="934742"/>
          </a:xfrm>
          <a:prstGeom prst="ellipse">
            <a:avLst/>
          </a:prstGeom>
          <a:solidFill>
            <a:schemeClr val="accent2">
              <a:alpha val="6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8429625" y="2181991"/>
            <a:ext cx="1251029" cy="1249820"/>
          </a:xfrm>
          <a:prstGeom prst="ellipse">
            <a:avLst/>
          </a:prstGeom>
          <a:solidFill>
            <a:schemeClr val="accent3">
              <a:alpha val="26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7893516" y="1572391"/>
            <a:ext cx="1251029" cy="1249820"/>
          </a:xfrm>
          <a:prstGeom prst="ellipse">
            <a:avLst/>
          </a:prstGeom>
          <a:solidFill>
            <a:srgbClr val="93DAFF">
              <a:alpha val="18000"/>
            </a:srgb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pic>
        <p:nvPicPr>
          <p:cNvPr id="30" name="Picture 29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856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x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sp>
        <p:nvSpPr>
          <p:cNvPr id="36" name="Rectangle 35"/>
          <p:cNvSpPr>
            <a:spLocks/>
          </p:cNvSpPr>
          <p:nvPr userDrawn="1"/>
        </p:nvSpPr>
        <p:spPr>
          <a:xfrm>
            <a:off x="-8467" y="1790700"/>
            <a:ext cx="1714500" cy="1828800"/>
          </a:xfrm>
          <a:prstGeom prst="rect">
            <a:avLst/>
          </a:prstGeom>
          <a:solidFill>
            <a:schemeClr val="tx2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8" name="Rectangle 37"/>
          <p:cNvSpPr>
            <a:spLocks/>
          </p:cNvSpPr>
          <p:nvPr userDrawn="1"/>
        </p:nvSpPr>
        <p:spPr>
          <a:xfrm>
            <a:off x="-6350" y="3619500"/>
            <a:ext cx="1714500" cy="1828800"/>
          </a:xfrm>
          <a:prstGeom prst="rect">
            <a:avLst/>
          </a:prstGeom>
          <a:solidFill>
            <a:schemeClr val="tx2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4" name="Rectangle 43"/>
          <p:cNvSpPr>
            <a:spLocks/>
          </p:cNvSpPr>
          <p:nvPr userDrawn="1"/>
        </p:nvSpPr>
        <p:spPr>
          <a:xfrm>
            <a:off x="7429500" y="1790700"/>
            <a:ext cx="1714500" cy="1828800"/>
          </a:xfrm>
          <a:prstGeom prst="rect">
            <a:avLst/>
          </a:prstGeom>
          <a:solidFill>
            <a:schemeClr val="tx2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5" name="Rectangle 44"/>
          <p:cNvSpPr>
            <a:spLocks/>
          </p:cNvSpPr>
          <p:nvPr userDrawn="1"/>
        </p:nvSpPr>
        <p:spPr>
          <a:xfrm>
            <a:off x="7431617" y="3619500"/>
            <a:ext cx="1714500" cy="1828800"/>
          </a:xfrm>
          <a:prstGeom prst="rect">
            <a:avLst/>
          </a:prstGeom>
          <a:solidFill>
            <a:schemeClr val="tx2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-2117" y="2324100"/>
            <a:ext cx="1659467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91000"/>
            <a:ext cx="16573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455958" y="2400300"/>
            <a:ext cx="1688042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55958" y="4191000"/>
            <a:ext cx="1688042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677458" y="1790700"/>
            <a:ext cx="5772150" cy="3657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400425" y="3162300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4000"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6" name="Picture 15" descr="ICANN_Logo_B_RGB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1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037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xe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sp>
        <p:nvSpPr>
          <p:cNvPr id="36" name="Rectangle 35"/>
          <p:cNvSpPr>
            <a:spLocks/>
          </p:cNvSpPr>
          <p:nvPr userDrawn="1"/>
        </p:nvSpPr>
        <p:spPr>
          <a:xfrm>
            <a:off x="-8467" y="1790700"/>
            <a:ext cx="1714500" cy="1828800"/>
          </a:xfrm>
          <a:prstGeom prst="rect">
            <a:avLst/>
          </a:prstGeom>
          <a:solidFill>
            <a:srgbClr val="E87724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8" name="Rectangle 37"/>
          <p:cNvSpPr>
            <a:spLocks/>
          </p:cNvSpPr>
          <p:nvPr userDrawn="1"/>
        </p:nvSpPr>
        <p:spPr>
          <a:xfrm>
            <a:off x="-6350" y="3619500"/>
            <a:ext cx="1714500" cy="1828800"/>
          </a:xfrm>
          <a:prstGeom prst="rect">
            <a:avLst/>
          </a:prstGeom>
          <a:solidFill>
            <a:srgbClr val="E87724">
              <a:alpha val="4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4" name="Rectangle 43"/>
          <p:cNvSpPr>
            <a:spLocks/>
          </p:cNvSpPr>
          <p:nvPr userDrawn="1"/>
        </p:nvSpPr>
        <p:spPr>
          <a:xfrm>
            <a:off x="7429500" y="1790700"/>
            <a:ext cx="1714500" cy="1828800"/>
          </a:xfrm>
          <a:prstGeom prst="rect">
            <a:avLst/>
          </a:prstGeom>
          <a:solidFill>
            <a:srgbClr val="E87724">
              <a:alpha val="4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5" name="Rectangle 44"/>
          <p:cNvSpPr>
            <a:spLocks/>
          </p:cNvSpPr>
          <p:nvPr userDrawn="1"/>
        </p:nvSpPr>
        <p:spPr>
          <a:xfrm>
            <a:off x="7431617" y="3619500"/>
            <a:ext cx="1714500" cy="1828800"/>
          </a:xfrm>
          <a:prstGeom prst="rect">
            <a:avLst/>
          </a:prstGeom>
          <a:solidFill>
            <a:srgbClr val="E87724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-2117" y="2324100"/>
            <a:ext cx="1659467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91000"/>
            <a:ext cx="16573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455958" y="2400300"/>
            <a:ext cx="1688042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55958" y="4191000"/>
            <a:ext cx="1688042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677458" y="1790700"/>
            <a:ext cx="5772150" cy="3657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400425" y="3162300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4000"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6" name="Picture 15" descr="ICANN_Logo_B_RGB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1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755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xes 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 bwMode="auto">
          <a:xfrm>
            <a:off x="0" y="3371292"/>
            <a:ext cx="9144000" cy="11541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3000" dirty="0" smtClean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sp>
        <p:nvSpPr>
          <p:cNvPr id="36" name="Rectangle 35"/>
          <p:cNvSpPr>
            <a:spLocks/>
          </p:cNvSpPr>
          <p:nvPr userDrawn="1"/>
        </p:nvSpPr>
        <p:spPr>
          <a:xfrm>
            <a:off x="-8467" y="1790700"/>
            <a:ext cx="1714500" cy="1828800"/>
          </a:xfrm>
          <a:prstGeom prst="rect">
            <a:avLst/>
          </a:prstGeom>
          <a:solidFill>
            <a:srgbClr val="197F86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8" name="Rectangle 37"/>
          <p:cNvSpPr>
            <a:spLocks/>
          </p:cNvSpPr>
          <p:nvPr userDrawn="1"/>
        </p:nvSpPr>
        <p:spPr>
          <a:xfrm>
            <a:off x="-6350" y="3619500"/>
            <a:ext cx="1714500" cy="1828800"/>
          </a:xfrm>
          <a:prstGeom prst="rect">
            <a:avLst/>
          </a:prstGeom>
          <a:solidFill>
            <a:srgbClr val="197F86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4" name="Rectangle 43"/>
          <p:cNvSpPr>
            <a:spLocks/>
          </p:cNvSpPr>
          <p:nvPr userDrawn="1"/>
        </p:nvSpPr>
        <p:spPr>
          <a:xfrm>
            <a:off x="7429500" y="1790700"/>
            <a:ext cx="1714500" cy="1828800"/>
          </a:xfrm>
          <a:prstGeom prst="rect">
            <a:avLst/>
          </a:prstGeom>
          <a:solidFill>
            <a:srgbClr val="197F86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5" name="Rectangle 44"/>
          <p:cNvSpPr>
            <a:spLocks/>
          </p:cNvSpPr>
          <p:nvPr userDrawn="1"/>
        </p:nvSpPr>
        <p:spPr>
          <a:xfrm>
            <a:off x="7431617" y="3619500"/>
            <a:ext cx="1714500" cy="1828800"/>
          </a:xfrm>
          <a:prstGeom prst="rect">
            <a:avLst/>
          </a:prstGeom>
          <a:solidFill>
            <a:srgbClr val="197F86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-2117" y="2324100"/>
            <a:ext cx="1659467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91000"/>
            <a:ext cx="16573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455958" y="2400300"/>
            <a:ext cx="1688042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55958" y="4191000"/>
            <a:ext cx="1688042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17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677458" y="1790700"/>
            <a:ext cx="5772150" cy="3657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400425" y="3162300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4000"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6" name="Picture 15" descr="ICANN_Logo_B_RGB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1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71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lue-gradient-abstract-hd-wallpaper-1920x1080-7772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8486775" y="3173949"/>
            <a:ext cx="784725" cy="779312"/>
          </a:xfrm>
          <a:prstGeom prst="ellipse">
            <a:avLst/>
          </a:prstGeom>
          <a:solidFill>
            <a:schemeClr val="bg2">
              <a:alpha val="3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662074" y="3812299"/>
            <a:ext cx="963853" cy="934742"/>
          </a:xfrm>
          <a:prstGeom prst="ellipse">
            <a:avLst/>
          </a:prstGeom>
          <a:solidFill>
            <a:schemeClr val="accent2">
              <a:alpha val="6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429625" y="2181991"/>
            <a:ext cx="1251029" cy="1249820"/>
          </a:xfrm>
          <a:prstGeom prst="ellipse">
            <a:avLst/>
          </a:prstGeom>
          <a:solidFill>
            <a:schemeClr val="accent3">
              <a:alpha val="26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893516" y="1572391"/>
            <a:ext cx="1251029" cy="1249820"/>
          </a:xfrm>
          <a:prstGeom prst="ellipse">
            <a:avLst/>
          </a:prstGeom>
          <a:solidFill>
            <a:srgbClr val="93DAFF">
              <a:alpha val="18000"/>
            </a:srgb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pic>
        <p:nvPicPr>
          <p:cNvPr id="21" name="Picture 20" descr="ICANN_Logo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23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52400" y="1257300"/>
            <a:ext cx="7467600" cy="5067300"/>
          </a:xfrm>
          <a:prstGeom prst="rect">
            <a:avLst/>
          </a:prstGeom>
        </p:spPr>
        <p:txBody>
          <a:bodyPr vert="horz" lIns="38405" tIns="19202" rIns="38405" bIns="19202">
            <a:normAutofit/>
          </a:bodyPr>
          <a:lstStyle>
            <a:lvl1pPr>
              <a:buSzPct val="120000"/>
              <a:defRPr sz="2800" b="0" i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1pPr>
            <a:lvl2pPr marL="560070" indent="-240030">
              <a:buSzPct val="66000"/>
              <a:buFont typeface="Courier New"/>
              <a:buChar char="o"/>
              <a:defRPr sz="2400" b="0" i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2pPr>
            <a:lvl3pPr marL="746760" indent="-240030">
              <a:buSzPct val="100000"/>
              <a:buFont typeface="Wingdings" charset="2"/>
              <a:buChar char="§"/>
              <a:defRPr sz="2000" b="0" i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3pPr>
            <a:lvl4pPr marL="933450" indent="-240030">
              <a:buSzPct val="55000"/>
              <a:buFont typeface="Wingdings" charset="2"/>
              <a:buChar char="§"/>
              <a:defRPr sz="2000" b="0" i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4pPr>
            <a:lvl5pPr>
              <a:defRPr>
                <a:solidFill>
                  <a:schemeClr val="tx2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4676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blue-gradient-abstract-hd-wallpaper-1920x1080-777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4" name="Oval 13"/>
          <p:cNvSpPr/>
          <p:nvPr userDrawn="1"/>
        </p:nvSpPr>
        <p:spPr>
          <a:xfrm>
            <a:off x="8486775" y="3173949"/>
            <a:ext cx="784725" cy="779312"/>
          </a:xfrm>
          <a:prstGeom prst="ellipse">
            <a:avLst/>
          </a:prstGeom>
          <a:solidFill>
            <a:schemeClr val="bg2">
              <a:alpha val="3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 userDrawn="1"/>
        </p:nvSpPr>
        <p:spPr>
          <a:xfrm>
            <a:off x="8662074" y="3812299"/>
            <a:ext cx="963853" cy="934742"/>
          </a:xfrm>
          <a:prstGeom prst="ellipse">
            <a:avLst/>
          </a:prstGeom>
          <a:solidFill>
            <a:schemeClr val="accent2">
              <a:alpha val="6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>
            <a:off x="8429625" y="2181991"/>
            <a:ext cx="1251029" cy="1249820"/>
          </a:xfrm>
          <a:prstGeom prst="ellipse">
            <a:avLst/>
          </a:prstGeom>
          <a:solidFill>
            <a:schemeClr val="accent3">
              <a:alpha val="26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>
            <a:off x="7893516" y="1572391"/>
            <a:ext cx="1251029" cy="1249820"/>
          </a:xfrm>
          <a:prstGeom prst="ellipse">
            <a:avLst/>
          </a:prstGeom>
          <a:solidFill>
            <a:srgbClr val="93DAFF">
              <a:alpha val="18000"/>
            </a:srgb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pic>
        <p:nvPicPr>
          <p:cNvPr id="26" name="Picture 25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cxnSp>
        <p:nvCxnSpPr>
          <p:cNvPr id="27" name="Straight Connector 26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539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lue-gradient-abstract-hd-wallpaper-1920x1080-7772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1219200"/>
            <a:ext cx="2762250" cy="51054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2000" b="0" i="0">
                <a:solidFill>
                  <a:srgbClr val="FFFFFF"/>
                </a:solidFill>
                <a:latin typeface="Source Sans Pro"/>
                <a:cs typeface="Source Sans Pro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3429000" y="1219200"/>
            <a:ext cx="4191000" cy="5105400"/>
          </a:xfrm>
          <a:prstGeom prst="rect">
            <a:avLst/>
          </a:prstGeom>
        </p:spPr>
        <p:txBody>
          <a:bodyPr vert="horz" lIns="38405" tIns="19202" rIns="38405" bIns="19202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 smtClean="0"/>
              <a:t>Click icon to add chart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486775" y="3173949"/>
            <a:ext cx="784725" cy="779312"/>
          </a:xfrm>
          <a:prstGeom prst="ellipse">
            <a:avLst/>
          </a:prstGeom>
          <a:solidFill>
            <a:schemeClr val="bg2">
              <a:alpha val="3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662074" y="3812299"/>
            <a:ext cx="963853" cy="934742"/>
          </a:xfrm>
          <a:prstGeom prst="ellipse">
            <a:avLst/>
          </a:prstGeom>
          <a:solidFill>
            <a:schemeClr val="accent2">
              <a:alpha val="6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429625" y="2181991"/>
            <a:ext cx="1251029" cy="1249820"/>
          </a:xfrm>
          <a:prstGeom prst="ellipse">
            <a:avLst/>
          </a:prstGeom>
          <a:solidFill>
            <a:schemeClr val="accent3">
              <a:alpha val="26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893516" y="1572391"/>
            <a:ext cx="1251029" cy="1249820"/>
          </a:xfrm>
          <a:prstGeom prst="ellipse">
            <a:avLst/>
          </a:prstGeom>
          <a:solidFill>
            <a:srgbClr val="93DAFF">
              <a:alpha val="18000"/>
            </a:srgb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pic>
        <p:nvPicPr>
          <p:cNvPr id="22" name="Picture 21" descr="ICANN_Logo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27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4676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blue-gradient-abstract-hd-wallpaper-1920x1080-777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4" name="Oval 13"/>
          <p:cNvSpPr/>
          <p:nvPr userDrawn="1"/>
        </p:nvSpPr>
        <p:spPr>
          <a:xfrm>
            <a:off x="8486775" y="3173949"/>
            <a:ext cx="784725" cy="779312"/>
          </a:xfrm>
          <a:prstGeom prst="ellipse">
            <a:avLst/>
          </a:prstGeom>
          <a:solidFill>
            <a:schemeClr val="bg2">
              <a:alpha val="3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 userDrawn="1"/>
        </p:nvSpPr>
        <p:spPr>
          <a:xfrm>
            <a:off x="8662074" y="3812299"/>
            <a:ext cx="963853" cy="934742"/>
          </a:xfrm>
          <a:prstGeom prst="ellipse">
            <a:avLst/>
          </a:prstGeom>
          <a:solidFill>
            <a:schemeClr val="accent2">
              <a:alpha val="6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 userDrawn="1"/>
        </p:nvSpPr>
        <p:spPr>
          <a:xfrm>
            <a:off x="8429625" y="2181991"/>
            <a:ext cx="1251029" cy="1249820"/>
          </a:xfrm>
          <a:prstGeom prst="ellipse">
            <a:avLst/>
          </a:prstGeom>
          <a:solidFill>
            <a:schemeClr val="accent3">
              <a:alpha val="26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 userDrawn="1"/>
        </p:nvSpPr>
        <p:spPr>
          <a:xfrm>
            <a:off x="7893516" y="1572391"/>
            <a:ext cx="1251029" cy="1249820"/>
          </a:xfrm>
          <a:prstGeom prst="ellipse">
            <a:avLst/>
          </a:prstGeom>
          <a:solidFill>
            <a:srgbClr val="93DAFF">
              <a:alpha val="18000"/>
            </a:srgb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pic>
        <p:nvPicPr>
          <p:cNvPr id="25" name="Picture 24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8649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blue-gradient-abstract-hd-wallpaper-1920x1080-7772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0075" y="1767840"/>
            <a:ext cx="1875073" cy="670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28900" y="176784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  <a:latin typeface="Source Sans Pro"/>
              <a:cs typeface="Source Sans Pr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0075" y="2668905"/>
            <a:ext cx="1875073" cy="670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28900" y="2668905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  <a:latin typeface="Source Sans Pro"/>
              <a:cs typeface="Source Sans Pr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0075" y="3569970"/>
            <a:ext cx="1875073" cy="670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28900" y="356997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  <a:latin typeface="Source Sans Pro"/>
              <a:cs typeface="Source Sans Pr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0075" y="4471035"/>
            <a:ext cx="1875073" cy="670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28900" y="4471035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  <a:latin typeface="Source Sans Pro"/>
              <a:cs typeface="Source Sans Pr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0075" y="5372100"/>
            <a:ext cx="1875073" cy="670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28900" y="537210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  <a:latin typeface="Source Sans Pro"/>
              <a:cs typeface="Source Sans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96835" y="1756920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6835" y="2662681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90355" y="3564122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35" y="4466339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17526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628900" y="26670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628900" y="35814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628900" y="44577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628900" y="5372100"/>
            <a:ext cx="46291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0075" y="5372100"/>
            <a:ext cx="1885950" cy="6858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2000">
                <a:solidFill>
                  <a:schemeClr val="tx2"/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486775" y="3173949"/>
            <a:ext cx="784725" cy="779312"/>
          </a:xfrm>
          <a:prstGeom prst="ellipse">
            <a:avLst/>
          </a:prstGeom>
          <a:solidFill>
            <a:schemeClr val="bg2">
              <a:alpha val="3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8662074" y="3812299"/>
            <a:ext cx="963853" cy="934742"/>
          </a:xfrm>
          <a:prstGeom prst="ellipse">
            <a:avLst/>
          </a:prstGeom>
          <a:solidFill>
            <a:schemeClr val="accent2">
              <a:alpha val="6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429625" y="2181991"/>
            <a:ext cx="1251029" cy="1249820"/>
          </a:xfrm>
          <a:prstGeom prst="ellipse">
            <a:avLst/>
          </a:prstGeom>
          <a:solidFill>
            <a:schemeClr val="accent3">
              <a:alpha val="26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893516" y="1572391"/>
            <a:ext cx="1251029" cy="1249820"/>
          </a:xfrm>
          <a:prstGeom prst="ellipse">
            <a:avLst/>
          </a:prstGeom>
          <a:solidFill>
            <a:srgbClr val="93DAFF">
              <a:alpha val="18000"/>
            </a:srgb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pic>
        <p:nvPicPr>
          <p:cNvPr id="48" name="Picture 47" descr="ICANN_Logo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3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4676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bg1">
                    <a:lumMod val="95000"/>
                  </a:schemeClr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  <p:pic>
        <p:nvPicPr>
          <p:cNvPr id="50" name="Picture 49" descr="blue-gradient-abstract-hd-wallpaper-1920x1080-777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1" name="Rectangle 50"/>
          <p:cNvSpPr/>
          <p:nvPr userDrawn="1"/>
        </p:nvSpPr>
        <p:spPr>
          <a:xfrm>
            <a:off x="600075" y="1767840"/>
            <a:ext cx="1875073" cy="670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2628900" y="176784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  <a:latin typeface="Source Sans Pro"/>
              <a:cs typeface="Source Sans Pro"/>
            </a:endParaRPr>
          </a:p>
        </p:txBody>
      </p:sp>
      <p:sp>
        <p:nvSpPr>
          <p:cNvPr id="53" name="Rectangle 52"/>
          <p:cNvSpPr/>
          <p:nvPr userDrawn="1"/>
        </p:nvSpPr>
        <p:spPr>
          <a:xfrm>
            <a:off x="600075" y="2668905"/>
            <a:ext cx="1875073" cy="670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54" name="Rectangle 53"/>
          <p:cNvSpPr/>
          <p:nvPr userDrawn="1"/>
        </p:nvSpPr>
        <p:spPr>
          <a:xfrm>
            <a:off x="2628900" y="2668905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  <a:latin typeface="Source Sans Pro"/>
              <a:cs typeface="Source Sans Pro"/>
            </a:endParaRPr>
          </a:p>
        </p:txBody>
      </p:sp>
      <p:sp>
        <p:nvSpPr>
          <p:cNvPr id="55" name="Rectangle 54"/>
          <p:cNvSpPr/>
          <p:nvPr userDrawn="1"/>
        </p:nvSpPr>
        <p:spPr>
          <a:xfrm>
            <a:off x="600075" y="3569970"/>
            <a:ext cx="1875073" cy="670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2628900" y="356997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  <a:latin typeface="Source Sans Pro"/>
              <a:cs typeface="Source Sans Pro"/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600075" y="4471035"/>
            <a:ext cx="1875073" cy="670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58" name="Rectangle 57"/>
          <p:cNvSpPr/>
          <p:nvPr userDrawn="1"/>
        </p:nvSpPr>
        <p:spPr>
          <a:xfrm>
            <a:off x="2628900" y="4471035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  <a:latin typeface="Source Sans Pro"/>
              <a:cs typeface="Source Sans Pro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600075" y="5372100"/>
            <a:ext cx="1875073" cy="670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>
              <a:latin typeface="Source Sans Pro"/>
              <a:cs typeface="Source Sans Pro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2628900" y="5372100"/>
            <a:ext cx="4629150" cy="67056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endParaRPr lang="en-US" dirty="0">
              <a:solidFill>
                <a:srgbClr val="00334D"/>
              </a:solidFill>
              <a:latin typeface="Source Sans Pro"/>
              <a:cs typeface="Source Sans Pro"/>
            </a:endParaRPr>
          </a:p>
        </p:txBody>
      </p:sp>
      <p:sp>
        <p:nvSpPr>
          <p:cNvPr id="61" name="Oval 60"/>
          <p:cNvSpPr/>
          <p:nvPr userDrawn="1"/>
        </p:nvSpPr>
        <p:spPr>
          <a:xfrm>
            <a:off x="8486775" y="3173949"/>
            <a:ext cx="784725" cy="779312"/>
          </a:xfrm>
          <a:prstGeom prst="ellipse">
            <a:avLst/>
          </a:prstGeom>
          <a:solidFill>
            <a:schemeClr val="bg2">
              <a:alpha val="3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 userDrawn="1"/>
        </p:nvSpPr>
        <p:spPr>
          <a:xfrm>
            <a:off x="8662074" y="3812299"/>
            <a:ext cx="963853" cy="934742"/>
          </a:xfrm>
          <a:prstGeom prst="ellipse">
            <a:avLst/>
          </a:prstGeom>
          <a:solidFill>
            <a:schemeClr val="accent2">
              <a:alpha val="63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 userDrawn="1"/>
        </p:nvSpPr>
        <p:spPr>
          <a:xfrm>
            <a:off x="8429625" y="2181991"/>
            <a:ext cx="1251029" cy="1249820"/>
          </a:xfrm>
          <a:prstGeom prst="ellipse">
            <a:avLst/>
          </a:prstGeom>
          <a:solidFill>
            <a:schemeClr val="accent3">
              <a:alpha val="26000"/>
            </a:scheme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 userDrawn="1"/>
        </p:nvSpPr>
        <p:spPr>
          <a:xfrm>
            <a:off x="7893516" y="1572391"/>
            <a:ext cx="1251029" cy="1249820"/>
          </a:xfrm>
          <a:prstGeom prst="ellipse">
            <a:avLst/>
          </a:prstGeom>
          <a:solidFill>
            <a:srgbClr val="93DAFF">
              <a:alpha val="18000"/>
            </a:srgbClr>
          </a:solidFill>
          <a:ln w="1238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pic>
        <p:nvPicPr>
          <p:cNvPr id="65" name="Picture 64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cxnSp>
        <p:nvCxnSpPr>
          <p:cNvPr id="66" name="Straight Connector 65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7726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05022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891" y="2591384"/>
            <a:ext cx="9133129" cy="1675234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0" y="2628900"/>
            <a:ext cx="9144000" cy="16383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ctr">
              <a:buNone/>
              <a:defRPr sz="4800" b="1" i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ource Sans Pro"/>
                <a:cs typeface="Source Sans Pro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133350" marR="0" lvl="0" indent="0" algn="ctr" defTabSz="914400" rtl="0" eaLnBrk="1" fontAlgn="base" latinLnBrk="0" hangingPunct="1">
              <a:lnSpc>
                <a:spcPct val="100000"/>
              </a:lnSpc>
              <a:spcBef>
                <a:spcPts val="1428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r>
              <a:rPr lang="x-none" smtClean="0"/>
              <a:t>Click to edit Master text styles</a:t>
            </a:r>
          </a:p>
        </p:txBody>
      </p:sp>
      <p:pic>
        <p:nvPicPr>
          <p:cNvPr id="12" name="Picture 11" descr="ICANN_Logo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160502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891" y="2591384"/>
            <a:ext cx="9133129" cy="1675234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en-US"/>
          </a:p>
        </p:txBody>
      </p:sp>
      <p:pic>
        <p:nvPicPr>
          <p:cNvPr id="9" name="Picture 8" descr="ICANN_Logo_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923" y="6019800"/>
            <a:ext cx="832477" cy="6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45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CANN_Watermark_G_CMYK.png"/>
          <p:cNvPicPr>
            <a:picLocks noChangeAspect="1"/>
          </p:cNvPicPr>
          <p:nvPr/>
        </p:nvPicPr>
        <p:blipFill>
          <a:blip r:embed="rId2" cstate="screen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1219200"/>
            <a:ext cx="5671095" cy="4382209"/>
          </a:xfrm>
          <a:prstGeom prst="rect">
            <a:avLst/>
          </a:prstGeom>
        </p:spPr>
      </p:pic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1474" y="2476500"/>
            <a:ext cx="8086725" cy="1943100"/>
          </a:xfrm>
          <a:prstGeom prst="rect">
            <a:avLst/>
          </a:prstGeom>
        </p:spPr>
        <p:txBody>
          <a:bodyPr vert="horz" lIns="38405" tIns="19202" rIns="38405" bIns="19202" anchor="ctr"/>
          <a:lstStyle>
            <a:lvl1pPr marL="133350" indent="0" algn="l">
              <a:buNone/>
              <a:defRPr sz="4800" b="1" i="0">
                <a:ln>
                  <a:noFill/>
                </a:ln>
                <a:solidFill>
                  <a:srgbClr val="00334D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ource Sans Pro"/>
                <a:cs typeface="Source Sans Pro"/>
              </a:defRPr>
            </a:lvl1pPr>
          </a:lstStyle>
          <a:p>
            <a:pPr lvl="0"/>
            <a:r>
              <a:rPr lang="x-none" smtClean="0"/>
              <a:t>Click to edit Master text styles</a:t>
            </a:r>
          </a:p>
        </p:txBody>
      </p:sp>
      <p:pic>
        <p:nvPicPr>
          <p:cNvPr id="2" name="Picture 1" descr="ICANN_Logo_B_RGB.png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ICANN_Watermark_G_CMYK.png"/>
          <p:cNvPicPr>
            <a:picLocks noChangeAspect="1"/>
          </p:cNvPicPr>
          <p:nvPr userDrawn="1"/>
        </p:nvPicPr>
        <p:blipFill>
          <a:blip r:embed="rId2" cstate="screen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1219200"/>
            <a:ext cx="5671095" cy="4382209"/>
          </a:xfrm>
          <a:prstGeom prst="rect">
            <a:avLst/>
          </a:prstGeom>
        </p:spPr>
      </p:pic>
      <p:pic>
        <p:nvPicPr>
          <p:cNvPr id="8" name="Picture 7" descr="ICANN_Logo_B_RGB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843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ICANN_Logo_B_RGB.png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304800"/>
            <a:ext cx="7924801" cy="609600"/>
          </a:xfrm>
          <a:prstGeom prst="rect">
            <a:avLst/>
          </a:prstGeom>
        </p:spPr>
        <p:txBody>
          <a:bodyPr vert="horz" lIns="38405" tIns="19202" rIns="38405" bIns="19202"/>
          <a:lstStyle>
            <a:lvl1pPr marL="133350" indent="0">
              <a:buNone/>
              <a:defRPr sz="3200" b="1" i="0" baseline="0">
                <a:solidFill>
                  <a:schemeClr val="tx2"/>
                </a:solidFill>
                <a:latin typeface="Source Sans Pro"/>
                <a:cs typeface="Georgia"/>
              </a:defRPr>
            </a:lvl1pPr>
          </a:lstStyle>
          <a:p>
            <a:pPr lvl="0"/>
            <a:r>
              <a:rPr lang="en-US" dirty="0" smtClean="0"/>
              <a:t>Insert Title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52400" y="1257300"/>
            <a:ext cx="7924800" cy="5067300"/>
          </a:xfrm>
          <a:prstGeom prst="rect">
            <a:avLst/>
          </a:prstGeom>
        </p:spPr>
        <p:txBody>
          <a:bodyPr vert="horz" lIns="38405" tIns="19202" rIns="38405" bIns="19202">
            <a:normAutofit/>
          </a:bodyPr>
          <a:lstStyle>
            <a:lvl1pPr>
              <a:buSzPct val="120000"/>
              <a:defRPr sz="2800" b="0" i="0">
                <a:solidFill>
                  <a:schemeClr val="tx2"/>
                </a:solidFill>
                <a:latin typeface="Source Sans Pro"/>
                <a:cs typeface="Georgia"/>
              </a:defRPr>
            </a:lvl1pPr>
            <a:lvl2pPr marL="560070" indent="-240030">
              <a:buSzPct val="66000"/>
              <a:buFont typeface="Courier New"/>
              <a:buChar char="o"/>
              <a:defRPr sz="2400" b="0" i="0">
                <a:solidFill>
                  <a:schemeClr val="tx2"/>
                </a:solidFill>
                <a:latin typeface="Source Sans Pro"/>
                <a:cs typeface="Georgia"/>
              </a:defRPr>
            </a:lvl2pPr>
            <a:lvl3pPr marL="746760" indent="-240030">
              <a:buSzPct val="100000"/>
              <a:buFont typeface="Wingdings" charset="2"/>
              <a:buChar char="§"/>
              <a:defRPr sz="2000" b="0" i="0">
                <a:solidFill>
                  <a:schemeClr val="tx2"/>
                </a:solidFill>
                <a:latin typeface="Source Sans Pro"/>
                <a:cs typeface="Georgia"/>
              </a:defRPr>
            </a:lvl3pPr>
            <a:lvl4pPr marL="933450" indent="-240030">
              <a:buSzPct val="55000"/>
              <a:buFont typeface="Wingdings" charset="2"/>
              <a:buChar char="§"/>
              <a:defRPr sz="2000" b="0" i="0">
                <a:solidFill>
                  <a:schemeClr val="tx2"/>
                </a:solidFill>
                <a:latin typeface="Source Sans Pro"/>
                <a:cs typeface="Georgia"/>
              </a:defRPr>
            </a:lvl4pPr>
            <a:lvl5pPr>
              <a:defRPr>
                <a:solidFill>
                  <a:schemeClr val="tx2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ICANN_Watermark_G_CMYK.png"/>
          <p:cNvPicPr>
            <a:picLocks noChangeAspect="1"/>
          </p:cNvPicPr>
          <p:nvPr/>
        </p:nvPicPr>
        <p:blipFill>
          <a:blip r:embed="rId3" cstate="screen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1219200"/>
            <a:ext cx="5671095" cy="4382209"/>
          </a:xfrm>
          <a:prstGeom prst="rect">
            <a:avLst/>
          </a:prstGeom>
        </p:spPr>
      </p:pic>
      <p:pic>
        <p:nvPicPr>
          <p:cNvPr id="9" name="Picture 8" descr="ICANN_Logo_B_RGB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7" y="6019800"/>
            <a:ext cx="828247" cy="64922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H="1">
            <a:off x="381000" y="1066800"/>
            <a:ext cx="3733800" cy="0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ANN_Watermark_G_CMYK.png"/>
          <p:cNvPicPr>
            <a:picLocks noChangeAspect="1"/>
          </p:cNvPicPr>
          <p:nvPr userDrawn="1"/>
        </p:nvPicPr>
        <p:blipFill>
          <a:blip r:embed="rId3" cstate="screen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1219200"/>
            <a:ext cx="5671095" cy="43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665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68" y="635000"/>
            <a:ext cx="578248" cy="346556"/>
          </a:xfrm>
          <a:prstGeom prst="rect">
            <a:avLst/>
          </a:prstGeom>
          <a:noFill/>
        </p:spPr>
        <p:txBody>
          <a:bodyPr wrap="none" lIns="38405" tIns="19202" rIns="38405" bIns="19202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Georgia"/>
                <a:cs typeface="Georgia"/>
              </a:rPr>
              <a:t>Text</a:t>
            </a:r>
            <a:endParaRPr lang="en-US" sz="20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52400" y="6324600"/>
            <a:ext cx="4572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4D996-F0EC-2146-B508-7F1958901B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38168" y="635000"/>
            <a:ext cx="578248" cy="346556"/>
          </a:xfrm>
          <a:prstGeom prst="rect">
            <a:avLst/>
          </a:prstGeom>
          <a:noFill/>
        </p:spPr>
        <p:txBody>
          <a:bodyPr wrap="none" lIns="38405" tIns="19202" rIns="38405" bIns="19202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Georgia"/>
                <a:cs typeface="Georgia"/>
              </a:rPr>
              <a:t>Text</a:t>
            </a:r>
            <a:endParaRPr lang="en-US" sz="20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3" r:id="rId24"/>
    <p:sldLayoutId id="2147483684" r:id="rId25"/>
    <p:sldLayoutId id="2147483685" r:id="rId26"/>
    <p:sldLayoutId id="2147483689" r:id="rId27"/>
    <p:sldLayoutId id="2147483691" r:id="rId28"/>
    <p:sldLayoutId id="2147483690" r:id="rId29"/>
    <p:sldLayoutId id="2147483686" r:id="rId30"/>
    <p:sldLayoutId id="2147483687" r:id="rId31"/>
    <p:sldLayoutId id="2147483688" r:id="rId3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A8AC7"/>
          </a:solidFill>
          <a:latin typeface="+mj-lt"/>
          <a:ea typeface="+mj-ea"/>
          <a:cs typeface="+mj-cs"/>
          <a:sym typeface="DINOT-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A8AC7"/>
          </a:solidFill>
          <a:latin typeface="DINOT-Light" charset="0"/>
          <a:ea typeface="ヒラギノ角ゴ ProN W3" charset="0"/>
          <a:cs typeface="ヒラギノ角ゴ ProN W3" charset="0"/>
          <a:sym typeface="DINOT-Light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A8AC7"/>
          </a:solidFill>
          <a:latin typeface="DINOT-Light" charset="0"/>
          <a:ea typeface="ヒラギノ角ゴ ProN W3" charset="0"/>
          <a:cs typeface="ヒラギノ角ゴ ProN W3" charset="0"/>
          <a:sym typeface="DINOT-Light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A8AC7"/>
          </a:solidFill>
          <a:latin typeface="DINOT-Light" charset="0"/>
          <a:ea typeface="ヒラギノ角ゴ ProN W3" charset="0"/>
          <a:cs typeface="ヒラギノ角ゴ ProN W3" charset="0"/>
          <a:sym typeface="DINOT-Light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A8AC7"/>
          </a:solidFill>
          <a:latin typeface="DINOT-Light" charset="0"/>
          <a:ea typeface="ヒラギノ角ゴ ProN W3" charset="0"/>
          <a:cs typeface="ヒラギノ角ゴ ProN W3" charset="0"/>
          <a:sym typeface="DINOT-Light" charset="0"/>
        </a:defRPr>
      </a:lvl5pPr>
      <a:lvl6pPr marL="192024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A8AC7"/>
          </a:solidFill>
          <a:latin typeface="DINOT-Light" charset="0"/>
          <a:ea typeface="ヒラギノ角ゴ ProN W3" charset="0"/>
          <a:cs typeface="ヒラギノ角ゴ ProN W3" charset="0"/>
          <a:sym typeface="DINOT-Light" charset="0"/>
        </a:defRPr>
      </a:lvl6pPr>
      <a:lvl7pPr marL="38404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A8AC7"/>
          </a:solidFill>
          <a:latin typeface="DINOT-Light" charset="0"/>
          <a:ea typeface="ヒラギノ角ゴ ProN W3" charset="0"/>
          <a:cs typeface="ヒラギノ角ゴ ProN W3" charset="0"/>
          <a:sym typeface="DINOT-Light" charset="0"/>
        </a:defRPr>
      </a:lvl7pPr>
      <a:lvl8pPr marL="576072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A8AC7"/>
          </a:solidFill>
          <a:latin typeface="DINOT-Light" charset="0"/>
          <a:ea typeface="ヒラギノ角ゴ ProN W3" charset="0"/>
          <a:cs typeface="ヒラギノ角ゴ ProN W3" charset="0"/>
          <a:sym typeface="DINOT-Light" charset="0"/>
        </a:defRPr>
      </a:lvl8pPr>
      <a:lvl9pPr marL="768096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A8AC7"/>
          </a:solidFill>
          <a:latin typeface="DINOT-Light" charset="0"/>
          <a:ea typeface="ヒラギノ角ゴ ProN W3" charset="0"/>
          <a:cs typeface="ヒラギノ角ゴ ProN W3" charset="0"/>
          <a:sym typeface="DINOT-Light" charset="0"/>
        </a:defRPr>
      </a:lvl9pPr>
    </p:titleStyle>
    <p:bodyStyle>
      <a:lvl1pPr marL="373380" indent="-240030" algn="l" rtl="0" eaLnBrk="1" fontAlgn="base" hangingPunct="1">
        <a:spcBef>
          <a:spcPts val="1428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60070" indent="-240030" algn="l" rtl="0" eaLnBrk="1" fontAlgn="base" hangingPunct="1">
        <a:spcBef>
          <a:spcPts val="1428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46760" indent="-240030" algn="l" rtl="0" eaLnBrk="1" fontAlgn="base" hangingPunct="1">
        <a:spcBef>
          <a:spcPts val="1428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33450" indent="-240030" algn="l" rtl="0" eaLnBrk="1" fontAlgn="base" hangingPunct="1">
        <a:spcBef>
          <a:spcPts val="1428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120140" indent="-240030" algn="l" rtl="0" eaLnBrk="1" fontAlgn="base" hangingPunct="1">
        <a:spcBef>
          <a:spcPts val="1428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312164" indent="-240030" algn="l" rtl="0" eaLnBrk="1" fontAlgn="base" hangingPunct="1">
        <a:spcBef>
          <a:spcPts val="1428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504188" indent="-240030" algn="l" rtl="0" eaLnBrk="1" fontAlgn="base" hangingPunct="1">
        <a:spcBef>
          <a:spcPts val="1428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696212" indent="-240030" algn="l" rtl="0" eaLnBrk="1" fontAlgn="base" hangingPunct="1">
        <a:spcBef>
          <a:spcPts val="1428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88236" indent="-240030" algn="l" rtl="0" eaLnBrk="1" fontAlgn="base" hangingPunct="1">
        <a:spcBef>
          <a:spcPts val="1428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jpe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5" Type="http://schemas.microsoft.com/office/2007/relationships/hdphoto" Target="../media/hdphoto1.wdp"/><Relationship Id="rId6" Type="http://schemas.openxmlformats.org/officeDocument/2006/relationships/image" Target="../media/image12.jpeg"/><Relationship Id="rId7" Type="http://schemas.microsoft.com/office/2007/relationships/hdphoto" Target="../media/hdphoto2.wdp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 smtClean="0"/>
              <a:t>DNSSEC</a:t>
            </a:r>
            <a:br>
              <a:rPr lang="en-US" sz="4800" dirty="0" smtClean="0"/>
            </a:br>
            <a:r>
              <a:rPr lang="en-US" sz="4800" dirty="0" smtClean="0"/>
              <a:t>Security Extensions for DNS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5715000"/>
            <a:ext cx="2731389" cy="962109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Source Sans Pro"/>
                <a:cs typeface="Source Sans Pro"/>
              </a:rPr>
              <a:t>Mauricio Vergara Ereche</a:t>
            </a:r>
          </a:p>
          <a:p>
            <a:pPr algn="l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Source Sans Pro"/>
                <a:cs typeface="Source Sans Pro"/>
              </a:rPr>
              <a:t>DNS Engineering Team</a:t>
            </a:r>
          </a:p>
          <a:p>
            <a:pPr algn="l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Source Sans Pro"/>
                <a:cs typeface="Source Sans Pro"/>
              </a:rPr>
              <a:t>ICANN</a:t>
            </a:r>
          </a:p>
        </p:txBody>
      </p:sp>
    </p:spTree>
    <p:extLst>
      <p:ext uri="{BB962C8B-B14F-4D97-AF65-F5344CB8AC3E}">
        <p14:creationId xmlns:p14="http://schemas.microsoft.com/office/powerpoint/2010/main" val="3878962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DNSSEC solves and what not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10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914400" y="2362200"/>
            <a:ext cx="1066800" cy="544830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STUB</a:t>
            </a:r>
            <a:r>
              <a:rPr lang="en-US" sz="1600" b="1" dirty="0" smtClean="0">
                <a:solidFill>
                  <a:srgbClr val="1A8AC7"/>
                </a:solidFill>
                <a:latin typeface="DINOT-Medium" charset="0"/>
                <a:ea typeface="ＭＳ Ｐゴシック" charset="0"/>
                <a:cs typeface="DINOT-Medium" charset="0"/>
                <a:sym typeface="DINOT-Medium" charset="0"/>
              </a:rPr>
              <a:t/>
            </a:r>
            <a:br>
              <a:rPr lang="en-US" sz="1600" b="1" dirty="0" smtClean="0">
                <a:solidFill>
                  <a:srgbClr val="1A8AC7"/>
                </a:solidFill>
                <a:latin typeface="DINOT-Medium" charset="0"/>
                <a:ea typeface="ＭＳ Ｐゴシック" charset="0"/>
                <a:cs typeface="DINOT-Medium" charset="0"/>
                <a:sym typeface="DINOT-Medium" charset="0"/>
              </a:rPr>
            </a:br>
            <a:r>
              <a:rPr lang="en-US" sz="1600" b="1" dirty="0" smtClean="0">
                <a:solidFill>
                  <a:srgbClr val="1A8AC7"/>
                </a:solidFill>
                <a:latin typeface="DINOT-Medium" charset="0"/>
                <a:ea typeface="ＭＳ Ｐゴシック" charset="0"/>
                <a:cs typeface="DINOT-Medium" charset="0"/>
                <a:sym typeface="DINOT-Medium" charset="0"/>
              </a:rPr>
              <a:t>Resolver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590800" y="2209800"/>
            <a:ext cx="1066800" cy="817245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caching</a:t>
            </a:r>
            <a:br>
              <a:rPr lang="en-US" sz="16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</a:br>
            <a:r>
              <a:rPr lang="en-US" sz="16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resolver</a:t>
            </a:r>
            <a:br>
              <a:rPr lang="en-US" sz="16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</a:br>
            <a:r>
              <a:rPr lang="en-US" sz="16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(recursive)</a:t>
            </a:r>
            <a:endParaRPr lang="en-US" sz="1600" b="1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267200" y="1371600"/>
            <a:ext cx="1066800" cy="817245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/>
            </a:r>
            <a:br>
              <a:rPr lang="en-US" sz="16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</a:br>
            <a:r>
              <a:rPr lang="en-US" sz="16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MASTER</a:t>
            </a:r>
            <a:br>
              <a:rPr lang="en-US" sz="16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</a:br>
            <a:endParaRPr lang="en-US" sz="1600" b="1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6250" y="3286155"/>
            <a:ext cx="1200150" cy="689729"/>
            <a:chOff x="3657600" y="2413278"/>
            <a:chExt cx="1371600" cy="969645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810000" y="2565678"/>
              <a:ext cx="1219200" cy="817245"/>
            </a:xfrm>
            <a:prstGeom prst="roundRect">
              <a:avLst/>
            </a:prstGeom>
            <a:ln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r>
                <a:rPr lang="en-US" sz="1600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DINOT-Medium" charset="0"/>
                  <a:sym typeface="DINOT-Medium" charset="0"/>
                </a:rPr>
                <a:t/>
              </a:r>
              <a:br>
                <a:rPr lang="en-US" sz="1600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DINOT-Medium" charset="0"/>
                  <a:sym typeface="DINOT-Medium" charset="0"/>
                </a:rPr>
              </a:br>
              <a:r>
                <a:rPr lang="en-US" sz="1600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DINOT-Medium" charset="0"/>
                  <a:sym typeface="DINOT-Medium" charset="0"/>
                </a:rPr>
                <a:t>SLAVES</a:t>
              </a:r>
              <a:br>
                <a:rPr lang="en-US" sz="1600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DINOT-Medium" charset="0"/>
                  <a:sym typeface="DINOT-Medium" charset="0"/>
                </a:rPr>
              </a:br>
              <a:endParaRPr lang="en-US" sz="1600" b="1" dirty="0" smtClean="0">
                <a:solidFill>
                  <a:srgbClr val="1A8AC7"/>
                </a:solidFill>
                <a:latin typeface="DINOT-Medium" charset="0"/>
                <a:ea typeface="ＭＳ Ｐゴシック" charset="0"/>
                <a:cs typeface="DINOT-Medium" charset="0"/>
                <a:sym typeface="DINOT-Medium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3657600" y="2413278"/>
              <a:ext cx="1219200" cy="817245"/>
            </a:xfrm>
            <a:prstGeom prst="roundRect">
              <a:avLst/>
            </a:prstGeom>
            <a:ln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r>
                <a:rPr lang="en-US" sz="1600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DINOT-Medium" charset="0"/>
                  <a:sym typeface="DINOT-Medium" charset="0"/>
                </a:rPr>
                <a:t/>
              </a:r>
              <a:br>
                <a:rPr lang="en-US" sz="1600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DINOT-Medium" charset="0"/>
                  <a:sym typeface="DINOT-Medium" charset="0"/>
                </a:rPr>
              </a:br>
              <a:r>
                <a:rPr lang="en-US" sz="1600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DINOT-Medium" charset="0"/>
                  <a:sym typeface="DINOT-Medium" charset="0"/>
                </a:rPr>
                <a:t>SLAVES</a:t>
              </a:r>
              <a:br>
                <a:rPr lang="en-US" sz="1600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DINOT-Medium" charset="0"/>
                  <a:sym typeface="DINOT-Medium" charset="0"/>
                </a:rPr>
              </a:br>
              <a:endParaRPr lang="en-US" sz="1600" b="1" dirty="0" smtClean="0">
                <a:solidFill>
                  <a:srgbClr val="1A8AC7"/>
                </a:solidFill>
                <a:latin typeface="DINOT-Medium" charset="0"/>
                <a:ea typeface="ＭＳ Ｐゴシック" charset="0"/>
                <a:cs typeface="DINOT-Medium" charset="0"/>
                <a:sym typeface="DINOT-Medium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58000" y="1447800"/>
            <a:ext cx="866775" cy="777443"/>
          </a:xfrm>
          <a:prstGeom prst="rect">
            <a:avLst/>
          </a:prstGeom>
          <a:noFill/>
          <a:ln w="28575" cmpd="sng">
            <a:solidFill>
              <a:schemeClr val="bg2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Source Sans Pro"/>
                <a:cs typeface="Source Sans Pro"/>
              </a:rPr>
              <a:t>zone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Source Sans Pro"/>
                <a:cs typeface="Source Sans Pro"/>
              </a:rPr>
              <a:t>file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Source Sans Pro"/>
                <a:cs typeface="Source Sans Pro"/>
              </a:rPr>
              <a:t>(text,</a:t>
            </a:r>
            <a:r>
              <a:rPr lang="en-US" sz="1600" dirty="0">
                <a:solidFill>
                  <a:schemeClr val="tx2"/>
                </a:solidFill>
                <a:latin typeface="Source Sans Pro"/>
                <a:cs typeface="Source Sans Pro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Source Sans Pro"/>
                <a:cs typeface="Source Sans Pro"/>
              </a:rPr>
              <a:t>DB)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2590800"/>
            <a:ext cx="866775" cy="531222"/>
          </a:xfrm>
          <a:prstGeom prst="rect">
            <a:avLst/>
          </a:prstGeom>
          <a:noFill/>
          <a:ln w="28575" cmpd="sng">
            <a:solidFill>
              <a:schemeClr val="bg2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Source Sans Pro"/>
                <a:cs typeface="Source Sans Pro"/>
              </a:rPr>
              <a:t>dynamic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Source Sans Pro"/>
                <a:cs typeface="Source Sans Pro"/>
              </a:rPr>
              <a:t>updates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1075" y="5181600"/>
            <a:ext cx="1152525" cy="53122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man in the middle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2200" y="5181600"/>
            <a:ext cx="990600" cy="53122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cache</a:t>
            </a:r>
          </a:p>
          <a:p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poisoning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57600" y="5181600"/>
            <a:ext cx="914400" cy="53122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modified</a:t>
            </a:r>
          </a:p>
          <a:p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00600" y="5029200"/>
            <a:ext cx="1533525" cy="777443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spoofing</a:t>
            </a:r>
            <a:b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</a:br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master</a:t>
            </a:r>
          </a:p>
          <a:p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(routing/</a:t>
            </a:r>
            <a:r>
              <a:rPr lang="en-US" sz="1600" b="1" dirty="0" err="1" smtClean="0">
                <a:solidFill>
                  <a:schemeClr val="accent5"/>
                </a:solidFill>
                <a:latin typeface="Source Sans Pro"/>
                <a:cs typeface="Source Sans Pro"/>
              </a:rPr>
              <a:t>DoS</a:t>
            </a:r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77000" y="5181600"/>
            <a:ext cx="1200150" cy="53122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spoofed</a:t>
            </a:r>
          </a:p>
          <a:p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updates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5181600"/>
            <a:ext cx="1200150" cy="53122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corrupted</a:t>
            </a:r>
            <a:b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</a:br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data</a:t>
            </a:r>
          </a:p>
        </p:txBody>
      </p:sp>
      <p:cxnSp>
        <p:nvCxnSpPr>
          <p:cNvPr id="26" name="Straight Arrow Connector 25"/>
          <p:cNvCxnSpPr>
            <a:stCxn id="4" idx="3"/>
            <a:endCxn id="5" idx="1"/>
          </p:cNvCxnSpPr>
          <p:nvPr/>
        </p:nvCxnSpPr>
        <p:spPr bwMode="auto">
          <a:xfrm flipV="1">
            <a:off x="1981200" y="2618423"/>
            <a:ext cx="609600" cy="1619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5" idx="3"/>
            <a:endCxn id="6" idx="1"/>
          </p:cNvCxnSpPr>
          <p:nvPr/>
        </p:nvCxnSpPr>
        <p:spPr bwMode="auto">
          <a:xfrm flipV="1">
            <a:off x="3657600" y="1780223"/>
            <a:ext cx="609600" cy="8382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5" idx="3"/>
            <a:endCxn id="7" idx="1"/>
          </p:cNvCxnSpPr>
          <p:nvPr/>
        </p:nvCxnSpPr>
        <p:spPr bwMode="auto">
          <a:xfrm>
            <a:off x="3657600" y="2618423"/>
            <a:ext cx="628650" cy="95839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15" idx="1"/>
            <a:endCxn id="6" idx="3"/>
          </p:cNvCxnSpPr>
          <p:nvPr/>
        </p:nvCxnSpPr>
        <p:spPr bwMode="auto">
          <a:xfrm flipH="1" flipV="1">
            <a:off x="5334000" y="1780223"/>
            <a:ext cx="1524000" cy="5629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17" idx="1"/>
          </p:cNvCxnSpPr>
          <p:nvPr/>
        </p:nvCxnSpPr>
        <p:spPr bwMode="auto">
          <a:xfrm flipH="1" flipV="1">
            <a:off x="5105400" y="2057400"/>
            <a:ext cx="1752600" cy="79901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>
            <a:stCxn id="6" idx="2"/>
            <a:endCxn id="7" idx="0"/>
          </p:cNvCxnSpPr>
          <p:nvPr/>
        </p:nvCxnSpPr>
        <p:spPr bwMode="auto">
          <a:xfrm>
            <a:off x="4800600" y="2188845"/>
            <a:ext cx="19050" cy="109731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>
            <a:stCxn id="19" idx="0"/>
          </p:cNvCxnSpPr>
          <p:nvPr/>
        </p:nvCxnSpPr>
        <p:spPr bwMode="auto">
          <a:xfrm flipV="1">
            <a:off x="1557338" y="2743200"/>
            <a:ext cx="652462" cy="24384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stCxn id="20" idx="0"/>
            <a:endCxn id="5" idx="2"/>
          </p:cNvCxnSpPr>
          <p:nvPr/>
        </p:nvCxnSpPr>
        <p:spPr bwMode="auto">
          <a:xfrm flipV="1">
            <a:off x="2857500" y="3027045"/>
            <a:ext cx="266700" cy="215455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stCxn id="21" idx="0"/>
            <a:endCxn id="7" idx="2"/>
          </p:cNvCxnSpPr>
          <p:nvPr/>
        </p:nvCxnSpPr>
        <p:spPr bwMode="auto">
          <a:xfrm flipV="1">
            <a:off x="4114800" y="3867479"/>
            <a:ext cx="704850" cy="131412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>
            <a:endCxn id="22" idx="0"/>
          </p:cNvCxnSpPr>
          <p:nvPr/>
        </p:nvCxnSpPr>
        <p:spPr bwMode="auto">
          <a:xfrm rot="16200000" flipH="1">
            <a:off x="4040983" y="3502820"/>
            <a:ext cx="2362198" cy="690561"/>
          </a:xfrm>
          <a:prstGeom prst="bentConnector3">
            <a:avLst>
              <a:gd name="adj1" fmla="val 3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8575" cap="flat" cmpd="sng" algn="ctr">
            <a:solidFill>
              <a:schemeClr val="accent5"/>
            </a:solidFill>
            <a:prstDash val="sys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>
            <a:stCxn id="23" idx="0"/>
          </p:cNvCxnSpPr>
          <p:nvPr/>
        </p:nvCxnSpPr>
        <p:spPr bwMode="auto">
          <a:xfrm flipH="1" flipV="1">
            <a:off x="5867400" y="2514600"/>
            <a:ext cx="1209675" cy="26670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Straight Arrow Connector 66"/>
          <p:cNvCxnSpPr>
            <a:stCxn id="15" idx="3"/>
            <a:endCxn id="24" idx="0"/>
          </p:cNvCxnSpPr>
          <p:nvPr/>
        </p:nvCxnSpPr>
        <p:spPr bwMode="auto">
          <a:xfrm>
            <a:off x="7724775" y="1836522"/>
            <a:ext cx="647700" cy="3345078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 cap="flat" cmpd="sng" algn="ctr">
            <a:solidFill>
              <a:schemeClr val="accent5"/>
            </a:solidFill>
            <a:prstDash val="sys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3" name="Rectangle 112"/>
          <p:cNvSpPr/>
          <p:nvPr/>
        </p:nvSpPr>
        <p:spPr>
          <a:xfrm>
            <a:off x="76200" y="2133600"/>
            <a:ext cx="461665" cy="1006194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DATA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41803" y="4724400"/>
            <a:ext cx="720197" cy="1336981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ATTACK</a:t>
            </a:r>
          </a:p>
          <a:p>
            <a:pPr>
              <a:lnSpc>
                <a:spcPct val="70000"/>
              </a:lnSpc>
            </a:pPr>
            <a:r>
              <a:rPr lang="en-US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VECTORS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4648200" y="1066800"/>
            <a:ext cx="0" cy="5181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 bwMode="auto">
          <a:xfrm>
            <a:off x="609600" y="1143000"/>
            <a:ext cx="3962400" cy="5410200"/>
          </a:xfrm>
          <a:prstGeom prst="rect">
            <a:avLst/>
          </a:prstGeom>
          <a:solidFill>
            <a:srgbClr val="4ABB42">
              <a:alpha val="20000"/>
            </a:srgbClr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72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24400" y="1066800"/>
            <a:ext cx="4419600" cy="54864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xtLst/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72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36298" y="5943600"/>
            <a:ext cx="2494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DNSSEC scope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3670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Brief reminder on cryptography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Nowadays most of our Security Services are based in one (or a combination) of the following areas:</a:t>
            </a:r>
          </a:p>
          <a:p>
            <a:pPr lvl="1"/>
            <a:r>
              <a:rPr lang="en-US" dirty="0" smtClean="0"/>
              <a:t>One-way hash functions</a:t>
            </a:r>
          </a:p>
          <a:p>
            <a:pPr lvl="1"/>
            <a:r>
              <a:rPr lang="en-US" dirty="0" smtClean="0"/>
              <a:t>Symmetric key crypto</a:t>
            </a:r>
          </a:p>
          <a:p>
            <a:pPr lvl="1"/>
            <a:r>
              <a:rPr lang="en-US" dirty="0" smtClean="0"/>
              <a:t>Public-key crypto (or asymmetric)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545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One-way hash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1257300"/>
            <a:ext cx="7467600" cy="2552700"/>
          </a:xfrm>
        </p:spPr>
        <p:txBody>
          <a:bodyPr/>
          <a:lstStyle/>
          <a:p>
            <a:r>
              <a:rPr lang="en-US" dirty="0" smtClean="0"/>
              <a:t>Takes a </a:t>
            </a:r>
            <a:r>
              <a:rPr lang="en-US" b="1" dirty="0" smtClean="0"/>
              <a:t>message</a:t>
            </a:r>
            <a:r>
              <a:rPr lang="en-US" dirty="0" smtClean="0"/>
              <a:t> of any length as input</a:t>
            </a:r>
          </a:p>
          <a:p>
            <a:r>
              <a:rPr lang="en-US" dirty="0" smtClean="0"/>
              <a:t>Delivers a short and fixed length output (usually called </a:t>
            </a:r>
            <a:r>
              <a:rPr lang="en-US" b="1" dirty="0" smtClean="0"/>
              <a:t>hash</a:t>
            </a:r>
            <a:r>
              <a:rPr lang="en-US" dirty="0" smtClean="0"/>
              <a:t> or </a:t>
            </a:r>
            <a:r>
              <a:rPr lang="en-US" b="1" dirty="0" smtClean="0"/>
              <a:t>digest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can be used as a </a:t>
            </a:r>
            <a:r>
              <a:rPr lang="en-US" i="1" dirty="0" smtClean="0"/>
              <a:t>digital signature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4796135"/>
            <a:ext cx="1447800" cy="1021556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endParaRPr lang="en-US" sz="2000" b="1" dirty="0" smtClean="0">
              <a:solidFill>
                <a:srgbClr val="1A8AC7"/>
              </a:solidFill>
              <a:latin typeface="Source Sans Pro"/>
              <a:ea typeface="ＭＳ Ｐゴシック" charset="0"/>
              <a:cs typeface="DINOT-Medium" charset="0"/>
              <a:sym typeface="DINOT-Medium" charset="0"/>
            </a:endParaRPr>
          </a:p>
          <a:p>
            <a:r>
              <a:rPr lang="en-US" sz="20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Message</a:t>
            </a:r>
          </a:p>
          <a:p>
            <a:endParaRPr lang="en-US" sz="2000" b="1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76600" y="4796135"/>
            <a:ext cx="1447800" cy="1021556"/>
          </a:xfrm>
          <a:prstGeom prst="roundRect">
            <a:avLst/>
          </a:prstGeom>
          <a:ln/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20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one-way</a:t>
            </a:r>
          </a:p>
          <a:p>
            <a:r>
              <a:rPr lang="en-US" sz="20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hash</a:t>
            </a:r>
          </a:p>
          <a:p>
            <a:r>
              <a:rPr lang="en-US" sz="20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function</a:t>
            </a:r>
            <a:endParaRPr lang="en-US" sz="2000" b="1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943600" y="4796135"/>
            <a:ext cx="1447800" cy="1021556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endParaRPr lang="en-US" sz="2000" b="1" dirty="0" err="1">
              <a:solidFill>
                <a:srgbClr val="1A8AC7"/>
              </a:solidFill>
              <a:latin typeface="Source Sans Pro"/>
              <a:ea typeface="ＭＳ Ｐゴシック" charset="0"/>
              <a:cs typeface="DINOT-Medium" charset="0"/>
              <a:sym typeface="DINOT-Medium" charset="0"/>
            </a:endParaRPr>
          </a:p>
          <a:p>
            <a:r>
              <a:rPr lang="en-US" sz="20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Digest</a:t>
            </a:r>
          </a:p>
          <a:p>
            <a:endParaRPr lang="en-US" sz="2000" b="1" dirty="0" err="1" smtClean="0">
              <a:solidFill>
                <a:srgbClr val="1A8AC7"/>
              </a:solidFill>
              <a:latin typeface="Source Sans Pro"/>
              <a:ea typeface="ＭＳ Ｐゴシック" charset="0"/>
              <a:cs typeface="DINOT-Medium" charset="0"/>
              <a:sym typeface="DINOT-Medium" charset="0"/>
            </a:endParaRP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 bwMode="auto">
          <a:xfrm>
            <a:off x="1905000" y="5306913"/>
            <a:ext cx="13716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1A8AC7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 bwMode="auto">
          <a:xfrm>
            <a:off x="4724400" y="5306913"/>
            <a:ext cx="12192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1A8AC7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>
          <a:xfrm>
            <a:off x="5638800" y="5862935"/>
            <a:ext cx="2051995" cy="431996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r>
              <a:rPr lang="en-US" sz="9600" b="1" dirty="0" smtClean="0">
                <a:latin typeface="Abadi MT Condensed Light"/>
                <a:cs typeface="Abadi MT Condensed Light"/>
              </a:rPr>
              <a:t>}</a:t>
            </a:r>
            <a:endParaRPr lang="en-US" sz="9600" b="1" dirty="0">
              <a:latin typeface="Abadi MT Condensed Light"/>
              <a:cs typeface="Abadi MT Condensed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35211" y="6243935"/>
            <a:ext cx="1694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fixed length</a:t>
            </a:r>
            <a:endParaRPr lang="en-US" dirty="0">
              <a:latin typeface="Source Sans Pro"/>
              <a:cs typeface="Source Sans Pro"/>
            </a:endParaRPr>
          </a:p>
        </p:txBody>
      </p:sp>
      <p:cxnSp>
        <p:nvCxnSpPr>
          <p:cNvPr id="22" name="Curved Connector 21"/>
          <p:cNvCxnSpPr>
            <a:stCxn id="7" idx="0"/>
            <a:endCxn id="5" idx="0"/>
          </p:cNvCxnSpPr>
          <p:nvPr/>
        </p:nvCxnSpPr>
        <p:spPr bwMode="auto">
          <a:xfrm rot="16200000" flipV="1">
            <a:off x="3924300" y="2052935"/>
            <a:ext cx="12700" cy="5486400"/>
          </a:xfrm>
          <a:prstGeom prst="curvedConnector3">
            <a:avLst>
              <a:gd name="adj1" fmla="val 650588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1A8AC7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&quot;No&quot; Symbol 23"/>
          <p:cNvSpPr/>
          <p:nvPr/>
        </p:nvSpPr>
        <p:spPr>
          <a:xfrm>
            <a:off x="3581399" y="3500735"/>
            <a:ext cx="1066801" cy="9906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9534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8" grpId="0"/>
      <p:bldP spid="20" grpId="0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One-way hash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Most common</a:t>
            </a:r>
          </a:p>
          <a:p>
            <a:pPr lvl="1"/>
            <a:r>
              <a:rPr lang="en-US" dirty="0" smtClean="0"/>
              <a:t>MD5</a:t>
            </a:r>
          </a:p>
          <a:p>
            <a:pPr lvl="1"/>
            <a:r>
              <a:rPr lang="en-US" dirty="0" smtClean="0"/>
              <a:t>SHA-1</a:t>
            </a:r>
          </a:p>
          <a:p>
            <a:pPr lvl="1"/>
            <a:r>
              <a:rPr lang="en-US" dirty="0" smtClean="0"/>
              <a:t>SHA-2</a:t>
            </a:r>
          </a:p>
          <a:p>
            <a:pPr lvl="1"/>
            <a:r>
              <a:rPr lang="en-US" dirty="0" smtClean="0"/>
              <a:t>GOST</a:t>
            </a:r>
          </a:p>
          <a:p>
            <a:pPr lvl="1"/>
            <a:r>
              <a:rPr lang="en-US" dirty="0" smtClean="0"/>
              <a:t>HAVAL</a:t>
            </a:r>
          </a:p>
          <a:p>
            <a:pPr lvl="1"/>
            <a:r>
              <a:rPr lang="en-US" dirty="0" smtClean="0"/>
              <a:t>DES</a:t>
            </a:r>
          </a:p>
          <a:p>
            <a:pPr lvl="1"/>
            <a:r>
              <a:rPr lang="en-US" dirty="0" smtClean="0"/>
              <a:t>checksum</a:t>
            </a:r>
          </a:p>
          <a:p>
            <a:pPr lvl="1"/>
            <a:r>
              <a:rPr lang="en-US" dirty="0" smtClean="0"/>
              <a:t>CRC{16,32,64}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543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Symmetric key crypto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1257300"/>
            <a:ext cx="7467600" cy="1943100"/>
          </a:xfrm>
        </p:spPr>
        <p:txBody>
          <a:bodyPr/>
          <a:lstStyle/>
          <a:p>
            <a:r>
              <a:rPr lang="en-US" dirty="0" smtClean="0"/>
              <a:t>Both sender and receiver share a key.</a:t>
            </a:r>
          </a:p>
          <a:p>
            <a:r>
              <a:rPr lang="en-US" dirty="0"/>
              <a:t>K</a:t>
            </a:r>
            <a:r>
              <a:rPr lang="en-US" dirty="0" smtClean="0"/>
              <a:t>ey is used to encrypt a message, which can be decrypted by the same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4160044"/>
            <a:ext cx="1447800" cy="1021556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endParaRPr lang="en-US" sz="2000" b="1" dirty="0" smtClean="0">
              <a:solidFill>
                <a:srgbClr val="1A8AC7"/>
              </a:solidFill>
              <a:latin typeface="Source Sans Pro"/>
              <a:ea typeface="ＭＳ Ｐゴシック" charset="0"/>
              <a:cs typeface="DINOT-Medium" charset="0"/>
              <a:sym typeface="DINOT-Medium" charset="0"/>
            </a:endParaRPr>
          </a:p>
          <a:p>
            <a:r>
              <a:rPr lang="en-US" sz="20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Alice</a:t>
            </a:r>
          </a:p>
          <a:p>
            <a:endParaRPr lang="en-US" sz="2000" b="1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867400" y="4160044"/>
            <a:ext cx="1447800" cy="1021556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endParaRPr lang="en-US" sz="2000" b="1" dirty="0" smtClean="0">
              <a:solidFill>
                <a:srgbClr val="1A8AC7"/>
              </a:solidFill>
              <a:latin typeface="Source Sans Pro"/>
              <a:ea typeface="ＭＳ Ｐゴシック" charset="0"/>
              <a:cs typeface="DINOT-Medium" charset="0"/>
              <a:sym typeface="DINOT-Medium" charset="0"/>
            </a:endParaRPr>
          </a:p>
          <a:p>
            <a:r>
              <a:rPr lang="en-US" sz="20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Bob</a:t>
            </a:r>
          </a:p>
          <a:p>
            <a:endParaRPr lang="en-US" sz="2000" b="1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pic>
        <p:nvPicPr>
          <p:cNvPr id="8" name="Picture 7" descr="jean_victor_balin_icon_letter_mail.png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5400" y="5257800"/>
            <a:ext cx="1066800" cy="825697"/>
          </a:xfrm>
          <a:prstGeom prst="rect">
            <a:avLst/>
          </a:prstGeom>
        </p:spPr>
      </p:pic>
      <p:pic>
        <p:nvPicPr>
          <p:cNvPr id="9" name="Picture 8" descr="Icon_-_Padlock_-_Monochrom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5181600"/>
            <a:ext cx="926353" cy="926353"/>
          </a:xfrm>
          <a:prstGeom prst="rect">
            <a:avLst/>
          </a:prstGeom>
        </p:spPr>
      </p:pic>
      <p:cxnSp>
        <p:nvCxnSpPr>
          <p:cNvPr id="11" name="Curved Connector 10"/>
          <p:cNvCxnSpPr>
            <a:stCxn id="5" idx="0"/>
            <a:endCxn id="7" idx="1"/>
          </p:cNvCxnSpPr>
          <p:nvPr/>
        </p:nvCxnSpPr>
        <p:spPr bwMode="auto">
          <a:xfrm rot="5400000" flipH="1" flipV="1">
            <a:off x="1837181" y="2720625"/>
            <a:ext cx="783338" cy="2095500"/>
          </a:xfrm>
          <a:prstGeom prst="curvedConnector2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7150" cap="flat" cmpd="sng" algn="ctr">
            <a:solidFill>
              <a:srgbClr val="1A8AC7"/>
            </a:solidFill>
            <a:prstDash val="sysDash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urved Connector 16"/>
          <p:cNvCxnSpPr>
            <a:stCxn id="7" idx="3"/>
            <a:endCxn id="6" idx="0"/>
          </p:cNvCxnSpPr>
          <p:nvPr/>
        </p:nvCxnSpPr>
        <p:spPr bwMode="auto">
          <a:xfrm>
            <a:off x="4636247" y="3376706"/>
            <a:ext cx="1955053" cy="783338"/>
          </a:xfrm>
          <a:prstGeom prst="curvedConnector2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7150" cap="flat" cmpd="sng" algn="ctr">
            <a:solidFill>
              <a:srgbClr val="1A8AC7"/>
            </a:solidFill>
            <a:prstDash val="sysDash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" name="Picture 6" descr="witchlines_Simple_key.png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5" b="27143"/>
          <a:stretch/>
        </p:blipFill>
        <p:spPr>
          <a:xfrm>
            <a:off x="3276600" y="3048000"/>
            <a:ext cx="1359647" cy="65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67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88 L -0.23263 0.3344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01" y="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46667 0.0064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32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37 L 0.48264 0.003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25 0.3333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Asymmetric or Public Key crypto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1257300"/>
            <a:ext cx="7467600" cy="1943100"/>
          </a:xfrm>
        </p:spPr>
        <p:txBody>
          <a:bodyPr/>
          <a:lstStyle/>
          <a:p>
            <a:r>
              <a:rPr lang="en-US" dirty="0" smtClean="0"/>
              <a:t>Sender has a pair of keys. One is private and the other one is public.</a:t>
            </a:r>
          </a:p>
          <a:p>
            <a:r>
              <a:rPr lang="en-US" dirty="0" smtClean="0"/>
              <a:t>Each key is able to encrypt a message, while the other key can do the opposite.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4605291"/>
            <a:ext cx="1447800" cy="1021556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endParaRPr lang="en-US" sz="2000" b="1" dirty="0" smtClean="0">
              <a:solidFill>
                <a:srgbClr val="1A8AC7"/>
              </a:solidFill>
              <a:latin typeface="Source Sans Pro"/>
              <a:ea typeface="ＭＳ Ｐゴシック" charset="0"/>
              <a:cs typeface="DINOT-Medium" charset="0"/>
              <a:sym typeface="DINOT-Medium" charset="0"/>
            </a:endParaRPr>
          </a:p>
          <a:p>
            <a:r>
              <a:rPr lang="en-US" sz="20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Alice</a:t>
            </a:r>
          </a:p>
          <a:p>
            <a:endParaRPr lang="en-US" sz="2000" b="1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867400" y="4605291"/>
            <a:ext cx="1447800" cy="1021556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endParaRPr lang="en-US" sz="2000" b="1" dirty="0" smtClean="0">
              <a:solidFill>
                <a:srgbClr val="1A8AC7"/>
              </a:solidFill>
              <a:latin typeface="Source Sans Pro"/>
              <a:ea typeface="ＭＳ Ｐゴシック" charset="0"/>
              <a:cs typeface="DINOT-Medium" charset="0"/>
              <a:sym typeface="DINOT-Medium" charset="0"/>
            </a:endParaRPr>
          </a:p>
          <a:p>
            <a:r>
              <a:rPr lang="en-US" sz="20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Bob</a:t>
            </a:r>
          </a:p>
          <a:p>
            <a:endParaRPr lang="en-US" sz="2000" b="1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pic>
        <p:nvPicPr>
          <p:cNvPr id="7" name="Picture 6" descr="jean_victor_balin_icon_letter_mail.png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7400" y="4724400"/>
            <a:ext cx="1066800" cy="825697"/>
          </a:xfrm>
          <a:prstGeom prst="rect">
            <a:avLst/>
          </a:prstGeom>
        </p:spPr>
      </p:pic>
      <p:pic>
        <p:nvPicPr>
          <p:cNvPr id="8" name="Picture 7" descr="Icon_-_Padlock_-_Monochrom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3600" y="4648200"/>
            <a:ext cx="926353" cy="926353"/>
          </a:xfrm>
          <a:prstGeom prst="rect">
            <a:avLst/>
          </a:prstGeom>
        </p:spPr>
      </p:pic>
      <p:pic>
        <p:nvPicPr>
          <p:cNvPr id="11" name="Picture 10" descr="witchlines_Simple_key.png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5" b="27143"/>
          <a:stretch/>
        </p:blipFill>
        <p:spPr>
          <a:xfrm>
            <a:off x="609600" y="3962400"/>
            <a:ext cx="945572" cy="457200"/>
          </a:xfrm>
          <a:prstGeom prst="rect">
            <a:avLst/>
          </a:prstGeom>
        </p:spPr>
      </p:pic>
      <p:pic>
        <p:nvPicPr>
          <p:cNvPr id="14" name="Picture 13" descr="witchlines_Simple_key.png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5" b="27143"/>
          <a:stretch/>
        </p:blipFill>
        <p:spPr>
          <a:xfrm>
            <a:off x="609600" y="3352800"/>
            <a:ext cx="945572" cy="4572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7200" y="3352800"/>
            <a:ext cx="1219200" cy="457200"/>
          </a:xfrm>
          <a:prstGeom prst="rect">
            <a:avLst/>
          </a:prstGeom>
          <a:solidFill>
            <a:schemeClr val="lt1">
              <a:alpha val="74000"/>
            </a:schemeClr>
          </a:solidFill>
          <a:ln w="31750" cap="rnd" cmpd="sng">
            <a:solidFill>
              <a:schemeClr val="bg1">
                <a:lumMod val="50000"/>
              </a:schemeClr>
            </a:solidFill>
            <a:prstDash val="sysDash"/>
            <a:beve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pic>
        <p:nvPicPr>
          <p:cNvPr id="16" name="Picture 15" descr="witchlines_Simple_key.png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5" b="27143"/>
          <a:stretch/>
        </p:blipFill>
        <p:spPr>
          <a:xfrm>
            <a:off x="6096000" y="3962400"/>
            <a:ext cx="94557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496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0.15834 0.23334 " pathEditMode="relative" ptsTypes="AA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1.11111E-6 L 0.60834 -1.11111E-6 " pathEditMode="relative" ptsTypes="AA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0.28159 4.44444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0.28264 -0.0009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3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1.11111E-6 L -0.14999 0.13333 " pathEditMode="relative" ptsTypes="AA">
                                      <p:cBhvr>
                                        <p:cTn id="4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Public Key crypto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RSA (</a:t>
            </a:r>
            <a:r>
              <a:rPr lang="en-US" dirty="0" err="1" smtClean="0"/>
              <a:t>Riverst</a:t>
            </a:r>
            <a:r>
              <a:rPr lang="en-US" dirty="0" smtClean="0"/>
              <a:t> Shamir </a:t>
            </a:r>
            <a:r>
              <a:rPr lang="en-US" dirty="0" err="1" smtClean="0"/>
              <a:t>Adleman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DSA (Digital Signature Algorithm)</a:t>
            </a:r>
          </a:p>
          <a:p>
            <a:r>
              <a:rPr lang="en-US" dirty="0" err="1" smtClean="0"/>
              <a:t>ElGamal</a:t>
            </a:r>
            <a:endParaRPr lang="en-US" dirty="0"/>
          </a:p>
          <a:p>
            <a:r>
              <a:rPr lang="en-US" dirty="0" smtClean="0"/>
              <a:t>ECDSA (Elliptic Curve Digital Signature Algorithm)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253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 bwMode="auto">
          <a:xfrm>
            <a:off x="724049" y="1442720"/>
            <a:ext cx="822960" cy="82296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 bwMode="auto">
          <a:xfrm>
            <a:off x="152400" y="1371600"/>
            <a:ext cx="1371600" cy="730413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sz="18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/>
            </a:r>
            <a:br>
              <a:rPr lang="en-US" sz="18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Client</a:t>
            </a:r>
            <a:r>
              <a:rPr lang="en-US" sz="18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/>
            </a:r>
            <a:br>
              <a:rPr lang="en-US" sz="18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endParaRPr lang="en-US" sz="1800" b="1" dirty="0" smtClean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810000" y="1304783"/>
            <a:ext cx="1371600" cy="1016448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sz="18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/>
            </a:r>
            <a:br>
              <a:rPr lang="en-US" sz="18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Resolver</a:t>
            </a:r>
            <a:b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(ISP)</a:t>
            </a:r>
            <a:r>
              <a:rPr lang="en-US" sz="18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/>
            </a:r>
            <a:br>
              <a:rPr lang="en-US" sz="18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endParaRPr lang="en-US" sz="1800" b="1" dirty="0" smtClean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676400" y="1284422"/>
            <a:ext cx="2057400" cy="391978"/>
            <a:chOff x="1676400" y="446222"/>
            <a:chExt cx="2057400" cy="391978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1676400" y="838200"/>
              <a:ext cx="20574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1676400" y="446222"/>
              <a:ext cx="1962692" cy="3157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8405" tIns="19202" rIns="38405" bIns="19202" rtlCol="0">
              <a:spAutoFit/>
            </a:bodyPr>
            <a:lstStyle/>
            <a:p>
              <a:r>
                <a:rPr lang="en-US" sz="1800" b="1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www.ejemplo.cl. ?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57800" y="1295400"/>
            <a:ext cx="2286000" cy="391978"/>
            <a:chOff x="1676400" y="446222"/>
            <a:chExt cx="2057400" cy="391978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1676400" y="838200"/>
              <a:ext cx="20574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TextBox 25"/>
            <p:cNvSpPr txBox="1"/>
            <p:nvPr/>
          </p:nvSpPr>
          <p:spPr>
            <a:xfrm>
              <a:off x="1676400" y="446222"/>
              <a:ext cx="1962692" cy="3157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8405" tIns="19202" rIns="38405" bIns="19202" rtlCol="0">
              <a:spAutoFit/>
            </a:bodyPr>
            <a:lstStyle/>
            <a:p>
              <a:r>
                <a:rPr lang="en-US" sz="1800" b="1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www.ejemplo.cl. ?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 rot="2511976">
            <a:off x="4547358" y="3203463"/>
            <a:ext cx="3455044" cy="391978"/>
            <a:chOff x="1676400" y="446222"/>
            <a:chExt cx="2057400" cy="391978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>
              <a:off x="1676400" y="838200"/>
              <a:ext cx="20574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676400" y="446222"/>
              <a:ext cx="1962692" cy="3157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8405" tIns="19202" rIns="38405" bIns="19202" rtlCol="0">
              <a:spAutoFit/>
            </a:bodyPr>
            <a:lstStyle/>
            <a:p>
              <a:r>
                <a:rPr lang="en-US" sz="1800" b="1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www.ejemplo.cl. ?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 rot="7605343">
            <a:off x="1550515" y="3273744"/>
            <a:ext cx="2827374" cy="342101"/>
            <a:chOff x="1676400" y="838200"/>
            <a:chExt cx="2057400" cy="342101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1676400" y="838200"/>
              <a:ext cx="20574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4" name="TextBox 33"/>
            <p:cNvSpPr txBox="1"/>
            <p:nvPr/>
          </p:nvSpPr>
          <p:spPr>
            <a:xfrm rot="10756169">
              <a:off x="1936807" y="864523"/>
              <a:ext cx="1428195" cy="31577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38405" tIns="19202" rIns="38405" bIns="19202" rtlCol="0">
              <a:spAutoFit/>
            </a:bodyPr>
            <a:lstStyle/>
            <a:p>
              <a:r>
                <a:rPr lang="en-US" sz="1800" b="1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www.ejemplo.cl. ?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 bwMode="auto">
          <a:xfrm>
            <a:off x="5257800" y="1905000"/>
            <a:ext cx="22860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5916280" y="1905000"/>
            <a:ext cx="949215" cy="457200"/>
          </a:xfrm>
          <a:prstGeom prst="rect">
            <a:avLst/>
          </a:prstGeom>
          <a:noFill/>
          <a:ln>
            <a:noFill/>
          </a:ln>
        </p:spPr>
        <p:txBody>
          <a:bodyPr wrap="none" lIns="38405" tIns="19202" rIns="38405" bIns="19202" rtlCol="0">
            <a:spAutoFit/>
          </a:bodyPr>
          <a:lstStyle/>
          <a:p>
            <a:r>
              <a:rPr lang="en-US" sz="1800" b="1" dirty="0" err="1" smtClean="0">
                <a:solidFill>
                  <a:schemeClr val="tx2"/>
                </a:solidFill>
                <a:latin typeface="Source Sans Pro"/>
                <a:cs typeface="Source Sans Pro"/>
              </a:rPr>
              <a:t>a.nic.cl</a:t>
            </a:r>
            <a:r>
              <a:rPr lang="en-US" sz="1800" b="1" dirty="0" smtClean="0">
                <a:solidFill>
                  <a:schemeClr val="tx2"/>
                </a:solidFill>
                <a:latin typeface="Source Sans Pro"/>
                <a:cs typeface="Source Sans Pro"/>
              </a:rPr>
              <a:t>.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DNSSEC Works</a:t>
            </a:r>
            <a:endParaRPr lang="en-US" dirty="0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17</a:t>
            </a:fld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 bwMode="auto">
          <a:xfrm rot="2499942">
            <a:off x="4143681" y="3540414"/>
            <a:ext cx="328948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 rot="2499942">
            <a:off x="4937627" y="3463857"/>
            <a:ext cx="1518646" cy="315778"/>
          </a:xfrm>
          <a:prstGeom prst="rect">
            <a:avLst/>
          </a:prstGeom>
          <a:noFill/>
          <a:ln>
            <a:noFill/>
          </a:ln>
        </p:spPr>
        <p:txBody>
          <a:bodyPr wrap="none" lIns="38405" tIns="19202" rIns="38405" bIns="19202" rtlCol="0">
            <a:spAutoFit/>
          </a:bodyPr>
          <a:lstStyle/>
          <a:p>
            <a:r>
              <a:rPr lang="en-US" sz="1800" b="1" dirty="0" err="1" smtClean="0">
                <a:solidFill>
                  <a:schemeClr val="tx2"/>
                </a:solidFill>
                <a:latin typeface="Source Sans Pro"/>
                <a:cs typeface="Source Sans Pro"/>
              </a:rPr>
              <a:t>ns.ejemplo.cl</a:t>
            </a:r>
            <a:r>
              <a:rPr lang="en-US" sz="1800" b="1" dirty="0" smtClean="0">
                <a:solidFill>
                  <a:schemeClr val="tx2"/>
                </a:solidFill>
                <a:latin typeface="Source Sans Pro"/>
                <a:cs typeface="Source Sans Pro"/>
              </a:rPr>
              <a:t>.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rot="18346419" flipH="1">
            <a:off x="1983378" y="3583340"/>
            <a:ext cx="2870521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TextBox 50"/>
          <p:cNvSpPr txBox="1"/>
          <p:nvPr/>
        </p:nvSpPr>
        <p:spPr>
          <a:xfrm rot="18346419">
            <a:off x="2622866" y="3612868"/>
            <a:ext cx="1929804" cy="315778"/>
          </a:xfrm>
          <a:prstGeom prst="rect">
            <a:avLst/>
          </a:prstGeom>
          <a:noFill/>
          <a:ln>
            <a:noFill/>
          </a:ln>
        </p:spPr>
        <p:txBody>
          <a:bodyPr wrap="none" lIns="38405" tIns="19202" rIns="38405" bIns="19202" rtlCol="0">
            <a:sp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  <a:latin typeface="Source Sans Pro"/>
                <a:cs typeface="Source Sans Pro"/>
              </a:rPr>
              <a:t>192.0.2.2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600200" y="1905000"/>
            <a:ext cx="2133600" cy="315778"/>
            <a:chOff x="457200" y="2362200"/>
            <a:chExt cx="2133600" cy="315778"/>
          </a:xfrm>
        </p:grpSpPr>
        <p:cxnSp>
          <p:nvCxnSpPr>
            <p:cNvPr id="62" name="Straight Arrow Connector 61"/>
            <p:cNvCxnSpPr/>
            <p:nvPr/>
          </p:nvCxnSpPr>
          <p:spPr bwMode="auto">
            <a:xfrm>
              <a:off x="457200" y="2362200"/>
              <a:ext cx="21336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TextBox 62"/>
            <p:cNvSpPr txBox="1"/>
            <p:nvPr/>
          </p:nvSpPr>
          <p:spPr>
            <a:xfrm>
              <a:off x="1001481" y="2362200"/>
              <a:ext cx="1026538" cy="3157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8405" tIns="19202" rIns="38405" bIns="19202" rtlCol="0">
              <a:spAutoFit/>
            </a:bodyPr>
            <a:lstStyle/>
            <a:p>
              <a:r>
                <a:rPr lang="en-US" sz="1800" b="1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192.0.2.2</a:t>
              </a:r>
            </a:p>
          </p:txBody>
        </p:sp>
      </p:grpSp>
      <p:sp>
        <p:nvSpPr>
          <p:cNvPr id="27" name="Rounded Rectangle 26"/>
          <p:cNvSpPr/>
          <p:nvPr/>
        </p:nvSpPr>
        <p:spPr bwMode="auto">
          <a:xfrm>
            <a:off x="6477000" y="4800600"/>
            <a:ext cx="1828800" cy="1164574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/>
            </a:r>
            <a:b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.CL</a:t>
            </a:r>
            <a:b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 err="1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nameserver</a:t>
            </a:r>
            <a: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/>
            </a:r>
            <a:b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endParaRPr lang="en-US" b="1" dirty="0" smtClean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7620000" y="1219200"/>
            <a:ext cx="1371600" cy="1164574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/>
            </a:r>
            <a:b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Root</a:t>
            </a:r>
            <a:b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Server</a:t>
            </a:r>
            <a:b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endParaRPr lang="en-US" b="1" dirty="0" smtClean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600200" y="4800600"/>
            <a:ext cx="1828800" cy="1164574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/>
            </a:r>
            <a:b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EJEMPLO.CL</a:t>
            </a:r>
            <a:b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 err="1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nameserver</a:t>
            </a:r>
            <a: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/>
            </a:r>
            <a:b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endParaRPr lang="en-US" b="1" dirty="0" smtClean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pic>
        <p:nvPicPr>
          <p:cNvPr id="43" name="Picture 42" descr="witchlines_Simple_key.png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5" b="27143"/>
          <a:stretch/>
        </p:blipFill>
        <p:spPr>
          <a:xfrm>
            <a:off x="4419600" y="838200"/>
            <a:ext cx="945572" cy="457200"/>
          </a:xfrm>
          <a:prstGeom prst="rect">
            <a:avLst/>
          </a:prstGeom>
        </p:spPr>
      </p:pic>
      <p:pic>
        <p:nvPicPr>
          <p:cNvPr id="44" name="Picture 43" descr="witchlines_Simple_key.png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5" b="27143"/>
          <a:stretch/>
        </p:blipFill>
        <p:spPr>
          <a:xfrm>
            <a:off x="7924800" y="762000"/>
            <a:ext cx="945572" cy="457200"/>
          </a:xfrm>
          <a:prstGeom prst="rect">
            <a:avLst/>
          </a:prstGeom>
        </p:spPr>
      </p:pic>
      <p:pic>
        <p:nvPicPr>
          <p:cNvPr id="2" name="Picture 1" descr="signature_scan.gif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53" t="22942" r="11961" b="11765"/>
          <a:stretch/>
        </p:blipFill>
        <p:spPr>
          <a:xfrm>
            <a:off x="6324600" y="2209800"/>
            <a:ext cx="838200" cy="482073"/>
          </a:xfrm>
          <a:prstGeom prst="rect">
            <a:avLst/>
          </a:prstGeom>
        </p:spPr>
      </p:pic>
      <p:pic>
        <p:nvPicPr>
          <p:cNvPr id="45" name="Picture 44" descr="witchlines_Simple_key.png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5" b="27143"/>
          <a:stretch/>
        </p:blipFill>
        <p:spPr>
          <a:xfrm>
            <a:off x="8173028" y="4343400"/>
            <a:ext cx="945572" cy="457200"/>
          </a:xfrm>
          <a:prstGeom prst="rect">
            <a:avLst/>
          </a:prstGeom>
        </p:spPr>
      </p:pic>
      <p:pic>
        <p:nvPicPr>
          <p:cNvPr id="49" name="Picture 48" descr="witchlines_Simple_key.png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5" b="27143"/>
          <a:stretch/>
        </p:blipFill>
        <p:spPr>
          <a:xfrm>
            <a:off x="8077200" y="2438400"/>
            <a:ext cx="945572" cy="457200"/>
          </a:xfrm>
          <a:prstGeom prst="rect">
            <a:avLst/>
          </a:prstGeom>
        </p:spPr>
      </p:pic>
      <p:pic>
        <p:nvPicPr>
          <p:cNvPr id="52" name="Picture 51" descr="witchlines_Simple_key.png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5" b="27143"/>
          <a:stretch/>
        </p:blipFill>
        <p:spPr>
          <a:xfrm>
            <a:off x="2514600" y="5943600"/>
            <a:ext cx="945572" cy="457200"/>
          </a:xfrm>
          <a:prstGeom prst="rect">
            <a:avLst/>
          </a:prstGeom>
        </p:spPr>
      </p:pic>
      <p:pic>
        <p:nvPicPr>
          <p:cNvPr id="53" name="Picture 52" descr="witchlines_Simple_key.png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5" b="27143"/>
          <a:stretch/>
        </p:blipFill>
        <p:spPr>
          <a:xfrm>
            <a:off x="6172200" y="5943600"/>
            <a:ext cx="945572" cy="457200"/>
          </a:xfrm>
          <a:prstGeom prst="rect">
            <a:avLst/>
          </a:prstGeom>
        </p:spPr>
      </p:pic>
      <p:pic>
        <p:nvPicPr>
          <p:cNvPr id="54" name="Picture 53" descr="signature_scan.gif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53" t="22942" r="11961" b="11765"/>
          <a:stretch/>
        </p:blipFill>
        <p:spPr>
          <a:xfrm rot="2503626">
            <a:off x="4854715" y="3646801"/>
            <a:ext cx="838200" cy="482073"/>
          </a:xfrm>
          <a:prstGeom prst="rect">
            <a:avLst/>
          </a:prstGeom>
        </p:spPr>
      </p:pic>
      <p:pic>
        <p:nvPicPr>
          <p:cNvPr id="55" name="Picture 54" descr="signature_scan.gif"/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53" t="22942" r="11961" b="11765"/>
          <a:stretch/>
        </p:blipFill>
        <p:spPr>
          <a:xfrm rot="18231996">
            <a:off x="3490610" y="3746479"/>
            <a:ext cx="838200" cy="482073"/>
          </a:xfrm>
          <a:prstGeom prst="rect">
            <a:avLst/>
          </a:prstGeom>
        </p:spPr>
      </p:pic>
      <p:pic>
        <p:nvPicPr>
          <p:cNvPr id="56" name="Picture 55" descr="signature_scan.gif"/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53" t="22942" r="11961" b="11765"/>
          <a:stretch/>
        </p:blipFill>
        <p:spPr>
          <a:xfrm>
            <a:off x="1752600" y="2209800"/>
            <a:ext cx="838200" cy="4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222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21007 0.1555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3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-0.33334 -0.13334 " pathEditMode="relative" ptsTypes="AA">
                                      <p:cBhvr>
                                        <p:cTn id="8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0.06667 -0.35556 " pathEditMode="relative" ptsTypes="AA">
                                      <p:cBhvr>
                                        <p:cTn id="11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7" grpId="0"/>
      <p:bldP spid="48" grpId="0"/>
      <p:bldP spid="51" grpId="0"/>
      <p:bldP spid="27" grpId="0" animBg="1"/>
      <p:bldP spid="1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DNSSEC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dirty="0"/>
              <a:t>Data authenticity and integrity by signing the </a:t>
            </a:r>
            <a:r>
              <a:rPr lang="en-US" dirty="0" smtClean="0"/>
              <a:t>Resource </a:t>
            </a:r>
            <a:r>
              <a:rPr lang="en-US" dirty="0"/>
              <a:t>Records Sets with a private </a:t>
            </a:r>
            <a:r>
              <a:rPr lang="en-US" dirty="0" smtClean="0"/>
              <a:t>key</a:t>
            </a:r>
            <a:endParaRPr lang="en-US" dirty="0"/>
          </a:p>
          <a:p>
            <a:pPr>
              <a:lnSpc>
                <a:spcPct val="70000"/>
              </a:lnSpc>
            </a:pPr>
            <a:r>
              <a:rPr lang="en-US" dirty="0" smtClean="0"/>
              <a:t>Public </a:t>
            </a:r>
            <a:r>
              <a:rPr lang="en-US" dirty="0"/>
              <a:t>DNSKEYs published, used to verify the </a:t>
            </a:r>
            <a:r>
              <a:rPr lang="en-US" dirty="0" smtClean="0"/>
              <a:t>RRSIGs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Children </a:t>
            </a:r>
            <a:r>
              <a:rPr lang="en-US" dirty="0"/>
              <a:t>sign their zones with their private </a:t>
            </a:r>
            <a:r>
              <a:rPr lang="en-US" dirty="0" smtClean="0"/>
              <a:t>key</a:t>
            </a:r>
            <a:endParaRPr lang="en-US" dirty="0"/>
          </a:p>
          <a:p>
            <a:pPr lvl="1">
              <a:lnSpc>
                <a:spcPct val="70000"/>
              </a:lnSpc>
            </a:pPr>
            <a:r>
              <a:rPr lang="en-US" sz="2800" dirty="0" smtClean="0"/>
              <a:t>Authenticity </a:t>
            </a:r>
            <a:r>
              <a:rPr lang="en-US" sz="2800" dirty="0"/>
              <a:t>of that key established by parent signing </a:t>
            </a:r>
            <a:r>
              <a:rPr lang="en-US" sz="2800" dirty="0" smtClean="0"/>
              <a:t>hash </a:t>
            </a:r>
            <a:r>
              <a:rPr lang="en-US" sz="2800" dirty="0"/>
              <a:t>(DS) of the child zone's </a:t>
            </a:r>
            <a:r>
              <a:rPr lang="en-US" sz="2800" dirty="0" smtClean="0"/>
              <a:t>key</a:t>
            </a:r>
            <a:endParaRPr lang="en-US" sz="2800" dirty="0"/>
          </a:p>
          <a:p>
            <a:pPr>
              <a:lnSpc>
                <a:spcPct val="70000"/>
              </a:lnSpc>
            </a:pPr>
            <a:r>
              <a:rPr lang="en-US" dirty="0" smtClean="0"/>
              <a:t>Repeat </a:t>
            </a:r>
            <a:r>
              <a:rPr lang="en-US" dirty="0"/>
              <a:t>for </a:t>
            </a:r>
            <a:r>
              <a:rPr lang="en-US" dirty="0" smtClean="0"/>
              <a:t>parent…</a:t>
            </a:r>
            <a:endParaRPr lang="en-US" dirty="0"/>
          </a:p>
          <a:p>
            <a:pPr>
              <a:lnSpc>
                <a:spcPct val="70000"/>
              </a:lnSpc>
            </a:pPr>
            <a:r>
              <a:rPr lang="en-US" dirty="0" smtClean="0"/>
              <a:t>Not </a:t>
            </a:r>
            <a:r>
              <a:rPr lang="en-US" dirty="0"/>
              <a:t>that difficult on </a:t>
            </a:r>
            <a:r>
              <a:rPr lang="en-US" dirty="0" smtClean="0"/>
              <a:t>paper</a:t>
            </a:r>
            <a:endParaRPr lang="en-US" dirty="0"/>
          </a:p>
          <a:p>
            <a:pPr lvl="1">
              <a:lnSpc>
                <a:spcPct val="70000"/>
              </a:lnSpc>
            </a:pPr>
            <a:r>
              <a:rPr lang="en-US" dirty="0" smtClean="0"/>
              <a:t>Operationally</a:t>
            </a:r>
            <a:r>
              <a:rPr lang="en-US" dirty="0"/>
              <a:t>, it is a bit more </a:t>
            </a:r>
            <a:r>
              <a:rPr lang="en-US" dirty="0" smtClean="0"/>
              <a:t>complicated</a:t>
            </a:r>
            <a:endParaRPr lang="en-US" dirty="0"/>
          </a:p>
          <a:p>
            <a:pPr lvl="1">
              <a:lnSpc>
                <a:spcPct val="70000"/>
              </a:lnSpc>
            </a:pPr>
            <a:r>
              <a:rPr lang="en-US" dirty="0"/>
              <a:t>DS</a:t>
            </a:r>
            <a:r>
              <a:rPr lang="en-US" baseline="-25000" dirty="0"/>
              <a:t>KEY</a:t>
            </a:r>
            <a:r>
              <a:rPr lang="en-US" dirty="0"/>
              <a:t> →</a:t>
            </a:r>
            <a:r>
              <a:rPr lang="en-US" dirty="0" smtClean="0"/>
              <a:t> </a:t>
            </a:r>
            <a:r>
              <a:rPr lang="en-US" dirty="0"/>
              <a:t>KEY –signs→ zone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52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New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078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Recap: How DNS works</a:t>
            </a:r>
          </a:p>
          <a:p>
            <a:r>
              <a:rPr lang="en-US" dirty="0" smtClean="0"/>
              <a:t>Understanding DNSSEC</a:t>
            </a:r>
          </a:p>
          <a:p>
            <a:pPr lvl="1"/>
            <a:r>
              <a:rPr lang="en-US" dirty="0" smtClean="0"/>
              <a:t>What DNSSEC solves and what not</a:t>
            </a:r>
          </a:p>
          <a:p>
            <a:pPr lvl="1"/>
            <a:r>
              <a:rPr lang="en-US" dirty="0" smtClean="0"/>
              <a:t>Brief reminder on Cryptography</a:t>
            </a:r>
          </a:p>
          <a:p>
            <a:pPr lvl="1"/>
            <a:r>
              <a:rPr lang="en-US" dirty="0" smtClean="0"/>
              <a:t>How DNSSEC works</a:t>
            </a:r>
          </a:p>
          <a:p>
            <a:r>
              <a:rPr lang="en-US" dirty="0" smtClean="0"/>
              <a:t>New Concepts</a:t>
            </a:r>
          </a:p>
          <a:p>
            <a:pPr lvl="1"/>
            <a:r>
              <a:rPr lang="en-US" dirty="0"/>
              <a:t>Secure Entry Points and Chain of trust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RRsigs</a:t>
            </a:r>
            <a:r>
              <a:rPr lang="en-US" dirty="0" smtClean="0"/>
              <a:t> and flags</a:t>
            </a:r>
          </a:p>
          <a:p>
            <a:pPr lvl="1"/>
            <a:r>
              <a:rPr lang="en-US" dirty="0" smtClean="0"/>
              <a:t>Key Rollovers</a:t>
            </a:r>
          </a:p>
          <a:p>
            <a:r>
              <a:rPr lang="en-US" dirty="0" smtClean="0"/>
              <a:t>Tools to help in this whole process.</a:t>
            </a:r>
          </a:p>
          <a:p>
            <a:endParaRPr lang="en-US" dirty="0" smtClean="0"/>
          </a:p>
          <a:p>
            <a:endParaRPr lang="en-US" dirty="0" smtClean="0"/>
          </a:p>
          <a:p>
            <a:pPr marL="13335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05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New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Secure Entry Point and Chain of Trust</a:t>
            </a:r>
          </a:p>
          <a:p>
            <a:pPr lvl="1"/>
            <a:r>
              <a:rPr lang="en-US" dirty="0"/>
              <a:t>Delegating Signing </a:t>
            </a:r>
            <a:r>
              <a:rPr lang="en-US" dirty="0" smtClean="0"/>
              <a:t>Authority</a:t>
            </a:r>
          </a:p>
          <a:p>
            <a:r>
              <a:rPr lang="en-US" dirty="0" smtClean="0"/>
              <a:t>New </a:t>
            </a:r>
            <a:r>
              <a:rPr lang="en-US" dirty="0"/>
              <a:t>packet </a:t>
            </a:r>
            <a:r>
              <a:rPr lang="en-US" dirty="0" smtClean="0"/>
              <a:t>options (flags)</a:t>
            </a:r>
          </a:p>
          <a:p>
            <a:pPr lvl="1"/>
            <a:r>
              <a:rPr lang="en-US" dirty="0" smtClean="0"/>
              <a:t>CD</a:t>
            </a:r>
            <a:r>
              <a:rPr lang="en-US" dirty="0"/>
              <a:t>, AD, </a:t>
            </a:r>
            <a:r>
              <a:rPr lang="en-US" dirty="0" smtClean="0"/>
              <a:t>DO</a:t>
            </a:r>
          </a:p>
          <a:p>
            <a:r>
              <a:rPr lang="en-US" dirty="0"/>
              <a:t>New RRs</a:t>
            </a:r>
          </a:p>
          <a:p>
            <a:pPr lvl="1"/>
            <a:r>
              <a:rPr lang="en-US" dirty="0"/>
              <a:t>DNSKEY, RRSIG, NSEC/NSEC3 and </a:t>
            </a:r>
            <a:r>
              <a:rPr lang="en-US" dirty="0" smtClean="0"/>
              <a:t>DS</a:t>
            </a:r>
            <a:endParaRPr lang="en-US" dirty="0"/>
          </a:p>
          <a:p>
            <a:r>
              <a:rPr lang="en-US" dirty="0" smtClean="0"/>
              <a:t>Signature expiration</a:t>
            </a:r>
            <a:endParaRPr lang="en-US" dirty="0"/>
          </a:p>
          <a:p>
            <a:r>
              <a:rPr lang="en-US" dirty="0" smtClean="0"/>
              <a:t>Key </a:t>
            </a:r>
            <a:r>
              <a:rPr lang="en-US" dirty="0"/>
              <a:t>Rollovers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111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Chain of trust and Secure Entry 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1257300"/>
            <a:ext cx="7467600" cy="24003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Using the existing delegation based model of distribution/</a:t>
            </a:r>
          </a:p>
          <a:p>
            <a:r>
              <a:rPr lang="en-US" dirty="0" smtClean="0"/>
              <a:t>Don’t sign the entire zone, sign a </a:t>
            </a:r>
            <a:r>
              <a:rPr lang="en-US" dirty="0" err="1" smtClean="0"/>
              <a:t>RRset</a:t>
            </a:r>
            <a:endParaRPr lang="en-US" dirty="0" smtClean="0"/>
          </a:p>
          <a:p>
            <a:r>
              <a:rPr lang="en-US" dirty="0" smtClean="0"/>
              <a:t>Parent </a:t>
            </a:r>
            <a:r>
              <a:rPr lang="en-US" b="1" dirty="0" smtClean="0"/>
              <a:t>DOES NOT</a:t>
            </a:r>
            <a:r>
              <a:rPr lang="en-US" dirty="0" smtClean="0"/>
              <a:t> sign the child zone. The parent signs a pointer (hash) to the key used to sign the data of the child zone (DS record)</a:t>
            </a:r>
          </a:p>
          <a:p>
            <a:r>
              <a:rPr lang="en-US" dirty="0" smtClean="0"/>
              <a:t>Example with </a:t>
            </a:r>
            <a:r>
              <a:rPr lang="en-US" b="1" dirty="0" err="1" smtClean="0">
                <a:latin typeface="Courier"/>
                <a:cs typeface="Courier"/>
              </a:rPr>
              <a:t>www.ejemplo.cl</a:t>
            </a:r>
            <a:r>
              <a:rPr lang="en-US" b="1" dirty="0" smtClean="0">
                <a:latin typeface="Courier"/>
                <a:cs typeface="Courier"/>
              </a:rPr>
              <a:t>.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3886200"/>
            <a:ext cx="840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“.”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9495" y="4648200"/>
            <a:ext cx="7523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cl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9095" y="5481935"/>
            <a:ext cx="16719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ejemplo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9" name="Curved Connector 8"/>
          <p:cNvCxnSpPr>
            <a:stCxn id="5" idx="3"/>
            <a:endCxn id="6" idx="0"/>
          </p:cNvCxnSpPr>
          <p:nvPr/>
        </p:nvCxnSpPr>
        <p:spPr bwMode="auto">
          <a:xfrm>
            <a:off x="1602884" y="4117033"/>
            <a:ext cx="682790" cy="531167"/>
          </a:xfrm>
          <a:prstGeom prst="curved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1A8AC7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urved Connector 13"/>
          <p:cNvCxnSpPr>
            <a:stCxn id="6" idx="3"/>
            <a:endCxn id="7" idx="0"/>
          </p:cNvCxnSpPr>
          <p:nvPr/>
        </p:nvCxnSpPr>
        <p:spPr bwMode="auto">
          <a:xfrm>
            <a:off x="2661852" y="4879033"/>
            <a:ext cx="693196" cy="602902"/>
          </a:xfrm>
          <a:prstGeom prst="curved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1A8AC7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>
          <a:xfrm>
            <a:off x="4419600" y="6248400"/>
            <a:ext cx="91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www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20" name="Curved Connector 19"/>
          <p:cNvCxnSpPr>
            <a:stCxn id="7" idx="3"/>
            <a:endCxn id="19" idx="0"/>
          </p:cNvCxnSpPr>
          <p:nvPr/>
        </p:nvCxnSpPr>
        <p:spPr bwMode="auto">
          <a:xfrm>
            <a:off x="4191000" y="5712768"/>
            <a:ext cx="685800" cy="535632"/>
          </a:xfrm>
          <a:prstGeom prst="curved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1A8AC7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19471421">
            <a:off x="1670869" y="4078332"/>
            <a:ext cx="1143000" cy="346556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txBody>
          <a:bodyPr wrap="square" lIns="38405" tIns="19202" rIns="38405" bIns="19202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SIGNED</a:t>
            </a:r>
          </a:p>
        </p:txBody>
      </p:sp>
      <p:sp>
        <p:nvSpPr>
          <p:cNvPr id="28" name="TextBox 27"/>
          <p:cNvSpPr txBox="1"/>
          <p:nvPr/>
        </p:nvSpPr>
        <p:spPr>
          <a:xfrm rot="19471421">
            <a:off x="2813869" y="4566711"/>
            <a:ext cx="1143000" cy="346556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txBody>
          <a:bodyPr wrap="square" lIns="38405" tIns="19202" rIns="38405" bIns="19202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SIGNED</a:t>
            </a:r>
          </a:p>
        </p:txBody>
      </p:sp>
      <p:sp>
        <p:nvSpPr>
          <p:cNvPr id="29" name="TextBox 28"/>
          <p:cNvSpPr txBox="1"/>
          <p:nvPr/>
        </p:nvSpPr>
        <p:spPr>
          <a:xfrm rot="19471421">
            <a:off x="4337868" y="5404911"/>
            <a:ext cx="1143000" cy="346556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txBody>
          <a:bodyPr wrap="square" lIns="38405" tIns="19202" rIns="38405" bIns="19202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SIGNED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2895600" y="4191000"/>
            <a:ext cx="22098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181600" y="3962400"/>
            <a:ext cx="2065284" cy="346556"/>
          </a:xfrm>
          <a:prstGeom prst="rect">
            <a:avLst/>
          </a:prstGeom>
          <a:noFill/>
        </p:spPr>
        <p:txBody>
          <a:bodyPr wrap="none" lIns="38405" tIns="19202" rIns="38405" bIns="19202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tx2"/>
                </a:solidFill>
                <a:latin typeface="Source Sans Pro"/>
                <a:cs typeface="Source Sans Pro"/>
              </a:rPr>
              <a:t>Secure Entry Point</a:t>
            </a:r>
          </a:p>
        </p:txBody>
      </p:sp>
    </p:spTree>
    <p:extLst>
      <p:ext uri="{BB962C8B-B14F-4D97-AF65-F5344CB8AC3E}">
        <p14:creationId xmlns:p14="http://schemas.microsoft.com/office/powerpoint/2010/main" val="23165987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9" grpId="0"/>
      <p:bldP spid="27" grpId="0" animBg="1"/>
      <p:bldP spid="28" grpId="0" animBg="1"/>
      <p:bldP spid="29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New fields and Flags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DNSSEC Updates DNS protocol at the packet level</a:t>
            </a:r>
          </a:p>
          <a:p>
            <a:r>
              <a:rPr lang="en-US" dirty="0" smtClean="0"/>
              <a:t>Non-compliant DNS recursive servers </a:t>
            </a:r>
            <a:r>
              <a:rPr lang="en-US" b="1" i="1" dirty="0" smtClean="0"/>
              <a:t>should </a:t>
            </a:r>
            <a:r>
              <a:rPr lang="en-US" dirty="0" smtClean="0"/>
              <a:t>ignore these:</a:t>
            </a:r>
          </a:p>
          <a:p>
            <a:pPr lvl="1"/>
            <a:r>
              <a:rPr lang="en-US" b="1" dirty="0" smtClean="0"/>
              <a:t>CD</a:t>
            </a:r>
            <a:r>
              <a:rPr lang="en-US" dirty="0" smtClean="0"/>
              <a:t>: </a:t>
            </a:r>
            <a:r>
              <a:rPr lang="en-US" b="1" dirty="0" smtClean="0"/>
              <a:t>C</a:t>
            </a:r>
            <a:r>
              <a:rPr lang="en-US" dirty="0" smtClean="0"/>
              <a:t>hecking </a:t>
            </a:r>
            <a:r>
              <a:rPr lang="en-US" b="1" dirty="0" smtClean="0"/>
              <a:t>D</a:t>
            </a:r>
            <a:r>
              <a:rPr lang="en-US" dirty="0" smtClean="0"/>
              <a:t>isabled (ask </a:t>
            </a:r>
            <a:r>
              <a:rPr lang="en-US" dirty="0" err="1" smtClean="0"/>
              <a:t>recursing</a:t>
            </a:r>
            <a:r>
              <a:rPr lang="en-US" dirty="0" smtClean="0"/>
              <a:t> server to not perform validation, even if DNSSEC signatures are available and verifiable, i.e.: a SEP can be found)</a:t>
            </a:r>
          </a:p>
          <a:p>
            <a:pPr lvl="1"/>
            <a:r>
              <a:rPr lang="en-US" b="1" dirty="0" smtClean="0"/>
              <a:t>AD</a:t>
            </a:r>
            <a:r>
              <a:rPr lang="en-US" dirty="0" smtClean="0"/>
              <a:t>: </a:t>
            </a:r>
            <a:r>
              <a:rPr lang="en-US" b="1" dirty="0" smtClean="0"/>
              <a:t>A</a:t>
            </a:r>
            <a:r>
              <a:rPr lang="en-US" dirty="0" smtClean="0"/>
              <a:t>uthenticated </a:t>
            </a:r>
            <a:r>
              <a:rPr lang="en-US" b="1" dirty="0" smtClean="0"/>
              <a:t>D</a:t>
            </a:r>
            <a:r>
              <a:rPr lang="en-US" dirty="0" smtClean="0"/>
              <a:t>ata, set on the answer by the validating server if the answer could be validated, and the client requested validation</a:t>
            </a:r>
          </a:p>
          <a:p>
            <a:pPr lvl="1"/>
            <a:r>
              <a:rPr lang="en-US" b="1" dirty="0" smtClean="0"/>
              <a:t>DO</a:t>
            </a:r>
            <a:r>
              <a:rPr lang="en-US" dirty="0" smtClean="0"/>
              <a:t>: </a:t>
            </a:r>
            <a:r>
              <a:rPr lang="en-US" b="1" dirty="0" smtClean="0"/>
              <a:t>D</a:t>
            </a:r>
            <a:r>
              <a:rPr lang="en-US" dirty="0" smtClean="0"/>
              <a:t>NSSEC </a:t>
            </a:r>
            <a:r>
              <a:rPr lang="en-US" b="1" dirty="0" smtClean="0"/>
              <a:t>O</a:t>
            </a:r>
            <a:r>
              <a:rPr lang="en-US" dirty="0" smtClean="0"/>
              <a:t>K. A new EDNS0 option to indicate that client supports DNSSEC options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994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New Resource Records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90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New RRs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/>
              <a:t>Adds five new DNS Resource </a:t>
            </a:r>
            <a:r>
              <a:rPr lang="en-US" sz="3000" dirty="0" smtClean="0"/>
              <a:t>Records:</a:t>
            </a:r>
            <a:endParaRPr lang="en-US" sz="3000" dirty="0"/>
          </a:p>
          <a:p>
            <a:pPr marL="834390" lvl="1" indent="-514350" algn="just">
              <a:buFont typeface="+mj-lt"/>
              <a:buAutoNum type="arabicPeriod"/>
            </a:pPr>
            <a:r>
              <a:rPr lang="en-US" b="1" dirty="0" smtClean="0"/>
              <a:t>DNSKEY</a:t>
            </a:r>
            <a:r>
              <a:rPr lang="en-US" dirty="0"/>
              <a:t>: Public key used in zone signing </a:t>
            </a:r>
            <a:r>
              <a:rPr lang="en-US" dirty="0" smtClean="0"/>
              <a:t>operations.</a:t>
            </a:r>
            <a:endParaRPr lang="en-US" dirty="0"/>
          </a:p>
          <a:p>
            <a:pPr marL="834390" lvl="1" indent="-514350" algn="just">
              <a:buFont typeface="+mj-lt"/>
              <a:buAutoNum type="arabicPeriod"/>
            </a:pPr>
            <a:r>
              <a:rPr lang="en-US" b="1" dirty="0" smtClean="0"/>
              <a:t>RRSIG</a:t>
            </a:r>
            <a:r>
              <a:rPr lang="en-US" dirty="0"/>
              <a:t>: </a:t>
            </a:r>
            <a:r>
              <a:rPr lang="en-US" dirty="0" err="1"/>
              <a:t>RRset</a:t>
            </a:r>
            <a:r>
              <a:rPr lang="en-US" dirty="0"/>
              <a:t> </a:t>
            </a:r>
            <a:r>
              <a:rPr lang="en-US" dirty="0" smtClean="0"/>
              <a:t>signature</a:t>
            </a:r>
            <a:endParaRPr lang="en-US" dirty="0"/>
          </a:p>
          <a:p>
            <a:pPr marL="834390" lvl="1" indent="-514350" algn="just">
              <a:buFont typeface="+mj-lt"/>
              <a:buAutoNum type="arabicPeriod"/>
            </a:pPr>
            <a:r>
              <a:rPr lang="en-US" b="1" dirty="0" smtClean="0"/>
              <a:t>NSEC</a:t>
            </a:r>
            <a:r>
              <a:rPr lang="en-US" dirty="0" smtClean="0"/>
              <a:t> &amp;</a:t>
            </a:r>
            <a:endParaRPr lang="en-US" dirty="0"/>
          </a:p>
          <a:p>
            <a:pPr marL="834390" lvl="1" indent="-514350" algn="just">
              <a:buFont typeface="+mj-lt"/>
              <a:buAutoNum type="arabicPeriod"/>
            </a:pPr>
            <a:r>
              <a:rPr lang="en-US" b="1" dirty="0" smtClean="0"/>
              <a:t>NSEC3</a:t>
            </a:r>
            <a:r>
              <a:rPr lang="en-US" dirty="0"/>
              <a:t>: Returned as verifiable evidence that the </a:t>
            </a:r>
            <a:r>
              <a:rPr lang="en-US" dirty="0" smtClean="0"/>
              <a:t>name </a:t>
            </a:r>
            <a:r>
              <a:rPr lang="en-US" dirty="0"/>
              <a:t>and/or RR type does not exist </a:t>
            </a:r>
          </a:p>
          <a:p>
            <a:pPr marL="834390" lvl="1" indent="-514350" algn="just">
              <a:buFont typeface="+mj-lt"/>
              <a:buAutoNum type="arabicPeriod"/>
            </a:pPr>
            <a:r>
              <a:rPr lang="en-US" b="1" dirty="0" smtClean="0"/>
              <a:t>DS</a:t>
            </a:r>
            <a:r>
              <a:rPr lang="en-US" dirty="0"/>
              <a:t>: Delegation Signer. Contains the hash of the </a:t>
            </a:r>
            <a:r>
              <a:rPr lang="en-US" dirty="0" smtClean="0"/>
              <a:t>public </a:t>
            </a:r>
            <a:r>
              <a:rPr lang="en-US" dirty="0"/>
              <a:t>key used to sign the key which itself will be </a:t>
            </a:r>
            <a:r>
              <a:rPr lang="en-US" dirty="0" smtClean="0"/>
              <a:t>used </a:t>
            </a:r>
            <a:r>
              <a:rPr lang="en-US" dirty="0"/>
              <a:t>to sign the zone data. Follow DS RR's until a </a:t>
            </a:r>
            <a:r>
              <a:rPr lang="en-US" dirty="0" smtClean="0"/>
              <a:t>”</a:t>
            </a:r>
            <a:r>
              <a:rPr lang="en-US" dirty="0"/>
              <a:t>trusted” zone is reached (ideally the root).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945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New RR: DNSKEY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3810000"/>
            <a:ext cx="7467600" cy="2514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FLAGS </a:t>
            </a:r>
            <a:r>
              <a:rPr lang="en-US" dirty="0"/>
              <a:t>determines the usage of the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PROTOCOL </a:t>
            </a:r>
            <a:r>
              <a:rPr lang="en-US" dirty="0"/>
              <a:t>is always 3 (DNSSEC</a:t>
            </a:r>
            <a:r>
              <a:rPr lang="en-US" dirty="0" smtClean="0"/>
              <a:t>)</a:t>
            </a:r>
          </a:p>
          <a:p>
            <a:r>
              <a:rPr lang="en-US" dirty="0"/>
              <a:t>ALGORITHM can </a:t>
            </a:r>
            <a:r>
              <a:rPr lang="en-US" dirty="0" smtClean="0"/>
              <a:t>be (3: DSA/SHA-1, 5: RSA/SHA1, 8: RSA/SHA-256, 12: ECC-GOST)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www.iana.org</a:t>
            </a:r>
            <a:r>
              <a:rPr lang="en-US" dirty="0"/>
              <a:t>/assignments/</a:t>
            </a:r>
            <a:r>
              <a:rPr lang="en-US" dirty="0" err="1"/>
              <a:t>dns</a:t>
            </a:r>
            <a:r>
              <a:rPr lang="en-US" dirty="0"/>
              <a:t>-sec-</a:t>
            </a:r>
            <a:r>
              <a:rPr lang="en-US" dirty="0" err="1"/>
              <a:t>alg</a:t>
            </a:r>
            <a:r>
              <a:rPr lang="en-US" dirty="0"/>
              <a:t>-numbers/</a:t>
            </a:r>
            <a:r>
              <a:rPr lang="en-US" dirty="0" err="1"/>
              <a:t>dns</a:t>
            </a:r>
            <a:r>
              <a:rPr lang="en-US" dirty="0"/>
              <a:t>-sec-</a:t>
            </a:r>
            <a:r>
              <a:rPr lang="en-US" dirty="0" err="1"/>
              <a:t>alg</a:t>
            </a:r>
            <a:r>
              <a:rPr lang="en-US" dirty="0"/>
              <a:t>-</a:t>
            </a:r>
            <a:r>
              <a:rPr lang="en-US" dirty="0" err="1"/>
              <a:t>numbers.xml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674673"/>
            <a:ext cx="74676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latin typeface="Courier"/>
                <a:cs typeface="Courier"/>
              </a:rPr>
              <a:t>ejemplo.cl</a:t>
            </a:r>
            <a:r>
              <a:rPr lang="en-US" sz="1800" dirty="0">
                <a:latin typeface="Courier"/>
                <a:cs typeface="Courier"/>
              </a:rPr>
              <a:t>.	</a:t>
            </a:r>
            <a:r>
              <a:rPr lang="en-US" sz="1800" dirty="0" smtClean="0">
                <a:latin typeface="Courier"/>
                <a:cs typeface="Courier"/>
              </a:rPr>
              <a:t>43200 DNSKEY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  256   3   7 (</a:t>
            </a:r>
            <a:br>
              <a:rPr lang="en-US" sz="1800" dirty="0" smtClean="0">
                <a:latin typeface="Courier"/>
                <a:cs typeface="Courier"/>
              </a:rPr>
            </a:br>
            <a:endParaRPr lang="en-US" sz="1800" dirty="0" smtClean="0">
              <a:latin typeface="Courier"/>
              <a:cs typeface="Courier"/>
            </a:endParaRPr>
          </a:p>
          <a:p>
            <a:pPr algn="l"/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AwEAAbinasY</a:t>
            </a:r>
            <a:r>
              <a:rPr lang="en-US" sz="1800" dirty="0" err="1">
                <a:latin typeface="Courier"/>
                <a:cs typeface="Courier"/>
              </a:rPr>
              <a:t>+k</a:t>
            </a:r>
            <a:r>
              <a:rPr lang="en-US" sz="1800" dirty="0">
                <a:latin typeface="Courier"/>
                <a:cs typeface="Courier"/>
              </a:rPr>
              <a:t>/</a:t>
            </a:r>
            <a:r>
              <a:rPr lang="en-US" sz="1800" dirty="0" smtClean="0">
                <a:latin typeface="Courier"/>
                <a:cs typeface="Courier"/>
              </a:rPr>
              <a:t>9xD4MBBa3QvhjuOHIpe319SFbWYIRj</a:t>
            </a:r>
          </a:p>
          <a:p>
            <a:pPr algn="l"/>
            <a:r>
              <a:rPr lang="en-US" sz="1800" dirty="0" smtClean="0">
                <a:latin typeface="Courier"/>
                <a:cs typeface="Courier"/>
              </a:rPr>
              <a:t>	/nbmVZfJnSw7By1cV3Tm7ZlLqNbcB86nVFMSQ3JjOFMr</a:t>
            </a:r>
          </a:p>
          <a:p>
            <a:pPr algn="l"/>
            <a:r>
              <a:rPr lang="en-US" sz="1800" dirty="0" smtClean="0">
                <a:latin typeface="Courier"/>
                <a:cs typeface="Courier"/>
              </a:rPr>
              <a:t>	</a:t>
            </a:r>
          </a:p>
          <a:p>
            <a:pPr algn="l"/>
            <a:r>
              <a:rPr lang="da-DK" sz="1800" dirty="0" smtClean="0">
                <a:latin typeface="Courier"/>
                <a:cs typeface="Courier"/>
              </a:rPr>
              <a:t>	....) </a:t>
            </a:r>
            <a:r>
              <a:rPr lang="da-DK" sz="1800" dirty="0">
                <a:latin typeface="Courier"/>
                <a:cs typeface="Courier"/>
              </a:rPr>
              <a:t>; ZSK; </a:t>
            </a:r>
            <a:r>
              <a:rPr lang="da-DK" sz="1800" dirty="0" err="1" smtClean="0">
                <a:latin typeface="Courier"/>
                <a:cs typeface="Courier"/>
              </a:rPr>
              <a:t>key</a:t>
            </a:r>
            <a:r>
              <a:rPr lang="da-DK" sz="1800" dirty="0" smtClean="0">
                <a:latin typeface="Courier"/>
                <a:cs typeface="Courier"/>
              </a:rPr>
              <a:t> </a:t>
            </a:r>
            <a:r>
              <a:rPr lang="da-DK" sz="1800" dirty="0">
                <a:latin typeface="Courier"/>
                <a:cs typeface="Courier"/>
              </a:rPr>
              <a:t>id = 23807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676400"/>
            <a:ext cx="1676400" cy="4572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1676400"/>
            <a:ext cx="990600" cy="4572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8600" y="1676400"/>
            <a:ext cx="685800" cy="4572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76800" y="1676400"/>
            <a:ext cx="381000" cy="4572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0200" y="1676400"/>
            <a:ext cx="381000" cy="4572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2209800"/>
            <a:ext cx="6248400" cy="6858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38600" y="2971800"/>
            <a:ext cx="990600" cy="4572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3693" y="1307068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5A87A4"/>
                </a:solidFill>
                <a:latin typeface="Source Sans Pro"/>
                <a:cs typeface="Source Sans Pro"/>
              </a:rPr>
              <a:t>OWNER</a:t>
            </a:r>
            <a:endParaRPr lang="en-US" sz="1800" b="1" dirty="0">
              <a:solidFill>
                <a:srgbClr val="5A87A4"/>
              </a:solidFill>
              <a:latin typeface="Source Sans Pro"/>
              <a:cs typeface="Source Sans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48243" y="1295400"/>
            <a:ext cx="69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5A87A4"/>
                </a:solidFill>
                <a:latin typeface="Source Sans Pro"/>
                <a:cs typeface="Source Sans Pro"/>
              </a:rPr>
              <a:t>TYPE</a:t>
            </a:r>
            <a:endParaRPr lang="en-US" sz="1800" b="1" dirty="0">
              <a:solidFill>
                <a:srgbClr val="5A87A4"/>
              </a:solidFill>
              <a:latin typeface="Source Sans Pro"/>
              <a:cs typeface="Source Sans Pr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1909" y="1307068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5A87A4"/>
                </a:solidFill>
                <a:latin typeface="Source Sans Pro"/>
                <a:cs typeface="Source Sans Pro"/>
              </a:rPr>
              <a:t>FLAGS</a:t>
            </a:r>
            <a:endParaRPr lang="en-US" sz="1800" b="1" dirty="0">
              <a:solidFill>
                <a:srgbClr val="5A87A4"/>
              </a:solidFill>
              <a:latin typeface="Source Sans Pro"/>
              <a:cs typeface="Source Sans Pr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39823" y="1002268"/>
            <a:ext cx="1303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5A87A4"/>
                </a:solidFill>
                <a:latin typeface="Source Sans Pro"/>
                <a:cs typeface="Source Sans Pro"/>
              </a:rPr>
              <a:t>PROTOCOL</a:t>
            </a:r>
            <a:endParaRPr lang="en-US" sz="1800" b="1" dirty="0">
              <a:solidFill>
                <a:srgbClr val="5A87A4"/>
              </a:solidFill>
              <a:latin typeface="Source Sans Pro"/>
              <a:cs typeface="Source Sans Pr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76954" y="1307068"/>
            <a:ext cx="1404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5A87A4"/>
                </a:solidFill>
                <a:latin typeface="Source Sans Pro"/>
                <a:cs typeface="Source Sans Pro"/>
              </a:rPr>
              <a:t>ALGORITHM</a:t>
            </a:r>
            <a:endParaRPr lang="en-US" sz="1800" b="1" dirty="0">
              <a:solidFill>
                <a:srgbClr val="5A87A4"/>
              </a:solidFill>
              <a:latin typeface="Source Sans Pro"/>
              <a:cs typeface="Source Sans Pr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44552" y="2907268"/>
            <a:ext cx="1402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5A87A4"/>
                </a:solidFill>
                <a:latin typeface="Source Sans Pro"/>
                <a:cs typeface="Source Sans Pro"/>
              </a:rPr>
              <a:t>PUBLIC KEY</a:t>
            </a:r>
          </a:p>
          <a:p>
            <a:r>
              <a:rPr lang="en-US" sz="1800" b="1" dirty="0" smtClean="0">
                <a:solidFill>
                  <a:srgbClr val="5A87A4"/>
                </a:solidFill>
                <a:latin typeface="Source Sans Pro"/>
                <a:cs typeface="Source Sans Pro"/>
              </a:rPr>
              <a:t>(BASE64)</a:t>
            </a:r>
            <a:endParaRPr lang="en-US" sz="1800" b="1" dirty="0">
              <a:solidFill>
                <a:srgbClr val="5A87A4"/>
              </a:solidFill>
              <a:latin typeface="Source Sans Pro"/>
              <a:cs typeface="Source Sans Pr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14800" y="3429000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5A87A4"/>
                </a:solidFill>
                <a:latin typeface="Source Sans Pro"/>
                <a:cs typeface="Source Sans Pro"/>
              </a:rPr>
              <a:t>KEY ID</a:t>
            </a:r>
            <a:endParaRPr lang="en-US" sz="1800" b="1" dirty="0">
              <a:solidFill>
                <a:srgbClr val="5A87A4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0912116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DNSKEY: Two Keys, not one…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in practice at least </a:t>
            </a:r>
            <a:r>
              <a:rPr lang="en-US" b="1" dirty="0" smtClean="0">
                <a:solidFill>
                  <a:srgbClr val="FF8B33"/>
                </a:solidFill>
              </a:rPr>
              <a:t>two</a:t>
            </a:r>
            <a:r>
              <a:rPr lang="en-US" dirty="0" smtClean="0">
                <a:solidFill>
                  <a:srgbClr val="FF8B33"/>
                </a:solidFill>
              </a:rPr>
              <a:t> </a:t>
            </a:r>
            <a:r>
              <a:rPr lang="en-US" dirty="0" smtClean="0"/>
              <a:t>DNSKEY pairs for every zone</a:t>
            </a:r>
          </a:p>
          <a:p>
            <a:r>
              <a:rPr lang="en-US" dirty="0" smtClean="0"/>
              <a:t>Originally, </a:t>
            </a:r>
            <a:r>
              <a:rPr lang="en-US" b="1" dirty="0" smtClean="0"/>
              <a:t>one</a:t>
            </a:r>
            <a:r>
              <a:rPr lang="en-US" dirty="0" smtClean="0"/>
              <a:t> key-pair (public, private) defined for the zone</a:t>
            </a:r>
          </a:p>
          <a:p>
            <a:pPr lvl="1"/>
            <a:r>
              <a:rPr lang="en-US" b="1" dirty="0" smtClean="0"/>
              <a:t>private</a:t>
            </a:r>
            <a:r>
              <a:rPr lang="en-US" dirty="0" smtClean="0"/>
              <a:t>: key used to sign the zone data (</a:t>
            </a:r>
            <a:r>
              <a:rPr lang="en-US" dirty="0" err="1" smtClean="0"/>
              <a:t>RRsets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public</a:t>
            </a:r>
            <a:r>
              <a:rPr lang="en-US" dirty="0" smtClean="0"/>
              <a:t>: key published (DNSKEY) in the zone</a:t>
            </a:r>
          </a:p>
          <a:p>
            <a:r>
              <a:rPr lang="en-US" dirty="0" smtClean="0"/>
              <a:t>DNSSEC works fine with a single key pair</a:t>
            </a:r>
          </a:p>
          <a:p>
            <a:r>
              <a:rPr lang="en-US" dirty="0" smtClean="0"/>
              <a:t>Problem with using a single key:</a:t>
            </a:r>
          </a:p>
          <a:p>
            <a:pPr lvl="1"/>
            <a:r>
              <a:rPr lang="en-US" dirty="0" smtClean="0"/>
              <a:t>Every time the key is updated, the DS record must be updated on the parent zone as well</a:t>
            </a:r>
          </a:p>
          <a:p>
            <a:pPr lvl="1"/>
            <a:r>
              <a:rPr lang="en-US" dirty="0" smtClean="0"/>
              <a:t>Introduction of </a:t>
            </a:r>
            <a:r>
              <a:rPr lang="en-US" b="1" dirty="0" smtClean="0">
                <a:solidFill>
                  <a:srgbClr val="FF8B33"/>
                </a:solidFill>
              </a:rPr>
              <a:t>K</a:t>
            </a:r>
            <a:r>
              <a:rPr lang="en-US" dirty="0" smtClean="0"/>
              <a:t>ey </a:t>
            </a:r>
            <a:r>
              <a:rPr lang="en-US" b="1" dirty="0" smtClean="0">
                <a:solidFill>
                  <a:srgbClr val="FF8B33"/>
                </a:solidFill>
              </a:rPr>
              <a:t>S</a:t>
            </a:r>
            <a:r>
              <a:rPr lang="en-US" dirty="0" smtClean="0"/>
              <a:t>igning </a:t>
            </a:r>
            <a:r>
              <a:rPr lang="en-US" b="1" dirty="0" smtClean="0">
                <a:solidFill>
                  <a:srgbClr val="FF8B33"/>
                </a:solidFill>
              </a:rPr>
              <a:t>K</a:t>
            </a:r>
            <a:r>
              <a:rPr lang="en-US" dirty="0" smtClean="0"/>
              <a:t>ey (flags=257)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KSK and ZSK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1257300"/>
            <a:ext cx="7467600" cy="52197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Key Signing Key (KSK)</a:t>
            </a:r>
          </a:p>
          <a:p>
            <a:pPr lvl="1"/>
            <a:r>
              <a:rPr lang="en-US" dirty="0" smtClean="0"/>
              <a:t>Pointed to by parent zone in the form of DS (Delegation Signer). Also called Secure Entry Point.</a:t>
            </a:r>
          </a:p>
          <a:p>
            <a:pPr lvl="1"/>
            <a:r>
              <a:rPr lang="en-US" dirty="0" smtClean="0"/>
              <a:t>Used to sign the Zone Signing Key</a:t>
            </a:r>
          </a:p>
          <a:p>
            <a:pPr lvl="1"/>
            <a:r>
              <a:rPr lang="en-US" dirty="0" smtClean="0"/>
              <a:t>Flags: 256</a:t>
            </a:r>
          </a:p>
          <a:p>
            <a:r>
              <a:rPr lang="en-US" dirty="0" smtClean="0"/>
              <a:t>Zone Signing Key (ZSK)</a:t>
            </a:r>
          </a:p>
          <a:p>
            <a:pPr lvl="1"/>
            <a:r>
              <a:rPr lang="en-US" dirty="0" smtClean="0"/>
              <a:t>Signed by the KSK</a:t>
            </a:r>
          </a:p>
          <a:p>
            <a:pPr lvl="1"/>
            <a:r>
              <a:rPr lang="en-US" dirty="0" smtClean="0"/>
              <a:t>Used to sign the zone data </a:t>
            </a:r>
            <a:r>
              <a:rPr lang="en-US" dirty="0" err="1" smtClean="0"/>
              <a:t>RRsets</a:t>
            </a:r>
            <a:endParaRPr lang="en-US" dirty="0" smtClean="0"/>
          </a:p>
          <a:p>
            <a:pPr lvl="1"/>
            <a:r>
              <a:rPr lang="en-US" dirty="0" smtClean="0"/>
              <a:t>Flags: 257</a:t>
            </a:r>
          </a:p>
          <a:p>
            <a:r>
              <a:rPr lang="en-US" dirty="0" smtClean="0"/>
              <a:t>This decoupling allows for independent updating of the ZSK without having to update the KSK, and involve the parents (i.e. less administrative interaction)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498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New RR: RRSIG (</a:t>
            </a:r>
            <a:r>
              <a:rPr lang="en-US" sz="2400" dirty="0" smtClean="0"/>
              <a:t>Resource Record Signature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73914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latin typeface="Courier"/>
                <a:cs typeface="Courier"/>
              </a:rPr>
              <a:t>ejemplo.cl</a:t>
            </a:r>
            <a:r>
              <a:rPr lang="en-US" sz="1800" dirty="0">
                <a:latin typeface="Courier"/>
                <a:cs typeface="Courier"/>
              </a:rPr>
              <a:t>.	</a:t>
            </a:r>
            <a:r>
              <a:rPr lang="en-US" sz="1800" dirty="0" smtClean="0">
                <a:latin typeface="Courier"/>
                <a:cs typeface="Courier"/>
              </a:rPr>
              <a:t> 600	A 	192.168.10.10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 err="1">
                <a:latin typeface="Courier"/>
                <a:cs typeface="Courier"/>
              </a:rPr>
              <a:t>ejemplo.cl</a:t>
            </a:r>
            <a:r>
              <a:rPr lang="en-US" sz="1800" dirty="0">
                <a:latin typeface="Courier"/>
                <a:cs typeface="Courier"/>
              </a:rPr>
              <a:t>.	</a:t>
            </a:r>
            <a:r>
              <a:rPr lang="en-US" sz="1800" dirty="0" smtClean="0">
                <a:latin typeface="Courier"/>
                <a:cs typeface="Courier"/>
              </a:rPr>
              <a:t> 600	A 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192.168.23.45</a:t>
            </a:r>
          </a:p>
          <a:p>
            <a:pPr algn="l"/>
            <a:endParaRPr lang="en-US" sz="1800" dirty="0">
              <a:latin typeface="Courier"/>
              <a:cs typeface="Courier"/>
            </a:endParaRPr>
          </a:p>
          <a:p>
            <a:pPr algn="l"/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err="1" smtClean="0">
                <a:latin typeface="Courier"/>
                <a:cs typeface="Courier"/>
              </a:rPr>
              <a:t>ejemplo.cl</a:t>
            </a:r>
            <a:r>
              <a:rPr lang="en-US" sz="1800" dirty="0">
                <a:latin typeface="Courier"/>
                <a:cs typeface="Courier"/>
              </a:rPr>
              <a:t>.	</a:t>
            </a:r>
            <a:r>
              <a:rPr lang="en-US" sz="1800" dirty="0" smtClean="0">
                <a:latin typeface="Courier"/>
                <a:cs typeface="Courier"/>
              </a:rPr>
              <a:t> 600  RRSIG     A     7     2     600 (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endParaRPr lang="en-US" sz="1800" dirty="0" smtClean="0">
              <a:latin typeface="Courier"/>
              <a:cs typeface="Courier"/>
            </a:endParaRPr>
          </a:p>
          <a:p>
            <a:pPr algn="l"/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 smtClean="0">
                <a:latin typeface="Courier"/>
                <a:cs typeface="Courier"/>
              </a:rPr>
              <a:t>  20150115154303   20141017154303  23807 </a:t>
            </a:r>
            <a:r>
              <a:rPr lang="en-US" sz="1800" dirty="0" err="1" smtClean="0">
                <a:latin typeface="Courier"/>
                <a:cs typeface="Courier"/>
              </a:rPr>
              <a:t>ejemplo.cl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endParaRPr lang="en-US" sz="1800" dirty="0" smtClean="0">
              <a:latin typeface="Courier"/>
              <a:cs typeface="Courier"/>
            </a:endParaRPr>
          </a:p>
          <a:p>
            <a:pPr algn="l"/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 smtClean="0">
                <a:latin typeface="Courier"/>
                <a:cs typeface="Courier"/>
              </a:rPr>
              <a:t>  CoYkYPqE8Jv6UaVJgRrh7u16m</a:t>
            </a:r>
            <a:r>
              <a:rPr lang="en-US" sz="1800" dirty="0">
                <a:latin typeface="Courier"/>
                <a:cs typeface="Courier"/>
              </a:rPr>
              <a:t>/cEFGtFM8TArbJdaiPu</a:t>
            </a:r>
          </a:p>
          <a:p>
            <a:pPr algn="l"/>
            <a:r>
              <a:rPr lang="en-US" sz="1800" dirty="0" smtClean="0">
                <a:latin typeface="Courier"/>
                <a:cs typeface="Courier"/>
              </a:rPr>
              <a:t>  W77wZhrvonoBEyqYbhQ1yDaS74u9whECEe08gfoe1FGg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. . .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)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295400"/>
            <a:ext cx="5791200" cy="685800"/>
          </a:xfrm>
          <a:prstGeom prst="rect">
            <a:avLst/>
          </a:prstGeom>
          <a:ln w="28575" cmpd="sng">
            <a:solidFill>
              <a:srgbClr val="126F74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304800" y="2667000"/>
            <a:ext cx="16764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2895600" y="2667000"/>
            <a:ext cx="9906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4312023" y="2667000"/>
            <a:ext cx="3810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5105400" y="2667000"/>
            <a:ext cx="3810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5943600" y="2667000"/>
            <a:ext cx="3810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6781800" y="2667000"/>
            <a:ext cx="6096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609600" y="3733800"/>
            <a:ext cx="19812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sp>
        <p:nvSpPr>
          <p:cNvPr id="14" name="Rectangle 13"/>
          <p:cNvSpPr/>
          <p:nvPr/>
        </p:nvSpPr>
        <p:spPr>
          <a:xfrm flipV="1">
            <a:off x="2971800" y="3733800"/>
            <a:ext cx="19812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sp>
        <p:nvSpPr>
          <p:cNvPr id="15" name="Rectangle 14"/>
          <p:cNvSpPr/>
          <p:nvPr/>
        </p:nvSpPr>
        <p:spPr>
          <a:xfrm flipV="1">
            <a:off x="5181600" y="3733800"/>
            <a:ext cx="7620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6019800" y="3733800"/>
            <a:ext cx="15240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3881" y="2266890"/>
            <a:ext cx="1037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A87A4"/>
                </a:solidFill>
                <a:latin typeface="Source Sans Pro"/>
                <a:cs typeface="Source Sans Pro"/>
              </a:rPr>
              <a:t>OWNER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2819400" y="2266890"/>
            <a:ext cx="753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5A87A4"/>
                </a:solidFill>
                <a:latin typeface="Source Sans Pro"/>
                <a:cs typeface="Source Sans Pro"/>
              </a:rPr>
              <a:t>TYPE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545587" y="1981200"/>
            <a:ext cx="186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5A87A4"/>
                </a:solidFill>
                <a:latin typeface="Source Sans Pro"/>
                <a:cs typeface="Source Sans Pro"/>
              </a:rPr>
              <a:t>TYPE COVERED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953000" y="2266890"/>
            <a:ext cx="6206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5A87A4"/>
                </a:solidFill>
                <a:latin typeface="Source Sans Pro"/>
                <a:cs typeface="Source Sans Pro"/>
              </a:rPr>
              <a:t>ALG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5596558" y="1981200"/>
            <a:ext cx="116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5A87A4"/>
                </a:solidFill>
                <a:latin typeface="Source Sans Pro"/>
                <a:cs typeface="Source Sans Pro"/>
              </a:rPr>
              <a:t>#LABELS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6777130" y="2266890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5A87A4"/>
                </a:solidFill>
                <a:latin typeface="Source Sans Pro"/>
                <a:cs typeface="Source Sans Pro"/>
              </a:rPr>
              <a:t>TTL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33400" y="3333690"/>
            <a:ext cx="2074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5A87A4"/>
                </a:solidFill>
                <a:latin typeface="Source Sans Pro"/>
                <a:cs typeface="Source Sans Pro"/>
              </a:rPr>
              <a:t>SIG. EXPIRATION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2895600" y="3352800"/>
            <a:ext cx="1954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5A87A4"/>
                </a:solidFill>
                <a:latin typeface="Source Sans Pro"/>
                <a:cs typeface="Source Sans Pro"/>
              </a:rPr>
              <a:t>SIG. INCEPTION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5100424" y="3352800"/>
            <a:ext cx="9156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5A87A4"/>
                </a:solidFill>
                <a:latin typeface="Source Sans Pro"/>
                <a:cs typeface="Source Sans Pro"/>
              </a:rPr>
              <a:t>KEY ID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947003" y="3352800"/>
            <a:ext cx="1749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5A87A4"/>
                </a:solidFill>
                <a:latin typeface="Source Sans Pro"/>
                <a:cs typeface="Source Sans Pro"/>
              </a:rPr>
              <a:t>SIGNER NAME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609600" y="4876800"/>
            <a:ext cx="6477000" cy="9144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83179" y="4476690"/>
            <a:ext cx="1492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5A87A4"/>
                </a:solidFill>
                <a:latin typeface="Source Sans Pro"/>
                <a:cs typeface="Source Sans Pro"/>
              </a:rPr>
              <a:t>SIGNATURE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 flipV="1">
            <a:off x="2286000" y="1371600"/>
            <a:ext cx="533400" cy="5334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21622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9" grpId="0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RRSIG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Typical default values</a:t>
            </a:r>
          </a:p>
          <a:p>
            <a:pPr lvl="1"/>
            <a:r>
              <a:rPr lang="en-US" dirty="0" smtClean="0"/>
              <a:t>Signature inception time is 1 hour before.</a:t>
            </a:r>
          </a:p>
          <a:p>
            <a:pPr lvl="1"/>
            <a:r>
              <a:rPr lang="en-US" dirty="0" smtClean="0"/>
              <a:t>Signature expiration is 30 from now</a:t>
            </a:r>
          </a:p>
          <a:p>
            <a:pPr lvl="1"/>
            <a:r>
              <a:rPr lang="en-US" dirty="0" smtClean="0"/>
              <a:t>Proper timekeeping (NTP) is required</a:t>
            </a:r>
          </a:p>
          <a:p>
            <a:r>
              <a:rPr lang="en-US" dirty="0" smtClean="0"/>
              <a:t>What happens when signatures run out?</a:t>
            </a:r>
          </a:p>
          <a:p>
            <a:pPr lvl="1"/>
            <a:r>
              <a:rPr lang="en-US" dirty="0" smtClean="0"/>
              <a:t>SERVFAIL</a:t>
            </a:r>
          </a:p>
          <a:p>
            <a:pPr lvl="1"/>
            <a:r>
              <a:rPr lang="en-US" dirty="0" smtClean="0"/>
              <a:t>Domain effectively disappears from the Internet for validating resolvers</a:t>
            </a:r>
          </a:p>
          <a:p>
            <a:r>
              <a:rPr lang="en-US" dirty="0" smtClean="0"/>
              <a:t>Note that </a:t>
            </a:r>
            <a:r>
              <a:rPr lang="en-US" i="1" dirty="0" smtClean="0"/>
              <a:t>keys</a:t>
            </a:r>
            <a:r>
              <a:rPr lang="en-US" dirty="0" smtClean="0"/>
              <a:t> do </a:t>
            </a:r>
            <a:r>
              <a:rPr lang="en-US" b="1" dirty="0" smtClean="0"/>
              <a:t>not</a:t>
            </a:r>
            <a:r>
              <a:rPr lang="en-US" dirty="0" smtClean="0"/>
              <a:t> expire</a:t>
            </a:r>
          </a:p>
          <a:p>
            <a:r>
              <a:rPr lang="en-US" dirty="0" smtClean="0"/>
              <a:t>No all </a:t>
            </a:r>
            <a:r>
              <a:rPr lang="en-US" dirty="0" err="1" smtClean="0"/>
              <a:t>RRSets</a:t>
            </a:r>
            <a:r>
              <a:rPr lang="en-US" dirty="0" smtClean="0"/>
              <a:t> need to be resigned 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49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Recap: How DNS 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792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New RR: NSEC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1257300"/>
            <a:ext cx="7467600" cy="1638300"/>
          </a:xfrm>
        </p:spPr>
        <p:txBody>
          <a:bodyPr/>
          <a:lstStyle/>
          <a:p>
            <a:r>
              <a:rPr lang="en-US" dirty="0" err="1" smtClean="0"/>
              <a:t>NXDomains</a:t>
            </a:r>
            <a:r>
              <a:rPr lang="en-US" dirty="0" smtClean="0"/>
              <a:t> also must be verified</a:t>
            </a:r>
          </a:p>
          <a:p>
            <a:r>
              <a:rPr lang="en-US" dirty="0" smtClean="0"/>
              <a:t>NSEC provides a pointer to the </a:t>
            </a:r>
            <a:r>
              <a:rPr lang="en-US" b="1" dirty="0" smtClean="0"/>
              <a:t>N</a:t>
            </a:r>
            <a:r>
              <a:rPr lang="en-US" dirty="0" smtClean="0"/>
              <a:t>ext </a:t>
            </a:r>
            <a:r>
              <a:rPr lang="en-US" b="1" dirty="0" err="1" smtClean="0"/>
              <a:t>SEC</a:t>
            </a:r>
            <a:r>
              <a:rPr lang="en-US" dirty="0" err="1" smtClean="0"/>
              <a:t>ure</a:t>
            </a:r>
            <a:r>
              <a:rPr lang="en-US" dirty="0" smtClean="0"/>
              <a:t> record in the chain of records.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3521785"/>
            <a:ext cx="4038600" cy="21932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8405" tIns="19202" rIns="38405" bIns="19202" rtlCol="0">
            <a:spAutoFit/>
          </a:bodyPr>
          <a:lstStyle/>
          <a:p>
            <a:pPr algn="l"/>
            <a:r>
              <a:rPr lang="en-US" sz="2000" dirty="0" err="1" smtClean="0">
                <a:solidFill>
                  <a:schemeClr val="tx2"/>
                </a:solidFill>
                <a:latin typeface="Courier"/>
                <a:cs typeface="Courier"/>
              </a:rPr>
              <a:t>myzone</a:t>
            </a:r>
            <a:r>
              <a:rPr lang="en-US" sz="2000" dirty="0" smtClean="0">
                <a:solidFill>
                  <a:schemeClr val="tx2"/>
                </a:solidFill>
                <a:latin typeface="Courier"/>
                <a:cs typeface="Courier"/>
              </a:rPr>
              <a:t>.		NS	…</a:t>
            </a:r>
          </a:p>
          <a:p>
            <a:pPr algn="l"/>
            <a:r>
              <a:rPr lang="en-US" sz="2000" dirty="0" err="1" smtClean="0">
                <a:solidFill>
                  <a:schemeClr val="tx2"/>
                </a:solidFill>
                <a:latin typeface="Courier"/>
                <a:cs typeface="Courier"/>
              </a:rPr>
              <a:t>alpha.myzone</a:t>
            </a:r>
            <a:r>
              <a:rPr lang="en-US" sz="2000" dirty="0" smtClean="0">
                <a:solidFill>
                  <a:schemeClr val="tx2"/>
                </a:solidFill>
                <a:latin typeface="Courier"/>
                <a:cs typeface="Courier"/>
              </a:rPr>
              <a:t>.	A</a:t>
            </a:r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Courier"/>
                <a:cs typeface="Courier"/>
              </a:rPr>
              <a:t>…</a:t>
            </a:r>
          </a:p>
          <a:p>
            <a:pPr algn="l"/>
            <a:r>
              <a:rPr lang="en-US" sz="2000" dirty="0" err="1" smtClean="0">
                <a:solidFill>
                  <a:schemeClr val="tx2"/>
                </a:solidFill>
                <a:latin typeface="Courier"/>
                <a:cs typeface="Courier"/>
              </a:rPr>
              <a:t>beta.myzone</a:t>
            </a:r>
            <a:r>
              <a:rPr lang="en-US" sz="2000" dirty="0" smtClean="0">
                <a:solidFill>
                  <a:schemeClr val="tx2"/>
                </a:solidFill>
                <a:latin typeface="Courier"/>
                <a:cs typeface="Courier"/>
              </a:rPr>
              <a:t>.	CNAME	…</a:t>
            </a:r>
          </a:p>
          <a:p>
            <a:pPr algn="l"/>
            <a:r>
              <a:rPr lang="en-US" sz="2000" dirty="0" err="1" smtClean="0">
                <a:solidFill>
                  <a:schemeClr val="tx2"/>
                </a:solidFill>
                <a:latin typeface="Courier"/>
                <a:cs typeface="Courier"/>
              </a:rPr>
              <a:t>charlie.myzone</a:t>
            </a:r>
            <a:r>
              <a:rPr lang="en-US" sz="2000" dirty="0" smtClean="0">
                <a:solidFill>
                  <a:schemeClr val="tx2"/>
                </a:solidFill>
                <a:latin typeface="Courier"/>
                <a:cs typeface="Courier"/>
              </a:rPr>
              <a:t>.	A	…</a:t>
            </a:r>
          </a:p>
          <a:p>
            <a:pPr algn="l"/>
            <a:r>
              <a:rPr lang="en-US" sz="2000" dirty="0" err="1" smtClean="0">
                <a:solidFill>
                  <a:schemeClr val="tx2"/>
                </a:solidFill>
                <a:latin typeface="Courier"/>
                <a:cs typeface="Courier"/>
              </a:rPr>
              <a:t>delta.myzone</a:t>
            </a:r>
            <a:r>
              <a:rPr lang="en-US" sz="2000" dirty="0" smtClean="0">
                <a:solidFill>
                  <a:schemeClr val="tx2"/>
                </a:solidFill>
                <a:latin typeface="Courier"/>
                <a:cs typeface="Courier"/>
              </a:rPr>
              <a:t>.	MX	…</a:t>
            </a:r>
          </a:p>
          <a:p>
            <a:pPr algn="l"/>
            <a:r>
              <a:rPr lang="en-US" sz="2000" dirty="0" smtClean="0">
                <a:solidFill>
                  <a:schemeClr val="tx2"/>
                </a:solidFill>
                <a:latin typeface="Courier"/>
                <a:cs typeface="Courier"/>
              </a:rPr>
              <a:t/>
            </a:r>
            <a:br>
              <a:rPr lang="en-US" sz="2000" dirty="0" smtClean="0">
                <a:solidFill>
                  <a:schemeClr val="tx2"/>
                </a:solidFill>
                <a:latin typeface="Courier"/>
                <a:cs typeface="Courier"/>
              </a:rPr>
            </a:br>
            <a:r>
              <a:rPr lang="en-US" sz="2000" dirty="0" err="1" smtClean="0">
                <a:solidFill>
                  <a:schemeClr val="tx2"/>
                </a:solidFill>
                <a:latin typeface="Courier"/>
                <a:cs typeface="Courier"/>
              </a:rPr>
              <a:t>zulu.myzone</a:t>
            </a:r>
            <a:r>
              <a:rPr lang="en-US" sz="2000" dirty="0" smtClean="0">
                <a:solidFill>
                  <a:schemeClr val="tx2"/>
                </a:solidFill>
                <a:latin typeface="Courier"/>
                <a:cs typeface="Courier"/>
              </a:rPr>
              <a:t>.	A	…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400" y="4466510"/>
            <a:ext cx="1371600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en-US" sz="1800" b="1" dirty="0" smtClean="0">
                <a:latin typeface="Source Sans Pro"/>
                <a:cs typeface="Source Sans Pro"/>
              </a:rPr>
              <a:t>RESOLVER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1428" y="3124200"/>
            <a:ext cx="200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Source Sans Pro"/>
                <a:cs typeface="Source Sans Pro"/>
              </a:rPr>
              <a:t>AUTH for </a:t>
            </a:r>
            <a:r>
              <a:rPr lang="en-US" sz="1800" b="1" dirty="0" err="1" smtClean="0">
                <a:latin typeface="Source Sans Pro"/>
                <a:cs typeface="Source Sans Pro"/>
              </a:rPr>
              <a:t>myzone</a:t>
            </a:r>
            <a:r>
              <a:rPr lang="en-US" sz="1800" b="1" dirty="0" smtClean="0">
                <a:latin typeface="Source Sans Pro"/>
                <a:cs typeface="Source Sans Pro"/>
              </a:rPr>
              <a:t>.</a:t>
            </a:r>
            <a:endParaRPr lang="en-US" sz="1800" dirty="0"/>
          </a:p>
        </p:txBody>
      </p:sp>
      <p:cxnSp>
        <p:nvCxnSpPr>
          <p:cNvPr id="12" name="Curved Connector 11"/>
          <p:cNvCxnSpPr>
            <a:stCxn id="6" idx="0"/>
            <a:endCxn id="5" idx="1"/>
          </p:cNvCxnSpPr>
          <p:nvPr/>
        </p:nvCxnSpPr>
        <p:spPr bwMode="auto">
          <a:xfrm rot="16200000" flipH="1">
            <a:off x="2171958" y="3132751"/>
            <a:ext cx="151883" cy="2819400"/>
          </a:xfrm>
          <a:prstGeom prst="curvedConnector4">
            <a:avLst>
              <a:gd name="adj1" fmla="val -278397"/>
              <a:gd name="adj2" fmla="val 6322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1A8AC7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>
          <a:xfrm>
            <a:off x="533400" y="3424535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Source Sans Pro"/>
                <a:cs typeface="Source Sans Pro"/>
              </a:rPr>
              <a:t>omega.myzone</a:t>
            </a:r>
            <a:r>
              <a:rPr lang="en-US" dirty="0" smtClean="0">
                <a:latin typeface="Source Sans Pro"/>
                <a:cs typeface="Source Sans Pro"/>
              </a:rPr>
              <a:t> ?</a:t>
            </a:r>
            <a:endParaRPr lang="en-US" dirty="0"/>
          </a:p>
        </p:txBody>
      </p:sp>
      <p:cxnSp>
        <p:nvCxnSpPr>
          <p:cNvPr id="23" name="Curved Connector 22"/>
          <p:cNvCxnSpPr>
            <a:endCxn id="6" idx="3"/>
          </p:cNvCxnSpPr>
          <p:nvPr/>
        </p:nvCxnSpPr>
        <p:spPr bwMode="auto">
          <a:xfrm rot="10800000">
            <a:off x="1524000" y="4670822"/>
            <a:ext cx="2133600" cy="663178"/>
          </a:xfrm>
          <a:prstGeom prst="curvedConnector3">
            <a:avLst>
              <a:gd name="adj1" fmla="val 46499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FF8B3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angle 25"/>
          <p:cNvSpPr/>
          <p:nvPr/>
        </p:nvSpPr>
        <p:spPr>
          <a:xfrm>
            <a:off x="228600" y="5144869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Source Sans Pro"/>
                <a:cs typeface="Source Sans Pro"/>
              </a:rPr>
              <a:t>NSEC</a:t>
            </a:r>
          </a:p>
          <a:p>
            <a:r>
              <a:rPr lang="en-US" sz="1800" b="1" dirty="0" smtClean="0">
                <a:latin typeface="Source Sans Pro"/>
                <a:cs typeface="Source Sans Pro"/>
              </a:rPr>
              <a:t>] </a:t>
            </a:r>
            <a:r>
              <a:rPr lang="en-US" sz="1800" b="1" dirty="0" err="1" smtClean="0">
                <a:latin typeface="Source Sans Pro"/>
                <a:cs typeface="Source Sans Pro"/>
              </a:rPr>
              <a:t>delta.myzone</a:t>
            </a:r>
            <a:r>
              <a:rPr lang="en-US" sz="1800" b="1" dirty="0" smtClean="0">
                <a:latin typeface="Source Sans Pro"/>
                <a:cs typeface="Source Sans Pro"/>
              </a:rPr>
              <a:t>. , </a:t>
            </a:r>
            <a:r>
              <a:rPr lang="en-US" sz="1800" b="1" dirty="0" err="1" smtClean="0">
                <a:latin typeface="Source Sans Pro"/>
                <a:cs typeface="Source Sans Pro"/>
              </a:rPr>
              <a:t>zulu.myzone</a:t>
            </a:r>
            <a:r>
              <a:rPr lang="en-US" sz="1800" b="1" dirty="0" smtClean="0">
                <a:latin typeface="Source Sans Pro"/>
                <a:cs typeface="Source Sans Pro"/>
              </a:rPr>
              <a:t>.[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862376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  <p:bldP spid="19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New RR: NSEC3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1257300"/>
            <a:ext cx="7467600" cy="1638300"/>
          </a:xfrm>
        </p:spPr>
        <p:txBody>
          <a:bodyPr/>
          <a:lstStyle/>
          <a:p>
            <a:r>
              <a:rPr lang="en-US" dirty="0" smtClean="0"/>
              <a:t>To avoid concerns about “zone enumeration”</a:t>
            </a:r>
          </a:p>
          <a:p>
            <a:r>
              <a:rPr lang="en-US" dirty="0" smtClean="0"/>
              <a:t>To avoid large zone-files: opt-out concept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95800" y="3962400"/>
            <a:ext cx="3124200" cy="188543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8405" tIns="19202" rIns="38405" bIns="19202" rtlCol="0">
            <a:sp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H(</a:t>
            </a:r>
            <a:r>
              <a:rPr lang="en-US" sz="2000" i="1" dirty="0" err="1">
                <a:solidFill>
                  <a:schemeClr val="tx2"/>
                </a:solidFill>
                <a:latin typeface="Courier"/>
                <a:cs typeface="Courier"/>
              </a:rPr>
              <a:t>zulu.myzone</a:t>
            </a:r>
            <a:r>
              <a:rPr lang="en-US" sz="2000" i="1" dirty="0">
                <a:solidFill>
                  <a:schemeClr val="tx2"/>
                </a:solidFill>
                <a:latin typeface="Courier"/>
                <a:cs typeface="Courier"/>
              </a:rPr>
              <a:t>.</a:t>
            </a:r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)</a:t>
            </a:r>
            <a:b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H</a:t>
            </a:r>
            <a:r>
              <a:rPr lang="en-US" sz="2000" dirty="0" smtClean="0">
                <a:solidFill>
                  <a:schemeClr val="tx2"/>
                </a:solidFill>
                <a:latin typeface="Courier"/>
                <a:cs typeface="Courier"/>
              </a:rPr>
              <a:t>(</a:t>
            </a:r>
            <a:r>
              <a:rPr lang="en-US" sz="2000" i="1" dirty="0" err="1" smtClean="0">
                <a:solidFill>
                  <a:schemeClr val="tx2"/>
                </a:solidFill>
                <a:latin typeface="Courier"/>
                <a:cs typeface="Courier"/>
              </a:rPr>
              <a:t>myzone</a:t>
            </a:r>
            <a:r>
              <a:rPr lang="en-US" sz="2000" i="1" dirty="0" smtClean="0">
                <a:solidFill>
                  <a:schemeClr val="tx2"/>
                </a:solidFill>
                <a:latin typeface="Courier"/>
                <a:cs typeface="Courier"/>
              </a:rPr>
              <a:t>.</a:t>
            </a:r>
            <a:r>
              <a:rPr lang="en-US" sz="2000" dirty="0" smtClean="0">
                <a:solidFill>
                  <a:schemeClr val="tx2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H(</a:t>
            </a:r>
            <a:r>
              <a:rPr lang="en-US" sz="2000" i="1" dirty="0" err="1">
                <a:solidFill>
                  <a:schemeClr val="tx2"/>
                </a:solidFill>
                <a:latin typeface="Courier"/>
                <a:cs typeface="Courier"/>
              </a:rPr>
              <a:t>delta.myzone</a:t>
            </a:r>
            <a:r>
              <a:rPr lang="en-US" sz="2000" i="1" dirty="0">
                <a:solidFill>
                  <a:schemeClr val="tx2"/>
                </a:solidFill>
                <a:latin typeface="Courier"/>
                <a:cs typeface="Courier"/>
              </a:rPr>
              <a:t>.</a:t>
            </a:r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) </a:t>
            </a:r>
            <a:b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tx2"/>
                </a:solidFill>
                <a:latin typeface="Courier"/>
                <a:cs typeface="Courier"/>
              </a:rPr>
              <a:t>H</a:t>
            </a:r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(</a:t>
            </a:r>
            <a:r>
              <a:rPr lang="en-US" sz="2000" i="1" dirty="0" err="1" smtClean="0">
                <a:solidFill>
                  <a:schemeClr val="tx2"/>
                </a:solidFill>
                <a:latin typeface="Courier"/>
                <a:cs typeface="Courier"/>
              </a:rPr>
              <a:t>charlie.myzone</a:t>
            </a:r>
            <a:r>
              <a:rPr lang="en-US" sz="2000" i="1" dirty="0" smtClean="0">
                <a:solidFill>
                  <a:schemeClr val="tx2"/>
                </a:solidFill>
                <a:latin typeface="Courier"/>
                <a:cs typeface="Courier"/>
              </a:rPr>
              <a:t>.</a:t>
            </a:r>
            <a:r>
              <a:rPr lang="en-US" sz="2000" dirty="0" smtClean="0">
                <a:solidFill>
                  <a:schemeClr val="tx2"/>
                </a:solidFill>
                <a:latin typeface="Courier"/>
                <a:cs typeface="Courier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H(</a:t>
            </a:r>
            <a:r>
              <a:rPr lang="en-US" sz="2000" i="1" dirty="0" err="1">
                <a:solidFill>
                  <a:schemeClr val="tx2"/>
                </a:solidFill>
                <a:latin typeface="Courier"/>
                <a:cs typeface="Courier"/>
              </a:rPr>
              <a:t>beta.myzone</a:t>
            </a:r>
            <a:r>
              <a:rPr lang="en-US" sz="2000" i="1" dirty="0">
                <a:solidFill>
                  <a:schemeClr val="tx2"/>
                </a:solidFill>
                <a:latin typeface="Courier"/>
                <a:cs typeface="Courier"/>
              </a:rPr>
              <a:t>.</a:t>
            </a:r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2000" dirty="0" smtClean="0">
                <a:solidFill>
                  <a:schemeClr val="tx2"/>
                </a:solidFill>
                <a:latin typeface="Courier"/>
                <a:cs typeface="Courier"/>
              </a:rPr>
              <a:t>H</a:t>
            </a:r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(</a:t>
            </a:r>
            <a:r>
              <a:rPr lang="en-US" sz="2000" i="1" dirty="0" err="1">
                <a:solidFill>
                  <a:schemeClr val="tx2"/>
                </a:solidFill>
                <a:latin typeface="Courier"/>
                <a:cs typeface="Courier"/>
              </a:rPr>
              <a:t>alpha.myzone</a:t>
            </a:r>
            <a:r>
              <a:rPr lang="en-US" sz="2000" i="1" dirty="0">
                <a:solidFill>
                  <a:schemeClr val="tx2"/>
                </a:solidFill>
                <a:latin typeface="Courier"/>
                <a:cs typeface="Courier"/>
              </a:rPr>
              <a:t>.</a:t>
            </a:r>
            <a:r>
              <a:rPr lang="en-US" sz="2000" dirty="0" smtClean="0">
                <a:solidFill>
                  <a:schemeClr val="tx2"/>
                </a:solidFill>
                <a:latin typeface="Courier"/>
                <a:cs typeface="Courier"/>
              </a:rPr>
              <a:t>)</a:t>
            </a:r>
            <a:endParaRPr lang="en-US" sz="2000" dirty="0">
              <a:solidFill>
                <a:schemeClr val="tx2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3212068"/>
            <a:ext cx="1370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Source Sans Pro"/>
                <a:cs typeface="Source Sans Pro"/>
              </a:rPr>
              <a:t>1-Way Hash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4572000" y="3593068"/>
            <a:ext cx="297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Source Sans Pro"/>
                <a:cs typeface="Source Sans Pro"/>
              </a:rPr>
              <a:t>AUTH for </a:t>
            </a:r>
            <a:r>
              <a:rPr lang="en-US" sz="1800" b="1" i="1" dirty="0" err="1" smtClean="0">
                <a:latin typeface="Source Sans Pro"/>
                <a:cs typeface="Source Sans Pro"/>
              </a:rPr>
              <a:t>myzone</a:t>
            </a:r>
            <a:r>
              <a:rPr lang="en-US" sz="1800" b="1" dirty="0">
                <a:latin typeface="Source Sans Pro"/>
                <a:cs typeface="Source Sans Pro"/>
              </a:rPr>
              <a:t> </a:t>
            </a:r>
            <a:r>
              <a:rPr lang="en-US" sz="1800" b="1" dirty="0" smtClean="0">
                <a:latin typeface="Source Sans Pro"/>
                <a:cs typeface="Source Sans Pro"/>
              </a:rPr>
              <a:t>digests.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" y="4466510"/>
            <a:ext cx="1371600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en-US" sz="1800" b="1" dirty="0" smtClean="0">
                <a:latin typeface="Source Sans Pro"/>
                <a:cs typeface="Source Sans Pro"/>
              </a:rPr>
              <a:t>RESOLVER</a:t>
            </a:r>
          </a:p>
        </p:txBody>
      </p:sp>
      <p:cxnSp>
        <p:nvCxnSpPr>
          <p:cNvPr id="14" name="Curved Connector 13"/>
          <p:cNvCxnSpPr>
            <a:stCxn id="13" idx="0"/>
          </p:cNvCxnSpPr>
          <p:nvPr/>
        </p:nvCxnSpPr>
        <p:spPr bwMode="auto">
          <a:xfrm rot="16200000" flipH="1">
            <a:off x="2614256" y="2690454"/>
            <a:ext cx="105490" cy="3657602"/>
          </a:xfrm>
          <a:prstGeom prst="curvedConnector4">
            <a:avLst>
              <a:gd name="adj1" fmla="val -216703"/>
              <a:gd name="adj2" fmla="val 5937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1A8AC7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>
          <a:xfrm>
            <a:off x="533400" y="3424535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Source Sans Pro"/>
                <a:cs typeface="Source Sans Pro"/>
              </a:rPr>
              <a:t>omega.myzone</a:t>
            </a:r>
            <a:r>
              <a:rPr lang="en-US" dirty="0" smtClean="0">
                <a:latin typeface="Source Sans Pro"/>
                <a:cs typeface="Source Sans Pro"/>
              </a:rPr>
              <a:t> ?</a:t>
            </a:r>
            <a:endParaRPr lang="en-US" dirty="0"/>
          </a:p>
        </p:txBody>
      </p:sp>
      <p:cxnSp>
        <p:nvCxnSpPr>
          <p:cNvPr id="16" name="Curved Connector 15"/>
          <p:cNvCxnSpPr>
            <a:endCxn id="13" idx="3"/>
          </p:cNvCxnSpPr>
          <p:nvPr/>
        </p:nvCxnSpPr>
        <p:spPr bwMode="auto">
          <a:xfrm rot="10800000">
            <a:off x="1524000" y="4670822"/>
            <a:ext cx="2971800" cy="510778"/>
          </a:xfrm>
          <a:prstGeom prst="curved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FF8B3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152400" y="5144869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Source Sans Pro"/>
                <a:cs typeface="Source Sans Pro"/>
              </a:rPr>
              <a:t>NSEC3</a:t>
            </a:r>
          </a:p>
          <a:p>
            <a:r>
              <a:rPr lang="en-US" sz="1800" b="1" dirty="0" smtClean="0">
                <a:latin typeface="Source Sans Pro"/>
                <a:cs typeface="Source Sans Pro"/>
              </a:rPr>
              <a:t>] H(</a:t>
            </a:r>
            <a:r>
              <a:rPr lang="en-US" sz="1800" b="1" dirty="0" err="1" smtClean="0">
                <a:latin typeface="Source Sans Pro"/>
                <a:cs typeface="Source Sans Pro"/>
              </a:rPr>
              <a:t>charlie.myzone</a:t>
            </a:r>
            <a:r>
              <a:rPr lang="en-US" sz="1800" b="1" dirty="0" smtClean="0">
                <a:latin typeface="Source Sans Pro"/>
                <a:cs typeface="Source Sans Pro"/>
              </a:rPr>
              <a:t>.) , H(</a:t>
            </a:r>
            <a:r>
              <a:rPr lang="en-US" sz="1800" b="1" dirty="0" err="1" smtClean="0">
                <a:latin typeface="Source Sans Pro"/>
                <a:cs typeface="Source Sans Pro"/>
              </a:rPr>
              <a:t>alpha.myzone</a:t>
            </a:r>
            <a:r>
              <a:rPr lang="en-US" sz="1800" b="1" dirty="0" smtClean="0">
                <a:latin typeface="Source Sans Pro"/>
                <a:cs typeface="Source Sans Pro"/>
              </a:rPr>
              <a:t>.) [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172644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3" grpId="0" animBg="1"/>
      <p:bldP spid="15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New RR: DS (Delegation Signer)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1257300"/>
            <a:ext cx="7467600" cy="3162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Hash of the KSK of the child zone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Stored in the parent zone, together with the NS RRs indicating a delegation of the child zone.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DS record for the child zone is signed together with the rest of the parent zone data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NS records are NOT signed (they are a hint/pointer)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4495800"/>
            <a:ext cx="71628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1800" dirty="0" err="1" smtClean="0">
                <a:latin typeface="Courier"/>
                <a:cs typeface="Courier"/>
              </a:rPr>
              <a:t>myzone</a:t>
            </a:r>
            <a:r>
              <a:rPr lang="it-IT" sz="1800" dirty="0" smtClean="0">
                <a:latin typeface="Courier"/>
                <a:cs typeface="Courier"/>
              </a:rPr>
              <a:t>.	DS	61138	 5	1 F6CD025B3F5D0304089505354A0115584B56D683</a:t>
            </a:r>
            <a:endParaRPr lang="it-IT" sz="1800" dirty="0">
              <a:latin typeface="Courier"/>
              <a:cs typeface="Courier"/>
            </a:endParaRPr>
          </a:p>
          <a:p>
            <a:pPr algn="l"/>
            <a:endParaRPr lang="it-IT" sz="1800" dirty="0">
              <a:latin typeface="Courier"/>
              <a:cs typeface="Courier"/>
            </a:endParaRPr>
          </a:p>
          <a:p>
            <a:pPr algn="l"/>
            <a:r>
              <a:rPr lang="it-IT" sz="1800" dirty="0" err="1" smtClean="0">
                <a:latin typeface="Courier"/>
                <a:cs typeface="Courier"/>
              </a:rPr>
              <a:t>myzone</a:t>
            </a:r>
            <a:r>
              <a:rPr lang="it-IT" sz="1800" dirty="0" smtClean="0">
                <a:latin typeface="Courier"/>
                <a:cs typeface="Courier"/>
              </a:rPr>
              <a:t>.	DS	61138	 5	2 CCBC0B557510E4256E88C01B0B1336AC4ED6FE08C8268CC1AA5FBF00 </a:t>
            </a:r>
            <a:r>
              <a:rPr lang="it-IT" sz="1800" dirty="0">
                <a:latin typeface="Courier"/>
                <a:cs typeface="Courier"/>
              </a:rPr>
              <a:t>5DCE3210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4999318" y="4510741"/>
            <a:ext cx="3810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5014259" y="5319059"/>
            <a:ext cx="3810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 smtClean="0">
              <a:latin typeface="Abadi MT Condensed Light"/>
              <a:cs typeface="Abadi MT Condensed Light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410200" y="4267200"/>
            <a:ext cx="609600" cy="3810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1A8AC7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5334000" y="4267200"/>
            <a:ext cx="685800" cy="9906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1A8AC7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>
          <a:xfrm>
            <a:off x="3886200" y="3962401"/>
            <a:ext cx="381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"/>
                <a:cs typeface="Courier"/>
              </a:rPr>
              <a:t>Digest type 1 = SHA-1, 2 = SHA-256</a:t>
            </a:r>
          </a:p>
        </p:txBody>
      </p:sp>
    </p:spTree>
    <p:extLst>
      <p:ext uri="{BB962C8B-B14F-4D97-AF65-F5344CB8AC3E}">
        <p14:creationId xmlns:p14="http://schemas.microsoft.com/office/powerpoint/2010/main" val="4899260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Security Status of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Secure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Resolver </a:t>
            </a:r>
            <a:r>
              <a:rPr lang="en-US" dirty="0"/>
              <a:t>is able to build a chain of signed DNSKEY and DS RRs from a trusted </a:t>
            </a:r>
            <a:r>
              <a:rPr lang="en-US" dirty="0" smtClean="0"/>
              <a:t>security </a:t>
            </a:r>
            <a:r>
              <a:rPr lang="en-US" dirty="0"/>
              <a:t>anchor to the </a:t>
            </a:r>
            <a:r>
              <a:rPr lang="en-US" dirty="0" err="1" smtClean="0"/>
              <a:t>RRset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 smtClean="0"/>
              <a:t>Insecure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Resolver </a:t>
            </a:r>
            <a:r>
              <a:rPr lang="en-US" dirty="0"/>
              <a:t>knows that it has no chain of signed DNSKEY and DS RRs from any </a:t>
            </a:r>
            <a:r>
              <a:rPr lang="en-US" dirty="0" smtClean="0"/>
              <a:t>trusted </a:t>
            </a:r>
            <a:r>
              <a:rPr lang="en-US" dirty="0"/>
              <a:t>starting point to the </a:t>
            </a:r>
            <a:r>
              <a:rPr lang="en-US" dirty="0" err="1"/>
              <a:t>RRset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Bogus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Resolver </a:t>
            </a:r>
            <a:r>
              <a:rPr lang="en-US" dirty="0"/>
              <a:t>believes that it ought to be able to establish a chain of trust but for </a:t>
            </a:r>
            <a:r>
              <a:rPr lang="en-US" dirty="0" smtClean="0"/>
              <a:t>which </a:t>
            </a:r>
            <a:r>
              <a:rPr lang="en-US" dirty="0"/>
              <a:t>it is unable to do </a:t>
            </a:r>
            <a:r>
              <a:rPr lang="en-US" dirty="0" smtClean="0"/>
              <a:t>so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May </a:t>
            </a:r>
            <a:r>
              <a:rPr lang="en-US" dirty="0"/>
              <a:t>indicate an attack but may also indicate a configuration error or some form </a:t>
            </a:r>
            <a:r>
              <a:rPr lang="en-US" dirty="0" smtClean="0"/>
              <a:t>of </a:t>
            </a:r>
            <a:r>
              <a:rPr lang="en-US" dirty="0"/>
              <a:t>data </a:t>
            </a:r>
            <a:r>
              <a:rPr lang="en-US" dirty="0" smtClean="0"/>
              <a:t>corruption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 smtClean="0"/>
              <a:t>Indeterminate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No </a:t>
            </a:r>
            <a:r>
              <a:rPr lang="en-US" dirty="0"/>
              <a:t>trust anchor to indicate if the zone and children should be </a:t>
            </a:r>
            <a:r>
              <a:rPr lang="en-US" dirty="0" smtClean="0"/>
              <a:t>secure.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Resolver </a:t>
            </a:r>
            <a:r>
              <a:rPr lang="en-US" dirty="0"/>
              <a:t>is not able to determine whether the </a:t>
            </a:r>
            <a:r>
              <a:rPr lang="en-US" dirty="0" err="1"/>
              <a:t>RRset</a:t>
            </a:r>
            <a:r>
              <a:rPr lang="en-US" dirty="0"/>
              <a:t> should be signed.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651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Signatures expiration and</a:t>
            </a:r>
          </a:p>
          <a:p>
            <a:r>
              <a:rPr lang="en-US" dirty="0" smtClean="0"/>
              <a:t>Key Rollovers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8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Signature expiration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Signatures are per default 30 days (BIND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Need </a:t>
            </a:r>
            <a:r>
              <a:rPr lang="en-US" dirty="0"/>
              <a:t>for regular resigning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maintain a constant window of validity for the </a:t>
            </a:r>
            <a:r>
              <a:rPr lang="en-US" dirty="0" smtClean="0"/>
              <a:t>signatures </a:t>
            </a:r>
            <a:r>
              <a:rPr lang="en-US" dirty="0"/>
              <a:t>of the existing </a:t>
            </a:r>
            <a:r>
              <a:rPr lang="en-US" dirty="0" err="1" smtClean="0"/>
              <a:t>RRset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sign new and updated </a:t>
            </a:r>
            <a:r>
              <a:rPr lang="en-US" dirty="0" err="1"/>
              <a:t>Rrsets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/>
              <a:t>of jitter to avoid having to resign all expiring </a:t>
            </a:r>
            <a:r>
              <a:rPr lang="en-US" dirty="0" err="1"/>
              <a:t>RRsets</a:t>
            </a:r>
            <a:r>
              <a:rPr lang="en-US" dirty="0"/>
              <a:t> at </a:t>
            </a:r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time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keys themselves do NOT </a:t>
            </a:r>
            <a:r>
              <a:rPr lang="en-US" dirty="0" smtClean="0"/>
              <a:t>expire…</a:t>
            </a:r>
            <a:endParaRPr lang="en-US" dirty="0"/>
          </a:p>
          <a:p>
            <a:r>
              <a:rPr lang="en-US" dirty="0" smtClean="0"/>
              <a:t>But </a:t>
            </a:r>
            <a:r>
              <a:rPr lang="en-US" dirty="0"/>
              <a:t>they may need to be rolled over...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873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Key Rollovers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</a:t>
            </a:r>
            <a:r>
              <a:rPr lang="en-US" dirty="0"/>
              <a:t>to </a:t>
            </a:r>
            <a:r>
              <a:rPr lang="en-US" dirty="0" err="1"/>
              <a:t>minimise</a:t>
            </a:r>
            <a:r>
              <a:rPr lang="en-US" dirty="0"/>
              <a:t> </a:t>
            </a:r>
            <a:r>
              <a:rPr lang="en-US" dirty="0" smtClean="0"/>
              <a:t>impact</a:t>
            </a:r>
            <a:endParaRPr lang="en-US" dirty="0"/>
          </a:p>
          <a:p>
            <a:pPr lvl="1"/>
            <a:r>
              <a:rPr lang="en-US" dirty="0" smtClean="0"/>
              <a:t>Short </a:t>
            </a:r>
            <a:r>
              <a:rPr lang="en-US" dirty="0"/>
              <a:t>validity of </a:t>
            </a:r>
            <a:r>
              <a:rPr lang="en-US" dirty="0" smtClean="0"/>
              <a:t>signatures</a:t>
            </a:r>
            <a:endParaRPr lang="en-US" dirty="0"/>
          </a:p>
          <a:p>
            <a:pPr lvl="1"/>
            <a:r>
              <a:rPr lang="en-US" dirty="0" smtClean="0"/>
              <a:t>Regular </a:t>
            </a:r>
            <a:r>
              <a:rPr lang="en-US" dirty="0"/>
              <a:t>key </a:t>
            </a:r>
            <a:r>
              <a:rPr lang="en-US" dirty="0" smtClean="0"/>
              <a:t>rollover</a:t>
            </a:r>
            <a:endParaRPr lang="en-US" dirty="0"/>
          </a:p>
          <a:p>
            <a:r>
              <a:rPr lang="en-US" dirty="0" smtClean="0"/>
              <a:t>Remember</a:t>
            </a:r>
            <a:r>
              <a:rPr lang="en-US" dirty="0"/>
              <a:t>: DNSKEYs do not have </a:t>
            </a:r>
            <a:r>
              <a:rPr lang="en-US" dirty="0" smtClean="0"/>
              <a:t>timestamps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RRSIG over the DNSKEY has the </a:t>
            </a:r>
            <a:r>
              <a:rPr lang="en-US" dirty="0" smtClean="0"/>
              <a:t>timestamp</a:t>
            </a:r>
            <a:endParaRPr lang="en-US" dirty="0"/>
          </a:p>
          <a:p>
            <a:r>
              <a:rPr lang="en-US" dirty="0" smtClean="0"/>
              <a:t>Key </a:t>
            </a:r>
            <a:r>
              <a:rPr lang="en-US" dirty="0"/>
              <a:t>rollover involves second party or parties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State </a:t>
            </a:r>
            <a:r>
              <a:rPr lang="en-US" dirty="0"/>
              <a:t>to be maintained during </a:t>
            </a:r>
            <a:r>
              <a:rPr lang="en-US" dirty="0" smtClean="0"/>
              <a:t>rollover</a:t>
            </a:r>
            <a:endParaRPr lang="en-US" dirty="0"/>
          </a:p>
          <a:p>
            <a:pPr lvl="1"/>
            <a:r>
              <a:rPr lang="en-US" dirty="0" smtClean="0"/>
              <a:t>Operationally </a:t>
            </a:r>
            <a:r>
              <a:rPr lang="en-US" dirty="0"/>
              <a:t>expensive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685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Key Rollovers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Two methods for doing key rollover</a:t>
            </a:r>
          </a:p>
          <a:p>
            <a:pPr lvl="1"/>
            <a:r>
              <a:rPr lang="en-US" dirty="0" smtClean="0"/>
              <a:t>Pre-Publish</a:t>
            </a:r>
          </a:p>
          <a:p>
            <a:pPr lvl="1"/>
            <a:r>
              <a:rPr lang="en-US" dirty="0" smtClean="0"/>
              <a:t>Double Signature</a:t>
            </a:r>
          </a:p>
          <a:p>
            <a:r>
              <a:rPr lang="en-US" dirty="0" smtClean="0"/>
              <a:t>KSK and ZSK rollover use different methods.</a:t>
            </a:r>
          </a:p>
          <a:p>
            <a:pPr lvl="1"/>
            <a:r>
              <a:rPr lang="en-US" dirty="0" smtClean="0"/>
              <a:t>Remember that KSK needs to interact with parent zone to update DS record.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46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Key Rollovers: Pre-Publish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ZSK Rollover using the pre-publish method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Wait for old zone data to expire from caches (TTL)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Sign the zone with the KSK and published ZSK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Wait for old zone data to expire from caches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Adjust Key list and sign the zone with new ZSK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17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Key Rollovers: Pre-Publish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39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81000" y="1447800"/>
            <a:ext cx="85344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Rectangle 6"/>
          <p:cNvSpPr/>
          <p:nvPr/>
        </p:nvSpPr>
        <p:spPr>
          <a:xfrm>
            <a:off x="152400" y="1905000"/>
            <a:ext cx="9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>
                <a:latin typeface="Source Sans Pro"/>
                <a:cs typeface="Source Sans Pro"/>
              </a:rPr>
              <a:t>K</a:t>
            </a:r>
            <a:r>
              <a:rPr lang="en-US" sz="1800" b="1" dirty="0" smtClean="0">
                <a:latin typeface="Source Sans Pro"/>
                <a:cs typeface="Source Sans Pro"/>
              </a:rPr>
              <a:t>SK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590800"/>
            <a:ext cx="9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 smtClean="0">
                <a:latin typeface="Source Sans Pro"/>
                <a:cs typeface="Source Sans Pro"/>
              </a:rPr>
              <a:t>ZSK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2860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8956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2286000" y="4812268"/>
            <a:ext cx="609600" cy="674132"/>
            <a:chOff x="2286000" y="5867400"/>
            <a:chExt cx="609600" cy="674132"/>
          </a:xfrm>
        </p:grpSpPr>
        <p:sp>
          <p:nvSpPr>
            <p:cNvPr id="32" name="Left Brace 31"/>
            <p:cNvSpPr/>
            <p:nvPr/>
          </p:nvSpPr>
          <p:spPr bwMode="auto">
            <a:xfrm rot="16200000">
              <a:off x="2438400" y="5715000"/>
              <a:ext cx="304800" cy="609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86000" y="6172200"/>
              <a:ext cx="609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Source Sans Pro"/>
                  <a:cs typeface="Source Sans Pro"/>
                </a:rPr>
                <a:t>TTL</a:t>
              </a:r>
              <a:endParaRPr lang="en-US" sz="1800" b="1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1371600" y="3352800"/>
            <a:ext cx="90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 smtClean="0">
                <a:latin typeface="Source Sans Pro"/>
                <a:cs typeface="Source Sans Pro"/>
              </a:rPr>
              <a:t>ZSK</a:t>
            </a:r>
          </a:p>
        </p:txBody>
      </p:sp>
      <p:cxnSp>
        <p:nvCxnSpPr>
          <p:cNvPr id="51" name="Straight Arrow Connector 50"/>
          <p:cNvCxnSpPr>
            <a:stCxn id="49" idx="3"/>
            <a:endCxn id="56" idx="1"/>
          </p:cNvCxnSpPr>
          <p:nvPr/>
        </p:nvCxnSpPr>
        <p:spPr bwMode="auto">
          <a:xfrm>
            <a:off x="2271600" y="3532800"/>
            <a:ext cx="6240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Rectangle 55"/>
          <p:cNvSpPr/>
          <p:nvPr/>
        </p:nvSpPr>
        <p:spPr>
          <a:xfrm>
            <a:off x="2895600" y="3352800"/>
            <a:ext cx="90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 smtClean="0">
                <a:latin typeface="Source Sans Pro"/>
                <a:cs typeface="Source Sans Pro"/>
              </a:rPr>
              <a:t>ZSK</a:t>
            </a:r>
          </a:p>
        </p:txBody>
      </p:sp>
      <p:cxnSp>
        <p:nvCxnSpPr>
          <p:cNvPr id="57" name="Straight Arrow Connector 56"/>
          <p:cNvCxnSpPr>
            <a:stCxn id="8" idx="3"/>
            <a:endCxn id="70" idx="1"/>
          </p:cNvCxnSpPr>
          <p:nvPr/>
        </p:nvCxnSpPr>
        <p:spPr bwMode="auto">
          <a:xfrm>
            <a:off x="1052400" y="2770800"/>
            <a:ext cx="33672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38100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>
            <a:off x="44196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2" name="Group 61"/>
          <p:cNvGrpSpPr/>
          <p:nvPr/>
        </p:nvGrpSpPr>
        <p:grpSpPr>
          <a:xfrm>
            <a:off x="3810000" y="4812268"/>
            <a:ext cx="609600" cy="674132"/>
            <a:chOff x="2286000" y="5867400"/>
            <a:chExt cx="609600" cy="674132"/>
          </a:xfrm>
        </p:grpSpPr>
        <p:sp>
          <p:nvSpPr>
            <p:cNvPr id="63" name="Left Brace 62"/>
            <p:cNvSpPr/>
            <p:nvPr/>
          </p:nvSpPr>
          <p:spPr bwMode="auto">
            <a:xfrm rot="16200000">
              <a:off x="2438400" y="5715000"/>
              <a:ext cx="304800" cy="609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86000" y="6172200"/>
              <a:ext cx="609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Source Sans Pro"/>
                  <a:cs typeface="Source Sans Pro"/>
                </a:rPr>
                <a:t>TTL</a:t>
              </a:r>
              <a:endParaRPr lang="en-US" sz="1800" b="1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4419600" y="3352800"/>
            <a:ext cx="9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 smtClean="0">
                <a:latin typeface="Source Sans Pro"/>
                <a:cs typeface="Source Sans Pro"/>
              </a:rPr>
              <a:t>ZSK</a:t>
            </a:r>
          </a:p>
        </p:txBody>
      </p:sp>
      <p:cxnSp>
        <p:nvCxnSpPr>
          <p:cNvPr id="66" name="Straight Arrow Connector 65"/>
          <p:cNvCxnSpPr>
            <a:stCxn id="56" idx="3"/>
            <a:endCxn id="65" idx="1"/>
          </p:cNvCxnSpPr>
          <p:nvPr/>
        </p:nvCxnSpPr>
        <p:spPr bwMode="auto">
          <a:xfrm>
            <a:off x="3795600" y="3532800"/>
            <a:ext cx="6240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Rectangle 69"/>
          <p:cNvSpPr/>
          <p:nvPr/>
        </p:nvSpPr>
        <p:spPr>
          <a:xfrm>
            <a:off x="4419600" y="2590800"/>
            <a:ext cx="90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 smtClean="0">
                <a:latin typeface="Source Sans Pro"/>
                <a:cs typeface="Source Sans Pro"/>
              </a:rPr>
              <a:t>ZSK</a:t>
            </a:r>
          </a:p>
        </p:txBody>
      </p:sp>
      <p:cxnSp>
        <p:nvCxnSpPr>
          <p:cNvPr id="74" name="Straight Connector 73"/>
          <p:cNvCxnSpPr/>
          <p:nvPr/>
        </p:nvCxnSpPr>
        <p:spPr bwMode="auto">
          <a:xfrm>
            <a:off x="53340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 bwMode="auto">
          <a:xfrm>
            <a:off x="59436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6" name="Group 75"/>
          <p:cNvGrpSpPr/>
          <p:nvPr/>
        </p:nvGrpSpPr>
        <p:grpSpPr>
          <a:xfrm>
            <a:off x="5334000" y="4812268"/>
            <a:ext cx="609600" cy="674132"/>
            <a:chOff x="2286000" y="5867400"/>
            <a:chExt cx="609600" cy="674132"/>
          </a:xfrm>
        </p:grpSpPr>
        <p:sp>
          <p:nvSpPr>
            <p:cNvPr id="77" name="Left Brace 76"/>
            <p:cNvSpPr/>
            <p:nvPr/>
          </p:nvSpPr>
          <p:spPr bwMode="auto">
            <a:xfrm rot="16200000">
              <a:off x="2438400" y="5715000"/>
              <a:ext cx="304800" cy="609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286000" y="6172200"/>
              <a:ext cx="609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Source Sans Pro"/>
                  <a:cs typeface="Source Sans Pro"/>
                </a:rPr>
                <a:t>TTL</a:t>
              </a:r>
              <a:endParaRPr lang="en-US" sz="1800" b="1" dirty="0"/>
            </a:p>
          </p:txBody>
        </p:sp>
      </p:grpSp>
      <p:cxnSp>
        <p:nvCxnSpPr>
          <p:cNvPr id="79" name="Straight Arrow Connector 78"/>
          <p:cNvCxnSpPr>
            <a:stCxn id="70" idx="3"/>
            <a:endCxn id="81" idx="1"/>
          </p:cNvCxnSpPr>
          <p:nvPr/>
        </p:nvCxnSpPr>
        <p:spPr bwMode="auto">
          <a:xfrm>
            <a:off x="5319600" y="2770800"/>
            <a:ext cx="6240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Rectangle 80"/>
          <p:cNvSpPr/>
          <p:nvPr/>
        </p:nvSpPr>
        <p:spPr>
          <a:xfrm>
            <a:off x="5943600" y="2590800"/>
            <a:ext cx="90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 smtClean="0">
                <a:latin typeface="Source Sans Pro"/>
                <a:cs typeface="Source Sans Pro"/>
              </a:rPr>
              <a:t>ZSK</a:t>
            </a:r>
          </a:p>
        </p:txBody>
      </p:sp>
      <p:cxnSp>
        <p:nvCxnSpPr>
          <p:cNvPr id="83" name="Straight Arrow Connector 82"/>
          <p:cNvCxnSpPr>
            <a:stCxn id="7" idx="3"/>
          </p:cNvCxnSpPr>
          <p:nvPr/>
        </p:nvCxnSpPr>
        <p:spPr bwMode="auto">
          <a:xfrm flipV="1">
            <a:off x="1052400" y="2075261"/>
            <a:ext cx="6511138" cy="973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65" idx="3"/>
          </p:cNvCxnSpPr>
          <p:nvPr/>
        </p:nvCxnSpPr>
        <p:spPr bwMode="auto">
          <a:xfrm>
            <a:off x="5319600" y="3532800"/>
            <a:ext cx="2300636" cy="535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16" name="Group 115"/>
          <p:cNvGrpSpPr/>
          <p:nvPr/>
        </p:nvGrpSpPr>
        <p:grpSpPr>
          <a:xfrm>
            <a:off x="7467600" y="4038600"/>
            <a:ext cx="1371601" cy="1828800"/>
            <a:chOff x="7467600" y="4038600"/>
            <a:chExt cx="1371601" cy="1828800"/>
          </a:xfrm>
        </p:grpSpPr>
        <p:sp>
          <p:nvSpPr>
            <p:cNvPr id="117" name="Rectangle 116"/>
            <p:cNvSpPr/>
            <p:nvPr/>
          </p:nvSpPr>
          <p:spPr>
            <a:xfrm>
              <a:off x="7543801" y="4424513"/>
              <a:ext cx="534555" cy="2718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dirty="0">
                  <a:latin typeface="Source Sans Pro"/>
                  <a:cs typeface="Source Sans Pro"/>
                </a:rPr>
                <a:t>*</a:t>
              </a:r>
              <a:r>
                <a:rPr lang="en-US" sz="1400" b="1" dirty="0" smtClean="0">
                  <a:latin typeface="Source Sans Pro"/>
                  <a:cs typeface="Source Sans Pro"/>
                </a:rPr>
                <a:t>SK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142112" y="4413955"/>
              <a:ext cx="697089" cy="178898"/>
            </a:xfrm>
            <a:prstGeom prst="rect">
              <a:avLst/>
            </a:prstGeom>
            <a:noFill/>
          </p:spPr>
          <p:txBody>
            <a:bodyPr wrap="square" lIns="38405" tIns="19202" rIns="38405" bIns="19202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Signing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467600" y="4038600"/>
              <a:ext cx="1371601" cy="18288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wrap="square" rtlCol="0" anchor="ctr">
              <a:spAutoFit/>
            </a:bodyPr>
            <a:lstStyle/>
            <a:p>
              <a:pPr algn="ctr"/>
              <a:endParaRPr lang="en-US" sz="1400" b="1" dirty="0" smtClean="0">
                <a:latin typeface="Abadi MT Condensed Light"/>
                <a:cs typeface="Abadi MT Condensed Light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543801" y="4780359"/>
              <a:ext cx="534555" cy="2718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dirty="0">
                  <a:latin typeface="Source Sans Pro"/>
                  <a:cs typeface="Source Sans Pro"/>
                </a:rPr>
                <a:t>*</a:t>
              </a:r>
              <a:r>
                <a:rPr lang="en-US" sz="1400" b="1" dirty="0" smtClean="0">
                  <a:latin typeface="Source Sans Pro"/>
                  <a:cs typeface="Source Sans Pro"/>
                </a:rPr>
                <a:t>SK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142112" y="4789311"/>
              <a:ext cx="697089" cy="178898"/>
            </a:xfrm>
            <a:prstGeom prst="rect">
              <a:avLst/>
            </a:prstGeom>
            <a:noFill/>
          </p:spPr>
          <p:txBody>
            <a:bodyPr wrap="square" lIns="38405" tIns="19202" rIns="38405" bIns="19202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Present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821949" y="4038600"/>
              <a:ext cx="590190" cy="2165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Glossary</a:t>
              </a:r>
              <a:endParaRPr lang="en-US" sz="14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543801" y="5102092"/>
              <a:ext cx="534555" cy="27186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dirty="0">
                  <a:latin typeface="Source Sans Pro"/>
                  <a:cs typeface="Source Sans Pro"/>
                </a:rPr>
                <a:t>*</a:t>
              </a:r>
              <a:r>
                <a:rPr lang="en-US" sz="1400" b="1" dirty="0" smtClean="0">
                  <a:latin typeface="Source Sans Pro"/>
                  <a:cs typeface="Source Sans Pro"/>
                </a:rPr>
                <a:t>SK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142112" y="5111044"/>
              <a:ext cx="697088" cy="178898"/>
            </a:xfrm>
            <a:prstGeom prst="rect">
              <a:avLst/>
            </a:prstGeom>
            <a:noFill/>
          </p:spPr>
          <p:txBody>
            <a:bodyPr wrap="square" lIns="38405" tIns="19202" rIns="38405" bIns="19202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Inactive</a:t>
              </a:r>
            </a:p>
          </p:txBody>
        </p:sp>
        <p:cxnSp>
          <p:nvCxnSpPr>
            <p:cNvPr id="125" name="Straight Arrow Connector 124"/>
            <p:cNvCxnSpPr/>
            <p:nvPr/>
          </p:nvCxnSpPr>
          <p:spPr bwMode="auto">
            <a:xfrm>
              <a:off x="7543800" y="5562600"/>
              <a:ext cx="5334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6" name="Rectangle 125"/>
            <p:cNvSpPr/>
            <p:nvPr/>
          </p:nvSpPr>
          <p:spPr>
            <a:xfrm>
              <a:off x="8153400" y="5410200"/>
              <a:ext cx="6078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Signs</a:t>
              </a:r>
              <a:endParaRPr lang="en-US" sz="1400" dirty="0"/>
            </a:p>
          </p:txBody>
        </p:sp>
      </p:grpSp>
      <p:cxnSp>
        <p:nvCxnSpPr>
          <p:cNvPr id="127" name="Straight Arrow Connector 126"/>
          <p:cNvCxnSpPr>
            <a:stCxn id="7" idx="2"/>
            <a:endCxn id="8" idx="0"/>
          </p:cNvCxnSpPr>
          <p:nvPr/>
        </p:nvCxnSpPr>
        <p:spPr bwMode="auto">
          <a:xfrm>
            <a:off x="602400" y="2265000"/>
            <a:ext cx="0" cy="3258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1" name="Straight Arrow Connector 130"/>
          <p:cNvCxnSpPr>
            <a:endCxn id="56" idx="0"/>
          </p:cNvCxnSpPr>
          <p:nvPr/>
        </p:nvCxnSpPr>
        <p:spPr bwMode="auto">
          <a:xfrm flipH="1">
            <a:off x="3345600" y="2057400"/>
            <a:ext cx="7200" cy="12954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565526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DNS in a nutshell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DNS is a distributed database</a:t>
            </a:r>
          </a:p>
          <a:p>
            <a:r>
              <a:rPr lang="en-US" dirty="0" smtClean="0"/>
              <a:t>There are 2 types of DNS servers</a:t>
            </a:r>
          </a:p>
          <a:p>
            <a:pPr lvl="1"/>
            <a:r>
              <a:rPr lang="en-US" dirty="0" smtClean="0"/>
              <a:t>DNS Authoritative</a:t>
            </a:r>
          </a:p>
          <a:p>
            <a:pPr lvl="2"/>
            <a:r>
              <a:rPr lang="en-US" dirty="0" smtClean="0"/>
              <a:t>Master </a:t>
            </a:r>
          </a:p>
          <a:p>
            <a:pPr lvl="2"/>
            <a:r>
              <a:rPr lang="en-US" dirty="0" smtClean="0"/>
              <a:t>Slaves</a:t>
            </a:r>
          </a:p>
          <a:p>
            <a:pPr lvl="1"/>
            <a:r>
              <a:rPr lang="en-US" dirty="0" smtClean="0"/>
              <a:t>DNS Resolver</a:t>
            </a:r>
          </a:p>
          <a:p>
            <a:pPr lvl="2"/>
            <a:r>
              <a:rPr lang="en-US" dirty="0" smtClean="0"/>
              <a:t>Recursive</a:t>
            </a:r>
          </a:p>
          <a:p>
            <a:pPr lvl="2"/>
            <a:r>
              <a:rPr lang="en-US" dirty="0" smtClean="0"/>
              <a:t>Cache</a:t>
            </a:r>
          </a:p>
          <a:p>
            <a:pPr lvl="2"/>
            <a:r>
              <a:rPr lang="en-US" dirty="0" smtClean="0"/>
              <a:t>Stub resolver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992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Key Rollovers: Double Signature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KSK Rollover using the Double Signature method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Wait for old zone data to expire from caches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generate a new (published) KSK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Wait for the old DNSKEY </a:t>
            </a:r>
            <a:r>
              <a:rPr lang="en-US" dirty="0" err="1" smtClean="0"/>
              <a:t>RRset</a:t>
            </a:r>
            <a:r>
              <a:rPr lang="en-US" dirty="0" smtClean="0"/>
              <a:t> to expire from caches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roll the KSKs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Transfer new DS keyset to the parent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Wait for parent to publish the new DS record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Reload the zone</a:t>
            </a:r>
          </a:p>
          <a:p>
            <a:r>
              <a:rPr lang="en-US" dirty="0" smtClean="0"/>
              <a:t>It is also possible to use dual DS in the parent zone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459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Key Rollovers: Double Signature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41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81000" y="1447800"/>
            <a:ext cx="85344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Rectangle 6"/>
          <p:cNvSpPr/>
          <p:nvPr/>
        </p:nvSpPr>
        <p:spPr>
          <a:xfrm>
            <a:off x="152400" y="1905000"/>
            <a:ext cx="9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>
                <a:latin typeface="Source Sans Pro"/>
                <a:cs typeface="Source Sans Pro"/>
              </a:rPr>
              <a:t>K</a:t>
            </a:r>
            <a:r>
              <a:rPr lang="en-US" sz="1800" b="1" dirty="0" smtClean="0">
                <a:latin typeface="Source Sans Pro"/>
                <a:cs typeface="Source Sans Pro"/>
              </a:rPr>
              <a:t>SK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590800"/>
            <a:ext cx="9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 smtClean="0">
                <a:latin typeface="Source Sans Pro"/>
                <a:cs typeface="Source Sans Pro"/>
              </a:rPr>
              <a:t>ZSK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2860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8956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2286000" y="4812268"/>
            <a:ext cx="609600" cy="674132"/>
            <a:chOff x="2286000" y="5867400"/>
            <a:chExt cx="609600" cy="674132"/>
          </a:xfrm>
        </p:grpSpPr>
        <p:sp>
          <p:nvSpPr>
            <p:cNvPr id="32" name="Left Brace 31"/>
            <p:cNvSpPr/>
            <p:nvPr/>
          </p:nvSpPr>
          <p:spPr bwMode="auto">
            <a:xfrm rot="16200000">
              <a:off x="2438400" y="5715000"/>
              <a:ext cx="304800" cy="609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86000" y="6172200"/>
              <a:ext cx="609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Source Sans Pro"/>
                  <a:cs typeface="Source Sans Pro"/>
                </a:rPr>
                <a:t>TTL</a:t>
              </a:r>
              <a:endParaRPr lang="en-US" sz="1800" b="1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1371600" y="3371217"/>
            <a:ext cx="900000" cy="323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 smtClean="0">
                <a:latin typeface="Source Sans Pro"/>
                <a:cs typeface="Source Sans Pro"/>
              </a:rPr>
              <a:t>KSK</a:t>
            </a:r>
          </a:p>
        </p:txBody>
      </p:sp>
      <p:cxnSp>
        <p:nvCxnSpPr>
          <p:cNvPr id="51" name="Straight Arrow Connector 50"/>
          <p:cNvCxnSpPr>
            <a:stCxn id="49" idx="3"/>
            <a:endCxn id="56" idx="1"/>
          </p:cNvCxnSpPr>
          <p:nvPr/>
        </p:nvCxnSpPr>
        <p:spPr bwMode="auto">
          <a:xfrm>
            <a:off x="2271600" y="3532800"/>
            <a:ext cx="6240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Rectangle 55"/>
          <p:cNvSpPr/>
          <p:nvPr/>
        </p:nvSpPr>
        <p:spPr>
          <a:xfrm>
            <a:off x="2895600" y="3371217"/>
            <a:ext cx="900000" cy="3231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 smtClean="0">
                <a:latin typeface="Source Sans Pro"/>
                <a:cs typeface="Source Sans Pro"/>
              </a:rPr>
              <a:t>KSK</a:t>
            </a:r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38100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>
            <a:off x="44196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2" name="Group 61"/>
          <p:cNvGrpSpPr/>
          <p:nvPr/>
        </p:nvGrpSpPr>
        <p:grpSpPr>
          <a:xfrm>
            <a:off x="3810000" y="4812268"/>
            <a:ext cx="609600" cy="674132"/>
            <a:chOff x="2286000" y="5867400"/>
            <a:chExt cx="609600" cy="674132"/>
          </a:xfrm>
        </p:grpSpPr>
        <p:sp>
          <p:nvSpPr>
            <p:cNvPr id="63" name="Left Brace 62"/>
            <p:cNvSpPr/>
            <p:nvPr/>
          </p:nvSpPr>
          <p:spPr bwMode="auto">
            <a:xfrm rot="16200000">
              <a:off x="2438400" y="5715000"/>
              <a:ext cx="304800" cy="609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86000" y="6172200"/>
              <a:ext cx="609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Source Sans Pro"/>
                  <a:cs typeface="Source Sans Pro"/>
                </a:rPr>
                <a:t>TTL</a:t>
              </a:r>
              <a:endParaRPr lang="en-US" sz="1800" b="1" dirty="0"/>
            </a:p>
          </p:txBody>
        </p:sp>
      </p:grpSp>
      <p:cxnSp>
        <p:nvCxnSpPr>
          <p:cNvPr id="66" name="Straight Arrow Connector 65"/>
          <p:cNvCxnSpPr>
            <a:stCxn id="56" idx="3"/>
          </p:cNvCxnSpPr>
          <p:nvPr/>
        </p:nvCxnSpPr>
        <p:spPr bwMode="auto">
          <a:xfrm>
            <a:off x="3795600" y="3532800"/>
            <a:ext cx="37482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>
            <a:off x="53340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 bwMode="auto">
          <a:xfrm>
            <a:off x="59436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6" name="Group 75"/>
          <p:cNvGrpSpPr/>
          <p:nvPr/>
        </p:nvGrpSpPr>
        <p:grpSpPr>
          <a:xfrm>
            <a:off x="5334000" y="4812268"/>
            <a:ext cx="609600" cy="674132"/>
            <a:chOff x="2286000" y="5867400"/>
            <a:chExt cx="609600" cy="674132"/>
          </a:xfrm>
        </p:grpSpPr>
        <p:sp>
          <p:nvSpPr>
            <p:cNvPr id="77" name="Left Brace 76"/>
            <p:cNvSpPr/>
            <p:nvPr/>
          </p:nvSpPr>
          <p:spPr bwMode="auto">
            <a:xfrm rot="16200000">
              <a:off x="2438400" y="5715000"/>
              <a:ext cx="304800" cy="609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286000" y="6172200"/>
              <a:ext cx="609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Source Sans Pro"/>
                  <a:cs typeface="Source Sans Pro"/>
                </a:rPr>
                <a:t>TTL</a:t>
              </a:r>
              <a:endParaRPr lang="en-US" sz="1800" b="1" dirty="0"/>
            </a:p>
          </p:txBody>
        </p:sp>
      </p:grpSp>
      <p:cxnSp>
        <p:nvCxnSpPr>
          <p:cNvPr id="83" name="Straight Arrow Connector 82"/>
          <p:cNvCxnSpPr>
            <a:stCxn id="8" idx="3"/>
          </p:cNvCxnSpPr>
          <p:nvPr/>
        </p:nvCxnSpPr>
        <p:spPr bwMode="auto">
          <a:xfrm flipV="1">
            <a:off x="1052400" y="2743201"/>
            <a:ext cx="6525538" cy="2759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>
            <a:stCxn id="7" idx="3"/>
          </p:cNvCxnSpPr>
          <p:nvPr/>
        </p:nvCxnSpPr>
        <p:spPr bwMode="auto">
          <a:xfrm flipV="1">
            <a:off x="1052400" y="2077222"/>
            <a:ext cx="1843200" cy="777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Rectangle 45"/>
          <p:cNvSpPr/>
          <p:nvPr/>
        </p:nvSpPr>
        <p:spPr>
          <a:xfrm>
            <a:off x="2895600" y="1905000"/>
            <a:ext cx="9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>
                <a:latin typeface="Source Sans Pro"/>
                <a:cs typeface="Source Sans Pro"/>
              </a:rPr>
              <a:t>K</a:t>
            </a:r>
            <a:r>
              <a:rPr lang="en-US" sz="1800" b="1" dirty="0" smtClean="0">
                <a:latin typeface="Source Sans Pro"/>
                <a:cs typeface="Source Sans Pro"/>
              </a:rPr>
              <a:t>SK</a:t>
            </a:r>
          </a:p>
        </p:txBody>
      </p:sp>
      <p:cxnSp>
        <p:nvCxnSpPr>
          <p:cNvPr id="47" name="Straight Arrow Connector 46"/>
          <p:cNvCxnSpPr>
            <a:stCxn id="46" idx="2"/>
          </p:cNvCxnSpPr>
          <p:nvPr/>
        </p:nvCxnSpPr>
        <p:spPr bwMode="auto">
          <a:xfrm>
            <a:off x="3345600" y="2265000"/>
            <a:ext cx="7200" cy="4782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stCxn id="56" idx="0"/>
          </p:cNvCxnSpPr>
          <p:nvPr/>
        </p:nvCxnSpPr>
        <p:spPr bwMode="auto">
          <a:xfrm flipV="1">
            <a:off x="3345600" y="2743200"/>
            <a:ext cx="7200" cy="62801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Rectangle 58"/>
          <p:cNvSpPr/>
          <p:nvPr/>
        </p:nvSpPr>
        <p:spPr>
          <a:xfrm>
            <a:off x="4419600" y="1905000"/>
            <a:ext cx="90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>
                <a:latin typeface="Source Sans Pro"/>
                <a:cs typeface="Source Sans Pro"/>
              </a:rPr>
              <a:t>K</a:t>
            </a:r>
            <a:r>
              <a:rPr lang="en-US" sz="1800" b="1" dirty="0" smtClean="0">
                <a:latin typeface="Source Sans Pro"/>
                <a:cs typeface="Source Sans Pro"/>
              </a:rPr>
              <a:t>SK</a:t>
            </a:r>
          </a:p>
        </p:txBody>
      </p:sp>
      <p:cxnSp>
        <p:nvCxnSpPr>
          <p:cNvPr id="67" name="Straight Arrow Connector 66"/>
          <p:cNvCxnSpPr>
            <a:stCxn id="46" idx="3"/>
            <a:endCxn id="59" idx="1"/>
          </p:cNvCxnSpPr>
          <p:nvPr/>
        </p:nvCxnSpPr>
        <p:spPr bwMode="auto">
          <a:xfrm>
            <a:off x="3795600" y="2085000"/>
            <a:ext cx="6240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" name="Rectangle 67"/>
          <p:cNvSpPr/>
          <p:nvPr/>
        </p:nvSpPr>
        <p:spPr>
          <a:xfrm>
            <a:off x="5943600" y="1905000"/>
            <a:ext cx="90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>
                <a:latin typeface="Source Sans Pro"/>
                <a:cs typeface="Source Sans Pro"/>
              </a:rPr>
              <a:t>K</a:t>
            </a:r>
            <a:r>
              <a:rPr lang="en-US" sz="1800" b="1" dirty="0" smtClean="0">
                <a:latin typeface="Source Sans Pro"/>
                <a:cs typeface="Source Sans Pro"/>
              </a:rPr>
              <a:t>SK</a:t>
            </a:r>
          </a:p>
        </p:txBody>
      </p:sp>
      <p:cxnSp>
        <p:nvCxnSpPr>
          <p:cNvPr id="69" name="Straight Arrow Connector 68"/>
          <p:cNvCxnSpPr>
            <a:stCxn id="59" idx="3"/>
            <a:endCxn id="68" idx="1"/>
          </p:cNvCxnSpPr>
          <p:nvPr/>
        </p:nvCxnSpPr>
        <p:spPr bwMode="auto">
          <a:xfrm>
            <a:off x="5319600" y="2085000"/>
            <a:ext cx="624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>
            <a:stCxn id="7" idx="2"/>
            <a:endCxn id="8" idx="0"/>
          </p:cNvCxnSpPr>
          <p:nvPr/>
        </p:nvCxnSpPr>
        <p:spPr bwMode="auto">
          <a:xfrm>
            <a:off x="602400" y="2265000"/>
            <a:ext cx="0" cy="3258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" name="Group 39"/>
          <p:cNvGrpSpPr/>
          <p:nvPr/>
        </p:nvGrpSpPr>
        <p:grpSpPr>
          <a:xfrm>
            <a:off x="7467600" y="4038600"/>
            <a:ext cx="1371601" cy="1828800"/>
            <a:chOff x="7467600" y="4038600"/>
            <a:chExt cx="1371601" cy="1828800"/>
          </a:xfrm>
        </p:grpSpPr>
        <p:sp>
          <p:nvSpPr>
            <p:cNvPr id="14" name="Rectangle 13"/>
            <p:cNvSpPr/>
            <p:nvPr/>
          </p:nvSpPr>
          <p:spPr>
            <a:xfrm>
              <a:off x="7543801" y="4424513"/>
              <a:ext cx="534555" cy="2718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dirty="0">
                  <a:latin typeface="Source Sans Pro"/>
                  <a:cs typeface="Source Sans Pro"/>
                </a:rPr>
                <a:t>*</a:t>
              </a:r>
              <a:r>
                <a:rPr lang="en-US" sz="1400" b="1" dirty="0" smtClean="0">
                  <a:latin typeface="Source Sans Pro"/>
                  <a:cs typeface="Source Sans Pro"/>
                </a:rPr>
                <a:t>SK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42112" y="4413955"/>
              <a:ext cx="697089" cy="178898"/>
            </a:xfrm>
            <a:prstGeom prst="rect">
              <a:avLst/>
            </a:prstGeom>
            <a:noFill/>
          </p:spPr>
          <p:txBody>
            <a:bodyPr wrap="square" lIns="38405" tIns="19202" rIns="38405" bIns="19202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Signing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67600" y="4038600"/>
              <a:ext cx="1371601" cy="18288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wrap="square" rtlCol="0" anchor="ctr">
              <a:spAutoFit/>
            </a:bodyPr>
            <a:lstStyle/>
            <a:p>
              <a:pPr algn="ctr"/>
              <a:endParaRPr lang="en-US" sz="1400" b="1" dirty="0" smtClean="0">
                <a:latin typeface="Abadi MT Condensed Light"/>
                <a:cs typeface="Abadi MT Condensed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543801" y="4780359"/>
              <a:ext cx="534555" cy="2718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dirty="0">
                  <a:latin typeface="Source Sans Pro"/>
                  <a:cs typeface="Source Sans Pro"/>
                </a:rPr>
                <a:t>*</a:t>
              </a:r>
              <a:r>
                <a:rPr lang="en-US" sz="1400" b="1" dirty="0" smtClean="0">
                  <a:latin typeface="Source Sans Pro"/>
                  <a:cs typeface="Source Sans Pro"/>
                </a:rPr>
                <a:t>SK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42112" y="4789311"/>
              <a:ext cx="697089" cy="178898"/>
            </a:xfrm>
            <a:prstGeom prst="rect">
              <a:avLst/>
            </a:prstGeom>
            <a:noFill/>
          </p:spPr>
          <p:txBody>
            <a:bodyPr wrap="square" lIns="38405" tIns="19202" rIns="38405" bIns="19202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Present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21949" y="4038600"/>
              <a:ext cx="590190" cy="2165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Glossary</a:t>
              </a:r>
              <a:endParaRPr lang="en-US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43801" y="5102092"/>
              <a:ext cx="534555" cy="27186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dirty="0">
                  <a:latin typeface="Source Sans Pro"/>
                  <a:cs typeface="Source Sans Pro"/>
                </a:rPr>
                <a:t>*</a:t>
              </a:r>
              <a:r>
                <a:rPr lang="en-US" sz="1400" b="1" dirty="0" smtClean="0">
                  <a:latin typeface="Source Sans Pro"/>
                  <a:cs typeface="Source Sans Pro"/>
                </a:rPr>
                <a:t>SK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42112" y="5111044"/>
              <a:ext cx="697088" cy="178898"/>
            </a:xfrm>
            <a:prstGeom prst="rect">
              <a:avLst/>
            </a:prstGeom>
            <a:noFill/>
          </p:spPr>
          <p:txBody>
            <a:bodyPr wrap="square" lIns="38405" tIns="19202" rIns="38405" bIns="19202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Inactive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 bwMode="auto">
            <a:xfrm>
              <a:off x="7543800" y="5562600"/>
              <a:ext cx="5334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" name="Rectangle 37"/>
            <p:cNvSpPr/>
            <p:nvPr/>
          </p:nvSpPr>
          <p:spPr>
            <a:xfrm>
              <a:off x="8153400" y="5410200"/>
              <a:ext cx="6078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Signs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2631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Tools to help the process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266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Tools to use in DNSSEC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Authoritative Servers that support DNSSEC</a:t>
            </a:r>
          </a:p>
          <a:p>
            <a:pPr lvl="1"/>
            <a:r>
              <a:rPr lang="en-US" dirty="0" smtClean="0"/>
              <a:t>NSD (by </a:t>
            </a:r>
            <a:r>
              <a:rPr lang="en-US" dirty="0" err="1" smtClean="0"/>
              <a:t>NLNetLabs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Knot (by  CZ NIC Labs)</a:t>
            </a:r>
          </a:p>
          <a:p>
            <a:pPr lvl="1"/>
            <a:r>
              <a:rPr lang="en-US" dirty="0"/>
              <a:t>BIND (by ISC)</a:t>
            </a:r>
          </a:p>
          <a:p>
            <a:pPr lvl="1"/>
            <a:r>
              <a:rPr lang="en-US" dirty="0" err="1" smtClean="0"/>
              <a:t>Vantio</a:t>
            </a:r>
            <a:r>
              <a:rPr lang="en-US" dirty="0" smtClean="0"/>
              <a:t> (by </a:t>
            </a:r>
            <a:r>
              <a:rPr lang="en-US" dirty="0" err="1" smtClean="0"/>
              <a:t>Nominum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Y:A:D::I::F:A (by </a:t>
            </a:r>
            <a:r>
              <a:rPr lang="en-US" dirty="0" err="1" smtClean="0"/>
              <a:t>EURid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MS DNS Server (by Microsoft)</a:t>
            </a:r>
          </a:p>
          <a:p>
            <a:pPr lvl="1"/>
            <a:r>
              <a:rPr lang="en-US" dirty="0" err="1" smtClean="0"/>
              <a:t>TinyDNSSEC</a:t>
            </a:r>
            <a:r>
              <a:rPr lang="en-US" dirty="0" smtClean="0"/>
              <a:t> (based on </a:t>
            </a:r>
            <a:r>
              <a:rPr lang="en-US" dirty="0" err="1" smtClean="0"/>
              <a:t>tinydns</a:t>
            </a:r>
            <a:r>
              <a:rPr lang="en-US" dirty="0" smtClean="0"/>
              <a:t> by D.J. Bernstein)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450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Tools to use in DNSSEC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Resolvers that support DNSSEC</a:t>
            </a:r>
          </a:p>
          <a:p>
            <a:pPr lvl="1"/>
            <a:r>
              <a:rPr lang="en-US" dirty="0" smtClean="0"/>
              <a:t>Unbound (by </a:t>
            </a:r>
            <a:r>
              <a:rPr lang="en-US" dirty="0" err="1" smtClean="0"/>
              <a:t>NLNetLabs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BIND (by ISC)</a:t>
            </a:r>
          </a:p>
          <a:p>
            <a:pPr lvl="1"/>
            <a:r>
              <a:rPr lang="en-US" dirty="0" smtClean="0"/>
              <a:t>MS Windows Server (by Microsoft)</a:t>
            </a:r>
          </a:p>
          <a:p>
            <a:r>
              <a:rPr lang="en-US" dirty="0" smtClean="0"/>
              <a:t>Tools to automate DNSSEC</a:t>
            </a:r>
          </a:p>
          <a:p>
            <a:pPr lvl="1"/>
            <a:r>
              <a:rPr lang="en-US" dirty="0" err="1"/>
              <a:t>OpenDNSSEC</a:t>
            </a:r>
            <a:r>
              <a:rPr lang="en-US" dirty="0"/>
              <a:t> (by </a:t>
            </a:r>
            <a:r>
              <a:rPr lang="en-US" dirty="0" err="1"/>
              <a:t>NLnetLabs</a:t>
            </a:r>
            <a:r>
              <a:rPr lang="en-US" dirty="0"/>
              <a:t>, .SE, </a:t>
            </a:r>
            <a:r>
              <a:rPr lang="en-US" dirty="0" err="1"/>
              <a:t>Nominet</a:t>
            </a:r>
            <a:r>
              <a:rPr lang="en-US" dirty="0"/>
              <a:t>…et al)</a:t>
            </a:r>
          </a:p>
          <a:p>
            <a:pPr lvl="1"/>
            <a:r>
              <a:rPr lang="en-US" dirty="0"/>
              <a:t>DNSSEC-Tools (by Sparta)</a:t>
            </a:r>
          </a:p>
          <a:p>
            <a:pPr lvl="1"/>
            <a:r>
              <a:rPr lang="en-US" dirty="0" smtClean="0"/>
              <a:t>BIND (by ISC)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978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www.dnssec-</a:t>
            </a:r>
            <a:r>
              <a:rPr lang="en-US" dirty="0" err="1" smtClean="0"/>
              <a:t>deployment.org</a:t>
            </a:r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www.internetsociety.org</a:t>
            </a:r>
            <a:r>
              <a:rPr lang="en-US" dirty="0"/>
              <a:t>/deploy360/</a:t>
            </a:r>
            <a:r>
              <a:rPr lang="en-US" dirty="0" err="1" smtClean="0"/>
              <a:t>dnssec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dnssec-</a:t>
            </a:r>
            <a:r>
              <a:rPr lang="en-US" dirty="0" err="1" smtClean="0"/>
              <a:t>debugger.verisignlabs.com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 smtClean="0"/>
              <a:t>dnsviz.net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www.dnssec-</a:t>
            </a:r>
            <a:r>
              <a:rPr lang="en-US" dirty="0" err="1" smtClean="0"/>
              <a:t>failed.org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084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13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Social Media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47</a:t>
            </a:fld>
            <a:endParaRPr lang="en-US"/>
          </a:p>
        </p:txBody>
      </p:sp>
      <p:pic>
        <p:nvPicPr>
          <p:cNvPr id="3" name="Picture 2" descr="logo_de_twitter_png_by_itamy15-d50do0c.png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367189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facebook.png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983966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linkedin.png"/>
          <p:cNvPicPr>
            <a:picLocks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600742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Google-Plus-Logo.png"/>
          <p:cNvPicPr>
            <a:picLocks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1371600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UnxL5F3UQpCKbLS0Ik8U_weibo.png"/>
          <p:cNvPicPr>
            <a:picLocks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2971800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600200" y="1676400"/>
            <a:ext cx="2329456" cy="285000"/>
          </a:xfrm>
          <a:prstGeom prst="rect">
            <a:avLst/>
          </a:prstGeom>
        </p:spPr>
        <p:txBody>
          <a:bodyPr wrap="none" lIns="38405" tIns="19202" rIns="38405" bIns="19202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Source Sans Pro"/>
                <a:cs typeface="Source Sans Pro"/>
              </a:rPr>
              <a:t>https://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cs typeface="Source Sans Pro"/>
              </a:rPr>
              <a:t>twitter.com</a:t>
            </a:r>
            <a:r>
              <a:rPr lang="en-US" sz="1600" dirty="0">
                <a:solidFill>
                  <a:srgbClr val="FFFFFF"/>
                </a:solidFill>
                <a:latin typeface="Source Sans Pro"/>
                <a:cs typeface="Source Sans Pro"/>
              </a:rPr>
              <a:t>/ICANN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0" y="3276600"/>
            <a:ext cx="3251965" cy="285000"/>
          </a:xfrm>
          <a:prstGeom prst="rect">
            <a:avLst/>
          </a:prstGeom>
        </p:spPr>
        <p:txBody>
          <a:bodyPr wrap="none" lIns="38405" tIns="19202" rIns="38405" bIns="19202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Source Sans Pro"/>
                <a:cs typeface="Source Sans Pro"/>
              </a:rPr>
              <a:t>https://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cs typeface="Source Sans Pro"/>
              </a:rPr>
              <a:t>www.facebook.com</a:t>
            </a:r>
            <a:r>
              <a:rPr lang="en-US" sz="1600" dirty="0">
                <a:solidFill>
                  <a:srgbClr val="FFFFFF"/>
                </a:solidFill>
                <a:latin typeface="Source Sans Pro"/>
                <a:cs typeface="Source Sans Pro"/>
              </a:rPr>
              <a:t>/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cs typeface="Source Sans Pro"/>
              </a:rPr>
              <a:t>icannorg</a:t>
            </a:r>
            <a:endParaRPr lang="en-US" sz="1600" dirty="0">
              <a:solidFill>
                <a:srgbClr val="FFFFFF"/>
              </a:solidFill>
              <a:latin typeface="Source Sans Pro"/>
              <a:cs typeface="Source Sans Pr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0200" y="4876800"/>
            <a:ext cx="3638122" cy="285000"/>
          </a:xfrm>
          <a:prstGeom prst="rect">
            <a:avLst/>
          </a:prstGeom>
        </p:spPr>
        <p:txBody>
          <a:bodyPr wrap="none" lIns="38405" tIns="19202" rIns="38405" bIns="19202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Source Sans Pro"/>
                <a:cs typeface="Source Sans Pro"/>
              </a:rPr>
              <a:t>http://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cs typeface="Source Sans Pro"/>
              </a:rPr>
              <a:t>www.linkedin.com</a:t>
            </a:r>
            <a:r>
              <a:rPr lang="en-US" sz="1600" dirty="0">
                <a:solidFill>
                  <a:srgbClr val="FFFFFF"/>
                </a:solidFill>
                <a:latin typeface="Source Sans Pro"/>
                <a:cs typeface="Source Sans Pro"/>
              </a:rPr>
              <a:t>/company/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cs typeface="Source Sans Pro"/>
              </a:rPr>
              <a:t>icann</a:t>
            </a:r>
            <a:endParaRPr lang="en-US" sz="1600" dirty="0">
              <a:solidFill>
                <a:srgbClr val="FFFFFF"/>
              </a:solidFill>
              <a:latin typeface="Source Sans Pro"/>
              <a:cs typeface="Source Sans Pr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24600" y="1676400"/>
            <a:ext cx="1873948" cy="285000"/>
          </a:xfrm>
          <a:prstGeom prst="rect">
            <a:avLst/>
          </a:prstGeom>
        </p:spPr>
        <p:txBody>
          <a:bodyPr wrap="none" lIns="38405" tIns="19202" rIns="38405" bIns="19202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Source Sans Pro"/>
                <a:cs typeface="Source Sans Pro"/>
              </a:rPr>
              <a:t>http://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cs typeface="Source Sans Pro"/>
              </a:rPr>
              <a:t>gplus.to</a:t>
            </a:r>
            <a:r>
              <a:rPr lang="en-US" sz="1600" dirty="0">
                <a:solidFill>
                  <a:srgbClr val="FFFFFF"/>
                </a:solidFill>
                <a:latin typeface="Source Sans Pro"/>
                <a:cs typeface="Source Sans Pro"/>
              </a:rPr>
              <a:t>/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cs typeface="Source Sans Pro"/>
              </a:rPr>
              <a:t>icann</a:t>
            </a:r>
            <a:endParaRPr lang="en-US" sz="1600" dirty="0">
              <a:solidFill>
                <a:srgbClr val="FFFFFF"/>
              </a:solidFill>
              <a:latin typeface="Source Sans Pro"/>
              <a:cs typeface="Source Sans Pr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3276600"/>
            <a:ext cx="2411532" cy="285000"/>
          </a:xfrm>
          <a:prstGeom prst="rect">
            <a:avLst/>
          </a:prstGeom>
        </p:spPr>
        <p:txBody>
          <a:bodyPr wrap="none" lIns="38405" tIns="19202" rIns="38405" bIns="19202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Source Sans Pro"/>
                <a:cs typeface="Source Sans Pro"/>
              </a:rPr>
              <a:t>http://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cs typeface="Source Sans Pro"/>
              </a:rPr>
              <a:t>weibo.com</a:t>
            </a:r>
            <a:r>
              <a:rPr lang="en-US" sz="1600" dirty="0">
                <a:solidFill>
                  <a:srgbClr val="FFFFFF"/>
                </a:solidFill>
                <a:latin typeface="Source Sans Pro"/>
                <a:cs typeface="Source Sans Pro"/>
              </a:rPr>
              <a:t>/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cs typeface="Source Sans Pro"/>
              </a:rPr>
              <a:t>icannorg</a:t>
            </a:r>
            <a:endParaRPr lang="en-US" sz="1600" dirty="0">
              <a:solidFill>
                <a:srgbClr val="FFFFFF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362643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DNS Resource Records (RR)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1257300"/>
            <a:ext cx="7467600" cy="1181100"/>
          </a:xfrm>
        </p:spPr>
        <p:txBody>
          <a:bodyPr/>
          <a:lstStyle/>
          <a:p>
            <a:r>
              <a:rPr lang="en-US" dirty="0" smtClean="0"/>
              <a:t>Unit of data in the Domain Name System</a:t>
            </a:r>
          </a:p>
          <a:p>
            <a:r>
              <a:rPr lang="en-US" dirty="0" smtClean="0"/>
              <a:t>Define attributes for a domain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7086600" cy="715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8405" tIns="19202" rIns="38405" bIns="19202" rtlCol="0">
            <a:spAutoFit/>
          </a:bodyPr>
          <a:lstStyle/>
          <a:p>
            <a:pPr algn="l"/>
            <a:r>
              <a:rPr lang="en-US" sz="2200" b="1" i="1" dirty="0" smtClean="0">
                <a:solidFill>
                  <a:schemeClr val="tx2"/>
                </a:solidFill>
                <a:latin typeface="Courier"/>
                <a:cs typeface="Courier"/>
              </a:rPr>
              <a:t>Label		TTL	Class	  Type	Data</a:t>
            </a:r>
          </a:p>
          <a:p>
            <a:pPr algn="l"/>
            <a:r>
              <a:rPr lang="en-US" sz="2200" dirty="0" smtClean="0">
                <a:solidFill>
                  <a:schemeClr val="tx2"/>
                </a:solidFill>
                <a:latin typeface="Courier"/>
                <a:cs typeface="Courier"/>
              </a:rPr>
              <a:t>www		3600	 IN	   A	</a:t>
            </a:r>
            <a:r>
              <a:rPr lang="en-US" sz="2200" dirty="0">
                <a:solidFill>
                  <a:schemeClr val="tx2"/>
                </a:solidFill>
                <a:latin typeface="Courier"/>
                <a:cs typeface="Courier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Courier"/>
                <a:cs typeface="Courier"/>
              </a:rPr>
              <a:t>  192.168.0.1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04800" y="3581400"/>
            <a:ext cx="7467600" cy="2743200"/>
          </a:xfrm>
          <a:prstGeom prst="rect">
            <a:avLst/>
          </a:prstGeom>
        </p:spPr>
        <p:txBody>
          <a:bodyPr vert="horz" lIns="38405" tIns="19202" rIns="38405" bIns="19202">
            <a:normAutofit fontScale="77500" lnSpcReduction="20000"/>
          </a:bodyPr>
          <a:lstStyle>
            <a:lvl1pPr marL="373380" indent="-240030" algn="l" rtl="0" fontAlgn="base">
              <a:spcBef>
                <a:spcPts val="1428"/>
              </a:spcBef>
              <a:spcAft>
                <a:spcPct val="0"/>
              </a:spcAft>
              <a:buSzPct val="120000"/>
              <a:buFont typeface="Gill Sans" charset="0"/>
              <a:buChar char="•"/>
              <a:defRPr sz="2800" b="0" i="0">
                <a:solidFill>
                  <a:schemeClr val="tx2"/>
                </a:solidFill>
                <a:latin typeface="Source Sans Pro"/>
                <a:ea typeface="+mn-ea"/>
                <a:cs typeface="Georgia"/>
                <a:sym typeface="Gill Sans" charset="0"/>
              </a:defRPr>
            </a:lvl1pPr>
            <a:lvl2pPr marL="560070" indent="-240030" algn="l" rtl="0" fontAlgn="base">
              <a:spcBef>
                <a:spcPts val="1428"/>
              </a:spcBef>
              <a:spcAft>
                <a:spcPct val="0"/>
              </a:spcAft>
              <a:buSzPct val="66000"/>
              <a:buFont typeface="Courier New"/>
              <a:buChar char="o"/>
              <a:defRPr sz="2400" b="0" i="0">
                <a:solidFill>
                  <a:schemeClr val="tx2"/>
                </a:solidFill>
                <a:latin typeface="Source Sans Pro"/>
                <a:ea typeface="+mn-ea"/>
                <a:cs typeface="Georgia"/>
                <a:sym typeface="Gill Sans" charset="0"/>
              </a:defRPr>
            </a:lvl2pPr>
            <a:lvl3pPr marL="746760" indent="-240030" algn="l" rtl="0" fontAlgn="base">
              <a:spcBef>
                <a:spcPts val="1428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000" b="0" i="0">
                <a:solidFill>
                  <a:schemeClr val="tx2"/>
                </a:solidFill>
                <a:latin typeface="Source Sans Pro"/>
                <a:ea typeface="+mn-ea"/>
                <a:cs typeface="Georgia"/>
                <a:sym typeface="Gill Sans" charset="0"/>
              </a:defRPr>
            </a:lvl3pPr>
            <a:lvl4pPr marL="933450" indent="-240030" algn="l" rtl="0" fontAlgn="base">
              <a:spcBef>
                <a:spcPts val="1428"/>
              </a:spcBef>
              <a:spcAft>
                <a:spcPct val="0"/>
              </a:spcAft>
              <a:buSzPct val="55000"/>
              <a:buFont typeface="Wingdings" charset="2"/>
              <a:buChar char="§"/>
              <a:defRPr sz="2000" b="0" i="0">
                <a:solidFill>
                  <a:schemeClr val="tx2"/>
                </a:solidFill>
                <a:latin typeface="Source Sans Pro"/>
                <a:ea typeface="+mn-ea"/>
                <a:cs typeface="Georgia"/>
                <a:sym typeface="Gill Sans" charset="0"/>
              </a:defRPr>
            </a:lvl4pPr>
            <a:lvl5pPr marL="1120140" indent="-240030" algn="l" rtl="0" fontAlgn="base">
              <a:spcBef>
                <a:spcPts val="142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400">
                <a:solidFill>
                  <a:schemeClr val="tx2"/>
                </a:solidFill>
                <a:latin typeface="Georgia"/>
                <a:ea typeface="+mn-ea"/>
                <a:cs typeface="Georgia"/>
                <a:sym typeface="Gill Sans" charset="0"/>
              </a:defRPr>
            </a:lvl5pPr>
            <a:lvl6pPr marL="1312164" indent="-240030" algn="l" rtl="0" fontAlgn="base">
              <a:spcBef>
                <a:spcPts val="142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1504188" indent="-240030" algn="l" rtl="0" fontAlgn="base">
              <a:spcBef>
                <a:spcPts val="142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696212" indent="-240030" algn="l" rtl="0" fontAlgn="base">
              <a:spcBef>
                <a:spcPts val="142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88236" indent="-240030" algn="l" rtl="0" fontAlgn="base">
              <a:spcBef>
                <a:spcPts val="142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en-US" sz="3600" dirty="0" smtClean="0"/>
              <a:t>Most common types of RR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AAAA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MX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611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DNS Resource Records sets (</a:t>
            </a:r>
            <a:r>
              <a:rPr lang="en-US" dirty="0" err="1" smtClean="0"/>
              <a:t>RRsets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1257300"/>
            <a:ext cx="7467600" cy="1181100"/>
          </a:xfrm>
        </p:spPr>
        <p:txBody>
          <a:bodyPr/>
          <a:lstStyle/>
          <a:p>
            <a:r>
              <a:rPr lang="en-US" dirty="0" smtClean="0"/>
              <a:t>Multiple RR with same LABEL and TYPE are grouped into Resource Record Sets (</a:t>
            </a:r>
            <a:r>
              <a:rPr lang="en-US" dirty="0" err="1" smtClean="0"/>
              <a:t>RRsets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5486400" cy="3762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8405" tIns="19202" rIns="38405" bIns="19202" rtlCol="0">
            <a:spAutoFit/>
          </a:bodyPr>
          <a:lstStyle/>
          <a:p>
            <a:pPr algn="l"/>
            <a:r>
              <a:rPr lang="en-US" sz="2200" dirty="0" smtClean="0">
                <a:solidFill>
                  <a:schemeClr val="tx2"/>
                </a:solidFill>
                <a:latin typeface="Courier"/>
                <a:cs typeface="Courier"/>
              </a:rPr>
              <a:t>www</a:t>
            </a:r>
            <a:r>
              <a:rPr lang="en-US" sz="2200" dirty="0">
                <a:solidFill>
                  <a:schemeClr val="tx2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2"/>
                </a:solidFill>
                <a:latin typeface="Courier"/>
                <a:cs typeface="Courier"/>
              </a:rPr>
              <a:t>	A	192.168.0.1</a:t>
            </a:r>
          </a:p>
          <a:p>
            <a:pPr algn="l"/>
            <a:r>
              <a:rPr lang="en-US" sz="2200" dirty="0" smtClean="0">
                <a:solidFill>
                  <a:schemeClr val="tx2"/>
                </a:solidFill>
                <a:latin typeface="Courier"/>
                <a:cs typeface="Courier"/>
              </a:rPr>
              <a:t>www		A	192.168.10.10</a:t>
            </a:r>
          </a:p>
          <a:p>
            <a:pPr algn="l"/>
            <a:endParaRPr lang="en-US" sz="2200" dirty="0">
              <a:solidFill>
                <a:schemeClr val="tx2"/>
              </a:solidFill>
              <a:latin typeface="Courier"/>
              <a:cs typeface="Courier"/>
            </a:endParaRPr>
          </a:p>
          <a:p>
            <a:pPr algn="l"/>
            <a:r>
              <a:rPr lang="en-US" sz="2200" dirty="0">
                <a:solidFill>
                  <a:schemeClr val="tx2"/>
                </a:solidFill>
                <a:latin typeface="Courier"/>
                <a:cs typeface="Courier"/>
              </a:rPr>
              <a:t>mail	</a:t>
            </a:r>
            <a:r>
              <a:rPr lang="en-US" sz="2200" dirty="0" smtClean="0">
                <a:solidFill>
                  <a:schemeClr val="tx2"/>
                </a:solidFill>
                <a:latin typeface="Courier"/>
                <a:cs typeface="Courier"/>
              </a:rPr>
              <a:t>	MX</a:t>
            </a:r>
            <a:r>
              <a:rPr lang="en-US" sz="2200" dirty="0">
                <a:solidFill>
                  <a:schemeClr val="tx2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2"/>
                </a:solidFill>
                <a:latin typeface="Courier"/>
                <a:cs typeface="Courier"/>
              </a:rPr>
              <a:t>5 server1.zone.</a:t>
            </a:r>
          </a:p>
          <a:p>
            <a:pPr algn="l"/>
            <a:r>
              <a:rPr lang="en-US" sz="2200" dirty="0">
                <a:solidFill>
                  <a:schemeClr val="tx2"/>
                </a:solidFill>
                <a:latin typeface="Courier"/>
                <a:cs typeface="Courier"/>
              </a:rPr>
              <a:t>mail	</a:t>
            </a:r>
            <a:r>
              <a:rPr lang="en-US" sz="2200" dirty="0" smtClean="0">
                <a:solidFill>
                  <a:schemeClr val="tx2"/>
                </a:solidFill>
                <a:latin typeface="Courier"/>
                <a:cs typeface="Courier"/>
              </a:rPr>
              <a:t>	MX</a:t>
            </a:r>
            <a:r>
              <a:rPr lang="en-US" sz="2200" dirty="0">
                <a:solidFill>
                  <a:schemeClr val="tx2"/>
                </a:solidFill>
                <a:latin typeface="Courier"/>
                <a:cs typeface="Courier"/>
              </a:rPr>
              <a:t>	5 server1.zone.</a:t>
            </a:r>
          </a:p>
          <a:p>
            <a:pPr algn="l"/>
            <a:endParaRPr lang="en-US" sz="2200" dirty="0">
              <a:solidFill>
                <a:schemeClr val="tx2"/>
              </a:solidFill>
              <a:latin typeface="Courier"/>
              <a:cs typeface="Courier"/>
            </a:endParaRPr>
          </a:p>
          <a:p>
            <a:pPr algn="l"/>
            <a:r>
              <a:rPr lang="en-US" sz="2200" dirty="0" smtClean="0">
                <a:solidFill>
                  <a:schemeClr val="tx2"/>
                </a:solidFill>
                <a:latin typeface="Courier"/>
                <a:cs typeface="Courier"/>
              </a:rPr>
              <a:t>server2	A	10.20.30.40</a:t>
            </a:r>
          </a:p>
          <a:p>
            <a:pPr algn="l"/>
            <a:endParaRPr lang="en-US" sz="2200" dirty="0" smtClean="0">
              <a:solidFill>
                <a:schemeClr val="tx2"/>
              </a:solidFill>
              <a:latin typeface="Courier"/>
              <a:cs typeface="Courier"/>
            </a:endParaRPr>
          </a:p>
          <a:p>
            <a:pPr algn="l"/>
            <a:r>
              <a:rPr lang="en-US" sz="2200" dirty="0" smtClean="0">
                <a:solidFill>
                  <a:schemeClr val="tx2"/>
                </a:solidFill>
                <a:latin typeface="Courier"/>
                <a:cs typeface="Courier"/>
              </a:rPr>
              <a:t>server1	AAAA	2001:123:456::1</a:t>
            </a:r>
          </a:p>
          <a:p>
            <a:pPr algn="l"/>
            <a:r>
              <a:rPr lang="en-US" sz="2200" dirty="0" smtClean="0">
                <a:solidFill>
                  <a:schemeClr val="tx2"/>
                </a:solidFill>
                <a:latin typeface="Courier"/>
                <a:cs typeface="Courier"/>
              </a:rPr>
              <a:t>server2</a:t>
            </a:r>
            <a:r>
              <a:rPr lang="en-US" sz="2200" dirty="0">
                <a:solidFill>
                  <a:schemeClr val="tx2"/>
                </a:solidFill>
                <a:latin typeface="Courier"/>
                <a:cs typeface="Courier"/>
              </a:rPr>
              <a:t>	AAAA	2001:123:456:</a:t>
            </a:r>
            <a:r>
              <a:rPr lang="en-US" sz="2200" dirty="0" smtClean="0">
                <a:solidFill>
                  <a:schemeClr val="tx2"/>
                </a:solidFill>
                <a:latin typeface="Courier"/>
                <a:cs typeface="Courier"/>
              </a:rPr>
              <a:t>:2</a:t>
            </a:r>
            <a:endParaRPr lang="en-US" sz="2200" dirty="0">
              <a:solidFill>
                <a:schemeClr val="tx2"/>
              </a:solidFill>
              <a:latin typeface="Courier"/>
              <a:cs typeface="Courier"/>
            </a:endParaRPr>
          </a:p>
          <a:p>
            <a:pPr algn="l"/>
            <a:r>
              <a:rPr lang="en-US" sz="2200" dirty="0" smtClean="0">
                <a:solidFill>
                  <a:schemeClr val="tx2"/>
                </a:solidFill>
                <a:latin typeface="Courier"/>
                <a:cs typeface="Courier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8600" y="2667000"/>
            <a:ext cx="2743200" cy="685800"/>
          </a:xfrm>
          <a:prstGeom prst="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72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3657600"/>
            <a:ext cx="2743200" cy="685800"/>
          </a:xfrm>
          <a:prstGeom prst="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72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4572000"/>
            <a:ext cx="2743200" cy="533400"/>
          </a:xfrm>
          <a:prstGeom prst="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72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600" y="5334000"/>
            <a:ext cx="2743200" cy="685800"/>
          </a:xfrm>
          <a:prstGeom prst="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7200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943600" y="2379702"/>
            <a:ext cx="1366841" cy="1107996"/>
            <a:chOff x="5943600" y="2255350"/>
            <a:chExt cx="1366841" cy="1239305"/>
          </a:xfrm>
        </p:grpSpPr>
        <p:sp>
          <p:nvSpPr>
            <p:cNvPr id="10" name="Rectangle 9"/>
            <p:cNvSpPr/>
            <p:nvPr/>
          </p:nvSpPr>
          <p:spPr>
            <a:xfrm>
              <a:off x="5943600" y="2255350"/>
              <a:ext cx="466519" cy="123930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6600" dirty="0" smtClean="0">
                  <a:solidFill>
                    <a:srgbClr val="5A87A4"/>
                  </a:solidFill>
                </a:rPr>
                <a:t>} </a:t>
              </a:r>
              <a:endParaRPr lang="en-US" sz="6600" dirty="0">
                <a:solidFill>
                  <a:srgbClr val="5A87A4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81982" y="2738736"/>
              <a:ext cx="928459" cy="5163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5A87A4"/>
                  </a:solidFill>
                </a:rPr>
                <a:t>RRset</a:t>
              </a:r>
              <a:endParaRPr lang="en-US" dirty="0">
                <a:solidFill>
                  <a:srgbClr val="5A87A4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43600" y="3352800"/>
            <a:ext cx="1366841" cy="1107996"/>
            <a:chOff x="5943600" y="2255350"/>
            <a:chExt cx="1366841" cy="1239305"/>
          </a:xfrm>
        </p:grpSpPr>
        <p:sp>
          <p:nvSpPr>
            <p:cNvPr id="14" name="Rectangle 13"/>
            <p:cNvSpPr/>
            <p:nvPr/>
          </p:nvSpPr>
          <p:spPr>
            <a:xfrm>
              <a:off x="5943600" y="2255350"/>
              <a:ext cx="466519" cy="123930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6600" dirty="0" smtClean="0">
                  <a:solidFill>
                    <a:srgbClr val="5A87A4"/>
                  </a:solidFill>
                </a:rPr>
                <a:t>} </a:t>
              </a:r>
              <a:endParaRPr lang="en-US" sz="6600" dirty="0">
                <a:solidFill>
                  <a:srgbClr val="5A87A4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81982" y="2738736"/>
              <a:ext cx="928459" cy="5163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5A87A4"/>
                  </a:solidFill>
                </a:rPr>
                <a:t>RRset</a:t>
              </a:r>
              <a:endParaRPr lang="en-US" dirty="0">
                <a:solidFill>
                  <a:srgbClr val="5A87A4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3600" y="4572000"/>
            <a:ext cx="1219199" cy="381000"/>
            <a:chOff x="5943600" y="2255351"/>
            <a:chExt cx="1366841" cy="1239305"/>
          </a:xfrm>
        </p:grpSpPr>
        <p:sp>
          <p:nvSpPr>
            <p:cNvPr id="17" name="Rectangle 16"/>
            <p:cNvSpPr/>
            <p:nvPr/>
          </p:nvSpPr>
          <p:spPr>
            <a:xfrm>
              <a:off x="5943600" y="2255351"/>
              <a:ext cx="466519" cy="123930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6600" dirty="0" smtClean="0">
                  <a:solidFill>
                    <a:srgbClr val="5A87A4"/>
                  </a:solidFill>
                </a:rPr>
                <a:t>} </a:t>
              </a:r>
              <a:endParaRPr lang="en-US" sz="6600" dirty="0">
                <a:solidFill>
                  <a:srgbClr val="5A87A4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81982" y="2738736"/>
              <a:ext cx="928459" cy="5163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5A87A4"/>
                  </a:solidFill>
                </a:rPr>
                <a:t>RRset</a:t>
              </a:r>
              <a:endParaRPr lang="en-US" dirty="0">
                <a:solidFill>
                  <a:srgbClr val="5A87A4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43600" y="5410200"/>
            <a:ext cx="1219199" cy="381000"/>
            <a:chOff x="5943600" y="2255351"/>
            <a:chExt cx="1366841" cy="1239305"/>
          </a:xfrm>
        </p:grpSpPr>
        <p:sp>
          <p:nvSpPr>
            <p:cNvPr id="20" name="Rectangle 19"/>
            <p:cNvSpPr/>
            <p:nvPr/>
          </p:nvSpPr>
          <p:spPr>
            <a:xfrm>
              <a:off x="5943600" y="2255351"/>
              <a:ext cx="466519" cy="123930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6600" dirty="0" smtClean="0">
                  <a:solidFill>
                    <a:srgbClr val="5A87A4"/>
                  </a:solidFill>
                </a:rPr>
                <a:t>} </a:t>
              </a:r>
              <a:endParaRPr lang="en-US" sz="6600" dirty="0">
                <a:solidFill>
                  <a:srgbClr val="5A87A4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81982" y="2738736"/>
              <a:ext cx="928459" cy="5163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5A87A4"/>
                  </a:solidFill>
                </a:rPr>
                <a:t>RRset</a:t>
              </a:r>
              <a:endParaRPr lang="en-US" dirty="0">
                <a:solidFill>
                  <a:srgbClr val="5A87A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1277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 bwMode="auto">
          <a:xfrm>
            <a:off x="724049" y="1442720"/>
            <a:ext cx="822960" cy="82296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 bwMode="auto">
          <a:xfrm>
            <a:off x="152400" y="1371600"/>
            <a:ext cx="1371600" cy="730413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sz="18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/>
            </a:r>
            <a:br>
              <a:rPr lang="en-US" sz="18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Client</a:t>
            </a:r>
            <a:r>
              <a:rPr lang="en-US" sz="18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/>
            </a:r>
            <a:br>
              <a:rPr lang="en-US" sz="18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endParaRPr lang="en-US" sz="1800" b="1" dirty="0" smtClean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810000" y="1304783"/>
            <a:ext cx="1371600" cy="1016448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sz="18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/>
            </a:r>
            <a:br>
              <a:rPr lang="en-US" sz="18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Resolver</a:t>
            </a:r>
            <a:b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(ISP)</a:t>
            </a:r>
            <a:r>
              <a:rPr lang="en-US" sz="18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/>
            </a:r>
            <a:br>
              <a:rPr lang="en-US" sz="18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endParaRPr lang="en-US" sz="1800" b="1" dirty="0" smtClean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676400" y="1284422"/>
            <a:ext cx="2057400" cy="391978"/>
            <a:chOff x="1676400" y="446222"/>
            <a:chExt cx="2057400" cy="391978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1676400" y="838200"/>
              <a:ext cx="20574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1676400" y="446222"/>
              <a:ext cx="1962692" cy="3157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8405" tIns="19202" rIns="38405" bIns="19202" rtlCol="0">
              <a:spAutoFit/>
            </a:bodyPr>
            <a:lstStyle/>
            <a:p>
              <a:r>
                <a:rPr lang="en-US" sz="1800" b="1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www.ejemplo.cl. ?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57800" y="1295400"/>
            <a:ext cx="2286000" cy="391978"/>
            <a:chOff x="1676400" y="446222"/>
            <a:chExt cx="2057400" cy="391978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1676400" y="838200"/>
              <a:ext cx="20574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TextBox 25"/>
            <p:cNvSpPr txBox="1"/>
            <p:nvPr/>
          </p:nvSpPr>
          <p:spPr>
            <a:xfrm>
              <a:off x="1676400" y="446222"/>
              <a:ext cx="1962692" cy="3157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8405" tIns="19202" rIns="38405" bIns="19202" rtlCol="0">
              <a:spAutoFit/>
            </a:bodyPr>
            <a:lstStyle/>
            <a:p>
              <a:r>
                <a:rPr lang="en-US" sz="1800" b="1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www.ejemplo.cl. ?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 rot="2511976">
            <a:off x="4547358" y="3203463"/>
            <a:ext cx="3455044" cy="391978"/>
            <a:chOff x="1676400" y="446222"/>
            <a:chExt cx="2057400" cy="391978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>
              <a:off x="1676400" y="838200"/>
              <a:ext cx="20574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676400" y="446222"/>
              <a:ext cx="1962692" cy="3157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8405" tIns="19202" rIns="38405" bIns="19202" rtlCol="0">
              <a:spAutoFit/>
            </a:bodyPr>
            <a:lstStyle/>
            <a:p>
              <a:r>
                <a:rPr lang="en-US" sz="1800" b="1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www.ejemplo.cl. ?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 rot="7605343">
            <a:off x="1550515" y="3273744"/>
            <a:ext cx="2827374" cy="342101"/>
            <a:chOff x="1676400" y="838200"/>
            <a:chExt cx="2057400" cy="342101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1676400" y="838200"/>
              <a:ext cx="20574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4" name="TextBox 33"/>
            <p:cNvSpPr txBox="1"/>
            <p:nvPr/>
          </p:nvSpPr>
          <p:spPr>
            <a:xfrm rot="10756169">
              <a:off x="1936807" y="864523"/>
              <a:ext cx="1428195" cy="31577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38405" tIns="19202" rIns="38405" bIns="19202" rtlCol="0">
              <a:spAutoFit/>
            </a:bodyPr>
            <a:lstStyle/>
            <a:p>
              <a:r>
                <a:rPr lang="en-US" sz="1800" b="1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www.ejemplo.cl. ?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57800" y="1905000"/>
            <a:ext cx="2286000" cy="457200"/>
            <a:chOff x="457200" y="2362200"/>
            <a:chExt cx="2133600" cy="315778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>
              <a:off x="457200" y="2362200"/>
              <a:ext cx="21336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1071781" y="2362200"/>
              <a:ext cx="885934" cy="3157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8405" tIns="19202" rIns="38405" bIns="19202" rtlCol="0">
              <a:spAutoFit/>
            </a:bodyPr>
            <a:lstStyle/>
            <a:p>
              <a:r>
                <a:rPr lang="en-US" sz="1800" b="1" dirty="0" err="1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a.nic.cl</a:t>
              </a:r>
              <a:r>
                <a:rPr lang="en-US" sz="1800" b="1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.</a:t>
              </a:r>
            </a:p>
          </p:txBody>
        </p:sp>
      </p:grpSp>
      <p:sp>
        <p:nvSpPr>
          <p:cNvPr id="42" name="Text Placeholder 4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Normal DNS Flow</a:t>
            </a:r>
            <a:endParaRPr lang="en-US" dirty="0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7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 rot="2499942">
            <a:off x="3915943" y="3499941"/>
            <a:ext cx="3289486" cy="592777"/>
            <a:chOff x="457200" y="2313011"/>
            <a:chExt cx="2133600" cy="477031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457200" y="2362200"/>
              <a:ext cx="21336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8" name="TextBox 47"/>
            <p:cNvSpPr txBox="1"/>
            <p:nvPr/>
          </p:nvSpPr>
          <p:spPr>
            <a:xfrm>
              <a:off x="638170" y="2313011"/>
              <a:ext cx="1776260" cy="4770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8405" tIns="19202" rIns="38405" bIns="19202" rtlCol="0">
              <a:spAutoFit/>
            </a:bodyPr>
            <a:lstStyle/>
            <a:p>
              <a:r>
                <a:rPr lang="en-US" sz="1800" b="1" dirty="0" err="1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ns.ejemplo.cl</a:t>
              </a:r>
              <a:r>
                <a:rPr lang="en-US" sz="1800" b="1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.</a:t>
              </a:r>
              <a:br>
                <a:rPr lang="en-US" sz="1800" b="1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</a:br>
              <a:r>
                <a:rPr lang="en-US" sz="1800" b="1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(GLUE: 198.51.100.100)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 rot="18346419">
            <a:off x="2122461" y="3512127"/>
            <a:ext cx="2870521" cy="342848"/>
            <a:chOff x="2096071" y="6082835"/>
            <a:chExt cx="1526942" cy="342848"/>
          </a:xfrm>
        </p:grpSpPr>
        <p:cxnSp>
          <p:nvCxnSpPr>
            <p:cNvPr id="50" name="Straight Arrow Connector 49"/>
            <p:cNvCxnSpPr/>
            <p:nvPr/>
          </p:nvCxnSpPr>
          <p:spPr bwMode="auto">
            <a:xfrm flipH="1">
              <a:off x="2096071" y="6082835"/>
              <a:ext cx="1526942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TextBox 50"/>
            <p:cNvSpPr txBox="1"/>
            <p:nvPr/>
          </p:nvSpPr>
          <p:spPr>
            <a:xfrm>
              <a:off x="2294285" y="6109905"/>
              <a:ext cx="1026538" cy="3157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8405" tIns="19202" rIns="38405" bIns="19202" rtlCol="0">
              <a:spAutoFit/>
            </a:bodyPr>
            <a:lstStyle/>
            <a:p>
              <a:r>
                <a:rPr lang="en-US" sz="1800" b="1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192.0.2.2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600200" y="1905000"/>
            <a:ext cx="2133600" cy="315778"/>
            <a:chOff x="457200" y="2362200"/>
            <a:chExt cx="2133600" cy="315778"/>
          </a:xfrm>
        </p:grpSpPr>
        <p:cxnSp>
          <p:nvCxnSpPr>
            <p:cNvPr id="62" name="Straight Arrow Connector 61"/>
            <p:cNvCxnSpPr/>
            <p:nvPr/>
          </p:nvCxnSpPr>
          <p:spPr bwMode="auto">
            <a:xfrm>
              <a:off x="457200" y="2362200"/>
              <a:ext cx="21336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TextBox 62"/>
            <p:cNvSpPr txBox="1"/>
            <p:nvPr/>
          </p:nvSpPr>
          <p:spPr>
            <a:xfrm>
              <a:off x="1001481" y="2362200"/>
              <a:ext cx="1026538" cy="3157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8405" tIns="19202" rIns="38405" bIns="19202" rtlCol="0">
              <a:spAutoFit/>
            </a:bodyPr>
            <a:lstStyle/>
            <a:p>
              <a:r>
                <a:rPr lang="en-US" sz="1800" b="1" dirty="0" smtClean="0">
                  <a:solidFill>
                    <a:schemeClr val="tx2"/>
                  </a:solidFill>
                  <a:latin typeface="Source Sans Pro"/>
                  <a:cs typeface="Source Sans Pro"/>
                </a:rPr>
                <a:t>192.0.2.2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477000" y="4800600"/>
            <a:ext cx="1828800" cy="1674222"/>
            <a:chOff x="6477000" y="4800600"/>
            <a:chExt cx="1828800" cy="1674222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6477000" y="4800600"/>
              <a:ext cx="1828800" cy="1164574"/>
            </a:xfrm>
            <a:prstGeom prst="roundRect">
              <a:avLst/>
            </a:prstGeom>
            <a:ln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  <a:t/>
              </a:r>
              <a:br>
                <a:rPr lang="en-US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</a:br>
              <a:r>
                <a:rPr lang="en-US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  <a:t>.CL</a:t>
              </a:r>
              <a:br>
                <a:rPr lang="en-US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</a:br>
              <a:r>
                <a:rPr lang="en-US" b="1" dirty="0" err="1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  <a:t>nameserver</a:t>
              </a:r>
              <a:r>
                <a:rPr lang="en-US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  <a:t/>
              </a:r>
              <a:br>
                <a:rPr lang="en-US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</a:br>
              <a:endPara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553200" y="5943600"/>
              <a:ext cx="1600200" cy="531222"/>
            </a:xfrm>
            <a:prstGeom prst="rect">
              <a:avLst/>
            </a:prstGeom>
            <a:noFill/>
          </p:spPr>
          <p:txBody>
            <a:bodyPr wrap="square" lIns="38405" tIns="19202" rIns="38405" bIns="19202" rtlCol="0">
              <a:spAutoFit/>
            </a:bodyPr>
            <a:lstStyle/>
            <a:p>
              <a:r>
                <a:rPr lang="en-US" sz="1600" dirty="0" err="1" smtClean="0">
                  <a:solidFill>
                    <a:schemeClr val="tx2"/>
                  </a:solidFill>
                  <a:latin typeface="Courier"/>
                  <a:cs typeface="Courier"/>
                </a:rPr>
                <a:t>a.nic.cl</a:t>
              </a:r>
              <a:r>
                <a:rPr lang="en-US" sz="1600" dirty="0" smtClean="0">
                  <a:solidFill>
                    <a:schemeClr val="tx2"/>
                  </a:solidFill>
                  <a:latin typeface="Courier"/>
                  <a:cs typeface="Courier"/>
                </a:rPr>
                <a:t/>
              </a:r>
              <a:br>
                <a:rPr lang="en-US" sz="1600" dirty="0" smtClean="0">
                  <a:solidFill>
                    <a:schemeClr val="tx2"/>
                  </a:solidFill>
                  <a:latin typeface="Courier"/>
                  <a:cs typeface="Courier"/>
                </a:rPr>
              </a:br>
              <a:r>
                <a:rPr lang="en-US" sz="1600" dirty="0" smtClean="0">
                  <a:solidFill>
                    <a:schemeClr val="tx2"/>
                  </a:solidFill>
                  <a:latin typeface="Courier"/>
                  <a:cs typeface="Courier"/>
                </a:rPr>
                <a:t>200.1.121.10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705600" y="1219200"/>
            <a:ext cx="2590800" cy="1996643"/>
            <a:chOff x="6705600" y="1219200"/>
            <a:chExt cx="2590800" cy="1996643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7620000" y="1219200"/>
              <a:ext cx="1371600" cy="1164574"/>
            </a:xfrm>
            <a:prstGeom prst="roundRect">
              <a:avLst/>
            </a:prstGeom>
            <a:ln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  <a:t/>
              </a:r>
              <a:br>
                <a:rPr lang="en-US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</a:br>
              <a:r>
                <a:rPr lang="en-US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  <a:t>Root</a:t>
              </a:r>
              <a:br>
                <a:rPr lang="en-US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</a:br>
              <a:r>
                <a:rPr lang="en-US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  <a:t>Server</a:t>
              </a:r>
              <a:br>
                <a:rPr lang="en-US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</a:br>
              <a:endPara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705600" y="2438400"/>
              <a:ext cx="2590800" cy="777443"/>
            </a:xfrm>
            <a:prstGeom prst="rect">
              <a:avLst/>
            </a:prstGeom>
            <a:noFill/>
          </p:spPr>
          <p:txBody>
            <a:bodyPr wrap="square" lIns="38405" tIns="19202" rIns="38405" bIns="19202" rtlCol="0">
              <a:spAutoFit/>
            </a:bodyPr>
            <a:lstStyle/>
            <a:p>
              <a:r>
                <a:rPr lang="en-US" sz="1600" dirty="0" err="1" smtClean="0">
                  <a:solidFill>
                    <a:schemeClr val="tx2"/>
                  </a:solidFill>
                  <a:latin typeface="Courier"/>
                  <a:cs typeface="Courier"/>
                </a:rPr>
                <a:t>l.root-servers.net</a:t>
              </a:r>
              <a:r>
                <a:rPr lang="en-US" sz="1600" dirty="0" smtClean="0">
                  <a:solidFill>
                    <a:schemeClr val="tx2"/>
                  </a:solidFill>
                  <a:latin typeface="Courier"/>
                  <a:cs typeface="Courier"/>
                </a:rPr>
                <a:t>.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Courier"/>
                  <a:cs typeface="Courier"/>
                </a:rPr>
                <a:t>199.7.83.42</a:t>
              </a:r>
              <a:br>
                <a:rPr lang="en-US" sz="1600" dirty="0" smtClean="0">
                  <a:solidFill>
                    <a:schemeClr val="tx2"/>
                  </a:solidFill>
                  <a:latin typeface="Courier"/>
                  <a:cs typeface="Courier"/>
                </a:rPr>
              </a:br>
              <a:r>
                <a:rPr lang="en-US" sz="1600" dirty="0">
                  <a:latin typeface="Courier"/>
                  <a:cs typeface="Courier"/>
                </a:rPr>
                <a:t>2001:500:3::42</a:t>
              </a:r>
              <a:endParaRPr lang="en-US" sz="1600" dirty="0" smtClean="0">
                <a:solidFill>
                  <a:schemeClr val="tx2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24000" y="4800600"/>
            <a:ext cx="1981200" cy="1727776"/>
            <a:chOff x="1524000" y="4800600"/>
            <a:chExt cx="1981200" cy="1727776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1600200" y="4800600"/>
              <a:ext cx="1828800" cy="1164574"/>
            </a:xfrm>
            <a:prstGeom prst="roundRect">
              <a:avLst/>
            </a:prstGeom>
            <a:ln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  <a:t/>
              </a:r>
              <a:br>
                <a:rPr lang="en-US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</a:br>
              <a:r>
                <a:rPr lang="en-US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  <a:t>EJEMPLO.CL</a:t>
              </a:r>
              <a:br>
                <a:rPr lang="en-US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</a:br>
              <a:r>
                <a:rPr lang="en-US" b="1" dirty="0" err="1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  <a:t>nameserver</a:t>
              </a:r>
              <a:r>
                <a:rPr lang="en-US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  <a:t/>
              </a:r>
              <a:br>
                <a:rPr lang="en-US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</a:br>
              <a:endPara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524000" y="5943600"/>
              <a:ext cx="1981200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solidFill>
                    <a:schemeClr val="tx2"/>
                  </a:solidFill>
                  <a:latin typeface="Courier"/>
                  <a:cs typeface="Courier"/>
                </a:rPr>
                <a:t>ns.ejemplo.cl</a:t>
              </a:r>
              <a:r>
                <a:rPr lang="en-US" sz="1600" dirty="0" smtClean="0">
                  <a:solidFill>
                    <a:schemeClr val="tx2"/>
                  </a:solidFill>
                  <a:latin typeface="Courier"/>
                  <a:cs typeface="Courier"/>
                </a:rPr>
                <a:t>.</a:t>
              </a:r>
              <a:r>
                <a:rPr lang="en-US" sz="1600" dirty="0">
                  <a:solidFill>
                    <a:schemeClr val="tx2"/>
                  </a:solidFill>
                  <a:latin typeface="Courier"/>
                  <a:cs typeface="Courier"/>
                </a:rPr>
                <a:t/>
              </a:r>
              <a:br>
                <a:rPr lang="en-US" sz="1600" dirty="0">
                  <a:solidFill>
                    <a:schemeClr val="tx2"/>
                  </a:solidFill>
                  <a:latin typeface="Courier"/>
                  <a:cs typeface="Courier"/>
                </a:rPr>
              </a:br>
              <a:r>
                <a:rPr lang="en-US" sz="1600" dirty="0" smtClean="0">
                  <a:solidFill>
                    <a:schemeClr val="tx2"/>
                  </a:solidFill>
                  <a:latin typeface="Courier"/>
                  <a:cs typeface="Courier"/>
                </a:rPr>
                <a:t>198.51.100.100</a:t>
              </a:r>
              <a:endParaRPr lang="en-US" sz="1600" dirty="0">
                <a:solidFill>
                  <a:schemeClr val="tx2"/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0129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9226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9226"/>
                                      </p:to>
                                    </p:animClr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9226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Understanding DNSSEC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77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DNS Data 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D996-F0EC-2146-B508-7F1958901B8B}" type="slidenum">
              <a:rPr lang="en-US" smtClean="0"/>
              <a:t>9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914400" y="2362200"/>
            <a:ext cx="1066800" cy="544830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STUB</a:t>
            </a:r>
            <a:r>
              <a:rPr lang="en-US" sz="1600" b="1" dirty="0" smtClean="0">
                <a:solidFill>
                  <a:srgbClr val="1A8AC7"/>
                </a:solidFill>
                <a:latin typeface="DINOT-Medium" charset="0"/>
                <a:ea typeface="ＭＳ Ｐゴシック" charset="0"/>
                <a:cs typeface="DINOT-Medium" charset="0"/>
                <a:sym typeface="DINOT-Medium" charset="0"/>
              </a:rPr>
              <a:t/>
            </a:r>
            <a:br>
              <a:rPr lang="en-US" sz="1600" b="1" dirty="0" smtClean="0">
                <a:solidFill>
                  <a:srgbClr val="1A8AC7"/>
                </a:solidFill>
                <a:latin typeface="DINOT-Medium" charset="0"/>
                <a:ea typeface="ＭＳ Ｐゴシック" charset="0"/>
                <a:cs typeface="DINOT-Medium" charset="0"/>
                <a:sym typeface="DINOT-Medium" charset="0"/>
              </a:rPr>
            </a:br>
            <a:r>
              <a:rPr lang="en-US" sz="1600" b="1" dirty="0" smtClean="0">
                <a:solidFill>
                  <a:srgbClr val="1A8AC7"/>
                </a:solidFill>
                <a:latin typeface="DINOT-Medium" charset="0"/>
                <a:ea typeface="ＭＳ Ｐゴシック" charset="0"/>
                <a:cs typeface="DINOT-Medium" charset="0"/>
                <a:sym typeface="DINOT-Medium" charset="0"/>
              </a:rPr>
              <a:t>Resolver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590800" y="2209800"/>
            <a:ext cx="1066800" cy="817245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caching</a:t>
            </a:r>
            <a:br>
              <a:rPr lang="en-US" sz="16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</a:br>
            <a:r>
              <a:rPr lang="en-US" sz="16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resolver</a:t>
            </a:r>
            <a:br>
              <a:rPr lang="en-US" sz="16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</a:br>
            <a:r>
              <a:rPr lang="en-US" sz="16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(recursive)</a:t>
            </a:r>
            <a:endParaRPr lang="en-US" sz="1600" b="1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267200" y="1371600"/>
            <a:ext cx="1066800" cy="817245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/>
            </a:r>
            <a:br>
              <a:rPr lang="en-US" sz="16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</a:br>
            <a:r>
              <a:rPr lang="en-US" sz="16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MASTER</a:t>
            </a:r>
            <a:br>
              <a:rPr lang="en-US" sz="1600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</a:br>
            <a:endParaRPr lang="en-US" sz="1600" b="1" dirty="0" smtClean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6250" y="3286155"/>
            <a:ext cx="1200150" cy="689729"/>
            <a:chOff x="3657600" y="2413278"/>
            <a:chExt cx="1371600" cy="969645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810000" y="2565678"/>
              <a:ext cx="1219200" cy="817245"/>
            </a:xfrm>
            <a:prstGeom prst="roundRect">
              <a:avLst/>
            </a:prstGeom>
            <a:ln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r>
                <a:rPr lang="en-US" sz="1600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DINOT-Medium" charset="0"/>
                  <a:sym typeface="DINOT-Medium" charset="0"/>
                </a:rPr>
                <a:t/>
              </a:r>
              <a:br>
                <a:rPr lang="en-US" sz="1600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DINOT-Medium" charset="0"/>
                  <a:sym typeface="DINOT-Medium" charset="0"/>
                </a:rPr>
              </a:br>
              <a:r>
                <a:rPr lang="en-US" sz="1600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DINOT-Medium" charset="0"/>
                  <a:sym typeface="DINOT-Medium" charset="0"/>
                </a:rPr>
                <a:t>SLAVES</a:t>
              </a:r>
              <a:br>
                <a:rPr lang="en-US" sz="1600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DINOT-Medium" charset="0"/>
                  <a:sym typeface="DINOT-Medium" charset="0"/>
                </a:rPr>
              </a:br>
              <a:endParaRPr lang="en-US" sz="1600" b="1" dirty="0" smtClean="0">
                <a:solidFill>
                  <a:srgbClr val="1A8AC7"/>
                </a:solidFill>
                <a:latin typeface="DINOT-Medium" charset="0"/>
                <a:ea typeface="ＭＳ Ｐゴシック" charset="0"/>
                <a:cs typeface="DINOT-Medium" charset="0"/>
                <a:sym typeface="DINOT-Medium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3657600" y="2413278"/>
              <a:ext cx="1219200" cy="817245"/>
            </a:xfrm>
            <a:prstGeom prst="roundRect">
              <a:avLst/>
            </a:prstGeom>
            <a:ln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r>
                <a:rPr lang="en-US" sz="1600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DINOT-Medium" charset="0"/>
                  <a:sym typeface="DINOT-Medium" charset="0"/>
                </a:rPr>
                <a:t/>
              </a:r>
              <a:br>
                <a:rPr lang="en-US" sz="1600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DINOT-Medium" charset="0"/>
                  <a:sym typeface="DINOT-Medium" charset="0"/>
                </a:rPr>
              </a:br>
              <a:r>
                <a:rPr lang="en-US" sz="1600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DINOT-Medium" charset="0"/>
                  <a:sym typeface="DINOT-Medium" charset="0"/>
                </a:rPr>
                <a:t>SLAVES</a:t>
              </a:r>
              <a:br>
                <a:rPr lang="en-US" sz="1600" b="1" dirty="0" smtClean="0">
                  <a:solidFill>
                    <a:srgbClr val="1A8AC7"/>
                  </a:solidFill>
                  <a:latin typeface="Source Sans Pro"/>
                  <a:ea typeface="ＭＳ Ｐゴシック" charset="0"/>
                  <a:cs typeface="DINOT-Medium" charset="0"/>
                  <a:sym typeface="DINOT-Medium" charset="0"/>
                </a:rPr>
              </a:br>
              <a:endParaRPr lang="en-US" sz="1600" b="1" dirty="0" smtClean="0">
                <a:solidFill>
                  <a:srgbClr val="1A8AC7"/>
                </a:solidFill>
                <a:latin typeface="DINOT-Medium" charset="0"/>
                <a:ea typeface="ＭＳ Ｐゴシック" charset="0"/>
                <a:cs typeface="DINOT-Medium" charset="0"/>
                <a:sym typeface="DINOT-Medium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58000" y="1447800"/>
            <a:ext cx="866775" cy="777443"/>
          </a:xfrm>
          <a:prstGeom prst="rect">
            <a:avLst/>
          </a:prstGeom>
          <a:noFill/>
          <a:ln w="28575" cmpd="sng">
            <a:solidFill>
              <a:schemeClr val="bg2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Source Sans Pro"/>
                <a:cs typeface="Source Sans Pro"/>
              </a:rPr>
              <a:t>zone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Source Sans Pro"/>
                <a:cs typeface="Source Sans Pro"/>
              </a:rPr>
              <a:t>file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Source Sans Pro"/>
                <a:cs typeface="Source Sans Pro"/>
              </a:rPr>
              <a:t>(text,</a:t>
            </a:r>
            <a:r>
              <a:rPr lang="en-US" sz="1600" dirty="0">
                <a:solidFill>
                  <a:schemeClr val="tx2"/>
                </a:solidFill>
                <a:latin typeface="Source Sans Pro"/>
                <a:cs typeface="Source Sans Pro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Source Sans Pro"/>
                <a:cs typeface="Source Sans Pro"/>
              </a:rPr>
              <a:t>DB)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2590800"/>
            <a:ext cx="866775" cy="531222"/>
          </a:xfrm>
          <a:prstGeom prst="rect">
            <a:avLst/>
          </a:prstGeom>
          <a:noFill/>
          <a:ln w="28575" cmpd="sng">
            <a:solidFill>
              <a:schemeClr val="bg2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Source Sans Pro"/>
                <a:cs typeface="Source Sans Pro"/>
              </a:rPr>
              <a:t>dynamic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Source Sans Pro"/>
                <a:cs typeface="Source Sans Pro"/>
              </a:rPr>
              <a:t>updates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1075" y="5181600"/>
            <a:ext cx="1152525" cy="53122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man in the middle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2200" y="5181600"/>
            <a:ext cx="990600" cy="53122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cache</a:t>
            </a:r>
          </a:p>
          <a:p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poisoning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57600" y="5181600"/>
            <a:ext cx="914400" cy="53122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modified</a:t>
            </a:r>
          </a:p>
          <a:p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00600" y="5029200"/>
            <a:ext cx="1533525" cy="777443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spoofing</a:t>
            </a:r>
            <a:b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</a:br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master</a:t>
            </a:r>
          </a:p>
          <a:p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(routing/</a:t>
            </a:r>
            <a:r>
              <a:rPr lang="en-US" sz="1600" b="1" dirty="0" err="1" smtClean="0">
                <a:solidFill>
                  <a:schemeClr val="accent5"/>
                </a:solidFill>
                <a:latin typeface="Source Sans Pro"/>
                <a:cs typeface="Source Sans Pro"/>
              </a:rPr>
              <a:t>DoS</a:t>
            </a:r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77000" y="5181600"/>
            <a:ext cx="1200150" cy="53122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spoofed</a:t>
            </a:r>
          </a:p>
          <a:p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updates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5181600"/>
            <a:ext cx="1200150" cy="53122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corrupted</a:t>
            </a:r>
            <a:b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</a:br>
            <a:r>
              <a:rPr lang="en-US" sz="1600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data</a:t>
            </a:r>
          </a:p>
        </p:txBody>
      </p:sp>
      <p:cxnSp>
        <p:nvCxnSpPr>
          <p:cNvPr id="26" name="Straight Arrow Connector 25"/>
          <p:cNvCxnSpPr>
            <a:stCxn id="4" idx="3"/>
            <a:endCxn id="5" idx="1"/>
          </p:cNvCxnSpPr>
          <p:nvPr/>
        </p:nvCxnSpPr>
        <p:spPr bwMode="auto">
          <a:xfrm flipV="1">
            <a:off x="1981200" y="2618423"/>
            <a:ext cx="609600" cy="1619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5" idx="3"/>
            <a:endCxn id="6" idx="1"/>
          </p:cNvCxnSpPr>
          <p:nvPr/>
        </p:nvCxnSpPr>
        <p:spPr bwMode="auto">
          <a:xfrm flipV="1">
            <a:off x="3657600" y="1780223"/>
            <a:ext cx="609600" cy="8382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5" idx="3"/>
            <a:endCxn id="7" idx="1"/>
          </p:cNvCxnSpPr>
          <p:nvPr/>
        </p:nvCxnSpPr>
        <p:spPr bwMode="auto">
          <a:xfrm>
            <a:off x="3657600" y="2618423"/>
            <a:ext cx="628650" cy="95839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15" idx="1"/>
            <a:endCxn id="6" idx="3"/>
          </p:cNvCxnSpPr>
          <p:nvPr/>
        </p:nvCxnSpPr>
        <p:spPr bwMode="auto">
          <a:xfrm flipH="1" flipV="1">
            <a:off x="5334000" y="1780223"/>
            <a:ext cx="1524000" cy="5629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17" idx="1"/>
          </p:cNvCxnSpPr>
          <p:nvPr/>
        </p:nvCxnSpPr>
        <p:spPr bwMode="auto">
          <a:xfrm flipH="1" flipV="1">
            <a:off x="5105400" y="2057400"/>
            <a:ext cx="1752600" cy="79901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>
            <a:stCxn id="6" idx="2"/>
            <a:endCxn id="7" idx="0"/>
          </p:cNvCxnSpPr>
          <p:nvPr/>
        </p:nvCxnSpPr>
        <p:spPr bwMode="auto">
          <a:xfrm>
            <a:off x="4800600" y="2188845"/>
            <a:ext cx="19050" cy="109731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>
            <a:stCxn id="19" idx="0"/>
          </p:cNvCxnSpPr>
          <p:nvPr/>
        </p:nvCxnSpPr>
        <p:spPr bwMode="auto">
          <a:xfrm flipV="1">
            <a:off x="1557338" y="2743200"/>
            <a:ext cx="652462" cy="24384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stCxn id="20" idx="0"/>
            <a:endCxn id="5" idx="2"/>
          </p:cNvCxnSpPr>
          <p:nvPr/>
        </p:nvCxnSpPr>
        <p:spPr bwMode="auto">
          <a:xfrm flipV="1">
            <a:off x="2857500" y="3027045"/>
            <a:ext cx="266700" cy="215455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stCxn id="21" idx="0"/>
            <a:endCxn id="7" idx="2"/>
          </p:cNvCxnSpPr>
          <p:nvPr/>
        </p:nvCxnSpPr>
        <p:spPr bwMode="auto">
          <a:xfrm flipV="1">
            <a:off x="4114800" y="3867479"/>
            <a:ext cx="704850" cy="131412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>
            <a:endCxn id="22" idx="0"/>
          </p:cNvCxnSpPr>
          <p:nvPr/>
        </p:nvCxnSpPr>
        <p:spPr bwMode="auto">
          <a:xfrm rot="16200000" flipH="1">
            <a:off x="4040983" y="3502820"/>
            <a:ext cx="2362198" cy="690561"/>
          </a:xfrm>
          <a:prstGeom prst="bentConnector3">
            <a:avLst>
              <a:gd name="adj1" fmla="val 129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5"/>
            </a:solidFill>
            <a:prstDash val="sys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>
            <a:stCxn id="23" idx="0"/>
          </p:cNvCxnSpPr>
          <p:nvPr/>
        </p:nvCxnSpPr>
        <p:spPr bwMode="auto">
          <a:xfrm flipH="1" flipV="1">
            <a:off x="5867400" y="2514600"/>
            <a:ext cx="1209675" cy="26670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Straight Arrow Connector 66"/>
          <p:cNvCxnSpPr>
            <a:stCxn id="15" idx="3"/>
            <a:endCxn id="24" idx="0"/>
          </p:cNvCxnSpPr>
          <p:nvPr/>
        </p:nvCxnSpPr>
        <p:spPr bwMode="auto">
          <a:xfrm>
            <a:off x="7724775" y="1836522"/>
            <a:ext cx="647700" cy="3345078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5"/>
            </a:solidFill>
            <a:prstDash val="sys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3" name="Rectangle 112"/>
          <p:cNvSpPr/>
          <p:nvPr/>
        </p:nvSpPr>
        <p:spPr>
          <a:xfrm>
            <a:off x="76200" y="2133600"/>
            <a:ext cx="461665" cy="1006194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b="1" dirty="0" smtClean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DATA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41803" y="4724400"/>
            <a:ext cx="720197" cy="1336981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ATTACK</a:t>
            </a:r>
          </a:p>
          <a:p>
            <a:pPr>
              <a:lnSpc>
                <a:spcPct val="70000"/>
              </a:lnSpc>
            </a:pPr>
            <a:r>
              <a:rPr lang="en-US" b="1" dirty="0" smtClean="0">
                <a:solidFill>
                  <a:schemeClr val="accent5"/>
                </a:solidFill>
                <a:latin typeface="Source Sans Pro"/>
                <a:cs typeface="Source Sans Pro"/>
              </a:rPr>
              <a:t>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378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13" grpId="0"/>
      <p:bldP spid="1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Custom 3">
      <a:dk1>
        <a:sysClr val="windowText" lastClr="000000"/>
      </a:dk1>
      <a:lt1>
        <a:sysClr val="window" lastClr="FFFFFF"/>
      </a:lt1>
      <a:dk2>
        <a:srgbClr val="00334D"/>
      </a:dk2>
      <a:lt2>
        <a:srgbClr val="037BC0"/>
      </a:lt2>
      <a:accent1>
        <a:srgbClr val="555555"/>
      </a:accent1>
      <a:accent2>
        <a:srgbClr val="6D99B3"/>
      </a:accent2>
      <a:accent3>
        <a:srgbClr val="F1A31E"/>
      </a:accent3>
      <a:accent4>
        <a:srgbClr val="197F86"/>
      </a:accent4>
      <a:accent5>
        <a:srgbClr val="E87724"/>
      </a:accent5>
      <a:accent6>
        <a:srgbClr val="DDDDDD"/>
      </a:accent6>
      <a:hlink>
        <a:srgbClr val="CFE2EC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vert" wrap="square">
        <a:spAutoFit/>
      </a:bodyPr>
      <a:lstStyle>
        <a:defPPr>
          <a:defRPr sz="9600" b="1" dirty="0" smtClean="0">
            <a:latin typeface="Abadi MT Condensed Light"/>
            <a:cs typeface="Abadi MT Condensed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none" lIns="38405" tIns="19202" rIns="38405" bIns="19202" rtlCol="0">
        <a:spAutoFit/>
      </a:bodyPr>
      <a:lstStyle>
        <a:defPPr>
          <a:defRPr sz="2000" dirty="0" smtClean="0">
            <a:solidFill>
              <a:schemeClr val="tx2"/>
            </a:solidFill>
            <a:latin typeface="Georgia"/>
            <a:cs typeface="Georgia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</TotalTime>
  <Pages>0</Pages>
  <Words>2075</Words>
  <Characters>0</Characters>
  <Application>Microsoft Macintosh PowerPoint</Application>
  <PresentationFormat>On-screen Show (4:3)</PresentationFormat>
  <Lines>0</Lines>
  <Paragraphs>512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ICANN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ICANN Template</dc:subject>
  <dc:creator/>
  <cp:keywords/>
  <dc:description/>
  <cp:lastModifiedBy>Mauricio Vergara Ereche</cp:lastModifiedBy>
  <cp:revision>197</cp:revision>
  <dcterms:modified xsi:type="dcterms:W3CDTF">2014-10-27T12:12:22Z</dcterms:modified>
  <cp:category/>
</cp:coreProperties>
</file>