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4" r:id="rId4"/>
    <p:sldId id="267" r:id="rId5"/>
    <p:sldId id="268" r:id="rId6"/>
    <p:sldId id="273" r:id="rId7"/>
    <p:sldId id="265" r:id="rId8"/>
    <p:sldId id="258" r:id="rId9"/>
    <p:sldId id="259" r:id="rId10"/>
    <p:sldId id="260" r:id="rId11"/>
    <p:sldId id="261" r:id="rId12"/>
    <p:sldId id="262" r:id="rId13"/>
    <p:sldId id="263" r:id="rId14"/>
    <p:sldId id="266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92024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84048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76072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768096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960120" algn="l" defTabSz="192024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152144" algn="l" defTabSz="192024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344168" algn="l" defTabSz="192024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536192" algn="l" defTabSz="192024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472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0E587-C84F-D84D-8C52-18C883CEDB3F}" type="datetimeFigureOut">
              <a:rPr lang="en-US" smtClean="0"/>
              <a:t>20141028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AD8F6-294E-AF47-A84B-E2BBF40B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4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AD8F6-294E-AF47-A84B-E2BBF40B8D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1589855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ICANN_Logo_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9891" y="2591384"/>
            <a:ext cx="9133129" cy="1675234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0" y="2628900"/>
            <a:ext cx="9144000" cy="16383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6000" b="1" i="0" baseline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ource Sans Pro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327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 bwMode="auto">
          <a:xfrm>
            <a:off x="0" y="3371292"/>
            <a:ext cx="9144000" cy="115416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3000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00075" y="1767840"/>
            <a:ext cx="1875073" cy="6705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2628900" y="1767840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600075" y="2668905"/>
            <a:ext cx="1875073" cy="670560"/>
          </a:xfrm>
          <a:prstGeom prst="rect">
            <a:avLst/>
          </a:prstGeom>
          <a:solidFill>
            <a:srgbClr val="00334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2628900" y="2668905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600075" y="3569970"/>
            <a:ext cx="1875073" cy="670560"/>
          </a:xfrm>
          <a:prstGeom prst="rect">
            <a:avLst/>
          </a:prstGeom>
          <a:solidFill>
            <a:srgbClr val="00334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2628900" y="3569970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600075" y="4471035"/>
            <a:ext cx="1875073" cy="670560"/>
          </a:xfrm>
          <a:prstGeom prst="rect">
            <a:avLst/>
          </a:prstGeom>
          <a:solidFill>
            <a:srgbClr val="00334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2628900" y="4471035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0075" y="5372100"/>
            <a:ext cx="1875073" cy="670560"/>
          </a:xfrm>
          <a:prstGeom prst="rect">
            <a:avLst/>
          </a:prstGeom>
          <a:solidFill>
            <a:srgbClr val="00334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2628900" y="5372100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96835" y="1756920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20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6835" y="2662681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2000">
                <a:solidFill>
                  <a:srgbClr val="FFFFFF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90355" y="3564122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20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96835" y="4466339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20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1752600"/>
            <a:ext cx="46291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628900" y="2667000"/>
            <a:ext cx="46291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628900" y="3581400"/>
            <a:ext cx="46291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628900" y="4457700"/>
            <a:ext cx="46291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628900" y="5372100"/>
            <a:ext cx="46291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0075" y="5372100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2000">
                <a:solidFill>
                  <a:srgbClr val="FFFFFF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38" name="Picture 37" descr="ICANN_Logo_B_RGB.png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sp>
        <p:nvSpPr>
          <p:cNvPr id="3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9248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tx2"/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27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auto">
          <a:xfrm>
            <a:off x="0" y="3371292"/>
            <a:ext cx="9144000" cy="115416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3000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pic>
        <p:nvPicPr>
          <p:cNvPr id="6" name="Picture 5" descr="ICANN_Logo_B_RGB.png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9248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tx2"/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818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e-gradient-abstract-hd-wallpaper-1920x1080-7772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7" name="Picture 6" descr="ICANN_Logo_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9248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bg1">
                    <a:lumMod val="95000"/>
                  </a:schemeClr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rgbClr val="FFFFFF">
                <a:alpha val="6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310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auto">
          <a:xfrm>
            <a:off x="0" y="3371292"/>
            <a:ext cx="9144000" cy="115416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3000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1"/>
          </p:nvPr>
        </p:nvSpPr>
        <p:spPr>
          <a:xfrm>
            <a:off x="742950" y="1371600"/>
            <a:ext cx="7686675" cy="4343400"/>
          </a:xfrm>
          <a:prstGeom prst="rect">
            <a:avLst/>
          </a:prstGeom>
        </p:spPr>
        <p:txBody>
          <a:bodyPr vert="horz" lIns="38405" tIns="19202" rIns="38405" bIns="19202"/>
          <a:lstStyle/>
          <a:p>
            <a:r>
              <a:rPr lang="x-none" smtClean="0"/>
              <a:t>Click icon to add chart</a:t>
            </a:r>
            <a:endParaRPr lang="en-US"/>
          </a:p>
        </p:txBody>
      </p:sp>
      <p:pic>
        <p:nvPicPr>
          <p:cNvPr id="7" name="Picture 6" descr="ICANN_Logo_B_RGB.png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9248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tx2"/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052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 bwMode="auto">
          <a:xfrm>
            <a:off x="0" y="3371292"/>
            <a:ext cx="9144000" cy="115416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3000" dirty="0" smtClean="0">
              <a:solidFill>
                <a:srgbClr val="1A8AC7"/>
              </a:solidFill>
              <a:latin typeface="Source Sans Pro"/>
              <a:ea typeface="ＭＳ Ｐゴシック" charset="0"/>
              <a:cs typeface="Source Sans Pro"/>
              <a:sym typeface="DINOT-Medium" charset="0"/>
            </a:endParaRPr>
          </a:p>
        </p:txBody>
      </p:sp>
      <p:sp>
        <p:nvSpPr>
          <p:cNvPr id="36" name="Rectangle 35"/>
          <p:cNvSpPr>
            <a:spLocks/>
          </p:cNvSpPr>
          <p:nvPr userDrawn="1"/>
        </p:nvSpPr>
        <p:spPr>
          <a:xfrm>
            <a:off x="-8467" y="1790700"/>
            <a:ext cx="1714500" cy="1828800"/>
          </a:xfrm>
          <a:prstGeom prst="rect">
            <a:avLst/>
          </a:prstGeom>
          <a:solidFill>
            <a:schemeClr val="tx2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38" name="Rectangle 37"/>
          <p:cNvSpPr>
            <a:spLocks/>
          </p:cNvSpPr>
          <p:nvPr userDrawn="1"/>
        </p:nvSpPr>
        <p:spPr>
          <a:xfrm>
            <a:off x="-6350" y="3619500"/>
            <a:ext cx="1714500" cy="1828800"/>
          </a:xfrm>
          <a:prstGeom prst="rect">
            <a:avLst/>
          </a:prstGeom>
          <a:solidFill>
            <a:schemeClr val="tx2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44" name="Rectangle 43"/>
          <p:cNvSpPr>
            <a:spLocks/>
          </p:cNvSpPr>
          <p:nvPr userDrawn="1"/>
        </p:nvSpPr>
        <p:spPr>
          <a:xfrm>
            <a:off x="7429500" y="1790700"/>
            <a:ext cx="1714500" cy="1828800"/>
          </a:xfrm>
          <a:prstGeom prst="rect">
            <a:avLst/>
          </a:prstGeom>
          <a:solidFill>
            <a:schemeClr val="tx2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45" name="Rectangle 44"/>
          <p:cNvSpPr>
            <a:spLocks/>
          </p:cNvSpPr>
          <p:nvPr userDrawn="1"/>
        </p:nvSpPr>
        <p:spPr>
          <a:xfrm>
            <a:off x="7431617" y="3619500"/>
            <a:ext cx="1714500" cy="1828800"/>
          </a:xfrm>
          <a:prstGeom prst="rect">
            <a:avLst/>
          </a:prstGeom>
          <a:solidFill>
            <a:schemeClr val="tx2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-2117" y="2324100"/>
            <a:ext cx="1659467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91000"/>
            <a:ext cx="16573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455958" y="2400300"/>
            <a:ext cx="1688042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55958" y="4191000"/>
            <a:ext cx="1688042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677458" y="1790700"/>
            <a:ext cx="5772150" cy="3657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400425" y="3162300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4000">
                <a:solidFill>
                  <a:srgbClr val="FFFFFF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6" name="Picture 15" descr="ICANN_Logo_B_RGB.png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sp>
        <p:nvSpPr>
          <p:cNvPr id="15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9248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tx2"/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037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 bwMode="auto">
          <a:xfrm>
            <a:off x="0" y="3371292"/>
            <a:ext cx="9144000" cy="115416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3000" dirty="0" smtClean="0">
              <a:solidFill>
                <a:srgbClr val="1A8AC7"/>
              </a:solidFill>
              <a:latin typeface="Source Sans Pro"/>
              <a:ea typeface="ＭＳ Ｐゴシック" charset="0"/>
              <a:cs typeface="Source Sans Pro"/>
              <a:sym typeface="DINOT-Medium" charset="0"/>
            </a:endParaRPr>
          </a:p>
        </p:txBody>
      </p:sp>
      <p:sp>
        <p:nvSpPr>
          <p:cNvPr id="36" name="Rectangle 35"/>
          <p:cNvSpPr>
            <a:spLocks/>
          </p:cNvSpPr>
          <p:nvPr userDrawn="1"/>
        </p:nvSpPr>
        <p:spPr>
          <a:xfrm>
            <a:off x="-8467" y="1790700"/>
            <a:ext cx="1714500" cy="1828800"/>
          </a:xfrm>
          <a:prstGeom prst="rect">
            <a:avLst/>
          </a:prstGeom>
          <a:solidFill>
            <a:srgbClr val="E87724">
              <a:alpha val="7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38" name="Rectangle 37"/>
          <p:cNvSpPr>
            <a:spLocks/>
          </p:cNvSpPr>
          <p:nvPr userDrawn="1"/>
        </p:nvSpPr>
        <p:spPr>
          <a:xfrm>
            <a:off x="-6350" y="3619500"/>
            <a:ext cx="1714500" cy="1828800"/>
          </a:xfrm>
          <a:prstGeom prst="rect">
            <a:avLst/>
          </a:prstGeom>
          <a:solidFill>
            <a:srgbClr val="E87724">
              <a:alpha val="4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44" name="Rectangle 43"/>
          <p:cNvSpPr>
            <a:spLocks/>
          </p:cNvSpPr>
          <p:nvPr userDrawn="1"/>
        </p:nvSpPr>
        <p:spPr>
          <a:xfrm>
            <a:off x="7429500" y="1790700"/>
            <a:ext cx="1714500" cy="1828800"/>
          </a:xfrm>
          <a:prstGeom prst="rect">
            <a:avLst/>
          </a:prstGeom>
          <a:solidFill>
            <a:srgbClr val="E87724">
              <a:alpha val="4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45" name="Rectangle 44"/>
          <p:cNvSpPr>
            <a:spLocks/>
          </p:cNvSpPr>
          <p:nvPr userDrawn="1"/>
        </p:nvSpPr>
        <p:spPr>
          <a:xfrm>
            <a:off x="7431617" y="3619500"/>
            <a:ext cx="1714500" cy="1828800"/>
          </a:xfrm>
          <a:prstGeom prst="rect">
            <a:avLst/>
          </a:prstGeom>
          <a:solidFill>
            <a:srgbClr val="E87724">
              <a:alpha val="7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-2117" y="2324100"/>
            <a:ext cx="1659467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91000"/>
            <a:ext cx="16573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455958" y="2400300"/>
            <a:ext cx="1688042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55958" y="4191000"/>
            <a:ext cx="1688042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677458" y="1790700"/>
            <a:ext cx="5772150" cy="3657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400425" y="3162300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4000">
                <a:solidFill>
                  <a:srgbClr val="FFFFFF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6" name="Picture 15" descr="ICANN_Logo_B_RGB.png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sp>
        <p:nvSpPr>
          <p:cNvPr id="15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9248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tx2"/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755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Blu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 bwMode="auto">
          <a:xfrm>
            <a:off x="0" y="3371292"/>
            <a:ext cx="9144000" cy="115416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3000" dirty="0" smtClean="0">
              <a:solidFill>
                <a:srgbClr val="1A8AC7"/>
              </a:solidFill>
              <a:latin typeface="Source Sans Pro"/>
              <a:ea typeface="ＭＳ Ｐゴシック" charset="0"/>
              <a:cs typeface="Source Sans Pro"/>
              <a:sym typeface="DINOT-Medium" charset="0"/>
            </a:endParaRPr>
          </a:p>
        </p:txBody>
      </p:sp>
      <p:sp>
        <p:nvSpPr>
          <p:cNvPr id="36" name="Rectangle 35"/>
          <p:cNvSpPr>
            <a:spLocks/>
          </p:cNvSpPr>
          <p:nvPr userDrawn="1"/>
        </p:nvSpPr>
        <p:spPr>
          <a:xfrm>
            <a:off x="-8467" y="1790700"/>
            <a:ext cx="1714500" cy="1828800"/>
          </a:xfrm>
          <a:prstGeom prst="rect">
            <a:avLst/>
          </a:prstGeom>
          <a:solidFill>
            <a:srgbClr val="197F86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38" name="Rectangle 37"/>
          <p:cNvSpPr>
            <a:spLocks/>
          </p:cNvSpPr>
          <p:nvPr userDrawn="1"/>
        </p:nvSpPr>
        <p:spPr>
          <a:xfrm>
            <a:off x="-6350" y="3619500"/>
            <a:ext cx="1714500" cy="1828800"/>
          </a:xfrm>
          <a:prstGeom prst="rect">
            <a:avLst/>
          </a:prstGeom>
          <a:solidFill>
            <a:srgbClr val="197F86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44" name="Rectangle 43"/>
          <p:cNvSpPr>
            <a:spLocks/>
          </p:cNvSpPr>
          <p:nvPr userDrawn="1"/>
        </p:nvSpPr>
        <p:spPr>
          <a:xfrm>
            <a:off x="7429500" y="1790700"/>
            <a:ext cx="1714500" cy="1828800"/>
          </a:xfrm>
          <a:prstGeom prst="rect">
            <a:avLst/>
          </a:prstGeom>
          <a:solidFill>
            <a:srgbClr val="197F86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45" name="Rectangle 44"/>
          <p:cNvSpPr>
            <a:spLocks/>
          </p:cNvSpPr>
          <p:nvPr userDrawn="1"/>
        </p:nvSpPr>
        <p:spPr>
          <a:xfrm>
            <a:off x="7431617" y="3619500"/>
            <a:ext cx="1714500" cy="1828800"/>
          </a:xfrm>
          <a:prstGeom prst="rect">
            <a:avLst/>
          </a:prstGeom>
          <a:solidFill>
            <a:srgbClr val="197F86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-2117" y="2324100"/>
            <a:ext cx="1659467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91000"/>
            <a:ext cx="16573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455958" y="2400300"/>
            <a:ext cx="1688042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55958" y="4191000"/>
            <a:ext cx="1688042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677458" y="1790700"/>
            <a:ext cx="5772150" cy="3657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400425" y="3162300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4000">
                <a:solidFill>
                  <a:srgbClr val="FFFFFF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6" name="Picture 15" descr="ICANN_Logo_B_RGB.png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sp>
        <p:nvSpPr>
          <p:cNvPr id="15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9248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tx2"/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671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lue-gradient-abstract-hd-wallpaper-1920x1080-7772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Oval 2"/>
          <p:cNvSpPr/>
          <p:nvPr userDrawn="1"/>
        </p:nvSpPr>
        <p:spPr>
          <a:xfrm>
            <a:off x="8486775" y="3173949"/>
            <a:ext cx="784725" cy="779312"/>
          </a:xfrm>
          <a:prstGeom prst="ellipse">
            <a:avLst/>
          </a:prstGeom>
          <a:solidFill>
            <a:schemeClr val="bg2">
              <a:alpha val="3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662074" y="3812299"/>
            <a:ext cx="963853" cy="934742"/>
          </a:xfrm>
          <a:prstGeom prst="ellipse">
            <a:avLst/>
          </a:prstGeom>
          <a:solidFill>
            <a:schemeClr val="accent2">
              <a:alpha val="6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8429625" y="2181991"/>
            <a:ext cx="1251029" cy="1249820"/>
          </a:xfrm>
          <a:prstGeom prst="ellipse">
            <a:avLst/>
          </a:prstGeom>
          <a:solidFill>
            <a:schemeClr val="accent3">
              <a:alpha val="26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7893516" y="1572391"/>
            <a:ext cx="1251029" cy="1249820"/>
          </a:xfrm>
          <a:prstGeom prst="ellipse">
            <a:avLst/>
          </a:prstGeom>
          <a:solidFill>
            <a:srgbClr val="93DAFF">
              <a:alpha val="18000"/>
            </a:srgb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71475" y="2457450"/>
            <a:ext cx="7143750" cy="19431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4800" b="1" i="0" baseline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x-none" smtClean="0"/>
              <a:t>Click to edit Master text styles</a:t>
            </a:r>
          </a:p>
        </p:txBody>
      </p:sp>
      <p:pic>
        <p:nvPicPr>
          <p:cNvPr id="10" name="Picture 9" descr="ICANN_Logo_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671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blue-gradient-abstract-hd-wallpaper-1920x1080-7772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 bwMode="auto">
          <a:xfrm>
            <a:off x="-308" y="-5822"/>
            <a:ext cx="7772708" cy="686382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7200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4676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tx2"/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52400" y="1257300"/>
            <a:ext cx="7467600" cy="5067300"/>
          </a:xfrm>
          <a:prstGeom prst="rect">
            <a:avLst/>
          </a:prstGeom>
        </p:spPr>
        <p:txBody>
          <a:bodyPr vert="horz" lIns="38405" tIns="19202" rIns="38405" bIns="19202">
            <a:normAutofit/>
          </a:bodyPr>
          <a:lstStyle>
            <a:lvl1pPr>
              <a:buSzPct val="120000"/>
              <a:defRPr sz="2800" b="0" i="0">
                <a:solidFill>
                  <a:schemeClr val="tx2"/>
                </a:solidFill>
                <a:latin typeface="Source Sans Pro"/>
                <a:cs typeface="Georgia"/>
              </a:defRPr>
            </a:lvl1pPr>
            <a:lvl2pPr marL="560070" indent="-240030">
              <a:buSzPct val="66000"/>
              <a:buFont typeface="Courier New"/>
              <a:buChar char="o"/>
              <a:defRPr sz="2400" b="0" i="0">
                <a:solidFill>
                  <a:schemeClr val="tx2"/>
                </a:solidFill>
                <a:latin typeface="Source Sans Pro"/>
                <a:cs typeface="Georgia"/>
              </a:defRPr>
            </a:lvl2pPr>
            <a:lvl3pPr marL="746760" indent="-240030">
              <a:buSzPct val="100000"/>
              <a:buFont typeface="Wingdings" charset="2"/>
              <a:buChar char="§"/>
              <a:defRPr sz="2000" b="0" i="0">
                <a:solidFill>
                  <a:schemeClr val="tx2"/>
                </a:solidFill>
                <a:latin typeface="Source Sans Pro"/>
                <a:cs typeface="Georgia"/>
              </a:defRPr>
            </a:lvl3pPr>
            <a:lvl4pPr marL="933450" indent="-240030">
              <a:buSzPct val="55000"/>
              <a:buFont typeface="Wingdings" charset="2"/>
              <a:buChar char="§"/>
              <a:defRPr sz="2000" b="0" i="0">
                <a:solidFill>
                  <a:schemeClr val="tx2"/>
                </a:solidFill>
                <a:latin typeface="Source Sans Pro"/>
                <a:cs typeface="Georgia"/>
              </a:defRPr>
            </a:lvl4pPr>
            <a:lvl5pPr>
              <a:defRPr>
                <a:solidFill>
                  <a:schemeClr val="tx2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8486775" y="3173949"/>
            <a:ext cx="784725" cy="779312"/>
          </a:xfrm>
          <a:prstGeom prst="ellipse">
            <a:avLst/>
          </a:prstGeom>
          <a:solidFill>
            <a:schemeClr val="bg2">
              <a:alpha val="3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 userDrawn="1"/>
        </p:nvSpPr>
        <p:spPr>
          <a:xfrm>
            <a:off x="8662074" y="3812299"/>
            <a:ext cx="963853" cy="934742"/>
          </a:xfrm>
          <a:prstGeom prst="ellipse">
            <a:avLst/>
          </a:prstGeom>
          <a:solidFill>
            <a:schemeClr val="accent2">
              <a:alpha val="6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>
            <a:off x="8429625" y="2181991"/>
            <a:ext cx="1251029" cy="1249820"/>
          </a:xfrm>
          <a:prstGeom prst="ellipse">
            <a:avLst/>
          </a:prstGeom>
          <a:solidFill>
            <a:schemeClr val="accent3">
              <a:alpha val="26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>
            <a:off x="7893516" y="1572391"/>
            <a:ext cx="1251029" cy="1249820"/>
          </a:xfrm>
          <a:prstGeom prst="ellipse">
            <a:avLst/>
          </a:prstGeom>
          <a:solidFill>
            <a:srgbClr val="93DAFF">
              <a:alpha val="18000"/>
            </a:srgb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pic>
        <p:nvPicPr>
          <p:cNvPr id="22" name="Picture 21" descr="ICANN_Logo_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856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lue-gradient-abstract-hd-wallpaper-1920x1080-7772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2" name="Oval 11"/>
          <p:cNvSpPr/>
          <p:nvPr userDrawn="1"/>
        </p:nvSpPr>
        <p:spPr>
          <a:xfrm>
            <a:off x="8486775" y="3173949"/>
            <a:ext cx="784725" cy="779312"/>
          </a:xfrm>
          <a:prstGeom prst="ellipse">
            <a:avLst/>
          </a:prstGeom>
          <a:solidFill>
            <a:schemeClr val="bg2">
              <a:alpha val="3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 userDrawn="1"/>
        </p:nvSpPr>
        <p:spPr>
          <a:xfrm>
            <a:off x="8662074" y="3812299"/>
            <a:ext cx="963853" cy="934742"/>
          </a:xfrm>
          <a:prstGeom prst="ellipse">
            <a:avLst/>
          </a:prstGeom>
          <a:solidFill>
            <a:schemeClr val="accent2">
              <a:alpha val="6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>
            <a:off x="8429625" y="2181991"/>
            <a:ext cx="1251029" cy="1249820"/>
          </a:xfrm>
          <a:prstGeom prst="ellipse">
            <a:avLst/>
          </a:prstGeom>
          <a:solidFill>
            <a:schemeClr val="accent3">
              <a:alpha val="26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>
            <a:off x="7893516" y="1572391"/>
            <a:ext cx="1251029" cy="1249820"/>
          </a:xfrm>
          <a:prstGeom prst="ellipse">
            <a:avLst/>
          </a:prstGeom>
          <a:solidFill>
            <a:srgbClr val="93DAFF">
              <a:alpha val="18000"/>
            </a:srgb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pic>
        <p:nvPicPr>
          <p:cNvPr id="21" name="Picture 20" descr="ICANN_Logo_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  <p:sp>
        <p:nvSpPr>
          <p:cNvPr id="23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52400" y="1257300"/>
            <a:ext cx="7467600" cy="5067300"/>
          </a:xfrm>
          <a:prstGeom prst="rect">
            <a:avLst/>
          </a:prstGeom>
        </p:spPr>
        <p:txBody>
          <a:bodyPr vert="horz" lIns="38405" tIns="19202" rIns="38405" bIns="19202">
            <a:normAutofit/>
          </a:bodyPr>
          <a:lstStyle>
            <a:lvl1pPr>
              <a:buSzPct val="120000"/>
              <a:defRPr sz="2800" b="0" i="0">
                <a:solidFill>
                  <a:schemeClr val="bg1">
                    <a:lumMod val="95000"/>
                  </a:schemeClr>
                </a:solidFill>
                <a:latin typeface="Source Sans Pro"/>
                <a:cs typeface="Georgia"/>
              </a:defRPr>
            </a:lvl1pPr>
            <a:lvl2pPr marL="560070" indent="-240030">
              <a:buSzPct val="66000"/>
              <a:buFont typeface="Courier New"/>
              <a:buChar char="o"/>
              <a:defRPr sz="2400" b="0" i="0">
                <a:solidFill>
                  <a:schemeClr val="bg1">
                    <a:lumMod val="95000"/>
                  </a:schemeClr>
                </a:solidFill>
                <a:latin typeface="Source Sans Pro"/>
                <a:cs typeface="Georgia"/>
              </a:defRPr>
            </a:lvl2pPr>
            <a:lvl3pPr marL="746760" indent="-240030">
              <a:buSzPct val="100000"/>
              <a:buFont typeface="Wingdings" charset="2"/>
              <a:buChar char="§"/>
              <a:defRPr sz="2000" b="0" i="0">
                <a:solidFill>
                  <a:schemeClr val="bg1">
                    <a:lumMod val="95000"/>
                  </a:schemeClr>
                </a:solidFill>
                <a:latin typeface="Source Sans Pro"/>
                <a:cs typeface="Georgia"/>
              </a:defRPr>
            </a:lvl3pPr>
            <a:lvl4pPr marL="933450" indent="-240030">
              <a:buSzPct val="55000"/>
              <a:buFont typeface="Wingdings" charset="2"/>
              <a:buChar char="§"/>
              <a:defRPr sz="2000" b="0" i="0">
                <a:solidFill>
                  <a:schemeClr val="bg1">
                    <a:lumMod val="95000"/>
                  </a:schemeClr>
                </a:solidFill>
                <a:latin typeface="Source Sans Pro"/>
                <a:cs typeface="Georgia"/>
              </a:defRPr>
            </a:lvl4pPr>
            <a:lvl5pPr>
              <a:defRPr>
                <a:solidFill>
                  <a:schemeClr val="tx2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4676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bg1">
                    <a:lumMod val="95000"/>
                  </a:schemeClr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39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lue-gradient-abstract-hd-wallpaper-1920x1080-7772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1219200"/>
            <a:ext cx="2762250" cy="51054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2000" b="0" i="0">
                <a:solidFill>
                  <a:srgbClr val="FFFFFF"/>
                </a:solidFill>
                <a:latin typeface="Source Sans Pro"/>
                <a:cs typeface="Source Sans Pro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3429000" y="1219200"/>
            <a:ext cx="4191000" cy="5105400"/>
          </a:xfrm>
          <a:prstGeom prst="rect">
            <a:avLst/>
          </a:prstGeom>
        </p:spPr>
        <p:txBody>
          <a:bodyPr vert="horz" lIns="38405" tIns="19202" rIns="38405" bIns="19202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x-none" smtClean="0"/>
              <a:t>Click icon to add chart</a:t>
            </a:r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8486775" y="3173949"/>
            <a:ext cx="784725" cy="779312"/>
          </a:xfrm>
          <a:prstGeom prst="ellipse">
            <a:avLst/>
          </a:prstGeom>
          <a:solidFill>
            <a:schemeClr val="bg2">
              <a:alpha val="3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 userDrawn="1"/>
        </p:nvSpPr>
        <p:spPr>
          <a:xfrm>
            <a:off x="8662074" y="3812299"/>
            <a:ext cx="963853" cy="934742"/>
          </a:xfrm>
          <a:prstGeom prst="ellipse">
            <a:avLst/>
          </a:prstGeom>
          <a:solidFill>
            <a:schemeClr val="accent2">
              <a:alpha val="6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>
            <a:off x="8429625" y="2181991"/>
            <a:ext cx="1251029" cy="1249820"/>
          </a:xfrm>
          <a:prstGeom prst="ellipse">
            <a:avLst/>
          </a:prstGeom>
          <a:solidFill>
            <a:schemeClr val="accent3">
              <a:alpha val="26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>
            <a:off x="7893516" y="1572391"/>
            <a:ext cx="1251029" cy="1249820"/>
          </a:xfrm>
          <a:prstGeom prst="ellipse">
            <a:avLst/>
          </a:prstGeom>
          <a:solidFill>
            <a:srgbClr val="93DAFF">
              <a:alpha val="18000"/>
            </a:srgb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pic>
        <p:nvPicPr>
          <p:cNvPr id="22" name="Picture 21" descr="ICANN_Logo_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  <p:sp>
        <p:nvSpPr>
          <p:cNvPr id="27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4676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bg1">
                    <a:lumMod val="95000"/>
                  </a:schemeClr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rgbClr val="FFFFFF">
                <a:alpha val="6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649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blue-gradient-abstract-hd-wallpaper-1920x1080-7772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600075" y="1767840"/>
            <a:ext cx="1875073" cy="670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2628900" y="1767840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  <a:latin typeface="Source Sans Pro"/>
              <a:cs typeface="Source Sans Pro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600075" y="2668905"/>
            <a:ext cx="1875073" cy="670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2628900" y="2668905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  <a:latin typeface="Source Sans Pro"/>
              <a:cs typeface="Source Sans Pro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600075" y="3569970"/>
            <a:ext cx="1875073" cy="670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2628900" y="3569970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  <a:latin typeface="Source Sans Pro"/>
              <a:cs typeface="Source Sans Pro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600075" y="4471035"/>
            <a:ext cx="1875073" cy="670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2628900" y="4471035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  <a:latin typeface="Source Sans Pro"/>
              <a:cs typeface="Source Sans Pro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0075" y="5372100"/>
            <a:ext cx="1875073" cy="670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2628900" y="5372100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  <a:latin typeface="Source Sans Pro"/>
              <a:cs typeface="Source Sans Pr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96835" y="1756920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2000">
                <a:solidFill>
                  <a:schemeClr val="tx2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6835" y="2662681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2000">
                <a:solidFill>
                  <a:schemeClr val="tx2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90355" y="3564122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2000">
                <a:solidFill>
                  <a:schemeClr val="tx2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96835" y="4466339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2000">
                <a:solidFill>
                  <a:schemeClr val="tx2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1752600"/>
            <a:ext cx="46291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2000">
                <a:solidFill>
                  <a:schemeClr val="tx2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628900" y="2667000"/>
            <a:ext cx="46291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2000">
                <a:solidFill>
                  <a:schemeClr val="tx2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628900" y="3581400"/>
            <a:ext cx="46291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2000">
                <a:solidFill>
                  <a:schemeClr val="tx2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628900" y="4457700"/>
            <a:ext cx="46291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2000">
                <a:solidFill>
                  <a:schemeClr val="tx2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628900" y="5372100"/>
            <a:ext cx="46291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2000">
                <a:solidFill>
                  <a:schemeClr val="tx2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0075" y="5372100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2000">
                <a:solidFill>
                  <a:schemeClr val="tx2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6" name="Oval 35"/>
          <p:cNvSpPr/>
          <p:nvPr userDrawn="1"/>
        </p:nvSpPr>
        <p:spPr>
          <a:xfrm>
            <a:off x="8486775" y="3173949"/>
            <a:ext cx="784725" cy="779312"/>
          </a:xfrm>
          <a:prstGeom prst="ellipse">
            <a:avLst/>
          </a:prstGeom>
          <a:solidFill>
            <a:schemeClr val="bg2">
              <a:alpha val="3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 userDrawn="1"/>
        </p:nvSpPr>
        <p:spPr>
          <a:xfrm>
            <a:off x="8662074" y="3812299"/>
            <a:ext cx="963853" cy="934742"/>
          </a:xfrm>
          <a:prstGeom prst="ellipse">
            <a:avLst/>
          </a:prstGeom>
          <a:solidFill>
            <a:schemeClr val="accent2">
              <a:alpha val="6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 userDrawn="1"/>
        </p:nvSpPr>
        <p:spPr>
          <a:xfrm>
            <a:off x="8429625" y="2181991"/>
            <a:ext cx="1251029" cy="1249820"/>
          </a:xfrm>
          <a:prstGeom prst="ellipse">
            <a:avLst/>
          </a:prstGeom>
          <a:solidFill>
            <a:schemeClr val="accent3">
              <a:alpha val="26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 userDrawn="1"/>
        </p:nvSpPr>
        <p:spPr>
          <a:xfrm>
            <a:off x="7893516" y="1572391"/>
            <a:ext cx="1251029" cy="1249820"/>
          </a:xfrm>
          <a:prstGeom prst="ellipse">
            <a:avLst/>
          </a:prstGeom>
          <a:solidFill>
            <a:srgbClr val="93DAFF">
              <a:alpha val="18000"/>
            </a:srgb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pic>
        <p:nvPicPr>
          <p:cNvPr id="48" name="Picture 47" descr="ICANN_Logo_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  <p:sp>
        <p:nvSpPr>
          <p:cNvPr id="3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4676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bg1">
                    <a:lumMod val="95000"/>
                  </a:schemeClr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49" name="Straight Connector 48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rgbClr val="FFFFFF">
                <a:alpha val="6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726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0502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9891" y="2591384"/>
            <a:ext cx="9133129" cy="1675234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0" y="2628900"/>
            <a:ext cx="9144000" cy="16383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4800" b="1" i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ource Sans Pro"/>
                <a:cs typeface="Source Sans Pro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133350" marR="0" lvl="0" indent="0" algn="ctr" defTabSz="914400" rtl="0" eaLnBrk="1" fontAlgn="base" latinLnBrk="0" hangingPunct="1">
              <a:lnSpc>
                <a:spcPct val="100000"/>
              </a:lnSpc>
              <a:spcBef>
                <a:spcPts val="1428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/>
            </a:pPr>
            <a:r>
              <a:rPr lang="x-none" smtClean="0"/>
              <a:t>Click to edit Master text styles</a:t>
            </a:r>
          </a:p>
        </p:txBody>
      </p:sp>
      <p:pic>
        <p:nvPicPr>
          <p:cNvPr id="12" name="Picture 11" descr="ICANN_Logo_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455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ICANN_Watermark_G_CMYK.png"/>
          <p:cNvPicPr>
            <a:picLocks noChangeAspect="1"/>
          </p:cNvPicPr>
          <p:nvPr userDrawn="1"/>
        </p:nvPicPr>
        <p:blipFill>
          <a:blip r:embed="rId2" cstate="screen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400" y="1219200"/>
            <a:ext cx="5671095" cy="4382209"/>
          </a:xfrm>
          <a:prstGeom prst="rect">
            <a:avLst/>
          </a:prstGeom>
        </p:spPr>
      </p:pic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71474" y="2476500"/>
            <a:ext cx="8086725" cy="19431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4800" b="1" i="0">
                <a:ln>
                  <a:noFill/>
                </a:ln>
                <a:solidFill>
                  <a:srgbClr val="00334D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ource Sans Pro"/>
                <a:cs typeface="Source Sans Pro"/>
              </a:defRPr>
            </a:lvl1pPr>
          </a:lstStyle>
          <a:p>
            <a:pPr lvl="0"/>
            <a:r>
              <a:rPr lang="x-none" smtClean="0"/>
              <a:t>Click to edit Master text styles</a:t>
            </a:r>
          </a:p>
        </p:txBody>
      </p:sp>
      <p:pic>
        <p:nvPicPr>
          <p:cNvPr id="2" name="Picture 1" descr="ICANN_Logo_B_RGB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843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ICANN_Logo_B_RGB.png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9248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tx2"/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52400" y="1257300"/>
            <a:ext cx="7924800" cy="5067300"/>
          </a:xfrm>
          <a:prstGeom prst="rect">
            <a:avLst/>
          </a:prstGeom>
        </p:spPr>
        <p:txBody>
          <a:bodyPr vert="horz" lIns="38405" tIns="19202" rIns="38405" bIns="19202">
            <a:normAutofit/>
          </a:bodyPr>
          <a:lstStyle>
            <a:lvl1pPr>
              <a:buSzPct val="120000"/>
              <a:defRPr sz="2800" b="0" i="0">
                <a:solidFill>
                  <a:schemeClr val="tx2"/>
                </a:solidFill>
                <a:latin typeface="Source Sans Pro"/>
                <a:cs typeface="Georgia"/>
              </a:defRPr>
            </a:lvl1pPr>
            <a:lvl2pPr marL="560070" indent="-240030">
              <a:buSzPct val="66000"/>
              <a:buFont typeface="Courier New"/>
              <a:buChar char="o"/>
              <a:defRPr sz="2400" b="0" i="0">
                <a:solidFill>
                  <a:schemeClr val="tx2"/>
                </a:solidFill>
                <a:latin typeface="Source Sans Pro"/>
                <a:cs typeface="Georgia"/>
              </a:defRPr>
            </a:lvl2pPr>
            <a:lvl3pPr marL="746760" indent="-240030">
              <a:buSzPct val="100000"/>
              <a:buFont typeface="Wingdings" charset="2"/>
              <a:buChar char="§"/>
              <a:defRPr sz="2000" b="0" i="0">
                <a:solidFill>
                  <a:schemeClr val="tx2"/>
                </a:solidFill>
                <a:latin typeface="Source Sans Pro"/>
                <a:cs typeface="Georgia"/>
              </a:defRPr>
            </a:lvl3pPr>
            <a:lvl4pPr marL="933450" indent="-240030">
              <a:buSzPct val="55000"/>
              <a:buFont typeface="Wingdings" charset="2"/>
              <a:buChar char="§"/>
              <a:defRPr sz="2000" b="0" i="0">
                <a:solidFill>
                  <a:schemeClr val="tx2"/>
                </a:solidFill>
                <a:latin typeface="Source Sans Pro"/>
                <a:cs typeface="Georgia"/>
              </a:defRPr>
            </a:lvl4pPr>
            <a:lvl5pPr>
              <a:defRPr>
                <a:solidFill>
                  <a:schemeClr val="tx2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ICANN_Watermark_G_CMYK.png"/>
          <p:cNvPicPr>
            <a:picLocks noChangeAspect="1"/>
          </p:cNvPicPr>
          <p:nvPr userDrawn="1"/>
        </p:nvPicPr>
        <p:blipFill>
          <a:blip r:embed="rId3" cstate="screen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400" y="1219200"/>
            <a:ext cx="5671095" cy="43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665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68" y="635000"/>
            <a:ext cx="578248" cy="346556"/>
          </a:xfrm>
          <a:prstGeom prst="rect">
            <a:avLst/>
          </a:prstGeom>
          <a:noFill/>
        </p:spPr>
        <p:txBody>
          <a:bodyPr wrap="none" lIns="38405" tIns="19202" rIns="38405" bIns="19202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Georgia"/>
                <a:cs typeface="Georgia"/>
              </a:rPr>
              <a:t>Text</a:t>
            </a:r>
            <a:endParaRPr lang="en-US" sz="20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52400" y="6324600"/>
            <a:ext cx="4572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3" r:id="rId8"/>
    <p:sldLayoutId id="2147483684" r:id="rId9"/>
    <p:sldLayoutId id="2147483685" r:id="rId10"/>
    <p:sldLayoutId id="2147483689" r:id="rId11"/>
    <p:sldLayoutId id="2147483691" r:id="rId12"/>
    <p:sldLayoutId id="2147483690" r:id="rId13"/>
    <p:sldLayoutId id="2147483686" r:id="rId14"/>
    <p:sldLayoutId id="2147483687" r:id="rId15"/>
    <p:sldLayoutId id="2147483688" r:id="rId16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1A8AC7"/>
          </a:solidFill>
          <a:latin typeface="+mj-lt"/>
          <a:ea typeface="+mj-ea"/>
          <a:cs typeface="+mj-cs"/>
          <a:sym typeface="DINOT-Light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1A8AC7"/>
          </a:solidFill>
          <a:latin typeface="DINOT-Light" charset="0"/>
          <a:ea typeface="ヒラギノ角ゴ ProN W3" charset="0"/>
          <a:cs typeface="ヒラギノ角ゴ ProN W3" charset="0"/>
          <a:sym typeface="DINOT-Light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1A8AC7"/>
          </a:solidFill>
          <a:latin typeface="DINOT-Light" charset="0"/>
          <a:ea typeface="ヒラギノ角ゴ ProN W3" charset="0"/>
          <a:cs typeface="ヒラギノ角ゴ ProN W3" charset="0"/>
          <a:sym typeface="DINOT-Light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1A8AC7"/>
          </a:solidFill>
          <a:latin typeface="DINOT-Light" charset="0"/>
          <a:ea typeface="ヒラギノ角ゴ ProN W3" charset="0"/>
          <a:cs typeface="ヒラギノ角ゴ ProN W3" charset="0"/>
          <a:sym typeface="DINOT-Light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1A8AC7"/>
          </a:solidFill>
          <a:latin typeface="DINOT-Light" charset="0"/>
          <a:ea typeface="ヒラギノ角ゴ ProN W3" charset="0"/>
          <a:cs typeface="ヒラギノ角ゴ ProN W3" charset="0"/>
          <a:sym typeface="DINOT-Light" charset="0"/>
        </a:defRPr>
      </a:lvl5pPr>
      <a:lvl6pPr marL="192024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1A8AC7"/>
          </a:solidFill>
          <a:latin typeface="DINOT-Light" charset="0"/>
          <a:ea typeface="ヒラギノ角ゴ ProN W3" charset="0"/>
          <a:cs typeface="ヒラギノ角ゴ ProN W3" charset="0"/>
          <a:sym typeface="DINOT-Light" charset="0"/>
        </a:defRPr>
      </a:lvl6pPr>
      <a:lvl7pPr marL="384048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1A8AC7"/>
          </a:solidFill>
          <a:latin typeface="DINOT-Light" charset="0"/>
          <a:ea typeface="ヒラギノ角ゴ ProN W3" charset="0"/>
          <a:cs typeface="ヒラギノ角ゴ ProN W3" charset="0"/>
          <a:sym typeface="DINOT-Light" charset="0"/>
        </a:defRPr>
      </a:lvl7pPr>
      <a:lvl8pPr marL="576072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1A8AC7"/>
          </a:solidFill>
          <a:latin typeface="DINOT-Light" charset="0"/>
          <a:ea typeface="ヒラギノ角ゴ ProN W3" charset="0"/>
          <a:cs typeface="ヒラギノ角ゴ ProN W3" charset="0"/>
          <a:sym typeface="DINOT-Light" charset="0"/>
        </a:defRPr>
      </a:lvl8pPr>
      <a:lvl9pPr marL="768096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1A8AC7"/>
          </a:solidFill>
          <a:latin typeface="DINOT-Light" charset="0"/>
          <a:ea typeface="ヒラギノ角ゴ ProN W3" charset="0"/>
          <a:cs typeface="ヒラギノ角ゴ ProN W3" charset="0"/>
          <a:sym typeface="DINOT-Light" charset="0"/>
        </a:defRPr>
      </a:lvl9pPr>
    </p:titleStyle>
    <p:bodyStyle>
      <a:lvl1pPr marL="373380" indent="-240030" algn="l" rtl="0" eaLnBrk="1" fontAlgn="base" hangingPunct="1">
        <a:spcBef>
          <a:spcPts val="1428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60070" indent="-240030" algn="l" rtl="0" eaLnBrk="1" fontAlgn="base" hangingPunct="1">
        <a:spcBef>
          <a:spcPts val="1428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46760" indent="-240030" algn="l" rtl="0" eaLnBrk="1" fontAlgn="base" hangingPunct="1">
        <a:spcBef>
          <a:spcPts val="1428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933450" indent="-240030" algn="l" rtl="0" eaLnBrk="1" fontAlgn="base" hangingPunct="1">
        <a:spcBef>
          <a:spcPts val="1428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120140" indent="-240030" algn="l" rtl="0" eaLnBrk="1" fontAlgn="base" hangingPunct="1">
        <a:spcBef>
          <a:spcPts val="1428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312164" indent="-240030" algn="l" rtl="0" eaLnBrk="1" fontAlgn="base" hangingPunct="1">
        <a:spcBef>
          <a:spcPts val="1428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504188" indent="-240030" algn="l" rtl="0" eaLnBrk="1" fontAlgn="base" hangingPunct="1">
        <a:spcBef>
          <a:spcPts val="1428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696212" indent="-240030" algn="l" rtl="0" eaLnBrk="1" fontAlgn="base" hangingPunct="1">
        <a:spcBef>
          <a:spcPts val="1428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88236" indent="-240030" algn="l" rtl="0" eaLnBrk="1" fontAlgn="base" hangingPunct="1">
        <a:spcBef>
          <a:spcPts val="1428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DNSSEC</a:t>
            </a:r>
            <a:br>
              <a:rPr lang="en-US" dirty="0" smtClean="0"/>
            </a:br>
            <a:r>
              <a:rPr lang="en-US" dirty="0" smtClean="0"/>
              <a:t>Practical 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5715000"/>
            <a:ext cx="2731389" cy="962109"/>
          </a:xfrm>
          <a:prstGeom prst="rect">
            <a:avLst/>
          </a:prstGeom>
          <a:noFill/>
        </p:spPr>
        <p:txBody>
          <a:bodyPr wrap="square" lIns="38405" tIns="19202" rIns="38405" bIns="19202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Source Sans Pro"/>
                <a:cs typeface="Source Sans Pro"/>
              </a:rPr>
              <a:t>Mauricio Vergara Ereche</a:t>
            </a:r>
          </a:p>
          <a:p>
            <a:pPr algn="l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Source Sans Pro"/>
                <a:cs typeface="Source Sans Pro"/>
              </a:rPr>
              <a:t>DNS Engineering Team</a:t>
            </a:r>
          </a:p>
          <a:p>
            <a:pPr algn="l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Source Sans Pro"/>
                <a:cs typeface="Source Sans Pro"/>
              </a:rPr>
              <a:t>ICANN</a:t>
            </a:r>
          </a:p>
        </p:txBody>
      </p:sp>
    </p:spTree>
    <p:extLst>
      <p:ext uri="{BB962C8B-B14F-4D97-AF65-F5344CB8AC3E}">
        <p14:creationId xmlns:p14="http://schemas.microsoft.com/office/powerpoint/2010/main" val="27359587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2. Including the keys into the zone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Include the DNSKEY records for the ZSK and KSK into the zone, to be signed with the rest of the data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000" dirty="0" smtClean="0">
                <a:latin typeface="Courier"/>
                <a:cs typeface="Courier"/>
              </a:rPr>
              <a:t>cat </a:t>
            </a:r>
            <a:r>
              <a:rPr lang="en-US" sz="2000" dirty="0" err="1" smtClean="0">
                <a:latin typeface="Courier"/>
                <a:cs typeface="Courier"/>
              </a:rPr>
              <a:t>Kmyzone</a:t>
            </a:r>
            <a:r>
              <a:rPr lang="en-US" sz="2000" dirty="0" smtClean="0">
                <a:latin typeface="Courier"/>
                <a:cs typeface="Courier"/>
              </a:rPr>
              <a:t>*key &gt;&gt; </a:t>
            </a:r>
            <a:r>
              <a:rPr lang="en-US" sz="2000" dirty="0" err="1" smtClean="0">
                <a:latin typeface="Courier"/>
                <a:cs typeface="Courier"/>
              </a:rPr>
              <a:t>myzone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73380" lvl="1">
              <a:buSzPct val="120000"/>
              <a:buFont typeface="Gill Sans" charset="0"/>
              <a:buChar char="•"/>
            </a:pPr>
            <a:r>
              <a:rPr lang="en-US" dirty="0" smtClean="0"/>
              <a:t>Or add to the end of the zone file: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000" dirty="0" smtClean="0">
                <a:latin typeface="Courier"/>
                <a:cs typeface="Courier"/>
              </a:rPr>
              <a:t>$INCLUDE “Kmyzone</a:t>
            </a:r>
            <a:r>
              <a:rPr lang="en-US" sz="2000" dirty="0">
                <a:latin typeface="Courier"/>
                <a:cs typeface="Courier"/>
              </a:rPr>
              <a:t>.+005+</a:t>
            </a:r>
            <a:r>
              <a:rPr lang="en-US" sz="2000" i="1" dirty="0" smtClean="0">
                <a:solidFill>
                  <a:srgbClr val="037BC0"/>
                </a:solidFill>
                <a:latin typeface="Courier"/>
                <a:cs typeface="Courier"/>
              </a:rPr>
              <a:t>id_of_ksk</a:t>
            </a:r>
            <a:r>
              <a:rPr lang="en-US" sz="2000" dirty="0" smtClean="0">
                <a:latin typeface="Courier"/>
                <a:cs typeface="Courier"/>
              </a:rPr>
              <a:t>.key”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	</a:t>
            </a:r>
            <a:r>
              <a:rPr lang="en-US" sz="2000" dirty="0">
                <a:latin typeface="Courier"/>
                <a:cs typeface="Courier"/>
              </a:rPr>
              <a:t>$INCLUDE </a:t>
            </a:r>
            <a:r>
              <a:rPr lang="en-US" sz="2000" dirty="0" smtClean="0">
                <a:latin typeface="Courier"/>
                <a:cs typeface="Courier"/>
              </a:rPr>
              <a:t>“Kmyzone</a:t>
            </a:r>
            <a:r>
              <a:rPr lang="en-US" sz="2000" dirty="0">
                <a:latin typeface="Courier"/>
                <a:cs typeface="Courier"/>
              </a:rPr>
              <a:t>.+005+</a:t>
            </a:r>
            <a:r>
              <a:rPr lang="en-US" sz="2000" i="1" dirty="0" smtClean="0">
                <a:solidFill>
                  <a:srgbClr val="E87724"/>
                </a:solidFill>
                <a:latin typeface="Courier"/>
                <a:cs typeface="Courier"/>
              </a:rPr>
              <a:t>id_of_zsk</a:t>
            </a:r>
            <a:r>
              <a:rPr lang="en-US" sz="2000" dirty="0" smtClean="0">
                <a:latin typeface="Courier"/>
                <a:cs typeface="Courier"/>
              </a:rPr>
              <a:t>.key”</a:t>
            </a:r>
            <a:endParaRPr lang="en-US" sz="2000" dirty="0">
              <a:latin typeface="Courier"/>
              <a:cs typeface="Courier"/>
            </a:endParaRPr>
          </a:p>
          <a:p>
            <a:pPr marL="373380" lvl="1">
              <a:buSzPct val="120000"/>
              <a:buFont typeface="Gill Sans" charset="0"/>
              <a:buChar char="•"/>
            </a:pPr>
            <a:endParaRPr lang="en-US" sz="1800" dirty="0">
              <a:latin typeface="Courier"/>
              <a:cs typeface="Courier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919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3. Signing the zone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1257300"/>
            <a:ext cx="7467600" cy="54483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Sign your zone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300" dirty="0" err="1" smtClean="0">
                <a:latin typeface="Courier"/>
                <a:cs typeface="Courier"/>
              </a:rPr>
              <a:t>dnssec-signzone</a:t>
            </a:r>
            <a:r>
              <a:rPr lang="en-US" sz="2300" dirty="0" smtClean="0">
                <a:latin typeface="Courier"/>
                <a:cs typeface="Courier"/>
              </a:rPr>
              <a:t> </a:t>
            </a:r>
            <a:r>
              <a:rPr lang="en-US" sz="2300" dirty="0" err="1" smtClean="0">
                <a:latin typeface="Courier"/>
                <a:cs typeface="Courier"/>
              </a:rPr>
              <a:t>myzone</a:t>
            </a:r>
            <a:endParaRPr lang="en-US" sz="2300" dirty="0" smtClean="0">
              <a:latin typeface="Courier"/>
              <a:cs typeface="Courier"/>
            </a:endParaRPr>
          </a:p>
          <a:p>
            <a:r>
              <a:rPr lang="en-US" dirty="0" smtClean="0"/>
              <a:t>This will be run with all defaults for signature duration, the serial will not be incremented by default, and the private keys to use for signing will be automatically determined</a:t>
            </a:r>
          </a:p>
          <a:p>
            <a:r>
              <a:rPr lang="en-US" dirty="0" smtClean="0"/>
              <a:t>Signing will:</a:t>
            </a:r>
          </a:p>
          <a:p>
            <a:pPr lvl="1"/>
            <a:r>
              <a:rPr lang="en-US" dirty="0" smtClean="0"/>
              <a:t>Sort the zone (lexicographically)</a:t>
            </a:r>
          </a:p>
          <a:p>
            <a:pPr lvl="1"/>
            <a:r>
              <a:rPr lang="en-US" dirty="0" smtClean="0"/>
              <a:t>Insert</a:t>
            </a:r>
          </a:p>
          <a:p>
            <a:pPr lvl="2"/>
            <a:r>
              <a:rPr lang="en-US" dirty="0" smtClean="0"/>
              <a:t>NSEC records (NSEC is default)</a:t>
            </a:r>
          </a:p>
          <a:p>
            <a:pPr lvl="2"/>
            <a:r>
              <a:rPr lang="en-US" dirty="0" smtClean="0"/>
              <a:t>RRSIG records (signature of each </a:t>
            </a:r>
            <a:r>
              <a:rPr lang="en-US" dirty="0" err="1" smtClean="0"/>
              <a:t>RRset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DS records from child keyset files (for parent: -g option)</a:t>
            </a:r>
          </a:p>
          <a:p>
            <a:pPr lvl="1"/>
            <a:r>
              <a:rPr lang="en-US" dirty="0" smtClean="0"/>
              <a:t>Generate key-set and DS-set files, to be communicated to the parent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825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4. Publishing the signed zone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Publish signed zone by reconfiguring the </a:t>
            </a:r>
            <a:r>
              <a:rPr lang="en-US" dirty="0" err="1" smtClean="0"/>
              <a:t>nameserver</a:t>
            </a:r>
            <a:r>
              <a:rPr lang="en-US" dirty="0" smtClean="0"/>
              <a:t> and load the zone file</a:t>
            </a:r>
          </a:p>
          <a:p>
            <a:r>
              <a:rPr lang="en-US" dirty="0" smtClean="0"/>
              <a:t>…but you still need to communicate the DS </a:t>
            </a:r>
            <a:r>
              <a:rPr lang="en-US" dirty="0" err="1" smtClean="0"/>
              <a:t>RRset</a:t>
            </a:r>
            <a:r>
              <a:rPr lang="en-US" dirty="0" smtClean="0"/>
              <a:t> in a secure fashion to your parent, otherwise no one will know you use DNSSEC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88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5. Pushing DS record to parent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Need to securely communicate the DS (KSK hash) record to the parent</a:t>
            </a:r>
          </a:p>
          <a:p>
            <a:pPr lvl="1"/>
            <a:r>
              <a:rPr lang="en-US" dirty="0" smtClean="0"/>
              <a:t>RFC 4310</a:t>
            </a:r>
          </a:p>
          <a:p>
            <a:pPr lvl="1"/>
            <a:r>
              <a:rPr lang="en-US" dirty="0" smtClean="0"/>
              <a:t>RFC 5011</a:t>
            </a:r>
          </a:p>
          <a:p>
            <a:r>
              <a:rPr lang="en-US" dirty="0" smtClean="0"/>
              <a:t>…but what if your parent isn’t DNSSEC-enabled?</a:t>
            </a:r>
          </a:p>
          <a:p>
            <a:pPr lvl="1"/>
            <a:r>
              <a:rPr lang="en-US" dirty="0" smtClean="0"/>
              <a:t>Use a different Secure Entry Point</a:t>
            </a:r>
          </a:p>
          <a:p>
            <a:pPr lvl="2"/>
            <a:r>
              <a:rPr lang="en-US" dirty="0" smtClean="0"/>
              <a:t>DLV (deprecated)</a:t>
            </a:r>
          </a:p>
          <a:p>
            <a:pPr lvl="2"/>
            <a:r>
              <a:rPr lang="en-US" dirty="0" smtClean="0"/>
              <a:t>Add key to resolver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559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Signing a zone with </a:t>
            </a:r>
            <a:r>
              <a:rPr lang="en-US" dirty="0" err="1" smtClean="0"/>
              <a:t>OpenDNSSEC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450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OpenDNSSEC</a:t>
            </a:r>
            <a:r>
              <a:rPr lang="en-US" dirty="0" smtClean="0"/>
              <a:t> for the first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Install (see https://</a:t>
            </a:r>
            <a:r>
              <a:rPr lang="en-US" dirty="0" err="1" smtClean="0"/>
              <a:t>www.opendnssec.org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Configure XML policies</a:t>
            </a:r>
          </a:p>
          <a:p>
            <a:r>
              <a:rPr lang="en-US" dirty="0" smtClean="0"/>
              <a:t>Import initial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err="1" smtClean="0">
                <a:latin typeface="Courier"/>
                <a:cs typeface="Courier"/>
              </a:rPr>
              <a:t>ods-ksmutil</a:t>
            </a:r>
            <a:r>
              <a:rPr lang="en-US" dirty="0" smtClean="0">
                <a:latin typeface="Courier"/>
                <a:cs typeface="Courier"/>
              </a:rPr>
              <a:t> setup</a:t>
            </a:r>
          </a:p>
          <a:p>
            <a:r>
              <a:rPr lang="en-US" dirty="0" smtClean="0"/>
              <a:t>Start the daemons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ods</a:t>
            </a:r>
            <a:r>
              <a:rPr lang="en-US" dirty="0" smtClean="0">
                <a:latin typeface="Courier"/>
                <a:cs typeface="Courier"/>
              </a:rPr>
              <a:t>-control start</a:t>
            </a:r>
          </a:p>
          <a:p>
            <a:r>
              <a:rPr lang="en-US" dirty="0" smtClean="0"/>
              <a:t>Watch the logs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206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Pre-generate keys and backup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Pre-generate keys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ods-ksmutil</a:t>
            </a:r>
            <a:r>
              <a:rPr lang="en-US" dirty="0" smtClean="0">
                <a:latin typeface="Courier"/>
                <a:cs typeface="Courier"/>
              </a:rPr>
              <a:t> key generate –policy </a:t>
            </a:r>
            <a:r>
              <a:rPr lang="en-US" dirty="0" err="1" smtClean="0">
                <a:latin typeface="Courier"/>
                <a:cs typeface="Courier"/>
              </a:rPr>
              <a:t>my_policy</a:t>
            </a:r>
            <a:r>
              <a:rPr lang="en-US" dirty="0" smtClean="0">
                <a:latin typeface="Courier"/>
                <a:cs typeface="Courier"/>
              </a:rPr>
              <a:t> –interval P6M</a:t>
            </a:r>
          </a:p>
          <a:p>
            <a:r>
              <a:rPr lang="en-US" dirty="0" smtClean="0"/>
              <a:t>Backup keys</a:t>
            </a:r>
          </a:p>
          <a:p>
            <a:pPr lvl="1"/>
            <a:r>
              <a:rPr lang="en-US" dirty="0" smtClean="0"/>
              <a:t>Configure &lt;</a:t>
            </a:r>
            <a:r>
              <a:rPr lang="en-US" dirty="0" err="1" smtClean="0"/>
              <a:t>RequireBackup</a:t>
            </a:r>
            <a:r>
              <a:rPr lang="en-US" dirty="0" smtClean="0"/>
              <a:t>&gt; in </a:t>
            </a:r>
            <a:r>
              <a:rPr lang="en-US" dirty="0" err="1" smtClean="0"/>
              <a:t>conf.xml</a:t>
            </a:r>
            <a:endParaRPr lang="en-US" dirty="0" smtClean="0"/>
          </a:p>
          <a:p>
            <a:pPr lvl="1"/>
            <a:r>
              <a:rPr lang="en-US" dirty="0" err="1" smtClean="0">
                <a:latin typeface="Courier"/>
                <a:cs typeface="Courier"/>
              </a:rPr>
              <a:t>ods-ksmutil</a:t>
            </a:r>
            <a:r>
              <a:rPr lang="en-US" dirty="0" smtClean="0">
                <a:latin typeface="Courier"/>
                <a:cs typeface="Courier"/>
              </a:rPr>
              <a:t> backup prepare</a:t>
            </a:r>
          </a:p>
          <a:p>
            <a:pPr lvl="1"/>
            <a:r>
              <a:rPr lang="en-US" dirty="0" smtClean="0"/>
              <a:t>Backup your keys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ods-ksmutil</a:t>
            </a:r>
            <a:r>
              <a:rPr lang="en-US" dirty="0" smtClean="0">
                <a:latin typeface="Courier"/>
                <a:cs typeface="Courier"/>
              </a:rPr>
              <a:t> backup commit</a:t>
            </a:r>
          </a:p>
          <a:p>
            <a:pPr lvl="1"/>
            <a:r>
              <a:rPr lang="en-US" dirty="0" smtClean="0"/>
              <a:t>Watch the logs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163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616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Social Media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 descr="logo_de_twitter_png_by_itamy15-d50do0c.png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367189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facebook.png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983966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linkedin.png"/>
          <p:cNvPicPr>
            <a:picLocks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600742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Google-Plus-Logo.png"/>
          <p:cNvPicPr>
            <a:picLocks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800" y="1371600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UnxL5F3UQpCKbLS0Ik8U_weibo.png"/>
          <p:cNvPicPr>
            <a:picLocks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800" y="2971800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600200" y="1676400"/>
            <a:ext cx="2329456" cy="285000"/>
          </a:xfrm>
          <a:prstGeom prst="rect">
            <a:avLst/>
          </a:prstGeom>
        </p:spPr>
        <p:txBody>
          <a:bodyPr wrap="none" lIns="38405" tIns="19202" rIns="38405" bIns="19202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Source Sans Pro"/>
                <a:cs typeface="Source Sans Pro"/>
              </a:rPr>
              <a:t>https://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cs typeface="Source Sans Pro"/>
              </a:rPr>
              <a:t>twitter.com</a:t>
            </a:r>
            <a:r>
              <a:rPr lang="en-US" sz="1600" dirty="0">
                <a:solidFill>
                  <a:srgbClr val="FFFFFF"/>
                </a:solidFill>
                <a:latin typeface="Source Sans Pro"/>
                <a:cs typeface="Source Sans Pro"/>
              </a:rPr>
              <a:t>/ICANN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0" y="3276600"/>
            <a:ext cx="3251965" cy="285000"/>
          </a:xfrm>
          <a:prstGeom prst="rect">
            <a:avLst/>
          </a:prstGeom>
        </p:spPr>
        <p:txBody>
          <a:bodyPr wrap="none" lIns="38405" tIns="19202" rIns="38405" bIns="19202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Source Sans Pro"/>
                <a:cs typeface="Source Sans Pro"/>
              </a:rPr>
              <a:t>https://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cs typeface="Source Sans Pro"/>
              </a:rPr>
              <a:t>www.facebook.com</a:t>
            </a:r>
            <a:r>
              <a:rPr lang="en-US" sz="1600" dirty="0">
                <a:solidFill>
                  <a:srgbClr val="FFFFFF"/>
                </a:solidFill>
                <a:latin typeface="Source Sans Pro"/>
                <a:cs typeface="Source Sans Pro"/>
              </a:rPr>
              <a:t>/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cs typeface="Source Sans Pro"/>
              </a:rPr>
              <a:t>icannorg</a:t>
            </a:r>
            <a:endParaRPr lang="en-US" sz="1600" dirty="0">
              <a:solidFill>
                <a:srgbClr val="FFFFFF"/>
              </a:solidFill>
              <a:latin typeface="Source Sans Pro"/>
              <a:cs typeface="Source Sans Pr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00200" y="4876800"/>
            <a:ext cx="3638122" cy="285000"/>
          </a:xfrm>
          <a:prstGeom prst="rect">
            <a:avLst/>
          </a:prstGeom>
        </p:spPr>
        <p:txBody>
          <a:bodyPr wrap="none" lIns="38405" tIns="19202" rIns="38405" bIns="19202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Source Sans Pro"/>
                <a:cs typeface="Source Sans Pro"/>
              </a:rPr>
              <a:t>http://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cs typeface="Source Sans Pro"/>
              </a:rPr>
              <a:t>www.linkedin.com</a:t>
            </a:r>
            <a:r>
              <a:rPr lang="en-US" sz="1600" dirty="0">
                <a:solidFill>
                  <a:srgbClr val="FFFFFF"/>
                </a:solidFill>
                <a:latin typeface="Source Sans Pro"/>
                <a:cs typeface="Source Sans Pro"/>
              </a:rPr>
              <a:t>/company/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cs typeface="Source Sans Pro"/>
              </a:rPr>
              <a:t>icann</a:t>
            </a:r>
            <a:endParaRPr lang="en-US" sz="1600" dirty="0">
              <a:solidFill>
                <a:srgbClr val="FFFFFF"/>
              </a:solidFill>
              <a:latin typeface="Source Sans Pro"/>
              <a:cs typeface="Source Sans Pro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24600" y="1676400"/>
            <a:ext cx="1873948" cy="285000"/>
          </a:xfrm>
          <a:prstGeom prst="rect">
            <a:avLst/>
          </a:prstGeom>
        </p:spPr>
        <p:txBody>
          <a:bodyPr wrap="none" lIns="38405" tIns="19202" rIns="38405" bIns="19202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Source Sans Pro"/>
                <a:cs typeface="Source Sans Pro"/>
              </a:rPr>
              <a:t>http://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cs typeface="Source Sans Pro"/>
              </a:rPr>
              <a:t>gplus.to</a:t>
            </a:r>
            <a:r>
              <a:rPr lang="en-US" sz="1600" dirty="0">
                <a:solidFill>
                  <a:srgbClr val="FFFFFF"/>
                </a:solidFill>
                <a:latin typeface="Source Sans Pro"/>
                <a:cs typeface="Source Sans Pro"/>
              </a:rPr>
              <a:t>/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cs typeface="Source Sans Pro"/>
              </a:rPr>
              <a:t>icann</a:t>
            </a:r>
            <a:endParaRPr lang="en-US" sz="1600" dirty="0">
              <a:solidFill>
                <a:srgbClr val="FFFFFF"/>
              </a:solidFill>
              <a:latin typeface="Source Sans Pro"/>
              <a:cs typeface="Source Sans Pro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24600" y="3276600"/>
            <a:ext cx="2411532" cy="285000"/>
          </a:xfrm>
          <a:prstGeom prst="rect">
            <a:avLst/>
          </a:prstGeom>
        </p:spPr>
        <p:txBody>
          <a:bodyPr wrap="none" lIns="38405" tIns="19202" rIns="38405" bIns="19202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Source Sans Pro"/>
                <a:cs typeface="Source Sans Pro"/>
              </a:rPr>
              <a:t>http://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cs typeface="Source Sans Pro"/>
              </a:rPr>
              <a:t>weibo.com</a:t>
            </a:r>
            <a:r>
              <a:rPr lang="en-US" sz="1600" dirty="0">
                <a:solidFill>
                  <a:srgbClr val="FFFFFF"/>
                </a:solidFill>
                <a:latin typeface="Source Sans Pro"/>
                <a:cs typeface="Source Sans Pro"/>
              </a:rPr>
              <a:t>/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cs typeface="Source Sans Pro"/>
              </a:rPr>
              <a:t>icannorg</a:t>
            </a:r>
            <a:endParaRPr lang="en-US" sz="1600" dirty="0">
              <a:solidFill>
                <a:srgbClr val="FFFFFF"/>
              </a:solidFill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7784709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Enabling DNSSEC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Multiple systems involved</a:t>
            </a:r>
          </a:p>
          <a:p>
            <a:pPr lvl="1"/>
            <a:r>
              <a:rPr lang="en-US" dirty="0" smtClean="0"/>
              <a:t>Stub Resolvers</a:t>
            </a:r>
          </a:p>
          <a:p>
            <a:pPr lvl="2"/>
            <a:r>
              <a:rPr lang="en-US" dirty="0" smtClean="0"/>
              <a:t>Nothing to be done here</a:t>
            </a:r>
          </a:p>
          <a:p>
            <a:pPr lvl="1"/>
            <a:r>
              <a:rPr lang="en-US" dirty="0" smtClean="0"/>
              <a:t>Caching resolvers (recursive)</a:t>
            </a:r>
          </a:p>
          <a:p>
            <a:pPr lvl="2"/>
            <a:r>
              <a:rPr lang="en-US" dirty="0" smtClean="0"/>
              <a:t>Enable DNSSEC Validation</a:t>
            </a:r>
          </a:p>
          <a:p>
            <a:pPr lvl="2"/>
            <a:r>
              <a:rPr lang="en-US" dirty="0" smtClean="0"/>
              <a:t>Configure trust anchors manually for SEP</a:t>
            </a:r>
          </a:p>
          <a:p>
            <a:pPr lvl="1"/>
            <a:r>
              <a:rPr lang="en-US" dirty="0" smtClean="0"/>
              <a:t>Authoritative servers</a:t>
            </a:r>
          </a:p>
          <a:p>
            <a:pPr lvl="2"/>
            <a:r>
              <a:rPr lang="en-US" dirty="0" smtClean="0"/>
              <a:t>Enable DNSSEC code (if required)</a:t>
            </a:r>
          </a:p>
          <a:p>
            <a:pPr lvl="2"/>
            <a:r>
              <a:rPr lang="en-US" dirty="0" smtClean="0"/>
              <a:t>Signing and serving need not be performed on same machine</a:t>
            </a:r>
          </a:p>
          <a:p>
            <a:pPr lvl="2"/>
            <a:r>
              <a:rPr lang="en-US" dirty="0" smtClean="0"/>
              <a:t>Signing system can be online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462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Using dig to debug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517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dig usage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From the manual:</a:t>
            </a:r>
            <a:br>
              <a:rPr lang="en-US" dirty="0" smtClean="0"/>
            </a:br>
            <a:endParaRPr lang="en-US" dirty="0" smtClean="0"/>
          </a:p>
          <a:p>
            <a:pPr marL="133350" indent="0">
              <a:buNone/>
            </a:pPr>
            <a:r>
              <a:rPr lang="en-US" sz="1400" b="1" dirty="0">
                <a:latin typeface="Courier"/>
                <a:cs typeface="Courier"/>
              </a:rPr>
              <a:t>DIG(1</a:t>
            </a:r>
            <a:r>
              <a:rPr lang="en-US" sz="1400" b="1" dirty="0" smtClean="0">
                <a:latin typeface="Courier"/>
                <a:cs typeface="Courier"/>
              </a:rPr>
              <a:t>)                    </a:t>
            </a:r>
            <a:r>
              <a:rPr lang="en-US" sz="1400" b="1" dirty="0">
                <a:latin typeface="Courier"/>
                <a:cs typeface="Courier"/>
              </a:rPr>
              <a:t>BIND9                              DIG(1</a:t>
            </a:r>
            <a:r>
              <a:rPr lang="en-US" sz="1400" b="1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13335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NAME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       </a:t>
            </a:r>
            <a:r>
              <a:rPr lang="en-US" sz="1400" b="1" dirty="0">
                <a:latin typeface="Courier"/>
                <a:cs typeface="Courier"/>
              </a:rPr>
              <a:t>dig - DNS lookup </a:t>
            </a:r>
            <a:r>
              <a:rPr lang="en-US" sz="1400" b="1" dirty="0" smtClean="0">
                <a:latin typeface="Courier"/>
                <a:cs typeface="Courier"/>
              </a:rPr>
              <a:t>utility</a:t>
            </a:r>
            <a:endParaRPr lang="en-US" sz="1400" b="1" dirty="0">
              <a:latin typeface="Courier"/>
              <a:cs typeface="Courier"/>
            </a:endParaRPr>
          </a:p>
          <a:p>
            <a:pPr marL="133350" indent="0">
              <a:buNone/>
            </a:pPr>
            <a:r>
              <a:rPr lang="en-US" sz="1400" b="1" dirty="0">
                <a:latin typeface="Courier"/>
                <a:cs typeface="Courier"/>
              </a:rPr>
              <a:t>SYNOPSIS</a:t>
            </a:r>
          </a:p>
          <a:p>
            <a:pPr marL="133350" indent="0">
              <a:buNone/>
            </a:pPr>
            <a:r>
              <a:rPr lang="en-US" sz="1400" b="1" dirty="0">
                <a:latin typeface="Courier"/>
                <a:cs typeface="Courier"/>
              </a:rPr>
              <a:t>       dig [@server] [-b </a:t>
            </a:r>
            <a:r>
              <a:rPr lang="en-US" sz="1400" b="1" u="sng" dirty="0">
                <a:latin typeface="Courier"/>
                <a:cs typeface="Courier"/>
              </a:rPr>
              <a:t>address] [-c class] [-f filename] [-k filename] [-m</a:t>
            </a:r>
            <a:r>
              <a:rPr lang="en-US" sz="1400" b="1" u="sng" dirty="0" smtClean="0">
                <a:latin typeface="Courier"/>
                <a:cs typeface="Courier"/>
              </a:rPr>
              <a:t>] [-</a:t>
            </a:r>
            <a:r>
              <a:rPr lang="en-US" sz="1400" b="1" u="sng" dirty="0">
                <a:latin typeface="Courier"/>
                <a:cs typeface="Courier"/>
              </a:rPr>
              <a:t>p port#] [-q name] [-t type] [-x </a:t>
            </a:r>
            <a:r>
              <a:rPr lang="en-US" sz="1400" b="1" u="sng" dirty="0" err="1">
                <a:latin typeface="Courier"/>
                <a:cs typeface="Courier"/>
              </a:rPr>
              <a:t>addr</a:t>
            </a:r>
            <a:r>
              <a:rPr lang="en-US" sz="1400" b="1" u="sng" dirty="0">
                <a:latin typeface="Courier"/>
                <a:cs typeface="Courier"/>
              </a:rPr>
              <a:t>] [-y [</a:t>
            </a:r>
            <a:r>
              <a:rPr lang="en-US" sz="1400" b="1" u="sng" dirty="0" err="1">
                <a:latin typeface="Courier"/>
                <a:cs typeface="Courier"/>
              </a:rPr>
              <a:t>hmac</a:t>
            </a:r>
            <a:r>
              <a:rPr lang="en-US" sz="1400" b="1" u="sng" dirty="0">
                <a:latin typeface="Courier"/>
                <a:cs typeface="Courier"/>
              </a:rPr>
              <a:t>:]</a:t>
            </a:r>
            <a:r>
              <a:rPr lang="en-US" sz="1400" b="1" u="sng" dirty="0" err="1">
                <a:latin typeface="Courier"/>
                <a:cs typeface="Courier"/>
              </a:rPr>
              <a:t>name:key</a:t>
            </a:r>
            <a:r>
              <a:rPr lang="en-US" sz="1400" b="1" u="sng" dirty="0">
                <a:latin typeface="Courier"/>
                <a:cs typeface="Courier"/>
              </a:rPr>
              <a:t>] [-4</a:t>
            </a:r>
            <a:r>
              <a:rPr lang="en-US" sz="1400" b="1" u="sng" dirty="0" smtClean="0">
                <a:latin typeface="Courier"/>
                <a:cs typeface="Courier"/>
              </a:rPr>
              <a:t>] [</a:t>
            </a:r>
            <a:r>
              <a:rPr lang="en-US" sz="1400" b="1" u="sng" dirty="0">
                <a:latin typeface="Courier"/>
                <a:cs typeface="Courier"/>
              </a:rPr>
              <a:t>-6] [name] [type] [class] [</a:t>
            </a:r>
            <a:r>
              <a:rPr lang="en-US" sz="1400" b="1" u="sng" dirty="0" err="1">
                <a:latin typeface="Courier"/>
                <a:cs typeface="Courier"/>
              </a:rPr>
              <a:t>queryopt</a:t>
            </a:r>
            <a:r>
              <a:rPr lang="en-US" sz="1400" b="1" u="sng" dirty="0">
                <a:latin typeface="Courier"/>
                <a:cs typeface="Courier"/>
              </a:rPr>
              <a:t>...]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427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dig useful flags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r>
              <a:rPr lang="en-US" dirty="0" err="1" smtClean="0"/>
              <a:t>dnssec</a:t>
            </a:r>
            <a:endParaRPr lang="en-US" dirty="0" smtClean="0"/>
          </a:p>
          <a:p>
            <a:r>
              <a:rPr lang="en-US" dirty="0" smtClean="0"/>
              <a:t>+multiline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norec</a:t>
            </a:r>
            <a:endParaRPr lang="en-US" dirty="0" smtClean="0"/>
          </a:p>
          <a:p>
            <a:r>
              <a:rPr lang="en-US" dirty="0" smtClean="0"/>
              <a:t>+cd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edns</a:t>
            </a:r>
            <a:r>
              <a:rPr lang="en-US" dirty="0" smtClean="0"/>
              <a:t>=0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bufsize</a:t>
            </a:r>
            <a:r>
              <a:rPr lang="en-US" dirty="0" smtClean="0"/>
              <a:t>=4096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83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Examples using </a:t>
            </a:r>
            <a:r>
              <a:rPr lang="en-US" dirty="0" err="1" smtClean="0"/>
              <a:t>dnssec.cl</a:t>
            </a:r>
            <a:r>
              <a:rPr lang="en-US" dirty="0" smtClean="0"/>
              <a:t> domain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cs typeface="Source Sans Pro"/>
              </a:rPr>
              <a:t>DNSKEY (ZSK and KSK)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dig @</a:t>
            </a:r>
            <a:r>
              <a:rPr lang="en-US" dirty="0" err="1" smtClean="0">
                <a:latin typeface="Courier"/>
                <a:cs typeface="Courier"/>
              </a:rPr>
              <a:t>ns.dnssec.cl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dnssec.cl</a:t>
            </a:r>
            <a:r>
              <a:rPr lang="en-US" dirty="0" smtClean="0">
                <a:latin typeface="Courier"/>
                <a:cs typeface="Courier"/>
              </a:rPr>
              <a:t> DNSKEY +</a:t>
            </a:r>
            <a:r>
              <a:rPr lang="en-US" dirty="0" err="1" smtClean="0">
                <a:latin typeface="Courier"/>
                <a:cs typeface="Courier"/>
              </a:rPr>
              <a:t>nocom</a:t>
            </a:r>
            <a:r>
              <a:rPr lang="en-US" dirty="0" smtClean="0">
                <a:latin typeface="Courier"/>
                <a:cs typeface="Courier"/>
              </a:rPr>
              <a:t> +</a:t>
            </a:r>
            <a:r>
              <a:rPr lang="en-US" dirty="0" err="1" smtClean="0">
                <a:latin typeface="Courier"/>
                <a:cs typeface="Courier"/>
              </a:rPr>
              <a:t>nostat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cs typeface="Source Sans Pro"/>
              </a:rPr>
              <a:t>RRSIG for SOA record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dig </a:t>
            </a:r>
            <a:r>
              <a:rPr lang="en-US" dirty="0">
                <a:latin typeface="Courier"/>
                <a:cs typeface="Courier"/>
              </a:rPr>
              <a:t>@</a:t>
            </a:r>
            <a:r>
              <a:rPr lang="en-US" dirty="0" err="1">
                <a:latin typeface="Courier"/>
                <a:cs typeface="Courier"/>
              </a:rPr>
              <a:t>ns.dnssec.cl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dnssec.cl</a:t>
            </a:r>
            <a:r>
              <a:rPr lang="en-US" dirty="0">
                <a:latin typeface="Courier"/>
                <a:cs typeface="Courier"/>
              </a:rPr>
              <a:t> SOA +</a:t>
            </a:r>
            <a:r>
              <a:rPr lang="en-US" dirty="0" err="1">
                <a:latin typeface="Courier"/>
                <a:cs typeface="Courier"/>
              </a:rPr>
              <a:t>dnssec</a:t>
            </a:r>
            <a:r>
              <a:rPr lang="en-US" dirty="0">
                <a:latin typeface="Courier"/>
                <a:cs typeface="Courier"/>
              </a:rPr>
              <a:t> +multiline</a:t>
            </a:r>
          </a:p>
          <a:p>
            <a:r>
              <a:rPr lang="en-US" dirty="0" smtClean="0">
                <a:cs typeface="Source Sans Pro"/>
              </a:rPr>
              <a:t>NSEC/NSEC3 with </a:t>
            </a:r>
            <a:r>
              <a:rPr lang="en-US" dirty="0" err="1" smtClean="0">
                <a:cs typeface="Source Sans Pro"/>
              </a:rPr>
              <a:t>NXDomain</a:t>
            </a:r>
            <a:endParaRPr lang="en-US" dirty="0" smtClean="0">
              <a:cs typeface="Source Sans Pro"/>
            </a:endParaRPr>
          </a:p>
          <a:p>
            <a:pPr lvl="1"/>
            <a:r>
              <a:rPr lang="en-US" dirty="0" smtClean="0">
                <a:latin typeface="Courier"/>
                <a:cs typeface="Courier"/>
              </a:rPr>
              <a:t>dig @</a:t>
            </a:r>
            <a:r>
              <a:rPr lang="en-US" dirty="0" err="1" smtClean="0">
                <a:latin typeface="Courier"/>
                <a:cs typeface="Courier"/>
              </a:rPr>
              <a:t>ns.dnssec.cl</a:t>
            </a:r>
            <a:r>
              <a:rPr lang="en-US" dirty="0" smtClean="0">
                <a:latin typeface="Courier"/>
                <a:cs typeface="Courier"/>
              </a:rPr>
              <a:t>. q12.dnssec.cl. +</a:t>
            </a:r>
            <a:r>
              <a:rPr lang="en-US" dirty="0" err="1" smtClean="0">
                <a:latin typeface="Courier"/>
                <a:cs typeface="Courier"/>
              </a:rPr>
              <a:t>dnssec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cs typeface="Source Sans Pro"/>
              </a:rPr>
              <a:t>DS from parent signed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dig @</a:t>
            </a:r>
            <a:r>
              <a:rPr lang="en-US" dirty="0" err="1" smtClean="0">
                <a:latin typeface="Courier"/>
                <a:cs typeface="Courier"/>
              </a:rPr>
              <a:t>a.nic.cl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dnssec.cl</a:t>
            </a:r>
            <a:r>
              <a:rPr lang="en-US" dirty="0" smtClean="0">
                <a:latin typeface="Courier"/>
                <a:cs typeface="Courier"/>
              </a:rPr>
              <a:t>. DS +</a:t>
            </a:r>
            <a:r>
              <a:rPr lang="en-US" dirty="0" err="1" smtClean="0">
                <a:latin typeface="Courier"/>
                <a:cs typeface="Courier"/>
              </a:rPr>
              <a:t>dnssec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69922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Signing a zone with BIND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731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Signing the zone with BIND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647700" indent="-51435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 err="1" smtClean="0"/>
              <a:t>keypairs</a:t>
            </a:r>
            <a:endParaRPr lang="en-US" dirty="0" smtClean="0"/>
          </a:p>
          <a:p>
            <a:pPr marL="647700" indent="-514350">
              <a:buFont typeface="+mj-lt"/>
              <a:buAutoNum type="arabicPeriod"/>
            </a:pPr>
            <a:r>
              <a:rPr lang="en-US" dirty="0" smtClean="0"/>
              <a:t>Include public DNSKEYs in zone file</a:t>
            </a:r>
          </a:p>
          <a:p>
            <a:pPr marL="647700" indent="-514350">
              <a:buFont typeface="+mj-lt"/>
              <a:buAutoNum type="arabicPeriod"/>
            </a:pPr>
            <a:r>
              <a:rPr lang="en-US" dirty="0" smtClean="0"/>
              <a:t>Sign the zone using the secret key ZSK</a:t>
            </a:r>
          </a:p>
          <a:p>
            <a:pPr marL="647700" indent="-514350">
              <a:buFont typeface="+mj-lt"/>
              <a:buAutoNum type="arabicPeriod"/>
            </a:pPr>
            <a:r>
              <a:rPr lang="en-US" dirty="0" smtClean="0"/>
              <a:t>Publish the zone</a:t>
            </a:r>
          </a:p>
          <a:p>
            <a:pPr marL="647700" indent="-514350">
              <a:buFont typeface="+mj-lt"/>
              <a:buAutoNum type="arabicPeriod"/>
            </a:pPr>
            <a:r>
              <a:rPr lang="en-US" dirty="0" smtClean="0"/>
              <a:t>Push DS record up to your </a:t>
            </a:r>
            <a:r>
              <a:rPr lang="en-US" dirty="0" smtClean="0"/>
              <a:t>parent</a:t>
            </a:r>
            <a:endParaRPr lang="en-US" dirty="0"/>
          </a:p>
          <a:p>
            <a:r>
              <a:rPr lang="en-US" dirty="0" smtClean="0"/>
              <a:t>In the following examples we will sign 2 domains and delegate its DS to their parent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works.dnssec.cl</a:t>
            </a:r>
            <a:r>
              <a:rPr lang="en-US" dirty="0" smtClean="0">
                <a:latin typeface="Courier"/>
                <a:cs typeface="Courier"/>
              </a:rPr>
              <a:t>.	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fail.dnssec.cl</a:t>
            </a:r>
            <a:r>
              <a:rPr lang="en-US" dirty="0" smtClean="0">
                <a:latin typeface="Courier"/>
                <a:cs typeface="Courier"/>
              </a:rPr>
              <a:t>.</a:t>
            </a:r>
          </a:p>
          <a:p>
            <a:pPr marL="1333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773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1. Generating the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ZSK</a:t>
            </a:r>
            <a:br>
              <a:rPr lang="en-US" dirty="0"/>
            </a:br>
            <a:r>
              <a:rPr lang="en-US" sz="1800" dirty="0" err="1">
                <a:latin typeface="Courier"/>
                <a:cs typeface="Courier"/>
              </a:rPr>
              <a:t>dnssec-keygen</a:t>
            </a:r>
            <a:r>
              <a:rPr lang="en-US" sz="1800" dirty="0">
                <a:latin typeface="Courier"/>
                <a:cs typeface="Courier"/>
              </a:rPr>
              <a:t> [-a rsasha1 -b 1024] -n ZONE 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myzone</a:t>
            </a:r>
            <a:endParaRPr lang="en-US" sz="1800" b="1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dirty="0" smtClean="0"/>
              <a:t>Generate KSK</a:t>
            </a:r>
            <a:br>
              <a:rPr lang="en-US" dirty="0" smtClean="0"/>
            </a:br>
            <a:r>
              <a:rPr lang="en-US" sz="1800" dirty="0" err="1" smtClean="0">
                <a:latin typeface="Courier"/>
                <a:cs typeface="Courier"/>
              </a:rPr>
              <a:t>dnssec</a:t>
            </a:r>
            <a:r>
              <a:rPr lang="en-US" sz="1800" dirty="0" err="1">
                <a:latin typeface="Courier"/>
                <a:cs typeface="Courier"/>
              </a:rPr>
              <a:t>-keygen</a:t>
            </a:r>
            <a:r>
              <a:rPr lang="en-US" sz="1800" dirty="0">
                <a:latin typeface="Courier"/>
                <a:cs typeface="Courier"/>
              </a:rPr>
              <a:t> [-a rsasha1 -b </a:t>
            </a:r>
            <a:r>
              <a:rPr lang="en-US" sz="1800" dirty="0" smtClean="0">
                <a:latin typeface="Courier"/>
                <a:cs typeface="Courier"/>
              </a:rPr>
              <a:t>2048] </a:t>
            </a:r>
            <a:r>
              <a:rPr lang="en-US" sz="1800" dirty="0">
                <a:latin typeface="Courier"/>
                <a:cs typeface="Courier"/>
              </a:rPr>
              <a:t>-n </a:t>
            </a:r>
            <a:r>
              <a:rPr lang="en-US" sz="1800" dirty="0" smtClean="0">
                <a:latin typeface="Courier"/>
                <a:cs typeface="Courier"/>
              </a:rPr>
              <a:t>ZONE </a:t>
            </a:r>
            <a:r>
              <a:rPr lang="en-US" sz="1800" b="1" dirty="0" smtClean="0">
                <a:solidFill>
                  <a:schemeClr val="bg2"/>
                </a:solidFill>
                <a:latin typeface="Courier"/>
                <a:cs typeface="Courier"/>
              </a:rPr>
              <a:t>–f KSK 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myzone</a:t>
            </a:r>
            <a:endParaRPr lang="en-US" sz="1800" b="1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dirty="0" smtClean="0"/>
              <a:t>This generates 4 files:</a:t>
            </a:r>
          </a:p>
          <a:p>
            <a:pPr lvl="1"/>
            <a:r>
              <a:rPr lang="en-US" sz="2000" dirty="0">
                <a:latin typeface="Courier"/>
                <a:cs typeface="Courier"/>
              </a:rPr>
              <a:t>Kmyzone.+005+</a:t>
            </a:r>
            <a:r>
              <a:rPr lang="en-US" sz="2000" i="1" dirty="0" smtClean="0">
                <a:solidFill>
                  <a:srgbClr val="E87724"/>
                </a:solidFill>
                <a:latin typeface="Courier"/>
                <a:cs typeface="Courier"/>
              </a:rPr>
              <a:t>id_of_zsk</a:t>
            </a:r>
            <a:r>
              <a:rPr lang="en-US" sz="2000" dirty="0" smtClean="0">
                <a:latin typeface="Courier"/>
                <a:cs typeface="Courier"/>
              </a:rPr>
              <a:t>.key</a:t>
            </a:r>
            <a:endParaRPr lang="en-US" sz="2000" dirty="0">
              <a:latin typeface="Courier"/>
              <a:cs typeface="Courier"/>
            </a:endParaRPr>
          </a:p>
          <a:p>
            <a:pPr lvl="1"/>
            <a:r>
              <a:rPr lang="en-US" sz="2000" dirty="0" smtClean="0">
                <a:latin typeface="Courier"/>
                <a:cs typeface="Courier"/>
              </a:rPr>
              <a:t>Kmyzone</a:t>
            </a:r>
            <a:r>
              <a:rPr lang="en-US" sz="2000" dirty="0">
                <a:latin typeface="Courier"/>
                <a:cs typeface="Courier"/>
              </a:rPr>
              <a:t>.+005+</a:t>
            </a:r>
            <a:r>
              <a:rPr lang="en-US" sz="2000" i="1" dirty="0" smtClean="0">
                <a:solidFill>
                  <a:schemeClr val="accent5"/>
                </a:solidFill>
                <a:latin typeface="Courier"/>
                <a:cs typeface="Courier"/>
              </a:rPr>
              <a:t>id_of_zsk</a:t>
            </a:r>
            <a:r>
              <a:rPr lang="en-US" sz="2000" dirty="0" smtClean="0">
                <a:latin typeface="Courier"/>
                <a:cs typeface="Courier"/>
              </a:rPr>
              <a:t>.private</a:t>
            </a:r>
            <a:endParaRPr lang="en-US" sz="2000" dirty="0">
              <a:latin typeface="Courier"/>
              <a:cs typeface="Courier"/>
            </a:endParaRPr>
          </a:p>
          <a:p>
            <a:pPr lvl="1"/>
            <a:r>
              <a:rPr lang="en-US" sz="2000" dirty="0" smtClean="0">
                <a:latin typeface="Courier"/>
                <a:cs typeface="Courier"/>
              </a:rPr>
              <a:t>Kmyzone</a:t>
            </a:r>
            <a:r>
              <a:rPr lang="en-US" sz="2000" dirty="0">
                <a:latin typeface="Courier"/>
                <a:cs typeface="Courier"/>
              </a:rPr>
              <a:t>.+005+</a:t>
            </a:r>
            <a:r>
              <a:rPr lang="en-US" sz="2000" i="1" dirty="0" smtClean="0">
                <a:solidFill>
                  <a:srgbClr val="037BC0"/>
                </a:solidFill>
                <a:latin typeface="Courier"/>
                <a:cs typeface="Courier"/>
              </a:rPr>
              <a:t>id_of_ksk</a:t>
            </a:r>
            <a:r>
              <a:rPr lang="en-US" sz="2000" dirty="0" smtClean="0">
                <a:latin typeface="Courier"/>
                <a:cs typeface="Courier"/>
              </a:rPr>
              <a:t>.key</a:t>
            </a:r>
            <a:endParaRPr lang="en-US" sz="2000" dirty="0">
              <a:latin typeface="Courier"/>
              <a:cs typeface="Courier"/>
            </a:endParaRPr>
          </a:p>
          <a:p>
            <a:pPr lvl="1"/>
            <a:r>
              <a:rPr lang="en-US" sz="2000" dirty="0" smtClean="0">
                <a:latin typeface="Courier"/>
                <a:cs typeface="Courier"/>
              </a:rPr>
              <a:t>Kmyzone</a:t>
            </a:r>
            <a:r>
              <a:rPr lang="en-US" sz="2000" dirty="0">
                <a:latin typeface="Courier"/>
                <a:cs typeface="Courier"/>
              </a:rPr>
              <a:t>.+005+</a:t>
            </a:r>
            <a:r>
              <a:rPr lang="en-US" sz="2000" i="1" dirty="0">
                <a:solidFill>
                  <a:srgbClr val="037BC0"/>
                </a:solidFill>
                <a:latin typeface="Courier"/>
                <a:cs typeface="Courier"/>
              </a:rPr>
              <a:t>id_of_ksk</a:t>
            </a:r>
            <a:r>
              <a:rPr lang="en-US" sz="2000" dirty="0">
                <a:latin typeface="Courier"/>
                <a:cs typeface="Courier"/>
              </a:rPr>
              <a:t>.private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129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Custom 3">
      <a:dk1>
        <a:sysClr val="windowText" lastClr="000000"/>
      </a:dk1>
      <a:lt1>
        <a:sysClr val="window" lastClr="FFFFFF"/>
      </a:lt1>
      <a:dk2>
        <a:srgbClr val="00334D"/>
      </a:dk2>
      <a:lt2>
        <a:srgbClr val="037BC0"/>
      </a:lt2>
      <a:accent1>
        <a:srgbClr val="555555"/>
      </a:accent1>
      <a:accent2>
        <a:srgbClr val="6D99B3"/>
      </a:accent2>
      <a:accent3>
        <a:srgbClr val="F1A31E"/>
      </a:accent3>
      <a:accent4>
        <a:srgbClr val="197F86"/>
      </a:accent4>
      <a:accent5>
        <a:srgbClr val="E87724"/>
      </a:accent5>
      <a:accent6>
        <a:srgbClr val="DDDDDD"/>
      </a:accent6>
      <a:hlink>
        <a:srgbClr val="CFE2EC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vert" wrap="square">
        <a:spAutoFit/>
      </a:bodyPr>
      <a:lstStyle>
        <a:defPPr>
          <a:defRPr sz="9600" b="1" dirty="0" smtClean="0">
            <a:latin typeface="Abadi MT Condensed Light"/>
            <a:cs typeface="Abadi MT Condensed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none" lIns="38405" tIns="19202" rIns="38405" bIns="19202" rtlCol="0">
        <a:spAutoFit/>
      </a:bodyPr>
      <a:lstStyle>
        <a:defPPr>
          <a:defRPr sz="2000" dirty="0" smtClean="0">
            <a:solidFill>
              <a:schemeClr val="tx2"/>
            </a:solidFill>
            <a:latin typeface="Georgia"/>
            <a:cs typeface="Georgia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108</TotalTime>
  <Words>483</Words>
  <Application>Microsoft Macintosh PowerPoint</Application>
  <PresentationFormat>On-screen Show (4:3)</PresentationFormat>
  <Paragraphs>123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ICANN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Vergara Ereche</dc:creator>
  <cp:lastModifiedBy>Mauricio Vergara Ereche</cp:lastModifiedBy>
  <cp:revision>10</cp:revision>
  <dcterms:created xsi:type="dcterms:W3CDTF">2014-10-24T22:19:44Z</dcterms:created>
  <dcterms:modified xsi:type="dcterms:W3CDTF">2014-10-28T13:23:36Z</dcterms:modified>
</cp:coreProperties>
</file>