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540" r:id="rId2"/>
    <p:sldId id="381" r:id="rId3"/>
    <p:sldId id="542" r:id="rId4"/>
    <p:sldId id="543" r:id="rId5"/>
    <p:sldId id="544" r:id="rId6"/>
    <p:sldId id="545" r:id="rId7"/>
    <p:sldId id="546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57" r:id="rId16"/>
    <p:sldId id="554" r:id="rId17"/>
    <p:sldId id="555" r:id="rId18"/>
    <p:sldId id="556" r:id="rId19"/>
    <p:sldId id="558" r:id="rId20"/>
    <p:sldId id="559" r:id="rId21"/>
    <p:sldId id="560" r:id="rId22"/>
    <p:sldId id="561" r:id="rId23"/>
    <p:sldId id="562" r:id="rId24"/>
    <p:sldId id="563" r:id="rId25"/>
    <p:sldId id="564" r:id="rId26"/>
    <p:sldId id="565" r:id="rId27"/>
    <p:sldId id="54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Howell" initials="MH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EDEDE"/>
    <a:srgbClr val="002B49"/>
    <a:srgbClr val="9C240F"/>
    <a:srgbClr val="CB460F"/>
    <a:srgbClr val="FA5B36"/>
    <a:srgbClr val="0E4B91"/>
    <a:srgbClr val="18548A"/>
    <a:srgbClr val="15538C"/>
    <a:srgbClr val="0B2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088" autoAdjust="0"/>
  </p:normalViewPr>
  <p:slideViewPr>
    <p:cSldViewPr snapToGrid="0" snapToObjects="1">
      <p:cViewPr varScale="1">
        <p:scale>
          <a:sx n="99" d="100"/>
          <a:sy n="99" d="100"/>
        </p:scale>
        <p:origin x="1160" y="176"/>
      </p:cViewPr>
      <p:guideLst>
        <p:guide orient="horz" pos="14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89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F13CC-A6A6-524A-A0F8-DAB9B298E3B6}" type="datetimeFigureOut">
              <a:rPr lang="en-US" smtClean="0"/>
              <a:t>9/22/17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ED518-EFD6-E34B-989E-6B6564A7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04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614CD-FA73-DF49-AA13-A5EF746D725A}" type="datetimeFigureOut">
              <a:rPr lang="en-US" smtClean="0"/>
              <a:t>9/22/17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02FF9-4628-B146-9948-95257A430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99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8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8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8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8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8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8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8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8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8.emf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8.emf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emf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em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8.emf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8.emf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8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8.emf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hyperlink" Target="https://twitter.com/icann" TargetMode="External"/><Relationship Id="rId20" Type="http://schemas.openxmlformats.org/officeDocument/2006/relationships/hyperlink" Target="https://www.slideshare.net/icannpresentations" TargetMode="External"/><Relationship Id="rId10" Type="http://schemas.openxmlformats.org/officeDocument/2006/relationships/hyperlink" Target="twitter.com/icann" TargetMode="External"/><Relationship Id="rId11" Type="http://schemas.openxmlformats.org/officeDocument/2006/relationships/image" Target="../media/image23.png"/><Relationship Id="rId12" Type="http://schemas.openxmlformats.org/officeDocument/2006/relationships/hyperlink" Target="http://www.facebook.com/icannorg" TargetMode="External"/><Relationship Id="rId13" Type="http://schemas.openxmlformats.org/officeDocument/2006/relationships/hyperlink" Target="facebook.com/icannorg" TargetMode="External"/><Relationship Id="rId14" Type="http://schemas.openxmlformats.org/officeDocument/2006/relationships/image" Target="../media/image24.png"/><Relationship Id="rId15" Type="http://schemas.openxmlformats.org/officeDocument/2006/relationships/hyperlink" Target="youtube.com/user/ICANNnews" TargetMode="External"/><Relationship Id="rId16" Type="http://schemas.openxmlformats.org/officeDocument/2006/relationships/image" Target="../media/image25.png"/><Relationship Id="rId17" Type="http://schemas.openxmlformats.org/officeDocument/2006/relationships/hyperlink" Target="http://www.youtube.com/icannnews" TargetMode="External"/><Relationship Id="rId18" Type="http://schemas.openxmlformats.org/officeDocument/2006/relationships/hyperlink" Target="https://soundcloud.com/icann" TargetMode="External"/><Relationship Id="rId19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emf"/><Relationship Id="rId3" Type="http://schemas.openxmlformats.org/officeDocument/2006/relationships/hyperlink" Target="http://www.flickr.com/photos/icann" TargetMode="External"/><Relationship Id="rId4" Type="http://schemas.openxmlformats.org/officeDocument/2006/relationships/hyperlink" Target="flickr.com/photos/icann" TargetMode="External"/><Relationship Id="rId5" Type="http://schemas.openxmlformats.org/officeDocument/2006/relationships/image" Target="../media/image21.png"/><Relationship Id="rId6" Type="http://schemas.openxmlformats.org/officeDocument/2006/relationships/hyperlink" Target="https://www.linkedin.com/company/icann" TargetMode="External"/><Relationship Id="rId7" Type="http://schemas.openxmlformats.org/officeDocument/2006/relationships/hyperlink" Target="linkedin.com/company/icann" TargetMode="External"/><Relationship Id="rId8" Type="http://schemas.openxmlformats.org/officeDocument/2006/relationships/image" Target="../media/image22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emf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46179"/>
            <a:ext cx="8012951" cy="450663"/>
          </a:xfrm>
          <a:prstGeom prst="rect">
            <a:avLst/>
          </a:prstGeom>
        </p:spPr>
        <p:txBody>
          <a:bodyPr lIns="0" tIns="45720" rIns="0" bIns="45720"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09600" y="1470212"/>
            <a:ext cx="7907338" cy="4571813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"/>
              <a:defRPr sz="1900">
                <a:solidFill>
                  <a:srgbClr val="000000"/>
                </a:solidFill>
              </a:defRPr>
            </a:lvl1pPr>
            <a:lvl2pPr marL="798513" indent="-341313">
              <a:spcBef>
                <a:spcPts val="500"/>
              </a:spcBef>
              <a:buSzPct val="75000"/>
              <a:buFont typeface="Wingdings" panose="05000000000000000000" pitchFamily="2" charset="2"/>
              <a:buChar char=""/>
              <a:defRPr sz="1900">
                <a:solidFill>
                  <a:srgbClr val="000000"/>
                </a:solidFill>
              </a:defRPr>
            </a:lvl2pPr>
            <a:lvl3pPr marL="1255713" indent="-341313"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rgbClr val="000000"/>
                </a:solidFill>
              </a:defRPr>
            </a:lvl3pPr>
            <a:lvl4pPr>
              <a:defRPr sz="1900">
                <a:solidFill>
                  <a:srgbClr val="000000"/>
                </a:solidFill>
              </a:defRPr>
            </a:lvl4pPr>
            <a:lvl5pPr>
              <a:defRPr sz="19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72130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744" y="6460580"/>
            <a:ext cx="368521" cy="293992"/>
          </a:xfrm>
          <a:prstGeom prst="rect">
            <a:avLst/>
          </a:prstGeom>
        </p:spPr>
      </p:pic>
      <p:sp>
        <p:nvSpPr>
          <p:cNvPr id="34" name="Oval 33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422" y="749729"/>
            <a:ext cx="9144000" cy="5346700"/>
          </a:xfrm>
          <a:prstGeom prst="rect">
            <a:avLst/>
          </a:prstGeom>
          <a:gradFill>
            <a:gsLst>
              <a:gs pos="0">
                <a:schemeClr val="bg1">
                  <a:alpha val="75000"/>
                </a:schemeClr>
              </a:gs>
              <a:gs pos="69000">
                <a:schemeClr val="tx2">
                  <a:lumMod val="20000"/>
                  <a:lumOff val="80000"/>
                  <a:alpha val="62000"/>
                </a:schemeClr>
              </a:gs>
              <a:gs pos="24000">
                <a:schemeClr val="tx2">
                  <a:lumMod val="20000"/>
                  <a:lumOff val="80000"/>
                  <a:alpha val="4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/>
          <p:cNvSpPr>
            <a:spLocks noGrp="1"/>
          </p:cNvSpPr>
          <p:nvPr userDrawn="1">
            <p:ph type="title"/>
          </p:nvPr>
        </p:nvSpPr>
        <p:spPr>
          <a:xfrm>
            <a:off x="374904" y="46179"/>
            <a:ext cx="8012951" cy="450663"/>
          </a:xfrm>
          <a:prstGeom prst="rect">
            <a:avLst/>
          </a:prstGeom>
        </p:spPr>
        <p:txBody>
          <a:bodyPr lIns="0" tIns="45720" rIns="0" bIns="45720"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2B49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rgbClr val="002B49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rgbClr val="002B4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537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744" y="6460580"/>
            <a:ext cx="368521" cy="293992"/>
          </a:xfrm>
          <a:prstGeom prst="rect">
            <a:avLst/>
          </a:prstGeom>
        </p:spPr>
      </p:pic>
      <p:sp>
        <p:nvSpPr>
          <p:cNvPr id="34" name="Oval 33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 userDrawn="1">
            <p:ph type="title"/>
          </p:nvPr>
        </p:nvSpPr>
        <p:spPr>
          <a:xfrm>
            <a:off x="374904" y="46179"/>
            <a:ext cx="8012951" cy="450663"/>
          </a:xfrm>
          <a:prstGeom prst="rect">
            <a:avLst/>
          </a:prstGeom>
        </p:spPr>
        <p:txBody>
          <a:bodyPr lIns="0" tIns="45720" rIns="0" bIns="45720"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2B49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rgbClr val="002B49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rgbClr val="002B4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6971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e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2" y="608083"/>
            <a:ext cx="9141417" cy="571911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744" y="6460580"/>
            <a:ext cx="368521" cy="293992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 flipH="1">
            <a:off x="0" y="608083"/>
            <a:ext cx="914400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H="1">
            <a:off x="0" y="6320547"/>
            <a:ext cx="914400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74904" y="46179"/>
            <a:ext cx="8012951" cy="45066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2B49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rgbClr val="002B49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rgbClr val="002B4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070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264975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dirty="0"/>
          </a:p>
        </p:txBody>
      </p:sp>
      <p:cxnSp>
        <p:nvCxnSpPr>
          <p:cNvPr id="21" name="Straight Connector 20"/>
          <p:cNvCxnSpPr>
            <a:endCxn id="22" idx="0"/>
          </p:cNvCxnSpPr>
          <p:nvPr userDrawn="1"/>
        </p:nvCxnSpPr>
        <p:spPr>
          <a:xfrm flipV="1">
            <a:off x="418349" y="2734410"/>
            <a:ext cx="0" cy="354441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 userDrawn="1"/>
        </p:nvSpPr>
        <p:spPr>
          <a:xfrm rot="16200000">
            <a:off x="418349" y="2673528"/>
            <a:ext cx="121764" cy="121764"/>
          </a:xfrm>
          <a:prstGeom prst="arc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 flipH="1">
            <a:off x="479233" y="2673528"/>
            <a:ext cx="820121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938" y="824754"/>
            <a:ext cx="7932000" cy="1768314"/>
          </a:xfrm>
          <a:prstGeom prst="rect">
            <a:avLst/>
          </a:prstGeom>
        </p:spPr>
        <p:txBody>
          <a:bodyPr anchor="b" anchorCtr="0"/>
          <a:lstStyle>
            <a:lvl1pPr>
              <a:spcBef>
                <a:spcPts val="0"/>
              </a:spcBef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Name of Agenda Item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00074" y="2765533"/>
            <a:ext cx="7907338" cy="927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Agenda Item #</a:t>
            </a:r>
          </a:p>
        </p:txBody>
      </p:sp>
    </p:spTree>
    <p:extLst>
      <p:ext uri="{BB962C8B-B14F-4D97-AF65-F5344CB8AC3E}">
        <p14:creationId xmlns:p14="http://schemas.microsoft.com/office/powerpoint/2010/main" val="2083083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264975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dirty="0"/>
          </a:p>
        </p:txBody>
      </p:sp>
      <p:cxnSp>
        <p:nvCxnSpPr>
          <p:cNvPr id="21" name="Straight Connector 20"/>
          <p:cNvCxnSpPr>
            <a:endCxn id="22" idx="0"/>
          </p:cNvCxnSpPr>
          <p:nvPr userDrawn="1"/>
        </p:nvCxnSpPr>
        <p:spPr>
          <a:xfrm flipV="1">
            <a:off x="418349" y="2734410"/>
            <a:ext cx="0" cy="354441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 userDrawn="1"/>
        </p:nvSpPr>
        <p:spPr>
          <a:xfrm rot="16200000">
            <a:off x="418349" y="2673528"/>
            <a:ext cx="121764" cy="121764"/>
          </a:xfrm>
          <a:prstGeom prst="arc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 flipH="1">
            <a:off x="479233" y="2673528"/>
            <a:ext cx="820121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938" y="833718"/>
            <a:ext cx="7932000" cy="1759349"/>
          </a:xfrm>
          <a:prstGeom prst="rect">
            <a:avLst/>
          </a:prstGeom>
        </p:spPr>
        <p:txBody>
          <a:bodyPr anchor="b" anchorCtr="0"/>
          <a:lstStyle>
            <a:lvl1pPr>
              <a:spcBef>
                <a:spcPts val="0"/>
              </a:spcBef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Name of Agenda Item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00074" y="2765533"/>
            <a:ext cx="7907338" cy="914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Agenda Item #</a:t>
            </a:r>
          </a:p>
        </p:txBody>
      </p:sp>
    </p:spTree>
    <p:extLst>
      <p:ext uri="{BB962C8B-B14F-4D97-AF65-F5344CB8AC3E}">
        <p14:creationId xmlns:p14="http://schemas.microsoft.com/office/powerpoint/2010/main" val="1948699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1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264975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dirty="0"/>
          </a:p>
        </p:txBody>
      </p:sp>
      <p:cxnSp>
        <p:nvCxnSpPr>
          <p:cNvPr id="21" name="Straight Connector 20"/>
          <p:cNvCxnSpPr>
            <a:endCxn id="22" idx="0"/>
          </p:cNvCxnSpPr>
          <p:nvPr userDrawn="1"/>
        </p:nvCxnSpPr>
        <p:spPr>
          <a:xfrm flipV="1">
            <a:off x="418349" y="2734410"/>
            <a:ext cx="0" cy="354441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 userDrawn="1"/>
        </p:nvSpPr>
        <p:spPr>
          <a:xfrm rot="16200000">
            <a:off x="418349" y="2673528"/>
            <a:ext cx="121764" cy="121764"/>
          </a:xfrm>
          <a:prstGeom prst="arc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 flipH="1">
            <a:off x="479233" y="2673528"/>
            <a:ext cx="820121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938" y="788894"/>
            <a:ext cx="7932000" cy="1804173"/>
          </a:xfrm>
          <a:prstGeom prst="rect">
            <a:avLst/>
          </a:prstGeom>
        </p:spPr>
        <p:txBody>
          <a:bodyPr anchor="b" anchorCtr="0"/>
          <a:lstStyle>
            <a:lvl1pPr>
              <a:spcBef>
                <a:spcPts val="0"/>
              </a:spcBef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Name of Agenda Item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00074" y="2765533"/>
            <a:ext cx="7907338" cy="914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Agenda Item #</a:t>
            </a:r>
          </a:p>
        </p:txBody>
      </p:sp>
    </p:spTree>
    <p:extLst>
      <p:ext uri="{BB962C8B-B14F-4D97-AF65-F5344CB8AC3E}">
        <p14:creationId xmlns:p14="http://schemas.microsoft.com/office/powerpoint/2010/main" val="347577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1.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264975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dirty="0"/>
          </a:p>
        </p:txBody>
      </p:sp>
      <p:cxnSp>
        <p:nvCxnSpPr>
          <p:cNvPr id="21" name="Straight Connector 20"/>
          <p:cNvCxnSpPr>
            <a:endCxn id="22" idx="0"/>
          </p:cNvCxnSpPr>
          <p:nvPr userDrawn="1"/>
        </p:nvCxnSpPr>
        <p:spPr>
          <a:xfrm flipV="1">
            <a:off x="418349" y="2734410"/>
            <a:ext cx="0" cy="354441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 userDrawn="1"/>
        </p:nvSpPr>
        <p:spPr>
          <a:xfrm rot="16200000">
            <a:off x="418349" y="2673528"/>
            <a:ext cx="121764" cy="121764"/>
          </a:xfrm>
          <a:prstGeom prst="arc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 flipH="1">
            <a:off x="479233" y="2673528"/>
            <a:ext cx="820121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938" y="797860"/>
            <a:ext cx="7932000" cy="1795208"/>
          </a:xfrm>
          <a:prstGeom prst="rect">
            <a:avLst/>
          </a:prstGeom>
        </p:spPr>
        <p:txBody>
          <a:bodyPr anchor="b" anchorCtr="0"/>
          <a:lstStyle>
            <a:lvl1pPr>
              <a:spcBef>
                <a:spcPts val="0"/>
              </a:spcBef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Name of Agenda Item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00074" y="2765533"/>
            <a:ext cx="7907338" cy="914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Agenda Item #</a:t>
            </a:r>
          </a:p>
        </p:txBody>
      </p:sp>
    </p:spTree>
    <p:extLst>
      <p:ext uri="{BB962C8B-B14F-4D97-AF65-F5344CB8AC3E}">
        <p14:creationId xmlns:p14="http://schemas.microsoft.com/office/powerpoint/2010/main" val="3433417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1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264975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dirty="0"/>
          </a:p>
        </p:txBody>
      </p:sp>
      <p:cxnSp>
        <p:nvCxnSpPr>
          <p:cNvPr id="21" name="Straight Connector 20"/>
          <p:cNvCxnSpPr>
            <a:endCxn id="22" idx="0"/>
          </p:cNvCxnSpPr>
          <p:nvPr userDrawn="1"/>
        </p:nvCxnSpPr>
        <p:spPr>
          <a:xfrm flipV="1">
            <a:off x="418349" y="2734410"/>
            <a:ext cx="0" cy="354441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 userDrawn="1"/>
        </p:nvSpPr>
        <p:spPr>
          <a:xfrm rot="16200000">
            <a:off x="418349" y="2673528"/>
            <a:ext cx="121764" cy="121764"/>
          </a:xfrm>
          <a:prstGeom prst="arc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 flipH="1">
            <a:off x="479233" y="2673528"/>
            <a:ext cx="820121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938" y="797860"/>
            <a:ext cx="7932000" cy="1795208"/>
          </a:xfrm>
          <a:prstGeom prst="rect">
            <a:avLst/>
          </a:prstGeom>
        </p:spPr>
        <p:txBody>
          <a:bodyPr anchor="b" anchorCtr="0"/>
          <a:lstStyle>
            <a:lvl1pPr>
              <a:spcBef>
                <a:spcPts val="0"/>
              </a:spcBef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Name of Agenda Item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00074" y="2765533"/>
            <a:ext cx="7907338" cy="914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Agenda Item #</a:t>
            </a:r>
          </a:p>
        </p:txBody>
      </p:sp>
    </p:spTree>
    <p:extLst>
      <p:ext uri="{BB962C8B-B14F-4D97-AF65-F5344CB8AC3E}">
        <p14:creationId xmlns:p14="http://schemas.microsoft.com/office/powerpoint/2010/main" val="158599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1.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264975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dirty="0"/>
          </a:p>
        </p:txBody>
      </p:sp>
      <p:cxnSp>
        <p:nvCxnSpPr>
          <p:cNvPr id="21" name="Straight Connector 20"/>
          <p:cNvCxnSpPr>
            <a:endCxn id="22" idx="0"/>
          </p:cNvCxnSpPr>
          <p:nvPr userDrawn="1"/>
        </p:nvCxnSpPr>
        <p:spPr>
          <a:xfrm flipV="1">
            <a:off x="418349" y="2734410"/>
            <a:ext cx="0" cy="354441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 userDrawn="1"/>
        </p:nvSpPr>
        <p:spPr>
          <a:xfrm rot="16200000">
            <a:off x="418349" y="2673528"/>
            <a:ext cx="121764" cy="121764"/>
          </a:xfrm>
          <a:prstGeom prst="arc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 flipH="1">
            <a:off x="479233" y="2673528"/>
            <a:ext cx="820121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938" y="770966"/>
            <a:ext cx="7932000" cy="1822102"/>
          </a:xfrm>
          <a:prstGeom prst="rect">
            <a:avLst/>
          </a:prstGeom>
        </p:spPr>
        <p:txBody>
          <a:bodyPr anchor="b" anchorCtr="0"/>
          <a:lstStyle>
            <a:lvl1pPr>
              <a:spcBef>
                <a:spcPts val="0"/>
              </a:spcBef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Name of Agenda Item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00074" y="2765533"/>
            <a:ext cx="7907338" cy="914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Agenda Item #</a:t>
            </a:r>
          </a:p>
        </p:txBody>
      </p:sp>
    </p:spTree>
    <p:extLst>
      <p:ext uri="{BB962C8B-B14F-4D97-AF65-F5344CB8AC3E}">
        <p14:creationId xmlns:p14="http://schemas.microsoft.com/office/powerpoint/2010/main" val="2384463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320547"/>
            <a:ext cx="9144000" cy="5374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744" y="6460580"/>
            <a:ext cx="368521" cy="293992"/>
          </a:xfrm>
          <a:prstGeom prst="rect">
            <a:avLst/>
          </a:prstGeom>
        </p:spPr>
      </p:pic>
      <p:cxnSp>
        <p:nvCxnSpPr>
          <p:cNvPr id="25" name="Straight Connector 24"/>
          <p:cNvCxnSpPr/>
          <p:nvPr userDrawn="1"/>
        </p:nvCxnSpPr>
        <p:spPr>
          <a:xfrm>
            <a:off x="0" y="6320547"/>
            <a:ext cx="914400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2B49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rgbClr val="002B49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rgbClr val="002B49"/>
              </a:solidFill>
              <a:latin typeface="Arial"/>
              <a:cs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73740" y="3030398"/>
            <a:ext cx="6247234" cy="178364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500">
                <a:solidFill>
                  <a:schemeClr val="bg1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bg2">
                    <a:lumMod val="9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2">
                    <a:lumMod val="9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2">
                    <a:lumMod val="9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64637" y="1308847"/>
            <a:ext cx="6256337" cy="1701535"/>
          </a:xfrm>
          <a:prstGeom prst="rect">
            <a:avLst/>
          </a:prstGeom>
        </p:spPr>
        <p:txBody>
          <a:bodyPr anchor="b" anchorCtr="0"/>
          <a:lstStyle>
            <a:lvl1pPr>
              <a:spcBef>
                <a:spcPts val="0"/>
              </a:spcBef>
              <a:defRPr sz="35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Name of Agenda Item</a:t>
            </a:r>
          </a:p>
        </p:txBody>
      </p:sp>
    </p:spTree>
    <p:extLst>
      <p:ext uri="{BB962C8B-B14F-4D97-AF65-F5344CB8AC3E}">
        <p14:creationId xmlns:p14="http://schemas.microsoft.com/office/powerpoint/2010/main" val="49883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10726" y="0"/>
            <a:ext cx="7744845" cy="2533369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spcBef>
                <a:spcPts val="0"/>
              </a:spcBef>
              <a:defRPr sz="3600" b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(75 characters maximum)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10725" y="3562904"/>
            <a:ext cx="8119872" cy="7168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0725" y="4252817"/>
            <a:ext cx="8119872" cy="27360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Event Name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10725" y="4553317"/>
            <a:ext cx="8119872" cy="4037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DD Month 2017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999" y="5507609"/>
            <a:ext cx="1189827" cy="949200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0725" y="2854692"/>
            <a:ext cx="8119872" cy="7168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subtitle here (75 characters maximum)</a:t>
            </a:r>
          </a:p>
        </p:txBody>
      </p:sp>
    </p:spTree>
    <p:extLst>
      <p:ext uri="{BB962C8B-B14F-4D97-AF65-F5344CB8AC3E}">
        <p14:creationId xmlns:p14="http://schemas.microsoft.com/office/powerpoint/2010/main" val="2648024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320547"/>
            <a:ext cx="9144000" cy="5374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744" y="6460580"/>
            <a:ext cx="368521" cy="293992"/>
          </a:xfrm>
          <a:prstGeom prst="rect">
            <a:avLst/>
          </a:prstGeom>
        </p:spPr>
      </p:pic>
      <p:cxnSp>
        <p:nvCxnSpPr>
          <p:cNvPr id="25" name="Straight Connector 24"/>
          <p:cNvCxnSpPr/>
          <p:nvPr userDrawn="1"/>
        </p:nvCxnSpPr>
        <p:spPr>
          <a:xfrm>
            <a:off x="0" y="6320547"/>
            <a:ext cx="914400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2B49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rgbClr val="002B49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rgbClr val="002B49"/>
              </a:solidFill>
              <a:latin typeface="Arial"/>
              <a:cs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73740" y="3030398"/>
            <a:ext cx="6247234" cy="178364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500">
                <a:solidFill>
                  <a:schemeClr val="bg1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bg2">
                    <a:lumMod val="9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2">
                    <a:lumMod val="9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2">
                    <a:lumMod val="9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64637" y="1308847"/>
            <a:ext cx="6256337" cy="1701535"/>
          </a:xfrm>
          <a:prstGeom prst="rect">
            <a:avLst/>
          </a:prstGeom>
        </p:spPr>
        <p:txBody>
          <a:bodyPr anchor="b" anchorCtr="0"/>
          <a:lstStyle>
            <a:lvl1pPr>
              <a:spcBef>
                <a:spcPts val="0"/>
              </a:spcBef>
              <a:defRPr sz="35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Name of Agenda Item</a:t>
            </a:r>
          </a:p>
        </p:txBody>
      </p:sp>
    </p:spTree>
    <p:extLst>
      <p:ext uri="{BB962C8B-B14F-4D97-AF65-F5344CB8AC3E}">
        <p14:creationId xmlns:p14="http://schemas.microsoft.com/office/powerpoint/2010/main" val="613000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320547"/>
            <a:ext cx="9144000" cy="5374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744" y="6460580"/>
            <a:ext cx="368521" cy="293992"/>
          </a:xfrm>
          <a:prstGeom prst="rect">
            <a:avLst/>
          </a:prstGeom>
        </p:spPr>
      </p:pic>
      <p:cxnSp>
        <p:nvCxnSpPr>
          <p:cNvPr id="25" name="Straight Connector 24"/>
          <p:cNvCxnSpPr/>
          <p:nvPr userDrawn="1"/>
        </p:nvCxnSpPr>
        <p:spPr>
          <a:xfrm>
            <a:off x="0" y="6320547"/>
            <a:ext cx="914400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2B49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rgbClr val="002B49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rgbClr val="002B49"/>
              </a:solidFill>
              <a:latin typeface="Arial"/>
              <a:cs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73740" y="3030398"/>
            <a:ext cx="6247234" cy="178364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500">
                <a:solidFill>
                  <a:schemeClr val="bg1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bg2">
                    <a:lumMod val="9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2">
                    <a:lumMod val="9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2">
                    <a:lumMod val="9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64637" y="1308847"/>
            <a:ext cx="6256337" cy="1701535"/>
          </a:xfrm>
          <a:prstGeom prst="rect">
            <a:avLst/>
          </a:prstGeom>
        </p:spPr>
        <p:txBody>
          <a:bodyPr anchor="b" anchorCtr="0"/>
          <a:lstStyle>
            <a:lvl1pPr>
              <a:spcBef>
                <a:spcPts val="0"/>
              </a:spcBef>
              <a:defRPr sz="35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Name of Agenda Item</a:t>
            </a:r>
          </a:p>
        </p:txBody>
      </p:sp>
    </p:spTree>
    <p:extLst>
      <p:ext uri="{BB962C8B-B14F-4D97-AF65-F5344CB8AC3E}">
        <p14:creationId xmlns:p14="http://schemas.microsoft.com/office/powerpoint/2010/main" val="3871189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320547"/>
            <a:ext cx="9144000" cy="5374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744" y="6460580"/>
            <a:ext cx="368521" cy="293992"/>
          </a:xfrm>
          <a:prstGeom prst="rect">
            <a:avLst/>
          </a:prstGeom>
        </p:spPr>
      </p:pic>
      <p:cxnSp>
        <p:nvCxnSpPr>
          <p:cNvPr id="25" name="Straight Connector 24"/>
          <p:cNvCxnSpPr/>
          <p:nvPr userDrawn="1"/>
        </p:nvCxnSpPr>
        <p:spPr>
          <a:xfrm>
            <a:off x="0" y="6320547"/>
            <a:ext cx="914400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2B49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rgbClr val="002B49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rgbClr val="002B49"/>
              </a:solidFill>
              <a:latin typeface="Arial"/>
              <a:cs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73740" y="3030398"/>
            <a:ext cx="6247234" cy="178364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500">
                <a:solidFill>
                  <a:schemeClr val="bg1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chemeClr val="bg2">
                    <a:lumMod val="9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2">
                    <a:lumMod val="9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2">
                    <a:lumMod val="9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64637" y="1308847"/>
            <a:ext cx="6256337" cy="1701535"/>
          </a:xfrm>
          <a:prstGeom prst="rect">
            <a:avLst/>
          </a:prstGeom>
        </p:spPr>
        <p:txBody>
          <a:bodyPr anchor="b" anchorCtr="0"/>
          <a:lstStyle>
            <a:lvl1pPr>
              <a:spcBef>
                <a:spcPts val="0"/>
              </a:spcBef>
              <a:defRPr sz="35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Name of Agenda Item</a:t>
            </a:r>
          </a:p>
        </p:txBody>
      </p:sp>
    </p:spTree>
    <p:extLst>
      <p:ext uri="{BB962C8B-B14F-4D97-AF65-F5344CB8AC3E}">
        <p14:creationId xmlns:p14="http://schemas.microsoft.com/office/powerpoint/2010/main" val="2623942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63390" y="1138234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7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63390" y="2949104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tIns="45720" rIns="0" bIns="4572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Section Divider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70502" y="1189268"/>
            <a:ext cx="534192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170502" y="3000135"/>
            <a:ext cx="5341922" cy="39487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First Last Name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170502" y="1602729"/>
            <a:ext cx="534192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170502" y="3404632"/>
            <a:ext cx="5341922" cy="822098"/>
          </a:xfrm>
          <a:prstGeom prst="rect">
            <a:avLst/>
          </a:prstGeom>
        </p:spPr>
        <p:txBody>
          <a:bodyPr t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9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6" name="Picture Placehold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63390" y="4758343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2170502" y="4809386"/>
            <a:ext cx="5341922" cy="39487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First Last Name</a:t>
            </a:r>
          </a:p>
        </p:txBody>
      </p:sp>
      <p:sp>
        <p:nvSpPr>
          <p:cNvPr id="50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170502" y="5213883"/>
            <a:ext cx="5341922" cy="822098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19332202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49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63390" y="1138234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4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63390" y="2949104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Section Divider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70502" y="1189268"/>
            <a:ext cx="534192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170502" y="3000135"/>
            <a:ext cx="5341922" cy="39487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First Last Name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170502" y="1602729"/>
            <a:ext cx="534192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170502" y="3404632"/>
            <a:ext cx="5341922" cy="822098"/>
          </a:xfrm>
          <a:prstGeom prst="rect">
            <a:avLst/>
          </a:prstGeom>
        </p:spPr>
        <p:txBody>
          <a:bodyPr t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3" name="Picture Placehold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63390" y="4758343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2170502" y="4809386"/>
            <a:ext cx="5341922" cy="39487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First Last Name</a:t>
            </a:r>
          </a:p>
        </p:txBody>
      </p:sp>
      <p:sp>
        <p:nvSpPr>
          <p:cNvPr id="42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170502" y="5213883"/>
            <a:ext cx="5341922" cy="822098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16663251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1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49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63390" y="1138234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4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63390" y="2949104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Section Divider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70502" y="1189268"/>
            <a:ext cx="534192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170502" y="3000135"/>
            <a:ext cx="5341922" cy="39487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First Last Name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170502" y="1602729"/>
            <a:ext cx="534192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170502" y="3404632"/>
            <a:ext cx="5341922" cy="822098"/>
          </a:xfrm>
          <a:prstGeom prst="rect">
            <a:avLst/>
          </a:prstGeom>
        </p:spPr>
        <p:txBody>
          <a:bodyPr t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3" name="Picture Placehold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63390" y="4758343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2170502" y="4809386"/>
            <a:ext cx="5341922" cy="39487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First Last Name</a:t>
            </a:r>
          </a:p>
        </p:txBody>
      </p:sp>
      <p:sp>
        <p:nvSpPr>
          <p:cNvPr id="42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170502" y="5213883"/>
            <a:ext cx="5341922" cy="822098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29882300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1.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49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63390" y="1138234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4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63390" y="2949104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Section Divider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70502" y="1189268"/>
            <a:ext cx="534192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170502" y="3000135"/>
            <a:ext cx="5341922" cy="39487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First Last Name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170502" y="1602729"/>
            <a:ext cx="534192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170502" y="3404632"/>
            <a:ext cx="5341922" cy="822098"/>
          </a:xfrm>
          <a:prstGeom prst="rect">
            <a:avLst/>
          </a:prstGeom>
        </p:spPr>
        <p:txBody>
          <a:bodyPr t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3" name="Picture Placehold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63390" y="4758343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2170502" y="4809386"/>
            <a:ext cx="5341922" cy="39487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First Last Name</a:t>
            </a:r>
          </a:p>
        </p:txBody>
      </p:sp>
      <p:sp>
        <p:nvSpPr>
          <p:cNvPr id="42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170502" y="5213883"/>
            <a:ext cx="5341922" cy="822098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33827145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 1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49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63390" y="1138234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4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63390" y="2949104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Section Divider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70502" y="1189268"/>
            <a:ext cx="534192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170502" y="3000135"/>
            <a:ext cx="5341922" cy="39487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First Last Name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170502" y="1602729"/>
            <a:ext cx="534192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170502" y="3404632"/>
            <a:ext cx="5341922" cy="822098"/>
          </a:xfrm>
          <a:prstGeom prst="rect">
            <a:avLst/>
          </a:prstGeom>
        </p:spPr>
        <p:txBody>
          <a:bodyPr t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3" name="Picture Placehold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63390" y="4758343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2170502" y="4809386"/>
            <a:ext cx="5341922" cy="39487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First Last Name</a:t>
            </a:r>
          </a:p>
        </p:txBody>
      </p:sp>
      <p:sp>
        <p:nvSpPr>
          <p:cNvPr id="42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170502" y="5213883"/>
            <a:ext cx="5341922" cy="822098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21525536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1.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49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63390" y="1138234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4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63390" y="2949104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Section Divider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70502" y="1189268"/>
            <a:ext cx="534192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170502" y="3000135"/>
            <a:ext cx="5341922" cy="39487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First Last Name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170502" y="1602729"/>
            <a:ext cx="534192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170502" y="3404632"/>
            <a:ext cx="5341922" cy="822098"/>
          </a:xfrm>
          <a:prstGeom prst="rect">
            <a:avLst/>
          </a:prstGeom>
        </p:spPr>
        <p:txBody>
          <a:bodyPr t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3" name="Picture Placehold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63390" y="4758343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2170502" y="4809386"/>
            <a:ext cx="5341922" cy="39487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First Last Name</a:t>
            </a:r>
          </a:p>
        </p:txBody>
      </p:sp>
      <p:sp>
        <p:nvSpPr>
          <p:cNvPr id="42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170502" y="5213883"/>
            <a:ext cx="5341922" cy="822098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41503872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1.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49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63390" y="1138234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4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63390" y="2949104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Section Divider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70502" y="1189268"/>
            <a:ext cx="534192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170502" y="3000135"/>
            <a:ext cx="5341922" cy="39487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First Last Name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170502" y="1602729"/>
            <a:ext cx="534192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170502" y="3404632"/>
            <a:ext cx="5341922" cy="822098"/>
          </a:xfrm>
          <a:prstGeom prst="rect">
            <a:avLst/>
          </a:prstGeom>
        </p:spPr>
        <p:txBody>
          <a:bodyPr t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3" name="Picture Placehold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63390" y="4758343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2170502" y="4809386"/>
            <a:ext cx="5341922" cy="39487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First Last Name</a:t>
            </a:r>
          </a:p>
        </p:txBody>
      </p:sp>
      <p:sp>
        <p:nvSpPr>
          <p:cNvPr id="42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170502" y="5213883"/>
            <a:ext cx="5341922" cy="822098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189108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10724" y="0"/>
            <a:ext cx="7744845" cy="2533369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spcBef>
                <a:spcPts val="0"/>
              </a:spcBef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(75 characters maximum)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10723" y="3562904"/>
            <a:ext cx="8119872" cy="7168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0723" y="4252817"/>
            <a:ext cx="8119872" cy="27360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Event Name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10723" y="4544352"/>
            <a:ext cx="8119872" cy="4037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DD Month 2017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1992" y="5512926"/>
            <a:ext cx="1193800" cy="952500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0723" y="2854692"/>
            <a:ext cx="8119872" cy="7168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subtitle here (75 characters maximum)</a:t>
            </a:r>
          </a:p>
        </p:txBody>
      </p:sp>
    </p:spTree>
    <p:extLst>
      <p:ext uri="{BB962C8B-B14F-4D97-AF65-F5344CB8AC3E}">
        <p14:creationId xmlns:p14="http://schemas.microsoft.com/office/powerpoint/2010/main" val="3342511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1.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-1"/>
            <a:ext cx="9144000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49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63390" y="1138234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4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63390" y="2949104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Section Divider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70502" y="1189268"/>
            <a:ext cx="534192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170502" y="3000135"/>
            <a:ext cx="5341922" cy="39487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First Last Name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170502" y="1602729"/>
            <a:ext cx="534192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170502" y="3404632"/>
            <a:ext cx="5341922" cy="822098"/>
          </a:xfrm>
          <a:prstGeom prst="rect">
            <a:avLst/>
          </a:prstGeom>
        </p:spPr>
        <p:txBody>
          <a:bodyPr t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2" name="Picture Placehold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63390" y="4758343"/>
            <a:ext cx="1290918" cy="1290917"/>
          </a:xfrm>
          <a:prstGeom prst="flowChartConnector">
            <a:avLst/>
          </a:prstGeom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2170502" y="4809386"/>
            <a:ext cx="5341922" cy="39487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First Last Name</a:t>
            </a:r>
          </a:p>
        </p:txBody>
      </p:sp>
      <p:sp>
        <p:nvSpPr>
          <p:cNvPr id="42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170502" y="5213883"/>
            <a:ext cx="5341922" cy="822098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15211577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2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85304" y="2088493"/>
            <a:ext cx="950976" cy="950976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7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85803" y="3514161"/>
            <a:ext cx="949979" cy="949978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811911" y="2085747"/>
            <a:ext cx="534192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811911" y="3520097"/>
            <a:ext cx="534192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811911" y="2499208"/>
            <a:ext cx="534192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811911" y="3924594"/>
            <a:ext cx="534192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dirty="0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 userDrawn="1"/>
        </p:nvSpPr>
        <p:spPr>
          <a:xfrm flipH="1">
            <a:off x="8705212" y="1848862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dirty="0"/>
          </a:p>
        </p:txBody>
      </p:sp>
      <p:cxnSp>
        <p:nvCxnSpPr>
          <p:cNvPr id="37" name="Straight Connector 36"/>
          <p:cNvCxnSpPr>
            <a:endCxn id="49" idx="0"/>
          </p:cNvCxnSpPr>
          <p:nvPr userDrawn="1"/>
        </p:nvCxnSpPr>
        <p:spPr>
          <a:xfrm flipV="1">
            <a:off x="418349" y="1933515"/>
            <a:ext cx="0" cy="433711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 userDrawn="1"/>
        </p:nvSpPr>
        <p:spPr>
          <a:xfrm rot="16200000">
            <a:off x="418349" y="1872633"/>
            <a:ext cx="121764" cy="121764"/>
          </a:xfrm>
          <a:prstGeom prst="arc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dirty="0"/>
          </a:p>
        </p:txBody>
      </p:sp>
      <p:cxnSp>
        <p:nvCxnSpPr>
          <p:cNvPr id="50" name="Straight Connector 49"/>
          <p:cNvCxnSpPr/>
          <p:nvPr userDrawn="1"/>
        </p:nvCxnSpPr>
        <p:spPr>
          <a:xfrm flipH="1">
            <a:off x="479233" y="1872633"/>
            <a:ext cx="820121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92790" y="490635"/>
            <a:ext cx="7886700" cy="1325563"/>
          </a:xfrm>
          <a:prstGeom prst="rect">
            <a:avLst/>
          </a:prstGeom>
        </p:spPr>
        <p:txBody>
          <a:bodyPr anchor="b" anchorCtr="0"/>
          <a:lstStyle>
            <a:lvl1pPr>
              <a:spcBef>
                <a:spcPts val="0"/>
              </a:spcBef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(option)</a:t>
            </a:r>
          </a:p>
        </p:txBody>
      </p:sp>
      <p:sp>
        <p:nvSpPr>
          <p:cNvPr id="44" name="Picture Placehold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85803" y="4939549"/>
            <a:ext cx="949979" cy="949978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811911" y="4945485"/>
            <a:ext cx="534192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811911" y="5349982"/>
            <a:ext cx="534192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41596175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2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 userDrawn="1"/>
        </p:nvSpPr>
        <p:spPr>
          <a:xfrm flipH="1">
            <a:off x="8705212" y="1848862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/>
          <p:cNvCxnSpPr>
            <a:endCxn id="49" idx="0"/>
          </p:cNvCxnSpPr>
          <p:nvPr userDrawn="1"/>
        </p:nvCxnSpPr>
        <p:spPr>
          <a:xfrm flipV="1">
            <a:off x="418349" y="1933515"/>
            <a:ext cx="0" cy="433711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 userDrawn="1"/>
        </p:nvSpPr>
        <p:spPr>
          <a:xfrm rot="16200000">
            <a:off x="418349" y="1872633"/>
            <a:ext cx="121764" cy="121764"/>
          </a:xfrm>
          <a:prstGeom prst="arc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dirty="0"/>
          </a:p>
        </p:txBody>
      </p:sp>
      <p:cxnSp>
        <p:nvCxnSpPr>
          <p:cNvPr id="50" name="Straight Connector 49"/>
          <p:cNvCxnSpPr/>
          <p:nvPr userDrawn="1"/>
        </p:nvCxnSpPr>
        <p:spPr>
          <a:xfrm flipH="1">
            <a:off x="479233" y="1872633"/>
            <a:ext cx="820121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92790" y="490635"/>
            <a:ext cx="7886700" cy="13255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(option)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811911" y="2085747"/>
            <a:ext cx="534192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811911" y="3520097"/>
            <a:ext cx="534192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811911" y="2499208"/>
            <a:ext cx="534192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2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811911" y="3924594"/>
            <a:ext cx="534192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811911" y="4945485"/>
            <a:ext cx="534192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5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811911" y="5349982"/>
            <a:ext cx="534192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7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85304" y="2088493"/>
            <a:ext cx="950976" cy="950976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8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85803" y="3514161"/>
            <a:ext cx="949979" cy="949978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1" name="Picture Placehold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85803" y="4939549"/>
            <a:ext cx="949979" cy="949978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40876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2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 userDrawn="1"/>
        </p:nvSpPr>
        <p:spPr>
          <a:xfrm flipH="1">
            <a:off x="8705212" y="1848862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/>
          <p:cNvCxnSpPr>
            <a:endCxn id="49" idx="0"/>
          </p:cNvCxnSpPr>
          <p:nvPr userDrawn="1"/>
        </p:nvCxnSpPr>
        <p:spPr>
          <a:xfrm flipV="1">
            <a:off x="418349" y="1933515"/>
            <a:ext cx="0" cy="433711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 userDrawn="1"/>
        </p:nvSpPr>
        <p:spPr>
          <a:xfrm rot="16200000">
            <a:off x="418349" y="1872633"/>
            <a:ext cx="121764" cy="121764"/>
          </a:xfrm>
          <a:prstGeom prst="arc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dirty="0"/>
          </a:p>
        </p:txBody>
      </p:sp>
      <p:cxnSp>
        <p:nvCxnSpPr>
          <p:cNvPr id="50" name="Straight Connector 49"/>
          <p:cNvCxnSpPr/>
          <p:nvPr userDrawn="1"/>
        </p:nvCxnSpPr>
        <p:spPr>
          <a:xfrm flipH="1">
            <a:off x="479233" y="1872633"/>
            <a:ext cx="820121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92790" y="490635"/>
            <a:ext cx="7886700" cy="13255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(option)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811911" y="2085747"/>
            <a:ext cx="534192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811911" y="3520097"/>
            <a:ext cx="534192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811911" y="2499208"/>
            <a:ext cx="534192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2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811911" y="3924594"/>
            <a:ext cx="534192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811911" y="4945485"/>
            <a:ext cx="534192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5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811911" y="5349982"/>
            <a:ext cx="534192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6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85304" y="2088493"/>
            <a:ext cx="950976" cy="950976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7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85803" y="3514161"/>
            <a:ext cx="949979" cy="949978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8" name="Picture Placehold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85803" y="4939549"/>
            <a:ext cx="949979" cy="949978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90436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2.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 userDrawn="1"/>
        </p:nvSpPr>
        <p:spPr>
          <a:xfrm flipH="1">
            <a:off x="8705212" y="1848862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/>
          <p:cNvCxnSpPr>
            <a:endCxn id="49" idx="0"/>
          </p:cNvCxnSpPr>
          <p:nvPr userDrawn="1"/>
        </p:nvCxnSpPr>
        <p:spPr>
          <a:xfrm flipV="1">
            <a:off x="418349" y="1933515"/>
            <a:ext cx="0" cy="433711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 userDrawn="1"/>
        </p:nvSpPr>
        <p:spPr>
          <a:xfrm rot="16200000">
            <a:off x="418349" y="1872633"/>
            <a:ext cx="121764" cy="121764"/>
          </a:xfrm>
          <a:prstGeom prst="arc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dirty="0"/>
          </a:p>
        </p:txBody>
      </p:sp>
      <p:cxnSp>
        <p:nvCxnSpPr>
          <p:cNvPr id="50" name="Straight Connector 49"/>
          <p:cNvCxnSpPr/>
          <p:nvPr userDrawn="1"/>
        </p:nvCxnSpPr>
        <p:spPr>
          <a:xfrm flipH="1">
            <a:off x="479233" y="1872633"/>
            <a:ext cx="820121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92790" y="490635"/>
            <a:ext cx="7886700" cy="13255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(option)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811911" y="2085747"/>
            <a:ext cx="534192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811911" y="3520097"/>
            <a:ext cx="534192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811911" y="2499208"/>
            <a:ext cx="534192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2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811911" y="3924594"/>
            <a:ext cx="534192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811911" y="4945485"/>
            <a:ext cx="534192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5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811911" y="5349982"/>
            <a:ext cx="534192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6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85304" y="2088493"/>
            <a:ext cx="950976" cy="950976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7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85803" y="3514161"/>
            <a:ext cx="949979" cy="949978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8" name="Picture Placehold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85803" y="4939549"/>
            <a:ext cx="949979" cy="949978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74116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2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 userDrawn="1"/>
        </p:nvSpPr>
        <p:spPr>
          <a:xfrm flipH="1">
            <a:off x="8705212" y="1848862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/>
          <p:cNvCxnSpPr>
            <a:endCxn id="49" idx="0"/>
          </p:cNvCxnSpPr>
          <p:nvPr userDrawn="1"/>
        </p:nvCxnSpPr>
        <p:spPr>
          <a:xfrm flipV="1">
            <a:off x="418349" y="1933515"/>
            <a:ext cx="0" cy="433711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 userDrawn="1"/>
        </p:nvSpPr>
        <p:spPr>
          <a:xfrm rot="16200000">
            <a:off x="418349" y="1872633"/>
            <a:ext cx="121764" cy="121764"/>
          </a:xfrm>
          <a:prstGeom prst="arc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dirty="0"/>
          </a:p>
        </p:txBody>
      </p:sp>
      <p:cxnSp>
        <p:nvCxnSpPr>
          <p:cNvPr id="50" name="Straight Connector 49"/>
          <p:cNvCxnSpPr/>
          <p:nvPr userDrawn="1"/>
        </p:nvCxnSpPr>
        <p:spPr>
          <a:xfrm flipH="1">
            <a:off x="479233" y="1872633"/>
            <a:ext cx="820121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92790" y="490635"/>
            <a:ext cx="7886700" cy="13255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(option)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811911" y="2085747"/>
            <a:ext cx="534192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811911" y="3520097"/>
            <a:ext cx="534192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811911" y="2499208"/>
            <a:ext cx="534192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2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811911" y="3924594"/>
            <a:ext cx="534192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811911" y="4945485"/>
            <a:ext cx="534192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5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811911" y="5349982"/>
            <a:ext cx="534192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6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85304" y="2088493"/>
            <a:ext cx="950976" cy="950976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7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85803" y="3514161"/>
            <a:ext cx="949979" cy="949978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8" name="Picture Placehold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85803" y="4939549"/>
            <a:ext cx="949979" cy="949978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2115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2.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 userDrawn="1"/>
        </p:nvSpPr>
        <p:spPr>
          <a:xfrm flipH="1">
            <a:off x="8705212" y="1848862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/>
          <p:cNvCxnSpPr>
            <a:endCxn id="49" idx="0"/>
          </p:cNvCxnSpPr>
          <p:nvPr userDrawn="1"/>
        </p:nvCxnSpPr>
        <p:spPr>
          <a:xfrm flipV="1">
            <a:off x="418349" y="1933515"/>
            <a:ext cx="0" cy="433711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 userDrawn="1"/>
        </p:nvSpPr>
        <p:spPr>
          <a:xfrm rot="16200000">
            <a:off x="418349" y="1872633"/>
            <a:ext cx="121764" cy="121764"/>
          </a:xfrm>
          <a:prstGeom prst="arc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dirty="0"/>
          </a:p>
        </p:txBody>
      </p:sp>
      <p:cxnSp>
        <p:nvCxnSpPr>
          <p:cNvPr id="50" name="Straight Connector 49"/>
          <p:cNvCxnSpPr/>
          <p:nvPr userDrawn="1"/>
        </p:nvCxnSpPr>
        <p:spPr>
          <a:xfrm flipH="1">
            <a:off x="479233" y="1872633"/>
            <a:ext cx="820121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92790" y="490635"/>
            <a:ext cx="7886700" cy="13255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(option)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811911" y="2085747"/>
            <a:ext cx="534192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811911" y="3520097"/>
            <a:ext cx="534192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811911" y="2499208"/>
            <a:ext cx="534192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2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811911" y="3924594"/>
            <a:ext cx="534192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811911" y="4945485"/>
            <a:ext cx="534192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5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811911" y="5349982"/>
            <a:ext cx="534192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6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85304" y="2088493"/>
            <a:ext cx="950976" cy="950976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7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85803" y="3514161"/>
            <a:ext cx="949979" cy="949978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8" name="Picture Placehold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85803" y="4939549"/>
            <a:ext cx="949979" cy="949978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0097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2.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 userDrawn="1"/>
        </p:nvSpPr>
        <p:spPr>
          <a:xfrm flipH="1">
            <a:off x="8705212" y="1848862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>
          <a:xfrm flipV="1">
            <a:off x="418349" y="1933515"/>
            <a:ext cx="0" cy="433711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92790" y="490635"/>
            <a:ext cx="7886700" cy="13255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(option)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 flipH="1">
            <a:off x="479233" y="1872633"/>
            <a:ext cx="820121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rc 39"/>
          <p:cNvSpPr/>
          <p:nvPr userDrawn="1"/>
        </p:nvSpPr>
        <p:spPr>
          <a:xfrm rot="16200000">
            <a:off x="418349" y="1872633"/>
            <a:ext cx="121764" cy="121764"/>
          </a:xfrm>
          <a:prstGeom prst="arc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dirty="0"/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811911" y="2085747"/>
            <a:ext cx="534192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811911" y="3520097"/>
            <a:ext cx="534192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811911" y="2499208"/>
            <a:ext cx="534192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4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811911" y="3924594"/>
            <a:ext cx="534192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811911" y="4945485"/>
            <a:ext cx="534192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811911" y="5349982"/>
            <a:ext cx="534192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8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85304" y="2088493"/>
            <a:ext cx="950976" cy="950976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9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85803" y="3514161"/>
            <a:ext cx="949979" cy="949978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0" name="Picture Placehold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85803" y="4939549"/>
            <a:ext cx="949979" cy="949978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81103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2.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-1"/>
            <a:ext cx="9144000" cy="685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 userDrawn="1"/>
        </p:nvSpPr>
        <p:spPr>
          <a:xfrm flipH="1">
            <a:off x="8705212" y="1848862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/>
          <p:cNvCxnSpPr>
            <a:endCxn id="49" idx="0"/>
          </p:cNvCxnSpPr>
          <p:nvPr userDrawn="1"/>
        </p:nvCxnSpPr>
        <p:spPr>
          <a:xfrm flipV="1">
            <a:off x="418349" y="1933515"/>
            <a:ext cx="0" cy="433711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 userDrawn="1"/>
        </p:nvSpPr>
        <p:spPr>
          <a:xfrm rot="16200000">
            <a:off x="418349" y="1872633"/>
            <a:ext cx="121764" cy="121764"/>
          </a:xfrm>
          <a:prstGeom prst="arc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US" dirty="0"/>
          </a:p>
        </p:txBody>
      </p:sp>
      <p:cxnSp>
        <p:nvCxnSpPr>
          <p:cNvPr id="50" name="Straight Connector 49"/>
          <p:cNvCxnSpPr/>
          <p:nvPr userDrawn="1"/>
        </p:nvCxnSpPr>
        <p:spPr>
          <a:xfrm flipH="1">
            <a:off x="479233" y="1872633"/>
            <a:ext cx="820121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92790" y="490635"/>
            <a:ext cx="7886700" cy="13255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(option)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811911" y="2085747"/>
            <a:ext cx="534192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811911" y="3520097"/>
            <a:ext cx="534192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811911" y="2499208"/>
            <a:ext cx="534192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2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811911" y="3924594"/>
            <a:ext cx="534192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811911" y="4945485"/>
            <a:ext cx="534192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45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811911" y="5349982"/>
            <a:ext cx="534192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6" name="Picture Placeholder 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85304" y="2088493"/>
            <a:ext cx="950976" cy="950976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7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85803" y="3514161"/>
            <a:ext cx="949979" cy="949978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8" name="Picture Placeholder 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85803" y="4939549"/>
            <a:ext cx="949979" cy="949978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16679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5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Section Divider (no photo)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7667" y="1314782"/>
            <a:ext cx="704993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17667" y="2784994"/>
            <a:ext cx="704993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17667" y="1728243"/>
            <a:ext cx="704993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7667" y="3189491"/>
            <a:ext cx="704993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17667" y="4228312"/>
            <a:ext cx="704993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17667" y="4632809"/>
            <a:ext cx="704993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38387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811695" y="6101651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0" y="6124511"/>
            <a:ext cx="1790417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878697" y="6124511"/>
            <a:ext cx="6693408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 flipH="1">
            <a:off x="8610117" y="6101651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 flipH="1">
            <a:off x="8610117" y="3470373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834554" y="3552825"/>
            <a:ext cx="0" cy="2529961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rot="16200000">
            <a:off x="1834554" y="3494144"/>
            <a:ext cx="121764" cy="121764"/>
          </a:xfrm>
          <a:prstGeom prst="arc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895439" y="3494144"/>
            <a:ext cx="669167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076" y="4878249"/>
            <a:ext cx="1189829" cy="949200"/>
          </a:xfrm>
          <a:prstGeom prst="rect">
            <a:avLst/>
          </a:prstGeom>
        </p:spPr>
      </p:pic>
      <p:sp>
        <p:nvSpPr>
          <p:cNvPr id="12" name="Title 2"/>
          <p:cNvSpPr>
            <a:spLocks noGrp="1"/>
          </p:cNvSpPr>
          <p:nvPr>
            <p:ph type="title" hasCustomPrompt="1"/>
          </p:nvPr>
        </p:nvSpPr>
        <p:spPr>
          <a:xfrm>
            <a:off x="2061883" y="761997"/>
            <a:ext cx="6382512" cy="2533369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spcBef>
                <a:spcPts val="0"/>
              </a:spcBef>
              <a:defRPr sz="3600" b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(75 characters maximum)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070848" y="4593844"/>
            <a:ext cx="6382512" cy="7168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070848" y="5301687"/>
            <a:ext cx="6382512" cy="27360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Event Name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70848" y="5584257"/>
            <a:ext cx="6382512" cy="4037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DD Month 2017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70848" y="3652549"/>
            <a:ext cx="6382512" cy="7168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subtitle here (75 characters maximum)</a:t>
            </a:r>
          </a:p>
        </p:txBody>
      </p:sp>
    </p:spTree>
    <p:extLst>
      <p:ext uri="{BB962C8B-B14F-4D97-AF65-F5344CB8AC3E}">
        <p14:creationId xmlns:p14="http://schemas.microsoft.com/office/powerpoint/2010/main" val="30166748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5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Section Divider (no photo)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7667" y="1314782"/>
            <a:ext cx="704993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17667" y="2784994"/>
            <a:ext cx="704993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17667" y="1728243"/>
            <a:ext cx="704993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7667" y="3189491"/>
            <a:ext cx="704993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17667" y="4228312"/>
            <a:ext cx="704993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17667" y="4632809"/>
            <a:ext cx="704993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39674781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5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Section Divider (no photo)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7667" y="1314782"/>
            <a:ext cx="704993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17667" y="2784994"/>
            <a:ext cx="704993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17667" y="1728243"/>
            <a:ext cx="704993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7667" y="3189491"/>
            <a:ext cx="704993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17667" y="4228312"/>
            <a:ext cx="704993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17667" y="4632809"/>
            <a:ext cx="704993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25517843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5.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Section Divider (no photo)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7667" y="1314782"/>
            <a:ext cx="704993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17667" y="2784994"/>
            <a:ext cx="704993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17667" y="1728243"/>
            <a:ext cx="704993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7667" y="3189491"/>
            <a:ext cx="704993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17667" y="4228312"/>
            <a:ext cx="704993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17667" y="4632809"/>
            <a:ext cx="704993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11121399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5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Section Divider (no photo)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7667" y="1314782"/>
            <a:ext cx="704993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17667" y="2784994"/>
            <a:ext cx="704993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17667" y="1728243"/>
            <a:ext cx="704993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7667" y="3189491"/>
            <a:ext cx="704993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17667" y="4228312"/>
            <a:ext cx="704993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17667" y="4632809"/>
            <a:ext cx="704993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6573882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5.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Section Divider (no photo)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7667" y="1314782"/>
            <a:ext cx="704993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17667" y="2784994"/>
            <a:ext cx="704993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17667" y="1728243"/>
            <a:ext cx="704993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7667" y="3189491"/>
            <a:ext cx="704993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17667" y="4228312"/>
            <a:ext cx="704993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17667" y="4632809"/>
            <a:ext cx="704993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40150208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5.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Section Divider (no photo)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7667" y="1314782"/>
            <a:ext cx="704993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17667" y="2784994"/>
            <a:ext cx="704993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17667" y="1728243"/>
            <a:ext cx="704993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7667" y="3189491"/>
            <a:ext cx="704993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17667" y="4228312"/>
            <a:ext cx="704993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17667" y="4632809"/>
            <a:ext cx="704993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31224312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ivider 5.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-1"/>
            <a:ext cx="9144000" cy="68580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75" y="6462763"/>
            <a:ext cx="365760" cy="2918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Presenters Section Divider (no photo)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7667" y="1314782"/>
            <a:ext cx="704993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17667" y="2784994"/>
            <a:ext cx="704993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17667" y="1728243"/>
            <a:ext cx="704993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7667" y="3189491"/>
            <a:ext cx="704993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17667" y="4228312"/>
            <a:ext cx="7049932" cy="39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17667" y="4632809"/>
            <a:ext cx="7049932" cy="914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 err="1"/>
              <a:t>Title</a:t>
            </a:r>
            <a:r>
              <a:rPr lang="en-US" dirty="0"/>
              <a:t> line 2</a:t>
            </a:r>
          </a:p>
        </p:txBody>
      </p:sp>
    </p:spTree>
    <p:extLst>
      <p:ext uri="{BB962C8B-B14F-4D97-AF65-F5344CB8AC3E}">
        <p14:creationId xmlns:p14="http://schemas.microsoft.com/office/powerpoint/2010/main" val="6238687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age with ICAN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313656" y="685224"/>
            <a:ext cx="6830343" cy="18649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35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4" name="Text Placeholder 32"/>
          <p:cNvSpPr txBox="1">
            <a:spLocks/>
          </p:cNvSpPr>
          <p:nvPr userDrawn="1"/>
        </p:nvSpPr>
        <p:spPr bwMode="auto">
          <a:xfrm>
            <a:off x="2543489" y="1552703"/>
            <a:ext cx="6600509" cy="329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858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514350" indent="-171450" defTabSz="6858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857250" indent="-171450" defTabSz="6858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200150" indent="-171450" defTabSz="6858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543050" indent="-171450" defTabSz="6858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000250" indent="-17145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457450" indent="-17145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2914650" indent="-17145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371850" indent="-17145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+mn-lt"/>
                <a:cs typeface="Arial"/>
              </a:rPr>
              <a:t>Visit us at </a:t>
            </a:r>
            <a:r>
              <a:rPr lang="en-US" sz="2000" b="1" dirty="0" err="1">
                <a:solidFill>
                  <a:schemeClr val="bg1"/>
                </a:solidFill>
                <a:latin typeface="+mn-lt"/>
                <a:cs typeface="Arial"/>
              </a:rPr>
              <a:t>icann.org</a:t>
            </a:r>
            <a:endParaRPr lang="en-US" sz="2000" b="1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5" name="Text Placeholder 33"/>
          <p:cNvSpPr txBox="1">
            <a:spLocks/>
          </p:cNvSpPr>
          <p:nvPr userDrawn="1"/>
        </p:nvSpPr>
        <p:spPr bwMode="auto">
          <a:xfrm>
            <a:off x="2543489" y="1049144"/>
            <a:ext cx="5230690" cy="32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556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514350" indent="-171450" defTabSz="4556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857250" indent="-171450" defTabSz="4556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200150" indent="-171450" defTabSz="4556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543050" indent="-171450" defTabSz="4556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000250" indent="-17145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457450" indent="-17145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2914650" indent="-17145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371850" indent="-17145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AU" sz="2700" b="1">
                <a:solidFill>
                  <a:schemeClr val="bg1"/>
                </a:solidFill>
                <a:latin typeface="+mn-lt"/>
                <a:ea typeface="Segoe UI" charset="0"/>
                <a:cs typeface="Arial"/>
              </a:rPr>
              <a:t>Thank You and Questions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" y="685224"/>
            <a:ext cx="2232955" cy="1864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350">
              <a:solidFill>
                <a:prstClr val="white"/>
              </a:solidFill>
              <a:cs typeface="Arial"/>
            </a:endParaRPr>
          </a:p>
        </p:txBody>
      </p:sp>
      <p:pic>
        <p:nvPicPr>
          <p:cNvPr id="7" name="Picture 6" descr="ICANN_Logo_W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982" y="871077"/>
            <a:ext cx="1962493" cy="1523172"/>
          </a:xfrm>
          <a:prstGeom prst="rect">
            <a:avLst/>
          </a:prstGeom>
        </p:spPr>
      </p:pic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2543489" y="1865312"/>
            <a:ext cx="5973449" cy="3465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Arial"/>
              </a:defRPr>
            </a:lvl1pPr>
            <a:lvl2pPr marL="45720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Arial"/>
              </a:defRPr>
            </a:lvl2pPr>
            <a:lvl3pPr marL="91440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Arial"/>
              </a:defRPr>
            </a:lvl3pPr>
            <a:lvl4pPr marL="137160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Arial"/>
              </a:defRPr>
            </a:lvl4pPr>
            <a:lvl5pPr marL="1828800" indent="0">
              <a:buFontTx/>
              <a:buNone/>
              <a:defRPr lang="en-US" sz="2000" kern="1200" dirty="0">
                <a:solidFill>
                  <a:schemeClr val="bg1"/>
                </a:solidFill>
                <a:latin typeface="+mn-lt"/>
                <a:ea typeface="ＭＳ Ｐゴシック" charset="0"/>
                <a:cs typeface="Arial"/>
              </a:defRPr>
            </a:lvl5pPr>
          </a:lstStyle>
          <a:p>
            <a:pPr lvl="0"/>
            <a:r>
              <a:rPr lang="en-US" dirty="0"/>
              <a:t>Email: email</a:t>
            </a:r>
          </a:p>
        </p:txBody>
      </p:sp>
      <p:sp>
        <p:nvSpPr>
          <p:cNvPr id="31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Engage with ICANN</a:t>
            </a: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2543489" y="4228306"/>
            <a:ext cx="3416667" cy="365760"/>
            <a:chOff x="5325979" y="4715893"/>
            <a:chExt cx="3416667" cy="365760"/>
          </a:xfrm>
        </p:grpSpPr>
        <p:sp>
          <p:nvSpPr>
            <p:cNvPr id="33" name="Text Placeholder 32"/>
            <p:cNvSpPr txBox="1">
              <a:spLocks/>
            </p:cNvSpPr>
            <p:nvPr/>
          </p:nvSpPr>
          <p:spPr>
            <a:xfrm>
              <a:off x="5793339" y="4734885"/>
              <a:ext cx="2949307" cy="339725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457082">
                <a:spcBef>
                  <a:spcPct val="20000"/>
                </a:spcBef>
                <a:buNone/>
                <a:defRPr/>
              </a:pPr>
              <a:r>
                <a:rPr lang="en-US" sz="1400" err="1">
                  <a:solidFill>
                    <a:srgbClr val="0A304B"/>
                  </a:solidFill>
                  <a:latin typeface="+mn-lt"/>
                  <a:ea typeface="Segoe UI" panose="020B0502040204020203" pitchFamily="34" charset="0"/>
                  <a:cs typeface="Arial"/>
                  <a:hlinkClick r:id="rId3"/>
                </a:rPr>
                <a:t>flickr.com</a:t>
              </a:r>
              <a:r>
                <a:rPr lang="en-US" sz="1400">
                  <a:solidFill>
                    <a:srgbClr val="0A304B"/>
                  </a:solidFill>
                  <a:latin typeface="+mn-lt"/>
                  <a:ea typeface="Segoe UI" panose="020B0502040204020203" pitchFamily="34" charset="0"/>
                  <a:cs typeface="Arial"/>
                  <a:hlinkClick r:id="rId3"/>
                </a:rPr>
                <a:t>/</a:t>
              </a:r>
              <a:r>
                <a:rPr lang="en-US" sz="1400" err="1">
                  <a:solidFill>
                    <a:srgbClr val="0A304B"/>
                  </a:solidFill>
                  <a:latin typeface="+mn-lt"/>
                  <a:ea typeface="Segoe UI" panose="020B0502040204020203" pitchFamily="34" charset="0"/>
                  <a:cs typeface="Arial"/>
                  <a:hlinkClick r:id="rId3"/>
                </a:rPr>
                <a:t>icann</a:t>
              </a:r>
              <a:endParaRPr lang="en-US" sz="1400">
                <a:solidFill>
                  <a:srgbClr val="0A304B"/>
                </a:solidFill>
                <a:latin typeface="+mn-lt"/>
                <a:ea typeface="Segoe UI" panose="020B0502040204020203" pitchFamily="34" charset="0"/>
                <a:cs typeface="Arial"/>
              </a:endParaRPr>
            </a:p>
          </p:txBody>
        </p:sp>
        <p:pic>
          <p:nvPicPr>
            <p:cNvPr id="34" name="Picture 33" descr="1420947842_social_style_3_flikr-128.png">
              <a:hlinkClick r:id="rId4" action="ppaction://hlinkfile"/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25979" y="4715893"/>
              <a:ext cx="365760" cy="365760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 userDrawn="1"/>
        </p:nvGrpSpPr>
        <p:grpSpPr>
          <a:xfrm>
            <a:off x="2543489" y="4726326"/>
            <a:ext cx="3636602" cy="365760"/>
            <a:chOff x="1235726" y="5571713"/>
            <a:chExt cx="3636602" cy="365760"/>
          </a:xfrm>
        </p:grpSpPr>
        <p:sp>
          <p:nvSpPr>
            <p:cNvPr id="36" name="Text Placeholder 32"/>
            <p:cNvSpPr txBox="1">
              <a:spLocks/>
            </p:cNvSpPr>
            <p:nvPr/>
          </p:nvSpPr>
          <p:spPr>
            <a:xfrm>
              <a:off x="1703086" y="5592033"/>
              <a:ext cx="3169242" cy="339725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457082">
                <a:spcBef>
                  <a:spcPct val="20000"/>
                </a:spcBef>
                <a:buNone/>
                <a:defRPr/>
              </a:pPr>
              <a:r>
                <a:rPr lang="en-US" sz="1400" err="1">
                  <a:solidFill>
                    <a:srgbClr val="0A304B"/>
                  </a:solidFill>
                  <a:latin typeface="+mn-lt"/>
                  <a:ea typeface="Segoe UI" panose="020B0502040204020203" pitchFamily="34" charset="0"/>
                  <a:cs typeface="Arial"/>
                  <a:hlinkClick r:id="rId6"/>
                </a:rPr>
                <a:t>linkedin</a:t>
              </a:r>
              <a:r>
                <a:rPr lang="en-US" sz="1400">
                  <a:solidFill>
                    <a:srgbClr val="0A304B"/>
                  </a:solidFill>
                  <a:latin typeface="+mn-lt"/>
                  <a:ea typeface="Segoe UI" panose="020B0502040204020203" pitchFamily="34" charset="0"/>
                  <a:cs typeface="Arial"/>
                  <a:hlinkClick r:id="rId6"/>
                </a:rPr>
                <a:t>/company/</a:t>
              </a:r>
              <a:r>
                <a:rPr lang="en-US" sz="1400" err="1">
                  <a:solidFill>
                    <a:srgbClr val="0A304B"/>
                  </a:solidFill>
                  <a:latin typeface="+mn-lt"/>
                  <a:ea typeface="Segoe UI" panose="020B0502040204020203" pitchFamily="34" charset="0"/>
                  <a:cs typeface="Arial"/>
                  <a:hlinkClick r:id="rId6"/>
                </a:rPr>
                <a:t>icann</a:t>
              </a:r>
              <a:endParaRPr lang="en-US" sz="1400">
                <a:solidFill>
                  <a:srgbClr val="0A304B"/>
                </a:solidFill>
                <a:latin typeface="+mn-lt"/>
                <a:ea typeface="Segoe UI" panose="020B0502040204020203" pitchFamily="34" charset="0"/>
                <a:cs typeface="Arial"/>
              </a:endParaRPr>
            </a:p>
          </p:txBody>
        </p:sp>
        <p:pic>
          <p:nvPicPr>
            <p:cNvPr id="37" name="Picture 36" descr="1420948164_social_style_3_in-128.png">
              <a:hlinkClick r:id="rId7" action="ppaction://hlinkfile"/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35726" y="5571713"/>
              <a:ext cx="365760" cy="36576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 userDrawn="1"/>
        </p:nvGrpSpPr>
        <p:grpSpPr>
          <a:xfrm>
            <a:off x="2543489" y="2734246"/>
            <a:ext cx="2809587" cy="365760"/>
            <a:chOff x="1235726" y="3073176"/>
            <a:chExt cx="2809587" cy="365760"/>
          </a:xfrm>
        </p:grpSpPr>
        <p:sp>
          <p:nvSpPr>
            <p:cNvPr id="39" name="Text Placeholder 32"/>
            <p:cNvSpPr txBox="1">
              <a:spLocks/>
            </p:cNvSpPr>
            <p:nvPr/>
          </p:nvSpPr>
          <p:spPr>
            <a:xfrm>
              <a:off x="1703087" y="3093496"/>
              <a:ext cx="2342226" cy="339725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457082">
                <a:spcBef>
                  <a:spcPct val="20000"/>
                </a:spcBef>
                <a:buNone/>
                <a:defRPr/>
              </a:pPr>
              <a:r>
                <a:rPr lang="en-US" sz="1400">
                  <a:solidFill>
                    <a:srgbClr val="0A304B"/>
                  </a:solidFill>
                  <a:latin typeface="+mn-lt"/>
                  <a:ea typeface="Segoe UI" panose="020B0502040204020203" pitchFamily="34" charset="0"/>
                  <a:cs typeface="Arial"/>
                  <a:hlinkClick r:id="rId9"/>
                </a:rPr>
                <a:t>@</a:t>
              </a:r>
              <a:r>
                <a:rPr lang="en-US" sz="1400" err="1">
                  <a:solidFill>
                    <a:srgbClr val="0A304B"/>
                  </a:solidFill>
                  <a:latin typeface="+mn-lt"/>
                  <a:ea typeface="Segoe UI" panose="020B0502040204020203" pitchFamily="34" charset="0"/>
                  <a:cs typeface="Arial"/>
                  <a:hlinkClick r:id="rId9"/>
                </a:rPr>
                <a:t>icann</a:t>
              </a:r>
              <a:endParaRPr lang="en-US" sz="1400">
                <a:solidFill>
                  <a:srgbClr val="0A304B"/>
                </a:solidFill>
                <a:latin typeface="+mn-lt"/>
                <a:ea typeface="Segoe UI" panose="020B0502040204020203" pitchFamily="34" charset="0"/>
                <a:cs typeface="Arial"/>
              </a:endParaRPr>
            </a:p>
          </p:txBody>
        </p:sp>
        <p:pic>
          <p:nvPicPr>
            <p:cNvPr id="40" name="Picture 39" descr="1420948433_social_style_3_twiter-128.png">
              <a:hlinkClick r:id="rId10" action="ppaction://hlinkfile"/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35726" y="3073176"/>
              <a:ext cx="365760" cy="365760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 userDrawn="1"/>
        </p:nvGrpSpPr>
        <p:grpSpPr>
          <a:xfrm>
            <a:off x="2543489" y="3232266"/>
            <a:ext cx="3730320" cy="365760"/>
            <a:chOff x="1235727" y="3892739"/>
            <a:chExt cx="3730320" cy="365760"/>
          </a:xfrm>
        </p:grpSpPr>
        <p:sp>
          <p:nvSpPr>
            <p:cNvPr id="42" name="Text Placeholder 32"/>
            <p:cNvSpPr txBox="1">
              <a:spLocks/>
            </p:cNvSpPr>
            <p:nvPr/>
          </p:nvSpPr>
          <p:spPr>
            <a:xfrm>
              <a:off x="1703086" y="3913059"/>
              <a:ext cx="3262961" cy="339725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457082">
                <a:spcBef>
                  <a:spcPct val="20000"/>
                </a:spcBef>
                <a:buNone/>
                <a:defRPr/>
              </a:pPr>
              <a:r>
                <a:rPr lang="en-US" sz="1400">
                  <a:solidFill>
                    <a:srgbClr val="0A304B"/>
                  </a:solidFill>
                  <a:latin typeface="+mn-lt"/>
                  <a:ea typeface="Segoe UI" panose="020B0502040204020203" pitchFamily="34" charset="0"/>
                  <a:cs typeface="Arial"/>
                  <a:hlinkClick r:id="rId12"/>
                </a:rPr>
                <a:t>facebook.com/</a:t>
              </a:r>
              <a:r>
                <a:rPr lang="en-US" sz="1400" err="1">
                  <a:solidFill>
                    <a:srgbClr val="0A304B"/>
                  </a:solidFill>
                  <a:latin typeface="+mn-lt"/>
                  <a:ea typeface="Segoe UI" panose="020B0502040204020203" pitchFamily="34" charset="0"/>
                  <a:cs typeface="Arial"/>
                  <a:hlinkClick r:id="rId12"/>
                </a:rPr>
                <a:t>icannorg</a:t>
              </a:r>
              <a:r>
                <a:rPr lang="en-US" sz="1400">
                  <a:solidFill>
                    <a:srgbClr val="0A304B"/>
                  </a:solidFill>
                  <a:latin typeface="+mn-lt"/>
                  <a:ea typeface="Segoe UI" panose="020B0502040204020203" pitchFamily="34" charset="0"/>
                  <a:cs typeface="Arial"/>
                  <a:hlinkClick r:id="rId12"/>
                </a:rPr>
                <a:t> </a:t>
              </a:r>
              <a:endParaRPr lang="en-US" sz="1400">
                <a:solidFill>
                  <a:srgbClr val="0A304B"/>
                </a:solidFill>
                <a:latin typeface="+mn-lt"/>
                <a:ea typeface="Segoe UI" panose="020B0502040204020203" pitchFamily="34" charset="0"/>
                <a:cs typeface="Arial"/>
              </a:endParaRPr>
            </a:p>
          </p:txBody>
        </p:sp>
        <p:pic>
          <p:nvPicPr>
            <p:cNvPr id="43" name="Picture 42" descr="1420948141_social_style_3_facebook-128.png">
              <a:hlinkClick r:id="rId13" action="ppaction://hlinkfile"/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35727" y="3892739"/>
              <a:ext cx="365760" cy="365760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 userDrawn="1"/>
        </p:nvGrpSpPr>
        <p:grpSpPr>
          <a:xfrm>
            <a:off x="2543489" y="3730286"/>
            <a:ext cx="3636602" cy="365760"/>
            <a:chOff x="1235726" y="4721075"/>
            <a:chExt cx="3636602" cy="365760"/>
          </a:xfrm>
        </p:grpSpPr>
        <p:pic>
          <p:nvPicPr>
            <p:cNvPr id="45" name="Picture 44" descr="1420948149_social_style_3_youtube-128.png">
              <a:hlinkClick r:id="rId15" action="ppaction://hlinkfile"/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35726" y="4721075"/>
              <a:ext cx="365760" cy="365760"/>
            </a:xfrm>
            <a:prstGeom prst="rect">
              <a:avLst/>
            </a:prstGeom>
          </p:spPr>
        </p:pic>
        <p:sp>
          <p:nvSpPr>
            <p:cNvPr id="46" name="Text Placeholder 32"/>
            <p:cNvSpPr txBox="1">
              <a:spLocks/>
            </p:cNvSpPr>
            <p:nvPr/>
          </p:nvSpPr>
          <p:spPr>
            <a:xfrm>
              <a:off x="1703086" y="4734885"/>
              <a:ext cx="3169242" cy="339725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457082">
                <a:spcBef>
                  <a:spcPct val="20000"/>
                </a:spcBef>
                <a:buNone/>
                <a:defRPr/>
              </a:pPr>
              <a:r>
                <a:rPr lang="en-US" sz="1400">
                  <a:solidFill>
                    <a:srgbClr val="0A304B"/>
                  </a:solidFill>
                  <a:latin typeface="+mn-lt"/>
                  <a:ea typeface="Segoe UI" panose="020B0502040204020203" pitchFamily="34" charset="0"/>
                  <a:cs typeface="Arial"/>
                  <a:hlinkClick r:id="rId17"/>
                </a:rPr>
                <a:t>youtube.com/</a:t>
              </a:r>
              <a:r>
                <a:rPr lang="en-US" sz="1400" err="1">
                  <a:solidFill>
                    <a:srgbClr val="0A304B"/>
                  </a:solidFill>
                  <a:latin typeface="+mn-lt"/>
                  <a:ea typeface="Segoe UI" panose="020B0502040204020203" pitchFamily="34" charset="0"/>
                  <a:cs typeface="Arial"/>
                  <a:hlinkClick r:id="rId17"/>
                </a:rPr>
                <a:t>icannnews</a:t>
              </a:r>
              <a:endParaRPr lang="en-US" sz="1400">
                <a:solidFill>
                  <a:srgbClr val="0A304B"/>
                </a:solidFill>
                <a:latin typeface="+mn-lt"/>
                <a:ea typeface="Segoe UI" panose="020B0502040204020203" pitchFamily="34" charset="0"/>
                <a:cs typeface="Arial"/>
              </a:endParaRP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2543489" y="5722367"/>
            <a:ext cx="2586167" cy="365760"/>
            <a:chOff x="5325979" y="3073176"/>
            <a:chExt cx="2586167" cy="365760"/>
          </a:xfrm>
        </p:grpSpPr>
        <p:sp>
          <p:nvSpPr>
            <p:cNvPr id="48" name="Text Placeholder 32"/>
            <p:cNvSpPr txBox="1">
              <a:spLocks/>
            </p:cNvSpPr>
            <p:nvPr/>
          </p:nvSpPr>
          <p:spPr>
            <a:xfrm>
              <a:off x="5793339" y="3093496"/>
              <a:ext cx="2118807" cy="339725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457082">
                <a:spcBef>
                  <a:spcPct val="20000"/>
                </a:spcBef>
                <a:buNone/>
                <a:defRPr/>
              </a:pPr>
              <a:r>
                <a:rPr lang="en-US" sz="1400" err="1">
                  <a:solidFill>
                    <a:srgbClr val="0A304B"/>
                  </a:solidFill>
                  <a:latin typeface="+mn-lt"/>
                  <a:ea typeface="Segoe UI" panose="020B0502040204020203" pitchFamily="34" charset="0"/>
                  <a:cs typeface="Arial"/>
                  <a:hlinkClick r:id="rId18"/>
                </a:rPr>
                <a:t>soundcloud</a:t>
              </a:r>
              <a:r>
                <a:rPr lang="en-US" sz="1400">
                  <a:solidFill>
                    <a:srgbClr val="0A304B"/>
                  </a:solidFill>
                  <a:latin typeface="+mn-lt"/>
                  <a:ea typeface="Segoe UI" panose="020B0502040204020203" pitchFamily="34" charset="0"/>
                  <a:cs typeface="Arial"/>
                  <a:hlinkClick r:id="rId18"/>
                </a:rPr>
                <a:t>/</a:t>
              </a:r>
              <a:r>
                <a:rPr lang="en-US" sz="1400" err="1">
                  <a:solidFill>
                    <a:srgbClr val="0A304B"/>
                  </a:solidFill>
                  <a:latin typeface="+mn-lt"/>
                  <a:ea typeface="Segoe UI" panose="020B0502040204020203" pitchFamily="34" charset="0"/>
                  <a:cs typeface="Arial"/>
                  <a:hlinkClick r:id="rId18"/>
                </a:rPr>
                <a:t>icann</a:t>
              </a:r>
              <a:endParaRPr lang="en-US" sz="1400">
                <a:solidFill>
                  <a:srgbClr val="0A304B"/>
                </a:solidFill>
                <a:latin typeface="+mn-lt"/>
                <a:ea typeface="Segoe UI" panose="020B0502040204020203" pitchFamily="34" charset="0"/>
                <a:cs typeface="Arial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25979" y="3073176"/>
              <a:ext cx="365760" cy="365760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 userDrawn="1"/>
        </p:nvGrpSpPr>
        <p:grpSpPr>
          <a:xfrm>
            <a:off x="2543489" y="5224346"/>
            <a:ext cx="3416667" cy="365760"/>
            <a:chOff x="5325979" y="5571713"/>
            <a:chExt cx="3416667" cy="365760"/>
          </a:xfrm>
        </p:grpSpPr>
        <p:sp>
          <p:nvSpPr>
            <p:cNvPr id="51" name="Text Placeholder 32"/>
            <p:cNvSpPr txBox="1">
              <a:spLocks/>
            </p:cNvSpPr>
            <p:nvPr/>
          </p:nvSpPr>
          <p:spPr>
            <a:xfrm>
              <a:off x="5793339" y="5592033"/>
              <a:ext cx="2949307" cy="339725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457082">
                <a:spcBef>
                  <a:spcPct val="20000"/>
                </a:spcBef>
                <a:buNone/>
                <a:defRPr/>
              </a:pPr>
              <a:r>
                <a:rPr lang="en-US" sz="1400" err="1">
                  <a:solidFill>
                    <a:srgbClr val="0A304B"/>
                  </a:solidFill>
                  <a:latin typeface="+mn-lt"/>
                  <a:ea typeface="Segoe UI" panose="020B0502040204020203" pitchFamily="34" charset="0"/>
                  <a:cs typeface="Arial"/>
                  <a:hlinkClick r:id="rId20"/>
                </a:rPr>
                <a:t>slideshare</a:t>
              </a:r>
              <a:r>
                <a:rPr lang="en-US" sz="1400">
                  <a:solidFill>
                    <a:srgbClr val="0A304B"/>
                  </a:solidFill>
                  <a:latin typeface="+mn-lt"/>
                  <a:ea typeface="Segoe UI" panose="020B0502040204020203" pitchFamily="34" charset="0"/>
                  <a:cs typeface="Arial"/>
                  <a:hlinkClick r:id="rId20"/>
                </a:rPr>
                <a:t>/</a:t>
              </a:r>
              <a:r>
                <a:rPr lang="en-US" sz="1400" err="1">
                  <a:solidFill>
                    <a:srgbClr val="0A304B"/>
                  </a:solidFill>
                  <a:latin typeface="+mn-lt"/>
                  <a:ea typeface="Segoe UI" panose="020B0502040204020203" pitchFamily="34" charset="0"/>
                  <a:cs typeface="Arial"/>
                  <a:hlinkClick r:id="rId20"/>
                </a:rPr>
                <a:t>icannpresentations</a:t>
              </a:r>
              <a:endParaRPr lang="en-US" sz="1400">
                <a:solidFill>
                  <a:srgbClr val="0A304B"/>
                </a:solidFill>
                <a:latin typeface="+mn-lt"/>
                <a:ea typeface="Segoe UI" panose="020B0502040204020203" pitchFamily="34" charset="0"/>
                <a:cs typeface="Arial"/>
              </a:endParaRPr>
            </a:p>
          </p:txBody>
        </p:sp>
        <p:pic>
          <p:nvPicPr>
            <p:cNvPr id="52" name="Picture 51" descr="1420948164_social_style_3_in-128.png">
              <a:hlinkClick r:id="rId7" action="ppaction://hlinkfile"/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25979" y="5571713"/>
              <a:ext cx="365760" cy="365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72573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gage with ICAN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313656" y="685224"/>
            <a:ext cx="6830343" cy="18649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350">
              <a:solidFill>
                <a:prstClr val="white"/>
              </a:solidFill>
              <a:cs typeface="Arial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" y="685224"/>
            <a:ext cx="2232955" cy="1864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350">
              <a:solidFill>
                <a:prstClr val="white"/>
              </a:solidFill>
              <a:cs typeface="Arial"/>
            </a:endParaRPr>
          </a:p>
        </p:txBody>
      </p:sp>
      <p:pic>
        <p:nvPicPr>
          <p:cNvPr id="7" name="Picture 6" descr="ICANN_Logo_W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982" y="871077"/>
            <a:ext cx="1962493" cy="1523172"/>
          </a:xfrm>
          <a:prstGeom prst="rect">
            <a:avLst/>
          </a:prstGeom>
        </p:spPr>
      </p:pic>
      <p:sp>
        <p:nvSpPr>
          <p:cNvPr id="31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7886700" cy="531346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Engage with ICANN</a:t>
            </a:r>
          </a:p>
        </p:txBody>
      </p:sp>
    </p:spTree>
    <p:extLst>
      <p:ext uri="{BB962C8B-B14F-4D97-AF65-F5344CB8AC3E}">
        <p14:creationId xmlns:p14="http://schemas.microsoft.com/office/powerpoint/2010/main" val="19628516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gage with ICAN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32"/>
          <p:cNvSpPr txBox="1">
            <a:spLocks/>
          </p:cNvSpPr>
          <p:nvPr userDrawn="1"/>
        </p:nvSpPr>
        <p:spPr bwMode="auto">
          <a:xfrm>
            <a:off x="2191310" y="2425013"/>
            <a:ext cx="6330715" cy="34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858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514350" indent="-171450" defTabSz="6858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857250" indent="-171450" defTabSz="6858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200150" indent="-171450" defTabSz="6858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543050" indent="-171450" defTabSz="6858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000250" indent="-17145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457450" indent="-17145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2914650" indent="-17145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371850" indent="-17145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500">
                <a:solidFill>
                  <a:schemeClr val="bg1"/>
                </a:solidFill>
                <a:latin typeface="+mn-lt"/>
                <a:cs typeface="Arial"/>
              </a:rPr>
              <a:t>Visit us at </a:t>
            </a:r>
            <a:r>
              <a:rPr lang="en-US" sz="1500" b="1" err="1">
                <a:solidFill>
                  <a:schemeClr val="bg1"/>
                </a:solidFill>
                <a:latin typeface="+mn-lt"/>
                <a:cs typeface="Arial"/>
              </a:rPr>
              <a:t>icann.org</a:t>
            </a:r>
            <a:endParaRPr lang="en-US" sz="1500" b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31" name="Text Placeholder 33"/>
          <p:cNvSpPr txBox="1">
            <a:spLocks/>
          </p:cNvSpPr>
          <p:nvPr userDrawn="1"/>
        </p:nvSpPr>
        <p:spPr bwMode="auto">
          <a:xfrm>
            <a:off x="374212" y="862601"/>
            <a:ext cx="7403218" cy="39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556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514350" indent="-171450" defTabSz="4556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857250" indent="-171450" defTabSz="4556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200150" indent="-171450" defTabSz="4556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1543050" indent="-171450" defTabSz="455613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000250" indent="-17145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457450" indent="-17145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2914650" indent="-17145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371850" indent="-171450" defTabSz="455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endParaRPr lang="en-AU" sz="2700" b="1">
              <a:solidFill>
                <a:schemeClr val="bg1"/>
              </a:solidFill>
              <a:latin typeface="+mn-lt"/>
              <a:ea typeface="Segoe UI" charset="0"/>
              <a:cs typeface="Arial"/>
            </a:endParaRPr>
          </a:p>
        </p:txBody>
      </p:sp>
      <p:sp>
        <p:nvSpPr>
          <p:cNvPr id="33" name="Oval 32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cxnSp>
        <p:nvCxnSpPr>
          <p:cNvPr id="34" name="Straight Connector 33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79799" y="1039938"/>
            <a:ext cx="4287549" cy="760694"/>
          </a:xfrm>
          <a:prstGeom prst="rect">
            <a:avLst/>
          </a:prstGeom>
        </p:spPr>
      </p:pic>
      <p:sp>
        <p:nvSpPr>
          <p:cNvPr id="37" name="Oval 36"/>
          <p:cNvSpPr/>
          <p:nvPr userDrawn="1"/>
        </p:nvSpPr>
        <p:spPr>
          <a:xfrm>
            <a:off x="1811695" y="629759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flipH="1">
            <a:off x="0" y="6320453"/>
            <a:ext cx="179041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1878697" y="6320453"/>
            <a:ext cx="66934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 userDrawn="1"/>
        </p:nvSpPr>
        <p:spPr>
          <a:xfrm flipH="1">
            <a:off x="8610117" y="629759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 userDrawn="1"/>
        </p:nvSpPr>
        <p:spPr>
          <a:xfrm flipH="1">
            <a:off x="8610117" y="2196678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cxnSp>
        <p:nvCxnSpPr>
          <p:cNvPr id="42" name="Straight Connector 41"/>
          <p:cNvCxnSpPr>
            <a:endCxn id="43" idx="0"/>
          </p:cNvCxnSpPr>
          <p:nvPr userDrawn="1"/>
        </p:nvCxnSpPr>
        <p:spPr>
          <a:xfrm flipV="1">
            <a:off x="1834554" y="2281331"/>
            <a:ext cx="0" cy="399740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 userDrawn="1"/>
        </p:nvSpPr>
        <p:spPr>
          <a:xfrm rot="16200000">
            <a:off x="1834554" y="2220449"/>
            <a:ext cx="121764" cy="121764"/>
          </a:xfrm>
          <a:prstGeom prst="arc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cxnSp>
        <p:nvCxnSpPr>
          <p:cNvPr id="44" name="Straight Connector 43"/>
          <p:cNvCxnSpPr/>
          <p:nvPr userDrawn="1"/>
        </p:nvCxnSpPr>
        <p:spPr>
          <a:xfrm flipH="1">
            <a:off x="1895439" y="2220449"/>
            <a:ext cx="6691671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 flipH="1">
            <a:off x="8686803" y="6320453"/>
            <a:ext cx="45719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 flipH="1">
            <a:off x="8678063" y="2219538"/>
            <a:ext cx="46593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72578" y="2842544"/>
            <a:ext cx="3149229" cy="3236708"/>
          </a:xfrm>
          <a:prstGeom prst="rect">
            <a:avLst/>
          </a:prstGeom>
        </p:spPr>
      </p:pic>
      <p:sp>
        <p:nvSpPr>
          <p:cNvPr id="21" name="Title 4"/>
          <p:cNvSpPr>
            <a:spLocks noGrp="1"/>
          </p:cNvSpPr>
          <p:nvPr>
            <p:ph type="title" hasCustomPrompt="1"/>
          </p:nvPr>
        </p:nvSpPr>
        <p:spPr>
          <a:xfrm>
            <a:off x="374904" y="42394"/>
            <a:ext cx="8856010" cy="531346"/>
          </a:xfrm>
          <a:prstGeom prst="rect">
            <a:avLst/>
          </a:prstGeom>
        </p:spPr>
        <p:txBody>
          <a:bodyPr lIns="0" rIns="0"/>
          <a:lstStyle>
            <a:lvl1pPr>
              <a:defRPr lang="en-US" smtClean="0">
                <a:solidFill>
                  <a:schemeClr val="bg1"/>
                </a:solidFill>
                <a:ea typeface="Segoe UI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Engage with ICANN – </a:t>
            </a:r>
            <a:r>
              <a:rPr lang="en-US" dirty="0">
                <a:solidFill>
                  <a:schemeClr val="bg1"/>
                </a:solidFill>
                <a:latin typeface="+mn-lt"/>
                <a:ea typeface="Segoe UI" charset="0"/>
              </a:rPr>
              <a:t>Thank You and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0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Decor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Oval 7"/>
          <p:cNvSpPr/>
          <p:nvPr userDrawn="1"/>
        </p:nvSpPr>
        <p:spPr>
          <a:xfrm>
            <a:off x="1811695" y="6101651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0" y="6124511"/>
            <a:ext cx="179041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1878697" y="6124511"/>
            <a:ext cx="6693408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 userDrawn="1"/>
        </p:nvSpPr>
        <p:spPr>
          <a:xfrm flipH="1">
            <a:off x="8610117" y="6101651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 userDrawn="1"/>
        </p:nvSpPr>
        <p:spPr>
          <a:xfrm flipH="1">
            <a:off x="8610117" y="347037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V="1">
            <a:off x="1834554" y="3552825"/>
            <a:ext cx="0" cy="2529961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 userDrawn="1"/>
        </p:nvSpPr>
        <p:spPr>
          <a:xfrm rot="16200000">
            <a:off x="1834554" y="3494144"/>
            <a:ext cx="121764" cy="121764"/>
          </a:xfrm>
          <a:prstGeom prst="arc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1895439" y="3494144"/>
            <a:ext cx="6691671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8105" y="4878249"/>
            <a:ext cx="1193800" cy="952500"/>
          </a:xfrm>
          <a:prstGeom prst="rect">
            <a:avLst/>
          </a:prstGeom>
        </p:spPr>
      </p:pic>
      <p:sp>
        <p:nvSpPr>
          <p:cNvPr id="22" name="Title 2"/>
          <p:cNvSpPr>
            <a:spLocks noGrp="1"/>
          </p:cNvSpPr>
          <p:nvPr>
            <p:ph type="title" hasCustomPrompt="1"/>
          </p:nvPr>
        </p:nvSpPr>
        <p:spPr>
          <a:xfrm>
            <a:off x="2061883" y="761997"/>
            <a:ext cx="6382512" cy="2533369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spcBef>
                <a:spcPts val="0"/>
              </a:spcBef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r>
              <a:rPr lang="en-US" dirty="0"/>
              <a:t>(75 characters maximum)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070848" y="4593844"/>
            <a:ext cx="6382512" cy="7168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070848" y="5301687"/>
            <a:ext cx="6382512" cy="27360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Event Name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70848" y="5584257"/>
            <a:ext cx="6382512" cy="4037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DD Month 2017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70848" y="3652549"/>
            <a:ext cx="6382512" cy="7168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subtitle here (75 characters maximum)</a:t>
            </a:r>
          </a:p>
        </p:txBody>
      </p:sp>
    </p:spTree>
    <p:extLst>
      <p:ext uri="{BB962C8B-B14F-4D97-AF65-F5344CB8AC3E}">
        <p14:creationId xmlns:p14="http://schemas.microsoft.com/office/powerpoint/2010/main" val="362034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46179"/>
            <a:ext cx="8012951" cy="450663"/>
          </a:xfrm>
          <a:prstGeom prst="rect">
            <a:avLst/>
          </a:prstGeom>
        </p:spPr>
        <p:txBody>
          <a:bodyPr lIns="0" tIns="45720" rIns="0" bIns="45720"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8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8288" y="615707"/>
            <a:ext cx="9180576" cy="5705856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744" y="6460580"/>
            <a:ext cx="368521" cy="293992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2B49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rgbClr val="002B49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rgbClr val="002B49"/>
              </a:solidFill>
              <a:latin typeface="Arial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74904" y="46179"/>
            <a:ext cx="8012951" cy="450663"/>
          </a:xfrm>
          <a:prstGeom prst="rect">
            <a:avLst/>
          </a:prstGeom>
        </p:spPr>
        <p:txBody>
          <a:bodyPr lIns="0" tIns="45720" rIns="0" bIns="45720"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7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No Header/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744" y="6460580"/>
            <a:ext cx="368521" cy="293992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2B49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rgbClr val="002B49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rgbClr val="002B49"/>
              </a:solidFill>
              <a:latin typeface="Arial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74904" y="46179"/>
            <a:ext cx="8012951" cy="450663"/>
          </a:xfrm>
          <a:prstGeom prst="rect">
            <a:avLst/>
          </a:prstGeom>
        </p:spPr>
        <p:txBody>
          <a:bodyPr lIns="0" tIns="45720" rIns="0" bIns="45720"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8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alf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329943"/>
            <a:ext cx="9144000" cy="5280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744" y="6460580"/>
            <a:ext cx="368521" cy="293992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2B49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rgbClr val="002B49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rgbClr val="002B49"/>
              </a:solidFill>
              <a:latin typeface="Arial"/>
              <a:cs typeface="Arial"/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flipH="1">
            <a:off x="0" y="608083"/>
            <a:ext cx="914400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H="1">
            <a:off x="0" y="6320547"/>
            <a:ext cx="914400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623477"/>
            <a:ext cx="4598988" cy="568767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4904" y="46179"/>
            <a:ext cx="8012951" cy="450663"/>
          </a:xfrm>
          <a:prstGeom prst="rect">
            <a:avLst/>
          </a:prstGeom>
        </p:spPr>
        <p:txBody>
          <a:bodyPr lIns="0" tIns="45720" rIns="0" bIns="45720"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0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50" Type="http://schemas.openxmlformats.org/officeDocument/2006/relationships/theme" Target="../theme/theme1.xml"/><Relationship Id="rId5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2422" y="608083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462492" y="608083"/>
            <a:ext cx="8681508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744" y="6460580"/>
            <a:ext cx="368520" cy="293992"/>
          </a:xfrm>
          <a:prstGeom prst="rect">
            <a:avLst/>
          </a:prstGeom>
        </p:spPr>
      </p:pic>
      <p:sp>
        <p:nvSpPr>
          <p:cNvPr id="15" name="Oval 14"/>
          <p:cNvSpPr/>
          <p:nvPr userDrawn="1"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2422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462491" y="6320547"/>
            <a:ext cx="821795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 userDrawn="1"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772211" y="6320547"/>
            <a:ext cx="3717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8493978" y="6445465"/>
            <a:ext cx="7948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2B49"/>
                </a:solidFill>
                <a:latin typeface="Arial"/>
                <a:cs typeface="Arial"/>
              </a:rPr>
              <a:t>   | </a:t>
            </a:r>
            <a:fld id="{D43A6F16-D3CF-4F46-B6D9-B3CAB1B87938}" type="slidenum">
              <a:rPr lang="en-US" sz="1200" smtClean="0">
                <a:solidFill>
                  <a:srgbClr val="002B49"/>
                </a:solidFill>
                <a:latin typeface="Arial"/>
                <a:cs typeface="Arial"/>
              </a:rPr>
              <a:pPr algn="l"/>
              <a:t>‹#›</a:t>
            </a:fld>
            <a:endParaRPr lang="en-US" sz="1200" dirty="0">
              <a:solidFill>
                <a:srgbClr val="002B4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27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1" r:id="rId3"/>
    <p:sldLayoutId id="2147483672" r:id="rId4"/>
    <p:sldLayoutId id="2147483649" r:id="rId5"/>
    <p:sldLayoutId id="2147483673" r:id="rId6"/>
    <p:sldLayoutId id="2147483751" r:id="rId7"/>
    <p:sldLayoutId id="2147483752" r:id="rId8"/>
    <p:sldLayoutId id="2147483715" r:id="rId9"/>
    <p:sldLayoutId id="2147483660" r:id="rId10"/>
    <p:sldLayoutId id="2147483676" r:id="rId11"/>
    <p:sldLayoutId id="2147483675" r:id="rId12"/>
    <p:sldLayoutId id="2147483651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655" r:id="rId19"/>
    <p:sldLayoutId id="2147483718" r:id="rId20"/>
    <p:sldLayoutId id="2147483719" r:id="rId21"/>
    <p:sldLayoutId id="2147483753" r:id="rId22"/>
    <p:sldLayoutId id="2147483679" r:id="rId23"/>
    <p:sldLayoutId id="2147483727" r:id="rId24"/>
    <p:sldLayoutId id="2147483728" r:id="rId25"/>
    <p:sldLayoutId id="2147483730" r:id="rId26"/>
    <p:sldLayoutId id="2147483731" r:id="rId27"/>
    <p:sldLayoutId id="2147483732" r:id="rId28"/>
    <p:sldLayoutId id="2147483729" r:id="rId29"/>
    <p:sldLayoutId id="2147483734" r:id="rId30"/>
    <p:sldLayoutId id="2147483688" r:id="rId31"/>
    <p:sldLayoutId id="2147483743" r:id="rId32"/>
    <p:sldLayoutId id="2147483744" r:id="rId33"/>
    <p:sldLayoutId id="2147483745" r:id="rId34"/>
    <p:sldLayoutId id="2147483746" r:id="rId35"/>
    <p:sldLayoutId id="2147483747" r:id="rId36"/>
    <p:sldLayoutId id="2147483748" r:id="rId37"/>
    <p:sldLayoutId id="2147483750" r:id="rId38"/>
    <p:sldLayoutId id="2147483687" r:id="rId39"/>
    <p:sldLayoutId id="2147483735" r:id="rId40"/>
    <p:sldLayoutId id="2147483736" r:id="rId41"/>
    <p:sldLayoutId id="2147483737" r:id="rId42"/>
    <p:sldLayoutId id="2147483738" r:id="rId43"/>
    <p:sldLayoutId id="2147483739" r:id="rId44"/>
    <p:sldLayoutId id="2147483740" r:id="rId45"/>
    <p:sldLayoutId id="2147483742" r:id="rId46"/>
    <p:sldLayoutId id="2147483716" r:id="rId47"/>
    <p:sldLayoutId id="2147483754" r:id="rId48"/>
    <p:sldLayoutId id="2147483717" r:id="rId49"/>
  </p:sldLayoutIdLst>
  <p:hf hdr="0"/>
  <p:txStyles>
    <p:titleStyle>
      <a:lvl1pPr marL="0" indent="0" algn="l" defTabSz="457200" rtl="0" eaLnBrk="1" latinLnBrk="0" hangingPunct="1">
        <a:spcBef>
          <a:spcPct val="0"/>
        </a:spcBef>
        <a:buNone/>
        <a:defRPr lang="en-US" sz="2800" b="1" i="0" kern="1200" baseline="0" smtClean="0">
          <a:solidFill>
            <a:schemeClr val="accent6">
              <a:lumMod val="50000"/>
            </a:schemeClr>
          </a:solidFill>
          <a:effectLst/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365" userDrawn="1">
          <p15:clr>
            <a:srgbClr val="F26B43"/>
          </p15:clr>
        </p15:guide>
        <p15:guide id="4" pos="384" userDrawn="1">
          <p15:clr>
            <a:srgbClr val="F26B43"/>
          </p15:clr>
        </p15:guide>
        <p15:guide id="5" pos="260" userDrawn="1">
          <p15:clr>
            <a:srgbClr val="F26B43"/>
          </p15:clr>
        </p15:guide>
        <p15:guide id="6" orient="horz" pos="384" userDrawn="1">
          <p15:clr>
            <a:srgbClr val="F26B43"/>
          </p15:clr>
        </p15:guide>
        <p15:guide id="7" orient="horz" pos="39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microsoft.com/office/2007/relationships/hdphoto" Target="../media/hdphoto1.wdp"/><Relationship Id="rId5" Type="http://schemas.openxmlformats.org/officeDocument/2006/relationships/image" Target="../media/image32.png"/><Relationship Id="rId6" Type="http://schemas.microsoft.com/office/2007/relationships/hdphoto" Target="../media/hdphoto2.wdp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0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ann.org/dns-resolvers-updating-latest-trust-anchor" TargetMode="External"/><Relationship Id="rId4" Type="http://schemas.openxmlformats.org/officeDocument/2006/relationships/hyperlink" Target="https://github.com/iana-org/get-trust-anchor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data.iana.org/root-anchors/root-anchors.x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keysizetest.verisignlabs.com/" TargetMode="External"/><Relationship Id="rId3" Type="http://schemas.openxmlformats.org/officeDocument/2006/relationships/hyperlink" Target="https://www.dns-oarc.net/oarc/services/replysizetest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acnog.org/wg-dns-ksk-rollover" TargetMode="External"/><Relationship Id="rId4" Type="http://schemas.openxmlformats.org/officeDocument/2006/relationships/hyperlink" Target="https://listas.nic.cl/mailman/listinfo/dns-esp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icann.org/kskrol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Estado de la rotación de la llave KSK para la raíz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Mauricio Vergara Ereche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LACNIC 27 &amp; LACNOG 2017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22 Sep 2017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 smtClean="0"/>
              <a:t>…ya casi lo logramos!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7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RFC 5011: </a:t>
            </a:r>
            <a:r>
              <a:rPr lang="en-US" dirty="0" err="1" smtClean="0"/>
              <a:t>Actualización</a:t>
            </a:r>
            <a:r>
              <a:rPr lang="en-US" dirty="0" smtClean="0"/>
              <a:t> </a:t>
            </a:r>
            <a:r>
              <a:rPr lang="en-US" dirty="0" err="1" smtClean="0"/>
              <a:t>automática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2751" y="1138989"/>
            <a:ext cx="8104188" cy="517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2400" dirty="0" err="1" smtClean="0">
                <a:cs typeface="Source Sans Pro"/>
              </a:rPr>
              <a:t>Actualización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automática</a:t>
            </a:r>
            <a:r>
              <a:rPr lang="en-US" sz="2400" dirty="0" smtClean="0">
                <a:cs typeface="Source Sans Pro"/>
              </a:rPr>
              <a:t> de </a:t>
            </a:r>
            <a:r>
              <a:rPr lang="en-US" sz="2400" dirty="0" err="1" smtClean="0">
                <a:cs typeface="Source Sans Pro"/>
              </a:rPr>
              <a:t>los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i="1" dirty="0" smtClean="0">
                <a:cs typeface="Source Sans Pro"/>
              </a:rPr>
              <a:t>Trust Anchors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2400" dirty="0" err="1" smtClean="0">
                <a:cs typeface="Source Sans Pro"/>
              </a:rPr>
              <a:t>Usa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actuales</a:t>
            </a:r>
            <a:r>
              <a:rPr lang="en-US" sz="2400" dirty="0" smtClean="0">
                <a:cs typeface="Source Sans Pro"/>
              </a:rPr>
              <a:t> trust anchors para </a:t>
            </a:r>
            <a:r>
              <a:rPr lang="en-US" sz="2400" b="1" dirty="0" err="1" smtClean="0">
                <a:cs typeface="Source Sans Pro"/>
              </a:rPr>
              <a:t>aprender</a:t>
            </a:r>
            <a:r>
              <a:rPr lang="en-US" sz="2400" b="1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los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nuevos</a:t>
            </a:r>
            <a:r>
              <a:rPr lang="en-US" sz="2400" dirty="0" smtClean="0">
                <a:cs typeface="Source Sans Pro"/>
              </a:rPr>
              <a:t/>
            </a:r>
            <a:br>
              <a:rPr lang="en-US" sz="2400" dirty="0" smtClean="0">
                <a:cs typeface="Source Sans Pro"/>
              </a:rPr>
            </a:br>
            <a:endParaRPr lang="en-US" sz="2400" dirty="0" smtClean="0">
              <a:cs typeface="Source Sans Pro"/>
            </a:endParaRPr>
          </a:p>
          <a:p>
            <a:pPr marL="742950" lvl="1" indent="-285750">
              <a:buFont typeface="Courier New" charset="0"/>
              <a:buChar char="o"/>
            </a:pPr>
            <a:r>
              <a:rPr lang="en-US" sz="2400" dirty="0" err="1" smtClean="0">
                <a:cs typeface="Source Sans Pro"/>
              </a:rPr>
              <a:t>Basado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en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b="1" dirty="0" err="1" smtClean="0">
                <a:cs typeface="Source Sans Pro"/>
              </a:rPr>
              <a:t>períodos</a:t>
            </a:r>
            <a:r>
              <a:rPr lang="en-US" sz="2400" b="1" dirty="0" smtClean="0">
                <a:cs typeface="Source Sans Pro"/>
              </a:rPr>
              <a:t> de </a:t>
            </a:r>
            <a:r>
              <a:rPr lang="en-US" sz="2400" b="1" dirty="0" err="1" smtClean="0">
                <a:cs typeface="Source Sans Pro"/>
              </a:rPr>
              <a:t>tiempo</a:t>
            </a:r>
            <a:r>
              <a:rPr lang="en-US" sz="2400" dirty="0" smtClean="0">
                <a:cs typeface="Source Sans Pro"/>
              </a:rPr>
              <a:t> – </a:t>
            </a:r>
            <a:r>
              <a:rPr lang="en-US" sz="2400" dirty="0" err="1" smtClean="0">
                <a:cs typeface="Source Sans Pro"/>
              </a:rPr>
              <a:t>si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una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nueva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llave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aparece</a:t>
            </a:r>
            <a:r>
              <a:rPr lang="en-US" sz="2400" dirty="0" smtClean="0">
                <a:cs typeface="Source Sans Pro"/>
              </a:rPr>
              <a:t> y </a:t>
            </a:r>
            <a:r>
              <a:rPr lang="en-US" sz="2400" dirty="0" err="1" smtClean="0">
                <a:cs typeface="Source Sans Pro"/>
              </a:rPr>
              <a:t>nadie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reclama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por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su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inclusión</a:t>
            </a:r>
            <a:r>
              <a:rPr lang="en-US" sz="2400" dirty="0" smtClean="0">
                <a:cs typeface="Source Sans Pro"/>
              </a:rPr>
              <a:t>, </a:t>
            </a:r>
            <a:r>
              <a:rPr lang="en-US" sz="2400" dirty="0" err="1" smtClean="0">
                <a:cs typeface="Source Sans Pro"/>
              </a:rPr>
              <a:t>entonces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puede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confiarse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en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ella</a:t>
            </a:r>
            <a:r>
              <a:rPr lang="en-US" sz="2400" dirty="0" smtClean="0">
                <a:cs typeface="Source Sans Pro"/>
              </a:rPr>
              <a:t/>
            </a:r>
            <a:br>
              <a:rPr lang="en-US" sz="2400" dirty="0" smtClean="0">
                <a:cs typeface="Source Sans Pro"/>
              </a:rPr>
            </a:br>
            <a:endParaRPr lang="en-US" sz="2400" dirty="0" smtClean="0">
              <a:cs typeface="Source Sans Pro"/>
            </a:endParaRPr>
          </a:p>
          <a:p>
            <a:pPr marL="742950" lvl="1" indent="-285750">
              <a:buFont typeface="Courier New" charset="0"/>
              <a:buChar char="o"/>
            </a:pPr>
            <a:r>
              <a:rPr lang="en-US" sz="2400" dirty="0" smtClean="0">
                <a:cs typeface="Source Sans Pro"/>
              </a:rPr>
              <a:t>El </a:t>
            </a:r>
            <a:r>
              <a:rPr lang="en-US" sz="2400" dirty="0" err="1" smtClean="0">
                <a:cs typeface="Source Sans Pro"/>
              </a:rPr>
              <a:t>período</a:t>
            </a:r>
            <a:r>
              <a:rPr lang="en-US" sz="2400" dirty="0" smtClean="0">
                <a:cs typeface="Source Sans Pro"/>
              </a:rPr>
              <a:t> para ”</a:t>
            </a:r>
            <a:r>
              <a:rPr lang="en-US" sz="2400" dirty="0" err="1" smtClean="0">
                <a:cs typeface="Source Sans Pro"/>
              </a:rPr>
              <a:t>darse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cuenta</a:t>
            </a:r>
            <a:r>
              <a:rPr lang="en-US" sz="2400" dirty="0" smtClean="0">
                <a:cs typeface="Source Sans Pro"/>
              </a:rPr>
              <a:t>” </a:t>
            </a:r>
            <a:r>
              <a:rPr lang="en-US" sz="2400" dirty="0" err="1" smtClean="0">
                <a:cs typeface="Source Sans Pro"/>
              </a:rPr>
              <a:t>es</a:t>
            </a:r>
            <a:r>
              <a:rPr lang="en-US" sz="2400" dirty="0" smtClean="0">
                <a:cs typeface="Source Sans Pro"/>
              </a:rPr>
              <a:t> de </a:t>
            </a:r>
            <a:r>
              <a:rPr lang="en-US" sz="2400" b="1" dirty="0" smtClean="0">
                <a:cs typeface="Source Sans Pro"/>
              </a:rPr>
              <a:t>30 </a:t>
            </a:r>
            <a:r>
              <a:rPr lang="en-US" sz="2400" b="1" dirty="0" err="1" smtClean="0">
                <a:cs typeface="Source Sans Pro"/>
              </a:rPr>
              <a:t>días</a:t>
            </a:r>
            <a:r>
              <a:rPr lang="en-US" sz="2400" dirty="0" smtClean="0">
                <a:cs typeface="Source Sans Pro"/>
              </a:rPr>
              <a:t>.</a:t>
            </a:r>
            <a:br>
              <a:rPr lang="en-US" sz="2400" dirty="0" smtClean="0">
                <a:cs typeface="Source Sans Pro"/>
              </a:rPr>
            </a:br>
            <a:endParaRPr lang="en-US" sz="2400" dirty="0" smtClean="0">
              <a:cs typeface="Source Sans Pro"/>
            </a:endParaRPr>
          </a:p>
          <a:p>
            <a:pPr marL="742950" lvl="1" indent="-285750">
              <a:buFont typeface="Courier New" charset="0"/>
              <a:buChar char="o"/>
            </a:pPr>
            <a:r>
              <a:rPr lang="en-US" sz="2400" dirty="0" err="1" smtClean="0">
                <a:cs typeface="Source Sans Pro"/>
              </a:rPr>
              <a:t>En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algunos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meses</a:t>
            </a:r>
            <a:r>
              <a:rPr lang="en-US" sz="2400" dirty="0" smtClean="0">
                <a:cs typeface="Source Sans Pro"/>
              </a:rPr>
              <a:t>, </a:t>
            </a:r>
            <a:r>
              <a:rPr lang="en-US" sz="2400" dirty="0" err="1" smtClean="0">
                <a:cs typeface="Source Sans Pro"/>
              </a:rPr>
              <a:t>este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método</a:t>
            </a:r>
            <a:r>
              <a:rPr lang="en-US" sz="2400" dirty="0" smtClean="0">
                <a:cs typeface="Source Sans Pro"/>
              </a:rPr>
              <a:t> se </a:t>
            </a:r>
            <a:r>
              <a:rPr lang="en-US" sz="2400" dirty="0" err="1" smtClean="0">
                <a:cs typeface="Source Sans Pro"/>
              </a:rPr>
              <a:t>usará</a:t>
            </a:r>
            <a:r>
              <a:rPr lang="en-US" sz="2400" dirty="0" smtClean="0">
                <a:cs typeface="Source Sans Pro"/>
              </a:rPr>
              <a:t> para </a:t>
            </a:r>
            <a:r>
              <a:rPr lang="en-US" sz="2400" b="1" dirty="0" err="1" smtClean="0">
                <a:cs typeface="Source Sans Pro"/>
              </a:rPr>
              <a:t>revocar</a:t>
            </a:r>
            <a:r>
              <a:rPr lang="en-US" sz="2400" b="1" dirty="0" smtClean="0">
                <a:cs typeface="Source Sans Pro"/>
              </a:rPr>
              <a:t> </a:t>
            </a:r>
            <a:r>
              <a:rPr lang="en-US" sz="2400" dirty="0" smtClean="0">
                <a:cs typeface="Source Sans Pro"/>
              </a:rPr>
              <a:t>KSK-2010</a:t>
            </a:r>
            <a:br>
              <a:rPr lang="en-US" sz="2400" dirty="0" smtClean="0">
                <a:cs typeface="Source Sans Pro"/>
              </a:rPr>
            </a:br>
            <a:endParaRPr lang="en-US" sz="2400" dirty="0" smtClean="0">
              <a:cs typeface="Source Sans Pro"/>
            </a:endParaRPr>
          </a:p>
          <a:p>
            <a:pPr marL="742950" lvl="1" indent="-285750">
              <a:buFont typeface="Courier New" charset="0"/>
              <a:buChar char="o"/>
            </a:pPr>
            <a:r>
              <a:rPr lang="en-US" sz="2400" dirty="0" smtClean="0">
                <a:cs typeface="Source Sans Pro"/>
              </a:rPr>
              <a:t>Los </a:t>
            </a:r>
            <a:r>
              <a:rPr lang="en-US" sz="2400" dirty="0" err="1" smtClean="0">
                <a:cs typeface="Source Sans Pro"/>
              </a:rPr>
              <a:t>operadores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pueden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b="1" dirty="0" err="1" smtClean="0">
                <a:cs typeface="Source Sans Pro"/>
              </a:rPr>
              <a:t>elegir</a:t>
            </a:r>
            <a:r>
              <a:rPr lang="en-US" sz="2400" dirty="0" smtClean="0">
                <a:cs typeface="Source Sans Pro"/>
              </a:rPr>
              <a:t> no </a:t>
            </a:r>
            <a:r>
              <a:rPr lang="en-US" sz="2400" dirty="0" err="1" smtClean="0">
                <a:cs typeface="Source Sans Pro"/>
              </a:rPr>
              <a:t>usar</a:t>
            </a:r>
            <a:r>
              <a:rPr lang="en-US" sz="2400" dirty="0" smtClean="0">
                <a:cs typeface="Source Sans Pro"/>
              </a:rPr>
              <a:t> las </a:t>
            </a:r>
            <a:r>
              <a:rPr lang="en-US" sz="2400" dirty="0" err="1" smtClean="0">
                <a:cs typeface="Source Sans Pro"/>
              </a:rPr>
              <a:t>actualizaciones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automáticas</a:t>
            </a:r>
            <a:r>
              <a:rPr lang="en-US" sz="2400" dirty="0" smtClean="0">
                <a:cs typeface="Source Sans Pr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15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Paso 2: </a:t>
            </a:r>
            <a:r>
              <a:rPr lang="en-US" dirty="0" err="1" smtClean="0"/>
              <a:t>Mi</a:t>
            </a:r>
            <a:r>
              <a:rPr lang="en-US" dirty="0" smtClean="0"/>
              <a:t> resolver </a:t>
            </a:r>
            <a:r>
              <a:rPr lang="en-US" dirty="0" err="1" smtClean="0"/>
              <a:t>caché</a:t>
            </a:r>
            <a:r>
              <a:rPr lang="en-US" dirty="0" smtClean="0"/>
              <a:t> </a:t>
            </a:r>
            <a:r>
              <a:rPr lang="en-US" dirty="0" err="1" smtClean="0"/>
              <a:t>valida</a:t>
            </a:r>
            <a:r>
              <a:rPr lang="en-US" dirty="0" smtClean="0"/>
              <a:t> DNSSEC?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2750" y="850231"/>
            <a:ext cx="81041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2400" dirty="0" err="1" smtClean="0">
                <a:cs typeface="Source Sans Pro"/>
              </a:rPr>
              <a:t>Probar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enviando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una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consulta</a:t>
            </a:r>
            <a:r>
              <a:rPr lang="en-US" sz="2400" dirty="0" smtClean="0">
                <a:cs typeface="Source Sans Pro"/>
              </a:rPr>
              <a:t> a ”</a:t>
            </a:r>
            <a:r>
              <a:rPr lang="en-US" sz="2400" b="1" i="1" dirty="0" err="1" smtClean="0">
                <a:cs typeface="Source Sans Pro"/>
              </a:rPr>
              <a:t>dnssec-failed.org</a:t>
            </a:r>
            <a:r>
              <a:rPr lang="en-US" sz="2400" i="1" dirty="0" smtClean="0">
                <a:cs typeface="Source Sans Pro"/>
              </a:rPr>
              <a:t>”</a:t>
            </a:r>
            <a:r>
              <a:rPr lang="en-US" sz="2400" dirty="0" smtClean="0">
                <a:cs typeface="Source Sans Pro"/>
              </a:rPr>
              <a:t> con </a:t>
            </a:r>
            <a:r>
              <a:rPr lang="en-US" sz="2400" dirty="0" err="1" smtClean="0">
                <a:cs typeface="Source Sans Pro"/>
              </a:rPr>
              <a:t>los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parámetros</a:t>
            </a:r>
            <a:r>
              <a:rPr lang="en-US" sz="2400" dirty="0" smtClean="0">
                <a:cs typeface="Source Sans Pro"/>
              </a:rPr>
              <a:t> DNSSEC </a:t>
            </a:r>
            <a:r>
              <a:rPr lang="en-US" sz="2400" dirty="0" err="1" smtClean="0">
                <a:cs typeface="Source Sans Pro"/>
              </a:rPr>
              <a:t>activados</a:t>
            </a:r>
            <a:r>
              <a:rPr lang="en-US" sz="2400" dirty="0" smtClean="0">
                <a:cs typeface="Source Sans Pro"/>
              </a:rPr>
              <a:t/>
            </a:r>
            <a:br>
              <a:rPr lang="en-US" sz="2400" dirty="0" smtClean="0">
                <a:cs typeface="Source Sans Pro"/>
              </a:rPr>
            </a:br>
            <a:endParaRPr lang="en-US" sz="2400" dirty="0" smtClean="0">
              <a:cs typeface="Source Sans Pro"/>
            </a:endParaRPr>
          </a:p>
          <a:p>
            <a:pPr marL="742950" lvl="1" indent="-285750">
              <a:buFont typeface="Courier New" charset="0"/>
              <a:buChar char="o"/>
            </a:pPr>
            <a:r>
              <a:rPr lang="en-US" sz="2400" dirty="0" smtClean="0">
                <a:cs typeface="Source Sans Pro"/>
              </a:rPr>
              <a:t>Si la </a:t>
            </a:r>
            <a:r>
              <a:rPr lang="en-US" sz="2400" dirty="0" err="1" smtClean="0">
                <a:cs typeface="Source Sans Pro"/>
              </a:rPr>
              <a:t>respuesta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retorna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b="1" dirty="0" smtClean="0">
                <a:cs typeface="Source Sans Pro"/>
              </a:rPr>
              <a:t>SERVFAIL</a:t>
            </a:r>
            <a:r>
              <a:rPr lang="en-US" sz="2400" dirty="0" smtClean="0">
                <a:cs typeface="Source Sans Pro"/>
              </a:rPr>
              <a:t>, </a:t>
            </a:r>
            <a:r>
              <a:rPr lang="en-US" sz="2400" dirty="0" err="1" smtClean="0">
                <a:cs typeface="Source Sans Pro"/>
              </a:rPr>
              <a:t>quiere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decir</a:t>
            </a:r>
            <a:r>
              <a:rPr lang="en-US" sz="2400" dirty="0" smtClean="0">
                <a:cs typeface="Source Sans Pro"/>
              </a:rPr>
              <a:t> que DNSSEC </a:t>
            </a:r>
            <a:r>
              <a:rPr lang="en-US" sz="2400" b="1" dirty="0" err="1" smtClean="0">
                <a:cs typeface="Source Sans Pro"/>
              </a:rPr>
              <a:t>sí</a:t>
            </a:r>
            <a:r>
              <a:rPr lang="en-US" sz="2400" b="1" dirty="0" smtClean="0">
                <a:cs typeface="Source Sans Pro"/>
              </a:rPr>
              <a:t> </a:t>
            </a:r>
            <a:r>
              <a:rPr lang="en-US" sz="2400" b="1" dirty="0" err="1" smtClean="0">
                <a:cs typeface="Source Sans Pro"/>
              </a:rPr>
              <a:t>está</a:t>
            </a:r>
            <a:r>
              <a:rPr lang="en-US" sz="2400" b="1" dirty="0" smtClean="0">
                <a:cs typeface="Source Sans Pro"/>
              </a:rPr>
              <a:t> </a:t>
            </a:r>
            <a:r>
              <a:rPr lang="en-US" sz="2400" b="1" dirty="0" err="1" smtClean="0">
                <a:cs typeface="Source Sans Pro"/>
              </a:rPr>
              <a:t>funcionando</a:t>
            </a:r>
            <a:r>
              <a:rPr lang="en-US" sz="2400" dirty="0" smtClean="0">
                <a:cs typeface="Source Sans Pro"/>
              </a:rPr>
              <a:t>.</a:t>
            </a:r>
            <a:br>
              <a:rPr lang="en-US" sz="2400" dirty="0" smtClean="0">
                <a:cs typeface="Source Sans Pro"/>
              </a:rPr>
            </a:br>
            <a:endParaRPr lang="en-US" sz="2400" dirty="0" smtClean="0">
              <a:cs typeface="Source Sans Pro"/>
            </a:endParaRPr>
          </a:p>
          <a:p>
            <a:pPr marL="742950" lvl="1" indent="-285750">
              <a:buFont typeface="Courier New" charset="0"/>
              <a:buChar char="o"/>
            </a:pPr>
            <a:r>
              <a:rPr lang="en-US" sz="2400" dirty="0" smtClean="0">
                <a:cs typeface="Source Sans Pro"/>
              </a:rPr>
              <a:t>Si la </a:t>
            </a:r>
            <a:r>
              <a:rPr lang="en-US" sz="2400" dirty="0" err="1" smtClean="0">
                <a:cs typeface="Source Sans Pro"/>
              </a:rPr>
              <a:t>respuesta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entrega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una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b="1" dirty="0" err="1" smtClean="0">
                <a:cs typeface="Source Sans Pro"/>
              </a:rPr>
              <a:t>dirección</a:t>
            </a:r>
            <a:r>
              <a:rPr lang="en-US" sz="2400" b="1" dirty="0" smtClean="0">
                <a:cs typeface="Source Sans Pro"/>
              </a:rPr>
              <a:t> IPv4</a:t>
            </a:r>
            <a:r>
              <a:rPr lang="en-US" sz="2400" dirty="0" smtClean="0">
                <a:cs typeface="Source Sans Pro"/>
              </a:rPr>
              <a:t>, </a:t>
            </a:r>
            <a:r>
              <a:rPr lang="en-US" sz="2400" dirty="0" err="1" smtClean="0">
                <a:cs typeface="Source Sans Pro"/>
              </a:rPr>
              <a:t>entonces</a:t>
            </a:r>
            <a:r>
              <a:rPr lang="en-US" sz="2400" dirty="0" smtClean="0">
                <a:cs typeface="Source Sans Pro"/>
              </a:rPr>
              <a:t> la </a:t>
            </a:r>
            <a:r>
              <a:rPr lang="en-US" sz="2400" dirty="0" err="1" smtClean="0">
                <a:cs typeface="Source Sans Pro"/>
              </a:rPr>
              <a:t>validación</a:t>
            </a:r>
            <a:r>
              <a:rPr lang="en-US" sz="2400" dirty="0" smtClean="0">
                <a:cs typeface="Source Sans Pro"/>
              </a:rPr>
              <a:t> DNSSEC </a:t>
            </a:r>
            <a:r>
              <a:rPr lang="en-US" sz="2400" b="1" dirty="0" smtClean="0">
                <a:cs typeface="Source Sans Pro"/>
              </a:rPr>
              <a:t>no </a:t>
            </a:r>
            <a:r>
              <a:rPr lang="en-US" sz="2400" b="1" dirty="0" err="1" smtClean="0">
                <a:cs typeface="Source Sans Pro"/>
              </a:rPr>
              <a:t>está</a:t>
            </a:r>
            <a:r>
              <a:rPr lang="en-US" sz="2400" b="1" dirty="0" smtClean="0">
                <a:cs typeface="Source Sans Pro"/>
              </a:rPr>
              <a:t> </a:t>
            </a:r>
            <a:r>
              <a:rPr lang="en-US" sz="2400" b="1" dirty="0" err="1" smtClean="0">
                <a:cs typeface="Source Sans Pro"/>
              </a:rPr>
              <a:t>funcionando</a:t>
            </a:r>
            <a:endParaRPr lang="en-US" sz="2400" dirty="0"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8637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Paso 2: </a:t>
            </a:r>
            <a:r>
              <a:rPr lang="en-US" dirty="0" err="1" smtClean="0"/>
              <a:t>Mi</a:t>
            </a:r>
            <a:r>
              <a:rPr lang="en-US" dirty="0" smtClean="0"/>
              <a:t> resolver </a:t>
            </a:r>
            <a:r>
              <a:rPr lang="en-US" dirty="0" err="1" smtClean="0"/>
              <a:t>caché</a:t>
            </a:r>
            <a:r>
              <a:rPr lang="en-US" dirty="0" smtClean="0"/>
              <a:t> </a:t>
            </a:r>
            <a:r>
              <a:rPr lang="en-US" dirty="0" err="1" smtClean="0"/>
              <a:t>valida</a:t>
            </a:r>
            <a:r>
              <a:rPr lang="en-US" dirty="0" smtClean="0"/>
              <a:t> DNSSEC?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" y="1659285"/>
            <a:ext cx="91439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C1F2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dig 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@$server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dnssec-failed.org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a +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dnssec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 &lt;&lt;&gt;&gt;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DiG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 9.8.3-P1 &lt;&lt;&gt;&gt;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dnssec-failed.org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 a +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dnssec</a:t>
            </a:r>
            <a:endParaRPr lang="en-US" sz="1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;; global options: +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cmd</a:t>
            </a:r>
            <a:endParaRPr lang="en-US" sz="1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;; Got answer: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;; -&gt;&gt;HEADER&lt;&lt;- opcode: QUERY, status: SERVFAIL, id: 10492</a:t>
            </a: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;; flags: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qr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rd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 QUERY: 1, ANSWER: 0, AUTHORITY: 0, ADDITIONAL: 1</a:t>
            </a: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000" dirty="0">
                <a:latin typeface="Courier" charset="0"/>
                <a:ea typeface="Courier" charset="0"/>
                <a:cs typeface="Courier" charset="0"/>
              </a:rPr>
            </a:br>
            <a:endParaRPr lang="en-US" sz="1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;; OPT PSEUDOSECTION:</a:t>
            </a: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 EDNS: version: 0, flags: do;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udp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: 4096</a:t>
            </a: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;; QUESTION SECTION:</a:t>
            </a: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dnssec-failed.org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. IN A</a:t>
            </a: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000" dirty="0">
                <a:latin typeface="Courier" charset="0"/>
                <a:ea typeface="Courier" charset="0"/>
                <a:cs typeface="Courier" charset="0"/>
              </a:rPr>
            </a:br>
            <a:endParaRPr lang="en-US" sz="1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;; Query time: 756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msec</a:t>
            </a:r>
            <a:endParaRPr lang="en-US" sz="1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;; SERVER: 10.47.11.34#53(10.47.11.34)</a:t>
            </a: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;; WHEN: Tue Sep  5 19:04:04 2017</a:t>
            </a: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;; MSG SIZE  rcvd: 46</a:t>
            </a:r>
          </a:p>
        </p:txBody>
      </p:sp>
      <p:sp>
        <p:nvSpPr>
          <p:cNvPr id="4" name="Oval 3"/>
          <p:cNvSpPr/>
          <p:nvPr/>
        </p:nvSpPr>
        <p:spPr>
          <a:xfrm>
            <a:off x="5786847" y="2618393"/>
            <a:ext cx="1789611" cy="634091"/>
          </a:xfrm>
          <a:prstGeom prst="ellipse">
            <a:avLst/>
          </a:prstGeom>
          <a:noFill/>
          <a:ln w="1905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28694" y="4056282"/>
            <a:ext cx="51090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</a:rPr>
              <a:t>DNSSEC is on!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Paso 2: </a:t>
            </a:r>
            <a:r>
              <a:rPr lang="en-US" dirty="0" err="1" smtClean="0"/>
              <a:t>Mi</a:t>
            </a:r>
            <a:r>
              <a:rPr lang="en-US" dirty="0" smtClean="0"/>
              <a:t> resolver </a:t>
            </a:r>
            <a:r>
              <a:rPr lang="en-US" dirty="0" err="1" smtClean="0"/>
              <a:t>caché</a:t>
            </a:r>
            <a:r>
              <a:rPr lang="en-US" dirty="0" smtClean="0"/>
              <a:t> </a:t>
            </a:r>
            <a:r>
              <a:rPr lang="en-US" dirty="0" err="1" smtClean="0"/>
              <a:t>valida</a:t>
            </a:r>
            <a:r>
              <a:rPr lang="en-US" dirty="0" smtClean="0"/>
              <a:t> DNSSEC?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513929"/>
            <a:ext cx="91439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C1F2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dig 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@$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server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dnssec-failed.org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a +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dnssec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 &lt;&lt;&gt;&gt;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DiG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 9.8.3-P1 &lt;&lt;&gt;&gt;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dnssec-failed.org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 a +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dnssec</a:t>
            </a:r>
            <a:endParaRPr lang="en-US" sz="1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;; global options: +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cmd</a:t>
            </a:r>
            <a:endParaRPr lang="en-US" sz="1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;; Got answer:</a:t>
            </a: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;; -&gt;&gt;HEADER&lt;&lt;- opcode: QUERY, status: NOERROR, id: 5832</a:t>
            </a: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;; flags: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qr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rd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 QUERY: 1, ANSWER: 1, AUTHORITY: 0, ADDITIONAL: 1</a:t>
            </a: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000" dirty="0">
                <a:latin typeface="Courier" charset="0"/>
                <a:ea typeface="Courier" charset="0"/>
                <a:cs typeface="Courier" charset="0"/>
              </a:rPr>
            </a:br>
            <a:endParaRPr lang="en-US" sz="1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;; OPT PSEUDOSECTION:</a:t>
            </a: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 EDNS: version: 0, flags: do;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udp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: 512</a:t>
            </a: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;; QUESTION SECTION:</a:t>
            </a: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dnssec-failed.org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. IN A</a:t>
            </a: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000" dirty="0">
                <a:latin typeface="Courier" charset="0"/>
                <a:ea typeface="Courier" charset="0"/>
                <a:cs typeface="Courier" charset="0"/>
              </a:rPr>
            </a:br>
            <a:endParaRPr lang="en-US" sz="1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;; ANSWER SECTION: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dnssec-failed.org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. 7200 IN A 69.252.80.75</a:t>
            </a: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000" dirty="0">
                <a:latin typeface="Courier" charset="0"/>
                <a:ea typeface="Courier" charset="0"/>
                <a:cs typeface="Courier" charset="0"/>
              </a:rPr>
            </a:br>
            <a:endParaRPr lang="en-US" sz="1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;; Query time: 76 </a:t>
            </a:r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msec</a:t>
            </a:r>
            <a:endParaRPr lang="en-US" sz="1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;; SERVER: 192.168.1.1#53(192.168.1.1)</a:t>
            </a: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;; WHEN: Tue Sep  5 18:58:57 2017</a:t>
            </a:r>
          </a:p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;; MSG SIZE  rcvd: 62</a:t>
            </a:r>
          </a:p>
        </p:txBody>
      </p:sp>
      <p:sp>
        <p:nvSpPr>
          <p:cNvPr id="7" name="Oval 6"/>
          <p:cNvSpPr/>
          <p:nvPr/>
        </p:nvSpPr>
        <p:spPr>
          <a:xfrm>
            <a:off x="4271554" y="4191107"/>
            <a:ext cx="2351315" cy="640315"/>
          </a:xfrm>
          <a:prstGeom prst="ellipse">
            <a:avLst/>
          </a:prstGeom>
          <a:noFill/>
          <a:ln w="1905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207" y="2913382"/>
            <a:ext cx="51475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DNSSEC is off!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79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Paso 3: 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sé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puedo</a:t>
            </a:r>
            <a:r>
              <a:rPr lang="en-US" dirty="0" smtClean="0"/>
              <a:t> </a:t>
            </a:r>
            <a:r>
              <a:rPr lang="en-US" dirty="0" err="1" smtClean="0"/>
              <a:t>confiar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KSK-2017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2750" y="687527"/>
            <a:ext cx="81041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75000"/>
              <a:buFont typeface="Courier New" charset="0"/>
              <a:buChar char="o"/>
            </a:pPr>
            <a:r>
              <a:rPr lang="en-US" sz="2400" dirty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b="1" dirty="0">
                <a:solidFill>
                  <a:srgbClr val="0C1F24"/>
                </a:solidFill>
                <a:cs typeface="Arial"/>
              </a:rPr>
              <a:t>BIND</a:t>
            </a:r>
          </a:p>
          <a:p>
            <a:pPr marL="800100" lvl="1" indent="-342900">
              <a:buSzPct val="75000"/>
              <a:buFont typeface="Courier New" charset="0"/>
              <a:buChar char="o"/>
            </a:pPr>
            <a:r>
              <a:rPr lang="en-US" sz="2400" dirty="0">
                <a:solidFill>
                  <a:srgbClr val="0C1F24"/>
                </a:solidFill>
                <a:cs typeface="Arial"/>
              </a:rPr>
              <a:t> 9.11.x "</a:t>
            </a:r>
            <a:r>
              <a:rPr lang="en-US" sz="2400" dirty="0" err="1"/>
              <a:t>rndc</a:t>
            </a:r>
            <a:r>
              <a:rPr lang="en-US" sz="2400" dirty="0"/>
              <a:t> managed-keys status"</a:t>
            </a:r>
            <a:endParaRPr lang="en-US" sz="2400" dirty="0">
              <a:solidFill>
                <a:srgbClr val="0C1F24"/>
              </a:solidFill>
              <a:cs typeface="Arial"/>
            </a:endParaRPr>
          </a:p>
          <a:p>
            <a:pPr marL="800100" lvl="1" indent="-342900">
              <a:buSzPct val="75000"/>
              <a:buFont typeface="Courier New" charset="0"/>
              <a:buChar char="o"/>
            </a:pPr>
            <a:r>
              <a:rPr lang="en-US" sz="2400" dirty="0">
                <a:solidFill>
                  <a:srgbClr val="0C1F24"/>
                </a:solidFill>
                <a:cs typeface="Arial"/>
              </a:rPr>
              <a:t> 9.9.x and 9.10.x "</a:t>
            </a:r>
            <a:r>
              <a:rPr lang="en-US" sz="2400" dirty="0" err="1">
                <a:solidFill>
                  <a:srgbClr val="0C1F24"/>
                </a:solidFill>
                <a:cs typeface="Arial"/>
              </a:rPr>
              <a:t>rndc</a:t>
            </a:r>
            <a:r>
              <a:rPr lang="en-US" sz="2400" dirty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secroots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”</a:t>
            </a:r>
            <a:br>
              <a:rPr lang="en-US" sz="2400" dirty="0" smtClean="0">
                <a:solidFill>
                  <a:srgbClr val="0C1F24"/>
                </a:solidFill>
                <a:cs typeface="Arial"/>
              </a:rPr>
            </a:br>
            <a:endParaRPr lang="en-US" sz="2400" dirty="0">
              <a:solidFill>
                <a:srgbClr val="0C1F24"/>
              </a:solidFill>
              <a:cs typeface="Arial"/>
            </a:endParaRPr>
          </a:p>
          <a:p>
            <a:pPr marL="342900" indent="-342900">
              <a:buSzPct val="75000"/>
              <a:buFont typeface="Courier New" charset="0"/>
              <a:buChar char="o"/>
            </a:pPr>
            <a:r>
              <a:rPr lang="en-US" sz="2400" dirty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b="1" dirty="0">
                <a:solidFill>
                  <a:srgbClr val="0C1F24"/>
                </a:solidFill>
                <a:cs typeface="Arial"/>
              </a:rPr>
              <a:t>Unbound</a:t>
            </a:r>
          </a:p>
          <a:p>
            <a:pPr marL="800100" lvl="1" indent="-342900">
              <a:buSzPct val="75000"/>
              <a:buFont typeface="Courier New" charset="0"/>
              <a:buChar char="o"/>
            </a:pPr>
            <a:r>
              <a:rPr lang="en-US" sz="2400" dirty="0">
                <a:solidFill>
                  <a:srgbClr val="0C1F24"/>
                </a:solidFill>
                <a:cs typeface="Arial"/>
              </a:rPr>
              <a:t> Inspect the configured </a:t>
            </a:r>
            <a:r>
              <a:rPr lang="en-US" sz="2400" dirty="0" err="1">
                <a:solidFill>
                  <a:srgbClr val="0C1F24"/>
                </a:solidFill>
                <a:cs typeface="Arial"/>
              </a:rPr>
              <a:t>root.key</a:t>
            </a:r>
            <a:r>
              <a:rPr lang="en-US" sz="2400" dirty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file</a:t>
            </a:r>
            <a:br>
              <a:rPr lang="en-US" sz="2400" dirty="0" smtClean="0">
                <a:solidFill>
                  <a:srgbClr val="0C1F24"/>
                </a:solidFill>
                <a:cs typeface="Arial"/>
              </a:rPr>
            </a:br>
            <a:endParaRPr lang="en-US" sz="2400" dirty="0">
              <a:solidFill>
                <a:srgbClr val="0C1F24"/>
              </a:solidFill>
              <a:cs typeface="Arial"/>
            </a:endParaRPr>
          </a:p>
          <a:p>
            <a:pPr marL="342900" indent="-342900">
              <a:buSzPct val="75000"/>
              <a:buFont typeface="Courier New" charset="0"/>
              <a:buChar char="o"/>
            </a:pPr>
            <a:r>
              <a:rPr lang="en-US" sz="2400" dirty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b="1" dirty="0" err="1">
                <a:solidFill>
                  <a:srgbClr val="0C1F24"/>
                </a:solidFill>
                <a:cs typeface="Arial"/>
              </a:rPr>
              <a:t>PowerDNS</a:t>
            </a:r>
            <a:endParaRPr lang="en-US" sz="2400" b="1" dirty="0">
              <a:solidFill>
                <a:srgbClr val="0C1F24"/>
              </a:solidFill>
              <a:cs typeface="Arial"/>
            </a:endParaRPr>
          </a:p>
          <a:p>
            <a:pPr marL="800100" lvl="1" indent="-342900">
              <a:buSzPct val="75000"/>
              <a:buFont typeface="Courier New" charset="0"/>
              <a:buChar char="o"/>
            </a:pPr>
            <a:r>
              <a:rPr lang="en-US" sz="2400" dirty="0"/>
              <a:t> "</a:t>
            </a:r>
            <a:r>
              <a:rPr lang="en-US" sz="2400" dirty="0" err="1"/>
              <a:t>rec_control</a:t>
            </a:r>
            <a:r>
              <a:rPr lang="en-US" sz="2400" dirty="0"/>
              <a:t> </a:t>
            </a:r>
            <a:r>
              <a:rPr lang="en-US" sz="2400" dirty="0" smtClean="0"/>
              <a:t>get-</a:t>
            </a:r>
            <a:r>
              <a:rPr lang="en-US" sz="2400" dirty="0" err="1" smtClean="0"/>
              <a:t>tas</a:t>
            </a:r>
            <a:r>
              <a:rPr lang="en-US" sz="2400" dirty="0" smtClean="0"/>
              <a:t>”</a:t>
            </a:r>
            <a:br>
              <a:rPr lang="en-US" sz="2400" dirty="0" smtClean="0"/>
            </a:br>
            <a:endParaRPr lang="en-US" sz="2400" dirty="0"/>
          </a:p>
          <a:p>
            <a:pPr marL="342900" indent="-342900">
              <a:buSzPct val="75000"/>
              <a:buFont typeface="Courier New" charset="0"/>
              <a:buChar char="o"/>
            </a:pPr>
            <a:r>
              <a:rPr lang="en-US" sz="2400" b="1" dirty="0"/>
              <a:t> </a:t>
            </a:r>
            <a:r>
              <a:rPr lang="en-US" sz="2400" b="1" dirty="0" smtClean="0"/>
              <a:t>Knot-resolver</a:t>
            </a:r>
            <a:endParaRPr lang="en-US" sz="2400" b="1" dirty="0"/>
          </a:p>
          <a:p>
            <a:pPr marL="800100" lvl="1" indent="-342900">
              <a:buSzPct val="75000"/>
              <a:buFont typeface="Courier New" charset="0"/>
              <a:buChar char="o"/>
            </a:pPr>
            <a:r>
              <a:rPr lang="en-US" sz="2400" dirty="0"/>
              <a:t> Inspect the configured </a:t>
            </a:r>
            <a:r>
              <a:rPr lang="en-US" sz="2400" dirty="0" err="1"/>
              <a:t>root.keys</a:t>
            </a:r>
            <a:r>
              <a:rPr lang="en-US" sz="2400" dirty="0"/>
              <a:t> </a:t>
            </a:r>
            <a:r>
              <a:rPr lang="en-US" sz="2400" dirty="0" smtClean="0"/>
              <a:t>file</a:t>
            </a:r>
            <a:br>
              <a:rPr lang="en-US" sz="2400" dirty="0" smtClean="0"/>
            </a:br>
            <a:endParaRPr lang="en-US" sz="2400" dirty="0"/>
          </a:p>
          <a:p>
            <a:pPr marL="342900" indent="-342900">
              <a:buSzPct val="75000"/>
              <a:buFont typeface="Courier New" charset="0"/>
              <a:buChar char="o"/>
            </a:pPr>
            <a:r>
              <a:rPr lang="en-US" sz="2400" b="1" dirty="0">
                <a:solidFill>
                  <a:srgbClr val="0C1F24"/>
                </a:solidFill>
                <a:cs typeface="Arial"/>
              </a:rPr>
              <a:t> Microsoft Server</a:t>
            </a:r>
          </a:p>
          <a:p>
            <a:pPr marL="800100" lvl="1" indent="-342900">
              <a:buSzPct val="75000"/>
              <a:buFont typeface="Courier New" charset="0"/>
              <a:buChar char="o"/>
            </a:pPr>
            <a:r>
              <a:rPr lang="en-US" sz="2400" dirty="0"/>
              <a:t> "Administrative Tools"-&gt;"DNS"-&gt;"Trust Points" </a:t>
            </a:r>
            <a:endParaRPr lang="en-US" sz="2400" dirty="0">
              <a:solidFill>
                <a:srgbClr val="0C1F24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027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3: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sé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puedo</a:t>
            </a:r>
            <a:r>
              <a:rPr lang="en-US" dirty="0"/>
              <a:t> </a:t>
            </a:r>
            <a:r>
              <a:rPr lang="en-US" dirty="0" err="1"/>
              <a:t>confiar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smtClean="0"/>
              <a:t>KSK-2017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2749" y="1812758"/>
            <a:ext cx="823394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75000"/>
            </a:pPr>
            <a:r>
              <a:rPr lang="en-US" sz="4800" b="1" dirty="0">
                <a:latin typeface="Courier" charset="0"/>
                <a:ea typeface="Courier" charset="0"/>
                <a:cs typeface="Courier" charset="0"/>
              </a:rPr>
              <a:t>https://</a:t>
            </a:r>
            <a:r>
              <a:rPr lang="en-US" sz="4800" b="1" dirty="0" err="1">
                <a:latin typeface="Courier" charset="0"/>
                <a:ea typeface="Courier" charset="0"/>
                <a:cs typeface="Courier" charset="0"/>
              </a:rPr>
              <a:t>www.icann.org</a:t>
            </a:r>
            <a:r>
              <a:rPr lang="en-US" sz="48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4800" b="1" dirty="0" err="1">
                <a:latin typeface="Courier" charset="0"/>
                <a:ea typeface="Courier" charset="0"/>
                <a:cs typeface="Courier" charset="0"/>
              </a:rPr>
              <a:t>dns</a:t>
            </a:r>
            <a:r>
              <a:rPr lang="en-US" sz="4800" b="1" dirty="0">
                <a:latin typeface="Courier" charset="0"/>
                <a:ea typeface="Courier" charset="0"/>
                <a:cs typeface="Courier" charset="0"/>
              </a:rPr>
              <a:t>-resolvers-checking-current-trust-anchors</a:t>
            </a:r>
            <a:endParaRPr lang="en-US" sz="4800" b="1" dirty="0">
              <a:solidFill>
                <a:srgbClr val="0C1F24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66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Qué</a:t>
            </a:r>
            <a:r>
              <a:rPr lang="en-US" dirty="0" smtClean="0"/>
              <a:t> se </a:t>
            </a:r>
            <a:r>
              <a:rPr lang="en-US" dirty="0" err="1" smtClean="0"/>
              <a:t>debería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las </a:t>
            </a:r>
            <a:r>
              <a:rPr lang="en-US" dirty="0" err="1" smtClean="0"/>
              <a:t>pruebas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2750" y="892673"/>
            <a:ext cx="81041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75000"/>
              <a:buFont typeface="Courier New" charset="0"/>
              <a:buChar char="o"/>
            </a:pPr>
            <a:r>
              <a:rPr lang="en-US" sz="2400" b="1" dirty="0" smtClean="0">
                <a:solidFill>
                  <a:srgbClr val="0C1F24"/>
                </a:solidFill>
                <a:cs typeface="Arial"/>
              </a:rPr>
              <a:t>2 </a:t>
            </a:r>
            <a:r>
              <a:rPr lang="en-US" sz="2400" b="1" dirty="0" err="1" smtClean="0">
                <a:solidFill>
                  <a:srgbClr val="0C1F24"/>
                </a:solidFill>
                <a:cs typeface="Arial"/>
              </a:rPr>
              <a:t>llaves</a:t>
            </a:r>
            <a:r>
              <a:rPr lang="en-US" sz="2400" b="1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b="1" dirty="0" err="1" smtClean="0">
                <a:solidFill>
                  <a:srgbClr val="0C1F24"/>
                </a:solidFill>
                <a:cs typeface="Arial"/>
              </a:rPr>
              <a:t>listadas</a:t>
            </a:r>
            <a:r>
              <a:rPr lang="en-US" sz="2400" b="1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b="1" dirty="0" err="1" smtClean="0">
                <a:solidFill>
                  <a:srgbClr val="0C1F24"/>
                </a:solidFill>
                <a:cs typeface="Arial"/>
              </a:rPr>
              <a:t>como</a:t>
            </a:r>
            <a:r>
              <a:rPr lang="en-US" sz="2400" b="1" dirty="0" smtClean="0">
                <a:solidFill>
                  <a:srgbClr val="0C1F24"/>
                </a:solidFill>
                <a:cs typeface="Arial"/>
              </a:rPr>
              <a:t> trust anchors para la zona </a:t>
            </a:r>
            <a:r>
              <a:rPr lang="en-US" sz="2400" b="1" dirty="0" err="1" smtClean="0">
                <a:solidFill>
                  <a:srgbClr val="0C1F24"/>
                </a:solidFill>
                <a:cs typeface="Arial"/>
              </a:rPr>
              <a:t>raíz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:</a:t>
            </a:r>
          </a:p>
          <a:p>
            <a:pPr marL="800100" lvl="1" indent="-342900">
              <a:buSzPct val="75000"/>
              <a:buFont typeface="Courier New" charset="0"/>
              <a:buChar char="o"/>
            </a:pPr>
            <a:r>
              <a:rPr lang="en-US" sz="2400" b="1" dirty="0" smtClean="0">
                <a:solidFill>
                  <a:srgbClr val="0C1F24"/>
                </a:solidFill>
                <a:cs typeface="Arial"/>
              </a:rPr>
              <a:t>KSK-2017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con key-id </a:t>
            </a:r>
            <a:r>
              <a:rPr lang="en-US" sz="2400" b="1" dirty="0" smtClean="0">
                <a:solidFill>
                  <a:srgbClr val="0C1F24"/>
                </a:solidFill>
                <a:cs typeface="Arial"/>
              </a:rPr>
              <a:t>20326</a:t>
            </a:r>
          </a:p>
          <a:p>
            <a:pPr marL="1257300" lvl="2" indent="-342900">
              <a:buSzPct val="75000"/>
              <a:buFont typeface="Courier New" charset="0"/>
              <a:buChar char="o"/>
            </a:pPr>
            <a:r>
              <a:rPr lang="en-US" sz="2400" dirty="0">
                <a:solidFill>
                  <a:srgbClr val="0C1F24"/>
                </a:solidFill>
                <a:cs typeface="Arial"/>
              </a:rPr>
              <a:t>S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i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usted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no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ve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eso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,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significa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que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su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resolver cache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validador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VA A COMENZAR A FALLAR el 11 de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Octubre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/>
            </a:r>
            <a:br>
              <a:rPr lang="en-US" sz="2400" dirty="0" smtClean="0">
                <a:solidFill>
                  <a:srgbClr val="0C1F24"/>
                </a:solidFill>
                <a:cs typeface="Arial"/>
              </a:rPr>
            </a:br>
            <a:endParaRPr lang="en-US" sz="2400" dirty="0" smtClean="0">
              <a:solidFill>
                <a:srgbClr val="0C1F24"/>
              </a:solidFill>
              <a:cs typeface="Arial"/>
            </a:endParaRPr>
          </a:p>
          <a:p>
            <a:pPr marL="800100" lvl="1" indent="-342900">
              <a:buSzPct val="75000"/>
              <a:buFont typeface="Courier New" charset="0"/>
              <a:buChar char="o"/>
            </a:pPr>
            <a:r>
              <a:rPr lang="en-US" sz="2400" dirty="0" smtClean="0">
                <a:solidFill>
                  <a:srgbClr val="0C1F24"/>
                </a:solidFill>
                <a:cs typeface="Arial"/>
              </a:rPr>
              <a:t>KSK-2010 con key-id </a:t>
            </a:r>
            <a:r>
              <a:rPr lang="en-US" sz="2400" b="1" dirty="0" smtClean="0">
                <a:solidFill>
                  <a:srgbClr val="0C1F24"/>
                </a:solidFill>
                <a:cs typeface="Arial"/>
              </a:rPr>
              <a:t>19036</a:t>
            </a:r>
            <a:endParaRPr lang="en-US" sz="2400" dirty="0" smtClean="0">
              <a:solidFill>
                <a:srgbClr val="0C1F24"/>
              </a:solidFill>
              <a:cs typeface="Arial"/>
            </a:endParaRPr>
          </a:p>
          <a:p>
            <a:pPr marL="1257300" lvl="2" indent="-342900">
              <a:buSzPct val="75000"/>
              <a:buFont typeface="Courier New" charset="0"/>
              <a:buChar char="o"/>
            </a:pPr>
            <a:r>
              <a:rPr lang="en-US" sz="2400" dirty="0" smtClean="0">
                <a:solidFill>
                  <a:srgbClr val="0C1F24"/>
                </a:solidFill>
                <a:cs typeface="Arial"/>
              </a:rPr>
              <a:t>Si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usted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no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ve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eso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,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significa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que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su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resolver cache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validador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no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está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funcionando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ahora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/>
            </a:r>
            <a:br>
              <a:rPr lang="en-US" sz="2400" dirty="0" smtClean="0">
                <a:solidFill>
                  <a:srgbClr val="0C1F24"/>
                </a:solidFill>
                <a:cs typeface="Arial"/>
              </a:rPr>
            </a:br>
            <a:endParaRPr lang="en-US" sz="2400" dirty="0" smtClean="0">
              <a:solidFill>
                <a:srgbClr val="0C1F24"/>
              </a:solidFill>
              <a:cs typeface="Arial"/>
            </a:endParaRPr>
          </a:p>
          <a:p>
            <a:pPr marL="342900" indent="-342900">
              <a:buSzPct val="75000"/>
              <a:buFont typeface="Courier New" charset="0"/>
              <a:buChar char="o"/>
            </a:pPr>
            <a:r>
              <a:rPr lang="en-US" sz="2400" b="1" dirty="0" err="1" smtClean="0">
                <a:solidFill>
                  <a:srgbClr val="0C1F24"/>
                </a:solidFill>
                <a:cs typeface="Arial"/>
              </a:rPr>
              <a:t>Eventualmente</a:t>
            </a:r>
            <a:r>
              <a:rPr lang="en-US" sz="2400" b="1" dirty="0" smtClean="0">
                <a:solidFill>
                  <a:srgbClr val="0C1F24"/>
                </a:solidFill>
                <a:cs typeface="Arial"/>
              </a:rPr>
              <a:t> KSK-2010 </a:t>
            </a:r>
            <a:r>
              <a:rPr lang="en-US" sz="2400" b="1" dirty="0" err="1" smtClean="0">
                <a:solidFill>
                  <a:srgbClr val="0C1F24"/>
                </a:solidFill>
                <a:cs typeface="Arial"/>
              </a:rPr>
              <a:t>va</a:t>
            </a:r>
            <a:r>
              <a:rPr lang="en-US" sz="2400" b="1" dirty="0" smtClean="0">
                <a:solidFill>
                  <a:srgbClr val="0C1F24"/>
                </a:solidFill>
                <a:cs typeface="Arial"/>
              </a:rPr>
              <a:t> a </a:t>
            </a:r>
            <a:r>
              <a:rPr lang="en-US" sz="2400" b="1" dirty="0" err="1" smtClean="0">
                <a:solidFill>
                  <a:srgbClr val="0C1F24"/>
                </a:solidFill>
                <a:cs typeface="Arial"/>
              </a:rPr>
              <a:t>desaparecer</a:t>
            </a:r>
            <a:endParaRPr lang="en-US" sz="2400" b="1" dirty="0" smtClean="0">
              <a:solidFill>
                <a:srgbClr val="0C1F24"/>
              </a:solidFill>
              <a:cs typeface="Arial"/>
            </a:endParaRPr>
          </a:p>
          <a:p>
            <a:pPr marL="800100" lvl="1" indent="-342900">
              <a:buSzPct val="75000"/>
              <a:buFont typeface="Courier New" charset="0"/>
              <a:buChar char="o"/>
            </a:pPr>
            <a:r>
              <a:rPr lang="en-US" sz="2400" dirty="0" smtClean="0">
                <a:solidFill>
                  <a:srgbClr val="0C1F24"/>
                </a:solidFill>
                <a:cs typeface="Arial"/>
              </a:rPr>
              <a:t>Pero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falta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aún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para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eso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.</a:t>
            </a:r>
            <a:endParaRPr lang="en-US" sz="2400" dirty="0">
              <a:solidFill>
                <a:srgbClr val="0C1F24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44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: BIND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2750" y="1658308"/>
            <a:ext cx="81041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bind-9.9.5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rndc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-c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rndc.conf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secroots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bind-9.9.5 $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cat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named.secroots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05-Sep-2017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09:24:06.361</a:t>
            </a: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 smtClean="0">
                <a:latin typeface="Courier" charset="0"/>
                <a:ea typeface="Courier" charset="0"/>
                <a:cs typeface="Courier" charset="0"/>
              </a:rPr>
            </a:b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Start view _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default</a:t>
            </a: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 smtClean="0">
                <a:latin typeface="Courier" charset="0"/>
                <a:ea typeface="Courier" charset="0"/>
                <a:cs typeface="Courier" charset="0"/>
              </a:rPr>
            </a:b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./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RSASHA256/20326 ; managed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./RSASHA256/19036 ; managed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3843" y="5056324"/>
            <a:ext cx="1521173" cy="626546"/>
          </a:xfrm>
          <a:prstGeom prst="rect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KSK-2010,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aka 19036</a:t>
            </a:r>
            <a:endParaRPr lang="en-US" sz="9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83843" y="3091242"/>
            <a:ext cx="1521173" cy="626546"/>
          </a:xfrm>
          <a:prstGeom prst="rect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KSK-2017,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aka 20326</a:t>
            </a:r>
            <a:endParaRPr lang="en-US" sz="9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Straight Connector 10"/>
          <p:cNvCxnSpPr>
            <a:stCxn id="10" idx="1"/>
          </p:cNvCxnSpPr>
          <p:nvPr/>
        </p:nvCxnSpPr>
        <p:spPr>
          <a:xfrm flipH="1">
            <a:off x="4700337" y="3404515"/>
            <a:ext cx="1683506" cy="862685"/>
          </a:xfrm>
          <a:prstGeom prst="line">
            <a:avLst/>
          </a:prstGeom>
          <a:ln w="1270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1"/>
          </p:cNvCxnSpPr>
          <p:nvPr/>
        </p:nvCxnSpPr>
        <p:spPr>
          <a:xfrm flipH="1" flipV="1">
            <a:off x="4572000" y="4647406"/>
            <a:ext cx="1811843" cy="722191"/>
          </a:xfrm>
          <a:prstGeom prst="line">
            <a:avLst/>
          </a:prstGeom>
          <a:ln w="1270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87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: Unbound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879" y="888885"/>
            <a:ext cx="813505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unbound $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cat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root.key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autotrust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trust anchor file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;;id: . 1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;;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last_queried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1504239596 ;;Fri Sep  1 00:19:56 2017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;;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last_success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1504239596 ;;Fri Sep  1 00:19:56 2017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;;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next_probe_time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1504281134 ;;Fri Sep  1 11:52:14 2017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;;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query_failed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0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;;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query_interval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43200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;;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retry_time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8640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. 172800 IN DNSKEY 257 3 8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AwEAAaz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/tAm8yTn4Mfeh5eyI96WSVexTBAvkMgJzkKTOiW1vkIbzxeF3+/4RgWOq7HrxRixHlFlExOLAJr5emLvN7SWXgnLh4+B5xQlNVz8Og8kvArMtNROxVQuCaSnIDdD5LKyWbRd2n9WGe2R8PzgCmr3EgVLrjyBxWezF0jLHwVN8efS3rCj/EWgvIWgb9tarpVUDK/b58Da+sqqls3eNbuv7pr+eoZG+SrDK6nWeL3c6H5Apxz7LjVc1uTIdsIXxuOLYA4/ilBmSVIzuDWfdRUfhHdY6+cn8HFRm+2hM8AnXGXws9555KrUB5qihylGa8subX2Nn6UwNR1AkUTV74bU= ;{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id = 20326 (</a:t>
            </a:r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ksk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, size = 2048b} ;;state=2 [  VALID  ] ;;count=0 ;;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lastchange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=1502438004 ;;Fri Aug 11 03:53:24 2017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. 172800 IN DNSKEY 257 3 8 AwEAAagAIKlVZrpC6Ia7gEzahOR+9W29euxhJhVVLOyQbSEW0O8gcCjFFVQUTf6v58fLjwBd0YI0EzrAcQqBGCzh/RStIoO8g0NfnfL2MTJRkxoXbfDaUeVPQuYEhg37NZWAJQ9VnMVDxP/VHL496M/QZxkjf5/Efucp2gaDX6RS6CXpoY68LsvPVjR0ZSwzz1apAzvN9dlzEheX7ICJBBtuA6G3LQpzW5hOA2hzCTMjJPJ8LbqF6dsV6DoBQzgul0sGIcGOYl7OyQdXfZ57relSQageu+ipAdTTJ25AsRTAoub8ONGcLmqrAmRLKBP1dfwhYB4N7knNnulqQxA+Uk1ihz0= ;{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id = 19036 (</a:t>
            </a:r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ksk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, size = 2048b} ;;state=2 [  VALID  ] ;;count=0 ;;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lastchange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=1459820836 ;;Mon Apr  4 21:47:16 2016</a:t>
            </a:r>
          </a:p>
          <a:p>
            <a:pPr marL="214313" marR="0" lvl="0" indent="-2143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" charset="2"/>
              <a:buNone/>
              <a:tabLst/>
              <a:defRPr/>
            </a:pPr>
            <a:endParaRPr lang="en-US" sz="1400" dirty="0">
              <a:solidFill>
                <a:srgbClr val="0C1F24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26636" y="1111126"/>
            <a:ext cx="1521173" cy="626546"/>
          </a:xfrm>
          <a:prstGeom prst="rect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KSK-2010,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Key-id:19036</a:t>
            </a:r>
            <a:endParaRPr lang="en-US" sz="9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55417" y="857558"/>
            <a:ext cx="1521173" cy="626546"/>
          </a:xfrm>
          <a:prstGeom prst="rect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KSK-2017,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Key-id: 20326</a:t>
            </a:r>
            <a:endParaRPr lang="en-US" sz="9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5516004" y="1484104"/>
            <a:ext cx="1479761" cy="2382578"/>
          </a:xfrm>
          <a:prstGeom prst="line">
            <a:avLst/>
          </a:prstGeom>
          <a:ln w="1270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257380" y="1751206"/>
            <a:ext cx="956178" cy="3879573"/>
          </a:xfrm>
          <a:prstGeom prst="line">
            <a:avLst/>
          </a:prstGeom>
          <a:ln w="1270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5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24" y="403999"/>
            <a:ext cx="5142952" cy="337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</a:t>
            </a:r>
            <a:r>
              <a:rPr lang="en-US" dirty="0" err="1" smtClean="0"/>
              <a:t>ambas</a:t>
            </a:r>
            <a:r>
              <a:rPr lang="en-US" dirty="0" smtClean="0"/>
              <a:t> </a:t>
            </a:r>
            <a:r>
              <a:rPr lang="en-US" dirty="0" err="1" smtClean="0"/>
              <a:t>llaves</a:t>
            </a:r>
            <a:r>
              <a:rPr lang="en-US" dirty="0" smtClean="0"/>
              <a:t> KSKs se </a:t>
            </a:r>
            <a:r>
              <a:rPr lang="en-US" dirty="0" err="1" smtClean="0"/>
              <a:t>ven</a:t>
            </a:r>
            <a:r>
              <a:rPr lang="en-US" dirty="0" smtClean="0"/>
              <a:t> ”trusted”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7594" y="2921168"/>
            <a:ext cx="7368812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600" b="1" dirty="0" smtClean="0">
                <a:cs typeface="Source Sans Pro"/>
              </a:rPr>
              <a:t>TODO ESTA BIEN!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18" b="100000" l="11111" r="94000">
                        <a14:foregroundMark x1="4444" y1="63740" x2="4444" y2="63740"/>
                        <a14:foregroundMark x1="50889" y1="49809" x2="50889" y2="49809"/>
                        <a14:foregroundMark x1="50889" y1="49809" x2="50889" y2="49809"/>
                        <a14:foregroundMark x1="30444" y1="86832" x2="30444" y2="86832"/>
                        <a14:foregroundMark x1="20000" y1="81870" x2="20000" y2="8187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2452" y="3689356"/>
            <a:ext cx="2294486" cy="2671802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7703" t="6535" r="14852" b="14667"/>
          <a:stretch/>
        </p:blipFill>
        <p:spPr>
          <a:xfrm>
            <a:off x="609600" y="3689356"/>
            <a:ext cx="2432806" cy="243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2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12750" y="1196975"/>
            <a:ext cx="8104188" cy="4572000"/>
          </a:xfrm>
          <a:prstGeom prst="rect">
            <a:avLst/>
          </a:prstGeom>
        </p:spPr>
        <p:txBody>
          <a:bodyPr/>
          <a:lstStyle/>
          <a:p>
            <a:pPr>
              <a:buFont typeface="Courier New" charset="0"/>
              <a:buChar char="o"/>
            </a:pPr>
            <a:r>
              <a:rPr lang="es-ES_tradnl" sz="2800" dirty="0" smtClean="0"/>
              <a:t>KSK </a:t>
            </a:r>
            <a:r>
              <a:rPr lang="es-ES_tradnl" sz="2800" dirty="0" err="1" smtClean="0"/>
              <a:t>Rollover</a:t>
            </a:r>
            <a:r>
              <a:rPr lang="es-ES_tradnl" sz="2800" dirty="0" smtClean="0"/>
              <a:t>: En qué etapa del proyecto estamos</a:t>
            </a:r>
          </a:p>
          <a:p>
            <a:pPr>
              <a:buFont typeface="Courier New" charset="0"/>
              <a:buChar char="o"/>
            </a:pPr>
            <a:endParaRPr lang="es-ES_tradnl" sz="2800" dirty="0" smtClean="0"/>
          </a:p>
          <a:p>
            <a:pPr>
              <a:buFont typeface="Courier New" charset="0"/>
              <a:buChar char="o"/>
            </a:pPr>
            <a:r>
              <a:rPr lang="es-ES_tradnl" sz="2800" dirty="0" smtClean="0"/>
              <a:t>Verificando que todo funciona en los </a:t>
            </a:r>
            <a:r>
              <a:rPr lang="es-ES_tradnl" sz="2800" i="1" dirty="0" err="1" smtClean="0"/>
              <a:t>resolvers</a:t>
            </a:r>
            <a:r>
              <a:rPr lang="es-ES_tradnl" sz="2800" dirty="0"/>
              <a:t> </a:t>
            </a:r>
            <a:r>
              <a:rPr lang="es-ES_tradnl" sz="2800" dirty="0" smtClean="0"/>
              <a:t>y se ven las llaves correctas</a:t>
            </a:r>
          </a:p>
          <a:p>
            <a:pPr>
              <a:buFont typeface="Courier New" charset="0"/>
              <a:buChar char="o"/>
            </a:pPr>
            <a:endParaRPr lang="es-ES_tradnl" sz="2800" i="1" dirty="0" smtClean="0"/>
          </a:p>
          <a:p>
            <a:pPr>
              <a:buFont typeface="Courier New" charset="0"/>
              <a:buChar char="o"/>
            </a:pPr>
            <a:r>
              <a:rPr lang="es-ES_tradnl" sz="2800" dirty="0" smtClean="0"/>
              <a:t>Qué hacer si algo está fallando</a:t>
            </a:r>
          </a:p>
          <a:p>
            <a:pPr>
              <a:buFont typeface="Courier New" charset="0"/>
              <a:buChar char="o"/>
            </a:pPr>
            <a:endParaRPr lang="es-ES_tradnl" sz="2800" dirty="0" smtClean="0"/>
          </a:p>
          <a:p>
            <a:pPr>
              <a:buFont typeface="Courier New" charset="0"/>
              <a:buChar char="o"/>
            </a:pPr>
            <a:r>
              <a:rPr lang="es-ES_tradnl" sz="2800" dirty="0" smtClean="0"/>
              <a:t>Todo va a estar bien</a:t>
            </a:r>
          </a:p>
        </p:txBody>
      </p:sp>
    </p:spTree>
    <p:extLst>
      <p:ext uri="{BB962C8B-B14F-4D97-AF65-F5344CB8AC3E}">
        <p14:creationId xmlns:p14="http://schemas.microsoft.com/office/powerpoint/2010/main" val="9286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Algunos</a:t>
            </a:r>
            <a:r>
              <a:rPr lang="en-US" dirty="0" smtClean="0"/>
              <a:t> </a:t>
            </a:r>
            <a:r>
              <a:rPr lang="en-US" dirty="0" err="1" smtClean="0"/>
              <a:t>consejos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falla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Cómo</a:t>
            </a:r>
            <a:r>
              <a:rPr lang="en-US" dirty="0" smtClean="0"/>
              <a:t> lo </a:t>
            </a:r>
            <a:r>
              <a:rPr lang="en-US" dirty="0" err="1" smtClean="0"/>
              <a:t>arreglo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2750" y="1074821"/>
            <a:ext cx="81041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75000"/>
              <a:buFont typeface="Courier New" charset="0"/>
              <a:buChar char="o"/>
            </a:pPr>
            <a:r>
              <a:rPr lang="en-US" sz="2400" dirty="0" smtClean="0">
                <a:solidFill>
                  <a:srgbClr val="0C1F24"/>
                </a:solidFill>
                <a:cs typeface="Arial"/>
              </a:rPr>
              <a:t>Si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uno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no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ve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b="1" dirty="0" smtClean="0">
                <a:solidFill>
                  <a:srgbClr val="0C1F24"/>
                </a:solidFill>
                <a:cs typeface="Arial"/>
              </a:rPr>
              <a:t>AMBAS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KSKs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como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”trusted”,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entonces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hay que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hacer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ajustes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/>
            </a:r>
            <a:br>
              <a:rPr lang="en-US" sz="2400" dirty="0" smtClean="0">
                <a:solidFill>
                  <a:srgbClr val="0C1F24"/>
                </a:solidFill>
                <a:cs typeface="Arial"/>
              </a:rPr>
            </a:br>
            <a:endParaRPr lang="en-US" sz="2400" dirty="0" smtClean="0">
              <a:solidFill>
                <a:srgbClr val="0C1F24"/>
              </a:solidFill>
              <a:cs typeface="Arial"/>
            </a:endParaRPr>
          </a:p>
          <a:p>
            <a:pPr marL="342900" indent="-342900">
              <a:buSzPct val="75000"/>
              <a:buFont typeface="Courier New" charset="0"/>
              <a:buChar char="o"/>
            </a:pP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Cada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”How-To”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depende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de la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realidad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de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cada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uno</a:t>
            </a:r>
            <a:endParaRPr lang="en-US" sz="2400" dirty="0" smtClean="0">
              <a:solidFill>
                <a:srgbClr val="0C1F24"/>
              </a:solidFill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749" y="2919209"/>
            <a:ext cx="82499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75000"/>
            </a:pPr>
            <a:r>
              <a:rPr lang="en-US" sz="4800" b="1" dirty="0">
                <a:latin typeface="Courier" charset="0"/>
                <a:ea typeface="Courier" charset="0"/>
                <a:cs typeface="Courier" charset="0"/>
              </a:rPr>
              <a:t>https://</a:t>
            </a:r>
            <a:r>
              <a:rPr lang="en-US" sz="4800" b="1" dirty="0" err="1" smtClean="0">
                <a:latin typeface="Courier" charset="0"/>
                <a:ea typeface="Courier" charset="0"/>
                <a:cs typeface="Courier" charset="0"/>
              </a:rPr>
              <a:t>www.icann.org</a:t>
            </a:r>
            <a:r>
              <a:rPr lang="en-US" sz="4800" b="1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4800" b="1" dirty="0" err="1" smtClean="0">
                <a:latin typeface="Courier" charset="0"/>
                <a:ea typeface="Courier" charset="0"/>
                <a:cs typeface="Courier" charset="0"/>
              </a:rPr>
              <a:t>dns</a:t>
            </a:r>
            <a:r>
              <a:rPr lang="en-US" sz="4800" b="1" dirty="0" smtClean="0">
                <a:latin typeface="Courier" charset="0"/>
                <a:ea typeface="Courier" charset="0"/>
                <a:cs typeface="Courier" charset="0"/>
              </a:rPr>
              <a:t>-resolvers-updating-latest-trust-anchor</a:t>
            </a:r>
            <a:endParaRPr lang="en-US" sz="4800" b="1" dirty="0">
              <a:solidFill>
                <a:srgbClr val="0C1F24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Obtener</a:t>
            </a:r>
            <a:r>
              <a:rPr lang="en-US" dirty="0" smtClean="0"/>
              <a:t> la KSK </a:t>
            </a:r>
            <a:r>
              <a:rPr lang="en-US" dirty="0" err="1" smtClean="0"/>
              <a:t>Manualmente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2750" y="1170682"/>
            <a:ext cx="81041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75000"/>
              <a:buFont typeface="Courier New" charset="0"/>
              <a:buChar char="o"/>
            </a:pPr>
            <a:r>
              <a:rPr lang="en-US" sz="2400" dirty="0" smtClean="0">
                <a:solidFill>
                  <a:srgbClr val="0C1F24"/>
                </a:solidFill>
                <a:cs typeface="Arial"/>
              </a:rPr>
              <a:t>Via IANA:</a:t>
            </a:r>
          </a:p>
          <a:p>
            <a:pPr>
              <a:buSzPct val="75000"/>
            </a:pPr>
            <a:r>
              <a:rPr lang="en-US" sz="2000" b="1" dirty="0" smtClean="0">
                <a:solidFill>
                  <a:srgbClr val="0C1F24"/>
                </a:solidFill>
                <a:latin typeface="Courier" charset="0"/>
                <a:ea typeface="Courier" charset="0"/>
                <a:cs typeface="Courier" charset="0"/>
                <a:hlinkClick r:id="rId2"/>
              </a:rPr>
              <a:t>https://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data.iana.org/root-anchors/root-anchors.xml</a:t>
            </a:r>
            <a:endParaRPr lang="en-US" sz="2000" b="1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2750" y="2247900"/>
            <a:ext cx="81041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75000"/>
              <a:buFont typeface="Courier New" charset="0"/>
              <a:buChar char="o"/>
            </a:pPr>
            <a:r>
              <a:rPr lang="en-US" sz="2400" dirty="0" smtClean="0">
                <a:solidFill>
                  <a:srgbClr val="0C1F24"/>
                </a:solidFill>
                <a:cs typeface="Arial"/>
              </a:rPr>
              <a:t>Via DNS:</a:t>
            </a:r>
          </a:p>
          <a:p>
            <a:pPr>
              <a:buSzPct val="75000"/>
            </a:pPr>
            <a:r>
              <a:rPr lang="en-US" sz="2000" b="1" dirty="0">
                <a:solidFill>
                  <a:srgbClr val="0C1F24"/>
                </a:solidFill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000" b="1" dirty="0" smtClean="0">
                <a:solidFill>
                  <a:srgbClr val="0C1F24"/>
                </a:solidFill>
                <a:latin typeface="Courier" charset="0"/>
                <a:ea typeface="Courier" charset="0"/>
                <a:cs typeface="Courier" charset="0"/>
              </a:rPr>
              <a:t>ig @</a:t>
            </a:r>
            <a:r>
              <a:rPr lang="en-US" sz="2000" b="1" dirty="0" err="1" smtClean="0">
                <a:solidFill>
                  <a:srgbClr val="0C1F24"/>
                </a:solidFill>
                <a:latin typeface="Courier" charset="0"/>
                <a:ea typeface="Courier" charset="0"/>
                <a:cs typeface="Courier" charset="0"/>
              </a:rPr>
              <a:t>l.root-servers.net</a:t>
            </a:r>
            <a:r>
              <a:rPr lang="en-US" sz="2000" b="1" dirty="0" smtClean="0">
                <a:solidFill>
                  <a:srgbClr val="0C1F24"/>
                </a:solidFill>
                <a:latin typeface="Courier" charset="0"/>
                <a:ea typeface="Courier" charset="0"/>
                <a:cs typeface="Courier" charset="0"/>
              </a:rPr>
              <a:t> . DNSKEY +multi</a:t>
            </a:r>
            <a:endParaRPr lang="en-US" sz="2000" b="1" dirty="0">
              <a:solidFill>
                <a:srgbClr val="0C1F24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750" y="3429000"/>
            <a:ext cx="810418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75000"/>
              <a:buFont typeface="Courier New" charset="0"/>
              <a:buChar char="o"/>
            </a:pPr>
            <a:r>
              <a:rPr lang="en-US" sz="2400" dirty="0" smtClean="0">
                <a:solidFill>
                  <a:srgbClr val="0C1F24"/>
                </a:solidFill>
                <a:cs typeface="Arial"/>
              </a:rPr>
              <a:t>Via Software Update</a:t>
            </a:r>
          </a:p>
          <a:p>
            <a:pPr marL="342900" indent="-342900">
              <a:buSzPct val="75000"/>
              <a:buFont typeface="Courier New" charset="0"/>
              <a:buChar char="o"/>
            </a:pPr>
            <a:endParaRPr lang="en-US" sz="2400" b="1" dirty="0">
              <a:solidFill>
                <a:srgbClr val="0C1F24"/>
              </a:solidFill>
              <a:latin typeface="Courier" charset="0"/>
              <a:ea typeface="Courier" charset="0"/>
              <a:cs typeface="Arial"/>
            </a:endParaRPr>
          </a:p>
          <a:p>
            <a:pPr marL="342900" indent="-342900">
              <a:buSzPct val="75000"/>
              <a:buFont typeface="Courier New" charset="0"/>
              <a:buChar char="o"/>
            </a:pPr>
            <a:r>
              <a:rPr lang="en-US" sz="2400" dirty="0" err="1" smtClean="0">
                <a:solidFill>
                  <a:srgbClr val="0C1F24"/>
                </a:solidFill>
                <a:ea typeface="Courier" charset="0"/>
                <a:cs typeface="Arial"/>
              </a:rPr>
              <a:t>Más</a:t>
            </a:r>
            <a:r>
              <a:rPr lang="en-US" sz="2400" dirty="0" smtClean="0">
                <a:solidFill>
                  <a:srgbClr val="0C1F24"/>
                </a:solidFill>
                <a:ea typeface="Courier" charset="0"/>
                <a:cs typeface="Arial"/>
              </a:rPr>
              <a:t> </a:t>
            </a:r>
            <a:r>
              <a:rPr lang="en-US" sz="2400" dirty="0" err="1" smtClean="0">
                <a:solidFill>
                  <a:srgbClr val="0C1F24"/>
                </a:solidFill>
                <a:ea typeface="Courier" charset="0"/>
                <a:cs typeface="Arial"/>
              </a:rPr>
              <a:t>opciones</a:t>
            </a:r>
            <a:r>
              <a:rPr lang="en-US" sz="2400" dirty="0" smtClean="0">
                <a:solidFill>
                  <a:srgbClr val="0C1F24"/>
                </a:solidFill>
                <a:ea typeface="Courier" charset="0"/>
                <a:cs typeface="Arial"/>
              </a:rPr>
              <a:t>, se </a:t>
            </a:r>
            <a:r>
              <a:rPr lang="en-US" sz="2400" dirty="0" err="1" smtClean="0">
                <a:solidFill>
                  <a:srgbClr val="0C1F24"/>
                </a:solidFill>
                <a:ea typeface="Courier" charset="0"/>
                <a:cs typeface="Arial"/>
              </a:rPr>
              <a:t>pueden</a:t>
            </a:r>
            <a:r>
              <a:rPr lang="en-US" sz="2400" dirty="0" smtClean="0">
                <a:solidFill>
                  <a:srgbClr val="0C1F24"/>
                </a:solidFill>
                <a:ea typeface="Courier" charset="0"/>
                <a:cs typeface="Arial"/>
              </a:rPr>
              <a:t> </a:t>
            </a:r>
            <a:r>
              <a:rPr lang="en-US" sz="2400" dirty="0" err="1" smtClean="0">
                <a:solidFill>
                  <a:srgbClr val="0C1F24"/>
                </a:solidFill>
                <a:ea typeface="Courier" charset="0"/>
                <a:cs typeface="Arial"/>
              </a:rPr>
              <a:t>ver</a:t>
            </a:r>
            <a:r>
              <a:rPr lang="en-US" sz="2400" dirty="0" smtClean="0">
                <a:solidFill>
                  <a:srgbClr val="0C1F24"/>
                </a:solidFill>
                <a:ea typeface="Courier" charset="0"/>
                <a:cs typeface="Arial"/>
              </a:rPr>
              <a:t>:</a:t>
            </a:r>
          </a:p>
          <a:p>
            <a:pPr>
              <a:buSzPct val="75000"/>
            </a:pPr>
            <a:r>
              <a:rPr lang="en-US" sz="2000" b="1" dirty="0">
                <a:solidFill>
                  <a:srgbClr val="0C1F24"/>
                </a:solidFill>
                <a:latin typeface="Courier" charset="0"/>
                <a:ea typeface="Courier" charset="0"/>
                <a:cs typeface="Arial"/>
                <a:hlinkClick r:id="rId3"/>
              </a:rPr>
              <a:t>https://</a:t>
            </a:r>
            <a:r>
              <a:rPr lang="en-US" sz="2000" b="1" dirty="0" smtClean="0">
                <a:solidFill>
                  <a:srgbClr val="0C1F24"/>
                </a:solidFill>
                <a:latin typeface="Courier" charset="0"/>
                <a:ea typeface="Courier" charset="0"/>
                <a:cs typeface="Arial"/>
                <a:hlinkClick r:id="rId3"/>
              </a:rPr>
              <a:t>www.icann.org/dns-resolvers-updating-latest-trust-anchor</a:t>
            </a:r>
            <a:endParaRPr lang="en-US" sz="2000" b="1" dirty="0" smtClean="0">
              <a:solidFill>
                <a:srgbClr val="0C1F24"/>
              </a:solidFill>
              <a:latin typeface="Courier" charset="0"/>
              <a:ea typeface="Courier" charset="0"/>
              <a:cs typeface="Arial"/>
            </a:endParaRPr>
          </a:p>
          <a:p>
            <a:pPr>
              <a:buSzPct val="75000"/>
            </a:pPr>
            <a:endParaRPr lang="en-US" sz="2000" b="1" dirty="0">
              <a:solidFill>
                <a:srgbClr val="0C1F24"/>
              </a:solidFill>
              <a:ea typeface="Courier" charset="0"/>
              <a:cs typeface="Arial"/>
            </a:endParaRPr>
          </a:p>
          <a:p>
            <a:pPr marL="342900" lvl="1" indent="-342900">
              <a:buSzPct val="75000"/>
              <a:buFont typeface="Arial" charset="0"/>
              <a:buChar char="•"/>
            </a:pPr>
            <a:r>
              <a:rPr lang="en-US" sz="2100" dirty="0" smtClean="0">
                <a:latin typeface="Arial" charset="0"/>
                <a:ea typeface="Arial" charset="0"/>
                <a:cs typeface="Arial" charset="0"/>
              </a:rPr>
              <a:t>Una </a:t>
            </a:r>
            <a:r>
              <a:rPr lang="en-US" sz="2100" dirty="0" err="1" smtClean="0">
                <a:latin typeface="Arial" charset="0"/>
                <a:ea typeface="Arial" charset="0"/>
                <a:cs typeface="Arial" charset="0"/>
              </a:rPr>
              <a:t>herramienta</a:t>
            </a:r>
            <a:r>
              <a:rPr lang="en-US" sz="2100" dirty="0" smtClean="0">
                <a:latin typeface="Arial" charset="0"/>
                <a:ea typeface="Arial" charset="0"/>
                <a:cs typeface="Arial" charset="0"/>
              </a:rPr>
              <a:t> que </a:t>
            </a:r>
            <a:r>
              <a:rPr lang="en-US" sz="2100" dirty="0" err="1" smtClean="0">
                <a:latin typeface="Arial" charset="0"/>
                <a:ea typeface="Arial" charset="0"/>
                <a:cs typeface="Arial" charset="0"/>
              </a:rPr>
              <a:t>recibe</a:t>
            </a:r>
            <a:r>
              <a:rPr lang="en-US" sz="21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100" dirty="0" err="1" smtClean="0">
                <a:latin typeface="Arial" charset="0"/>
                <a:ea typeface="Arial" charset="0"/>
                <a:cs typeface="Arial" charset="0"/>
              </a:rPr>
              <a:t>los</a:t>
            </a:r>
            <a:r>
              <a:rPr lang="en-US" sz="2100" dirty="0" smtClean="0">
                <a:latin typeface="Arial" charset="0"/>
                <a:ea typeface="Arial" charset="0"/>
                <a:cs typeface="Arial" charset="0"/>
              </a:rPr>
              <a:t> Trust-Anchors y </a:t>
            </a:r>
            <a:r>
              <a:rPr lang="en-US" sz="2100" dirty="0" err="1" smtClean="0">
                <a:latin typeface="Arial" charset="0"/>
                <a:ea typeface="Arial" charset="0"/>
                <a:cs typeface="Arial" charset="0"/>
              </a:rPr>
              <a:t>los</a:t>
            </a:r>
            <a:r>
              <a:rPr lang="en-US" sz="21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100" dirty="0" err="1" smtClean="0">
                <a:latin typeface="Arial" charset="0"/>
                <a:ea typeface="Arial" charset="0"/>
                <a:cs typeface="Arial" charset="0"/>
              </a:rPr>
              <a:t>valida</a:t>
            </a:r>
            <a:r>
              <a:rPr lang="en-US" sz="2100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marL="0" lvl="1">
              <a:buSzPct val="75000"/>
            </a:pPr>
            <a:r>
              <a:rPr lang="en-US" sz="2000" b="1" dirty="0" smtClean="0">
                <a:latin typeface="Courier" charset="0"/>
                <a:ea typeface="Courier" charset="0"/>
                <a:cs typeface="Courier" charset="0"/>
                <a:hlinkClick r:id="rId4"/>
              </a:rPr>
              <a:t>https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  <a:hlinkClick r:id="rId4"/>
              </a:rPr>
              <a:t>://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  <a:hlinkClick r:id="rId4"/>
              </a:rPr>
              <a:t>github.com/iana-org/get-trust-anchor</a:t>
            </a:r>
            <a:r>
              <a:rPr lang="en-US" sz="2000" b="1" dirty="0" smtClean="0">
                <a:solidFill>
                  <a:srgbClr val="0C1F24"/>
                </a:solidFill>
                <a:ea typeface="Courier" charset="0"/>
                <a:cs typeface="Arial"/>
              </a:rPr>
              <a:t> </a:t>
            </a:r>
            <a:endParaRPr lang="en-US" sz="2000" b="1" dirty="0">
              <a:solidFill>
                <a:srgbClr val="0C1F24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6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Síntomas</a:t>
            </a:r>
            <a:r>
              <a:rPr lang="en-US" dirty="0" smtClean="0"/>
              <a:t> o </a:t>
            </a:r>
            <a:r>
              <a:rPr lang="en-US" dirty="0" err="1" smtClean="0"/>
              <a:t>cosas</a:t>
            </a:r>
            <a:r>
              <a:rPr lang="en-US" dirty="0" smtClean="0"/>
              <a:t> </a:t>
            </a:r>
            <a:r>
              <a:rPr lang="en-US" dirty="0" err="1" smtClean="0"/>
              <a:t>relacionadas</a:t>
            </a:r>
            <a:r>
              <a:rPr lang="en-US" dirty="0" smtClean="0"/>
              <a:t> al Rollover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2750" y="892673"/>
            <a:ext cx="81041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75000"/>
              <a:buFont typeface="Courier New" charset="0"/>
              <a:buChar char="o"/>
            </a:pPr>
            <a:r>
              <a:rPr lang="en-US" sz="2400" b="1" dirty="0" smtClean="0">
                <a:solidFill>
                  <a:srgbClr val="0C1F24"/>
                </a:solidFill>
                <a:cs typeface="Arial"/>
              </a:rPr>
              <a:t>Si </a:t>
            </a:r>
            <a:r>
              <a:rPr lang="en-US" sz="2400" b="1" dirty="0" err="1" smtClean="0">
                <a:solidFill>
                  <a:srgbClr val="0C1F24"/>
                </a:solidFill>
                <a:cs typeface="Arial"/>
              </a:rPr>
              <a:t>los</a:t>
            </a:r>
            <a:r>
              <a:rPr lang="en-US" sz="2400" b="1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b="1" dirty="0" err="1" smtClean="0">
                <a:solidFill>
                  <a:srgbClr val="0C1F24"/>
                </a:solidFill>
                <a:cs typeface="Arial"/>
              </a:rPr>
              <a:t>problemas</a:t>
            </a:r>
            <a:r>
              <a:rPr lang="en-US" sz="2400" b="1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b="1" dirty="0" err="1" smtClean="0">
                <a:solidFill>
                  <a:srgbClr val="0C1F24"/>
                </a:solidFill>
                <a:cs typeface="Arial"/>
              </a:rPr>
              <a:t>causan</a:t>
            </a:r>
            <a:r>
              <a:rPr lang="en-US" sz="2400" b="1" dirty="0" smtClean="0">
                <a:solidFill>
                  <a:srgbClr val="0C1F24"/>
                </a:solidFill>
                <a:cs typeface="Arial"/>
              </a:rPr>
              <a:t> ”</a:t>
            </a:r>
            <a:r>
              <a:rPr lang="en-US" sz="2400" b="1" dirty="0" err="1" smtClean="0">
                <a:solidFill>
                  <a:srgbClr val="0C1F24"/>
                </a:solidFill>
                <a:cs typeface="Arial"/>
              </a:rPr>
              <a:t>fragmentación</a:t>
            </a:r>
            <a:r>
              <a:rPr lang="en-US" sz="2400" b="1" dirty="0" smtClean="0">
                <a:solidFill>
                  <a:srgbClr val="0C1F24"/>
                </a:solidFill>
                <a:cs typeface="Arial"/>
              </a:rPr>
              <a:t>”</a:t>
            </a:r>
          </a:p>
          <a:p>
            <a:pPr marL="800100" lvl="1" indent="-342900">
              <a:buSzPct val="75000"/>
              <a:buFont typeface="Courier New" charset="0"/>
              <a:buChar char="o"/>
            </a:pP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Validación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DNSSEC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puede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fallar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por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todas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las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cosas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que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impliquen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el no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poder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alcanzar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la DNSKEY de la zona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Raíz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seteada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para KSK-2017</a:t>
            </a:r>
          </a:p>
          <a:p>
            <a:pPr marL="800100" lvl="1" indent="-342900">
              <a:buSzPct val="75000"/>
              <a:buFont typeface="Courier New" charset="0"/>
              <a:buChar char="o"/>
            </a:pPr>
            <a:r>
              <a:rPr lang="en-US" sz="2400" dirty="0" smtClean="0">
                <a:solidFill>
                  <a:srgbClr val="0C1F24"/>
                </a:solidFill>
                <a:cs typeface="Arial"/>
              </a:rPr>
              <a:t>Revise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si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hay un </a:t>
            </a:r>
            <a:r>
              <a:rPr lang="en-US" sz="2400" b="1" dirty="0" err="1" smtClean="0">
                <a:solidFill>
                  <a:srgbClr val="0C1F24"/>
                </a:solidFill>
                <a:cs typeface="Arial"/>
              </a:rPr>
              <a:t>número</a:t>
            </a:r>
            <a:r>
              <a:rPr lang="en-US" sz="2400" b="1" dirty="0" smtClean="0">
                <a:solidFill>
                  <a:srgbClr val="0C1F24"/>
                </a:solidFill>
                <a:cs typeface="Arial"/>
              </a:rPr>
              <a:t> mayor 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de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consultas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saliendo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desde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el </a:t>
            </a:r>
            <a:r>
              <a:rPr lang="en-US" sz="2400" i="1" dirty="0" smtClean="0">
                <a:solidFill>
                  <a:srgbClr val="0C1F24"/>
                </a:solidFill>
                <a:cs typeface="Arial"/>
              </a:rPr>
              <a:t>resolver 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o </a:t>
            </a:r>
            <a:r>
              <a:rPr lang="en-US" sz="2400" b="1" dirty="0" smtClean="0">
                <a:solidFill>
                  <a:srgbClr val="0C1F24"/>
                </a:solidFill>
                <a:cs typeface="Arial"/>
              </a:rPr>
              <a:t>re-</a:t>
            </a:r>
            <a:r>
              <a:rPr lang="en-US" sz="2400" b="1" dirty="0" err="1" smtClean="0">
                <a:solidFill>
                  <a:srgbClr val="0C1F24"/>
                </a:solidFill>
                <a:cs typeface="Arial"/>
              </a:rPr>
              <a:t>intentando</a:t>
            </a:r>
            <a:r>
              <a:rPr lang="en-US" sz="2400" b="1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la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misma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pregunta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.</a:t>
            </a:r>
            <a:br>
              <a:rPr lang="en-US" sz="2400" dirty="0" smtClean="0">
                <a:solidFill>
                  <a:srgbClr val="0C1F24"/>
                </a:solidFill>
                <a:cs typeface="Arial"/>
              </a:rPr>
            </a:br>
            <a:endParaRPr lang="en-US" sz="2400" dirty="0" smtClean="0">
              <a:solidFill>
                <a:srgbClr val="0C1F24"/>
              </a:solidFill>
              <a:cs typeface="Arial"/>
            </a:endParaRPr>
          </a:p>
          <a:p>
            <a:pPr marL="342900" indent="-342900">
              <a:buSzPct val="75000"/>
              <a:buFont typeface="Courier New" charset="0"/>
              <a:buChar char="o"/>
            </a:pPr>
            <a:r>
              <a:rPr lang="en-US" sz="2400" b="1" dirty="0" smtClean="0">
                <a:solidFill>
                  <a:srgbClr val="0C1F24"/>
                </a:solidFill>
                <a:cs typeface="Arial"/>
              </a:rPr>
              <a:t>Si hay </a:t>
            </a:r>
            <a:r>
              <a:rPr lang="en-US" sz="2400" b="1" dirty="0" err="1" smtClean="0">
                <a:solidFill>
                  <a:srgbClr val="0C1F24"/>
                </a:solidFill>
                <a:cs typeface="Arial"/>
              </a:rPr>
              <a:t>problemas</a:t>
            </a:r>
            <a:r>
              <a:rPr lang="en-US" sz="2400" b="1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b="1" dirty="0" err="1" smtClean="0">
                <a:solidFill>
                  <a:srgbClr val="0C1F24"/>
                </a:solidFill>
                <a:cs typeface="Arial"/>
              </a:rPr>
              <a:t>causados</a:t>
            </a:r>
            <a:r>
              <a:rPr lang="en-US" sz="2400" b="1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b="1" dirty="0" err="1" smtClean="0">
                <a:solidFill>
                  <a:srgbClr val="0C1F24"/>
                </a:solidFill>
                <a:cs typeface="Arial"/>
              </a:rPr>
              <a:t>por</a:t>
            </a:r>
            <a:r>
              <a:rPr lang="en-US" sz="2400" b="1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b="1" dirty="0" err="1" smtClean="0">
                <a:solidFill>
                  <a:srgbClr val="0C1F24"/>
                </a:solidFill>
                <a:cs typeface="Arial"/>
              </a:rPr>
              <a:t>usar</a:t>
            </a:r>
            <a:r>
              <a:rPr lang="en-US" sz="2400" b="1" dirty="0" smtClean="0">
                <a:solidFill>
                  <a:srgbClr val="0C1F24"/>
                </a:solidFill>
                <a:cs typeface="Arial"/>
              </a:rPr>
              <a:t> el trust-anchor </a:t>
            </a:r>
            <a:r>
              <a:rPr lang="en-US" sz="2400" b="1" dirty="0" err="1" smtClean="0">
                <a:solidFill>
                  <a:srgbClr val="0C1F24"/>
                </a:solidFill>
                <a:cs typeface="Arial"/>
              </a:rPr>
              <a:t>equivocado</a:t>
            </a:r>
            <a:r>
              <a:rPr lang="en-US" sz="2400" b="1" dirty="0" smtClean="0">
                <a:solidFill>
                  <a:srgbClr val="0C1F24"/>
                </a:solidFill>
                <a:cs typeface="Arial"/>
              </a:rPr>
              <a:t>.</a:t>
            </a:r>
          </a:p>
          <a:p>
            <a:pPr marL="800100" lvl="1" indent="-342900">
              <a:buSzPct val="75000"/>
              <a:buFont typeface="Courier New" charset="0"/>
              <a:buChar char="o"/>
            </a:pP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Validación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DNSSEC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fallará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,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ya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que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será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imposible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construir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la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cadena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de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confianza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.</a:t>
            </a:r>
          </a:p>
          <a:p>
            <a:pPr marL="800100" lvl="1" indent="-342900">
              <a:buSzPct val="75000"/>
              <a:buFont typeface="Courier New" charset="0"/>
              <a:buChar char="o"/>
            </a:pP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Busque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en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sus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logs,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por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b="1" i="1" dirty="0" smtClean="0">
                <a:solidFill>
                  <a:srgbClr val="0C1F24"/>
                </a:solidFill>
                <a:cs typeface="Arial"/>
              </a:rPr>
              <a:t>”validation failure” 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(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cada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implementación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tiene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su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propio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 forma de </a:t>
            </a:r>
            <a:r>
              <a:rPr lang="en-US" sz="2400" dirty="0" err="1" smtClean="0">
                <a:solidFill>
                  <a:srgbClr val="0C1F24"/>
                </a:solidFill>
                <a:cs typeface="Arial"/>
              </a:rPr>
              <a:t>nombrar</a:t>
            </a:r>
            <a:r>
              <a:rPr lang="en-US" sz="2400" dirty="0" smtClean="0">
                <a:solidFill>
                  <a:srgbClr val="0C1F24"/>
                </a:solidFill>
                <a:cs typeface="Arial"/>
              </a:rPr>
              <a:t>)</a:t>
            </a:r>
            <a:endParaRPr lang="en-US" sz="2400" dirty="0">
              <a:solidFill>
                <a:srgbClr val="0C1F24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0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Fragmentación</a:t>
            </a:r>
            <a:r>
              <a:rPr lang="en-US" dirty="0" smtClean="0"/>
              <a:t>, IPv4, IPv6 y DNS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2655" y="1780170"/>
            <a:ext cx="729205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SzPct val="75000"/>
              <a:buFont typeface="Wingdings" charset="2"/>
              <a:buChar char=""/>
            </a:pPr>
            <a:endParaRPr lang="en-US" sz="2100" dirty="0" smtClean="0">
              <a:solidFill>
                <a:srgbClr val="0C1F24"/>
              </a:solidFill>
              <a:latin typeface="Arial"/>
              <a:cs typeface="Arial"/>
            </a:endParaRPr>
          </a:p>
          <a:p>
            <a:pPr>
              <a:buSzPct val="75000"/>
            </a:pPr>
            <a:r>
              <a:rPr lang="en-US" sz="2100" dirty="0" smtClean="0">
                <a:solidFill>
                  <a:srgbClr val="0C1F24"/>
                </a:solidFill>
                <a:latin typeface="Arial"/>
                <a:cs typeface="Arial"/>
              </a:rPr>
              <a:t>From:</a:t>
            </a:r>
          </a:p>
          <a:p>
            <a:pPr marL="214313" indent="-214313">
              <a:buSzPct val="75000"/>
              <a:buFont typeface="Wingdings" charset="2"/>
              <a:buChar char=""/>
            </a:pPr>
            <a:r>
              <a:rPr lang="en-US" sz="2100" dirty="0" smtClean="0">
                <a:solidFill>
                  <a:srgbClr val="0C1F24"/>
                </a:solidFill>
                <a:latin typeface="Arial"/>
                <a:cs typeface="Arial"/>
              </a:rPr>
              <a:t>2017-July-11</a:t>
            </a:r>
            <a:endParaRPr lang="en-US" sz="2100" dirty="0">
              <a:solidFill>
                <a:srgbClr val="0C1F24"/>
              </a:solidFill>
              <a:latin typeface="Arial"/>
              <a:cs typeface="Arial"/>
            </a:endParaRPr>
          </a:p>
          <a:p>
            <a:pPr marL="214313" indent="-214313">
              <a:buSzPct val="75000"/>
              <a:buFont typeface="Wingdings" charset="2"/>
              <a:buChar char=""/>
            </a:pPr>
            <a:r>
              <a:rPr lang="en-US" sz="2100" dirty="0">
                <a:solidFill>
                  <a:srgbClr val="0C1F24"/>
                </a:solidFill>
                <a:latin typeface="Arial"/>
                <a:cs typeface="Arial"/>
              </a:rPr>
              <a:t>2017-Sept-19</a:t>
            </a:r>
          </a:p>
          <a:p>
            <a:pPr marL="214313" indent="-214313">
              <a:buSzPct val="75000"/>
              <a:buFont typeface="Wingdings" charset="2"/>
              <a:buChar char=""/>
            </a:pPr>
            <a:r>
              <a:rPr lang="en-US" sz="2100" dirty="0">
                <a:solidFill>
                  <a:srgbClr val="0C1F24"/>
                </a:solidFill>
                <a:latin typeface="Arial"/>
                <a:cs typeface="Arial"/>
              </a:rPr>
              <a:t>2017-Oct-11</a:t>
            </a:r>
          </a:p>
          <a:p>
            <a:pPr marL="214313" indent="-214313">
              <a:buSzPct val="75000"/>
              <a:buFont typeface="Wingdings" charset="2"/>
              <a:buChar char=""/>
            </a:pPr>
            <a:r>
              <a:rPr lang="en-US" sz="2100" dirty="0">
                <a:solidFill>
                  <a:srgbClr val="0C1F24"/>
                </a:solidFill>
                <a:latin typeface="Arial"/>
                <a:cs typeface="Arial"/>
              </a:rPr>
              <a:t>2017-Dec-20</a:t>
            </a:r>
          </a:p>
          <a:p>
            <a:pPr marL="214313" indent="-214313">
              <a:buSzPct val="75000"/>
              <a:buFont typeface="Wingdings" charset="2"/>
              <a:buChar char=""/>
            </a:pPr>
            <a:r>
              <a:rPr lang="en-US" sz="2100" dirty="0">
                <a:solidFill>
                  <a:srgbClr val="0C1F24"/>
                </a:solidFill>
                <a:latin typeface="Arial"/>
                <a:cs typeface="Arial"/>
              </a:rPr>
              <a:t>2018-Jan-11</a:t>
            </a:r>
          </a:p>
          <a:p>
            <a:pPr marL="214313" indent="-214313">
              <a:buSzPct val="75000"/>
              <a:buFont typeface="Wingdings" charset="2"/>
              <a:buChar char=""/>
            </a:pPr>
            <a:r>
              <a:rPr lang="en-US" sz="2100" dirty="0">
                <a:solidFill>
                  <a:srgbClr val="0C1F24"/>
                </a:solidFill>
                <a:latin typeface="Arial"/>
                <a:cs typeface="Arial"/>
              </a:rPr>
              <a:t>2018-Mar-22</a:t>
            </a:r>
          </a:p>
          <a:p>
            <a:pPr marL="214313" indent="-214313">
              <a:buSzPct val="75000"/>
              <a:buFont typeface="Wingdings" charset="2"/>
              <a:buChar char=""/>
            </a:pPr>
            <a:r>
              <a:rPr lang="en-US" sz="2100" dirty="0">
                <a:solidFill>
                  <a:srgbClr val="0C1F24"/>
                </a:solidFill>
                <a:latin typeface="Arial"/>
                <a:cs typeface="Arial"/>
              </a:rPr>
              <a:t>2018-Apr-11</a:t>
            </a:r>
          </a:p>
        </p:txBody>
      </p:sp>
      <p:sp>
        <p:nvSpPr>
          <p:cNvPr id="5" name="Rectangle 4"/>
          <p:cNvSpPr/>
          <p:nvPr/>
        </p:nvSpPr>
        <p:spPr>
          <a:xfrm>
            <a:off x="2264958" y="2537440"/>
            <a:ext cx="1028700" cy="20574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3293658" y="2537440"/>
            <a:ext cx="1028700" cy="20574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4322358" y="2537440"/>
            <a:ext cx="1028700" cy="20574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5351058" y="2537440"/>
            <a:ext cx="1028700" cy="205740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67039" y="2826302"/>
            <a:ext cx="1028700" cy="20574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3295739" y="2826302"/>
            <a:ext cx="1028700" cy="2057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4324439" y="2826302"/>
            <a:ext cx="1028700" cy="20574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5353139" y="2826302"/>
            <a:ext cx="1028700" cy="20574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6381839" y="2826302"/>
            <a:ext cx="1028700" cy="205740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69120" y="3152571"/>
            <a:ext cx="1028700" cy="20574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>
            <a:off x="3297820" y="3152571"/>
            <a:ext cx="1028700" cy="20574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4326520" y="3152571"/>
            <a:ext cx="1028700" cy="20574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/>
          <p:cNvSpPr/>
          <p:nvPr/>
        </p:nvSpPr>
        <p:spPr>
          <a:xfrm>
            <a:off x="5355220" y="3152571"/>
            <a:ext cx="1028700" cy="20574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71201" y="3453902"/>
            <a:ext cx="1028700" cy="20574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>
            <a:off x="3299901" y="3453902"/>
            <a:ext cx="1028700" cy="2057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4328601" y="3453902"/>
            <a:ext cx="1028700" cy="20574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/>
          <p:cNvSpPr/>
          <p:nvPr/>
        </p:nvSpPr>
        <p:spPr>
          <a:xfrm>
            <a:off x="5357301" y="3453902"/>
            <a:ext cx="1028700" cy="20574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/>
          <p:cNvSpPr/>
          <p:nvPr/>
        </p:nvSpPr>
        <p:spPr>
          <a:xfrm>
            <a:off x="6386001" y="3453902"/>
            <a:ext cx="1028700" cy="20574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73283" y="3792640"/>
            <a:ext cx="1028700" cy="20574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3301983" y="3792640"/>
            <a:ext cx="1028700" cy="20574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24"/>
          <p:cNvSpPr/>
          <p:nvPr/>
        </p:nvSpPr>
        <p:spPr>
          <a:xfrm>
            <a:off x="4330683" y="3792640"/>
            <a:ext cx="1028700" cy="20574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ectangle 25"/>
          <p:cNvSpPr/>
          <p:nvPr/>
        </p:nvSpPr>
        <p:spPr>
          <a:xfrm>
            <a:off x="5359383" y="3792640"/>
            <a:ext cx="1028700" cy="205740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Rectangle 26"/>
          <p:cNvSpPr/>
          <p:nvPr/>
        </p:nvSpPr>
        <p:spPr>
          <a:xfrm>
            <a:off x="6388083" y="3792640"/>
            <a:ext cx="1028700" cy="20574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75364" y="4131377"/>
            <a:ext cx="1028700" cy="20574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Rectangle 28"/>
          <p:cNvSpPr/>
          <p:nvPr/>
        </p:nvSpPr>
        <p:spPr>
          <a:xfrm>
            <a:off x="3304064" y="4131377"/>
            <a:ext cx="1028700" cy="20574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ectangle 29"/>
          <p:cNvSpPr/>
          <p:nvPr/>
        </p:nvSpPr>
        <p:spPr>
          <a:xfrm>
            <a:off x="4332764" y="4131377"/>
            <a:ext cx="1028700" cy="20574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/>
          <p:cNvSpPr/>
          <p:nvPr/>
        </p:nvSpPr>
        <p:spPr>
          <a:xfrm>
            <a:off x="5361464" y="4131377"/>
            <a:ext cx="1028700" cy="20574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77445" y="4445177"/>
            <a:ext cx="1028700" cy="20574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ectangle 32"/>
          <p:cNvSpPr/>
          <p:nvPr/>
        </p:nvSpPr>
        <p:spPr>
          <a:xfrm>
            <a:off x="3306145" y="4445177"/>
            <a:ext cx="1028700" cy="20574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Rectangle 33"/>
          <p:cNvSpPr/>
          <p:nvPr/>
        </p:nvSpPr>
        <p:spPr>
          <a:xfrm>
            <a:off x="4334845" y="4445177"/>
            <a:ext cx="1028700" cy="20574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406378" y="1780170"/>
            <a:ext cx="174359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75000"/>
            </a:pPr>
            <a:endParaRPr lang="en-US" sz="2100" dirty="0" smtClean="0">
              <a:solidFill>
                <a:srgbClr val="0C1F24"/>
              </a:solidFill>
              <a:latin typeface="Arial"/>
              <a:cs typeface="Arial"/>
            </a:endParaRPr>
          </a:p>
          <a:p>
            <a:pPr>
              <a:buSzPct val="75000"/>
            </a:pPr>
            <a:endParaRPr lang="en-US" sz="2100" dirty="0" smtClean="0">
              <a:solidFill>
                <a:srgbClr val="0C1F24"/>
              </a:solidFill>
              <a:latin typeface="Arial"/>
              <a:cs typeface="Arial"/>
            </a:endParaRPr>
          </a:p>
          <a:p>
            <a:pPr>
              <a:buSzPct val="75000"/>
            </a:pPr>
            <a:r>
              <a:rPr lang="en-US" sz="2100" dirty="0" smtClean="0">
                <a:solidFill>
                  <a:srgbClr val="0C1F24"/>
                </a:solidFill>
                <a:latin typeface="Arial"/>
                <a:cs typeface="Arial"/>
              </a:rPr>
              <a:t>1139 </a:t>
            </a:r>
            <a:r>
              <a:rPr lang="en-US" sz="2100" dirty="0">
                <a:solidFill>
                  <a:srgbClr val="0C1F24"/>
                </a:solidFill>
                <a:latin typeface="Arial"/>
                <a:cs typeface="Arial"/>
              </a:rPr>
              <a:t>Bytes</a:t>
            </a:r>
          </a:p>
          <a:p>
            <a:pPr>
              <a:buSzPct val="75000"/>
            </a:pPr>
            <a:r>
              <a:rPr lang="en-US" sz="2100" dirty="0">
                <a:solidFill>
                  <a:srgbClr val="FF0000"/>
                </a:solidFill>
                <a:latin typeface="Arial"/>
                <a:cs typeface="Arial"/>
              </a:rPr>
              <a:t>1414 Bytes</a:t>
            </a:r>
          </a:p>
          <a:p>
            <a:pPr>
              <a:buSzPct val="75000"/>
            </a:pPr>
            <a:r>
              <a:rPr lang="en-US" sz="2100" dirty="0">
                <a:solidFill>
                  <a:srgbClr val="0C1F24"/>
                </a:solidFill>
                <a:latin typeface="Arial"/>
                <a:cs typeface="Arial"/>
              </a:rPr>
              <a:t>1139 Bytes</a:t>
            </a:r>
          </a:p>
          <a:p>
            <a:pPr>
              <a:buSzPct val="75000"/>
            </a:pPr>
            <a:r>
              <a:rPr lang="en-US" sz="2100" dirty="0">
                <a:solidFill>
                  <a:srgbClr val="FF0000"/>
                </a:solidFill>
                <a:latin typeface="Arial"/>
                <a:cs typeface="Arial"/>
              </a:rPr>
              <a:t>1414 Bytes</a:t>
            </a:r>
          </a:p>
          <a:p>
            <a:pPr>
              <a:buSzPct val="75000"/>
            </a:pPr>
            <a:r>
              <a:rPr lang="en-US" sz="2100" dirty="0">
                <a:solidFill>
                  <a:srgbClr val="FF0000"/>
                </a:solidFill>
                <a:latin typeface="Arial"/>
                <a:cs typeface="Arial"/>
              </a:rPr>
              <a:t>1424 Bytes</a:t>
            </a:r>
          </a:p>
          <a:p>
            <a:pPr>
              <a:buSzPct val="75000"/>
            </a:pPr>
            <a:r>
              <a:rPr lang="en-US" sz="2100" dirty="0">
                <a:solidFill>
                  <a:srgbClr val="0C1F24"/>
                </a:solidFill>
                <a:latin typeface="Arial"/>
                <a:cs typeface="Arial"/>
              </a:rPr>
              <a:t>1139 Bytes</a:t>
            </a:r>
          </a:p>
          <a:p>
            <a:pPr>
              <a:buSzPct val="75000"/>
            </a:pPr>
            <a:r>
              <a:rPr lang="en-US" sz="2100" dirty="0">
                <a:solidFill>
                  <a:srgbClr val="0C1F24"/>
                </a:solidFill>
                <a:latin typeface="Arial"/>
                <a:cs typeface="Arial"/>
              </a:rPr>
              <a:t>864 Bytes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8627" y="4927143"/>
            <a:ext cx="1371600" cy="41148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Current ZSK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4774" y="4927143"/>
            <a:ext cx="1371600" cy="41148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ZSK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048456" y="4927143"/>
            <a:ext cx="1371600" cy="41148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KSK-2010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422137" y="4927143"/>
            <a:ext cx="1371600" cy="41148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KSK-2017</a:t>
            </a:r>
            <a:endParaRPr lang="en-US" sz="2100" dirty="0"/>
          </a:p>
        </p:txBody>
      </p:sp>
      <p:sp>
        <p:nvSpPr>
          <p:cNvPr id="40" name="Rectangle 39"/>
          <p:cNvSpPr/>
          <p:nvPr/>
        </p:nvSpPr>
        <p:spPr>
          <a:xfrm>
            <a:off x="5795820" y="4927143"/>
            <a:ext cx="1371600" cy="411480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RRSIG-2010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82655" y="1252097"/>
            <a:ext cx="867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SzPct val="75000"/>
              <a:buFont typeface="Wingdings" charset="2"/>
              <a:buChar char=""/>
            </a:pPr>
            <a:r>
              <a:rPr lang="en-US" sz="2100" b="1" dirty="0">
                <a:solidFill>
                  <a:srgbClr val="0C1F24"/>
                </a:solidFill>
                <a:latin typeface="Arial"/>
                <a:cs typeface="Arial"/>
              </a:rPr>
              <a:t>Visualizing Packet </a:t>
            </a:r>
            <a:r>
              <a:rPr lang="en-US" sz="2100" b="1" dirty="0" smtClean="0">
                <a:solidFill>
                  <a:srgbClr val="0C1F24"/>
                </a:solidFill>
                <a:latin typeface="Arial"/>
                <a:cs typeface="Arial"/>
              </a:rPr>
              <a:t>Sizes (response to </a:t>
            </a:r>
            <a:r>
              <a:rPr lang="en-US" sz="2100" b="1" smtClean="0">
                <a:solidFill>
                  <a:srgbClr val="0C1F24"/>
                </a:solidFill>
                <a:latin typeface="Arial"/>
                <a:cs typeface="Arial"/>
              </a:rPr>
              <a:t>root DNSKEY query)</a:t>
            </a:r>
            <a:endParaRPr lang="en-US" sz="2100" b="1" dirty="0">
              <a:solidFill>
                <a:srgbClr val="0C1F24"/>
              </a:solidFill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154951" y="4927143"/>
            <a:ext cx="1371600" cy="41148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RRSIG-2017</a:t>
            </a:r>
            <a:endParaRPr lang="en-US" sz="135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896189" y="2356157"/>
            <a:ext cx="38385" cy="228600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155487" y="1944372"/>
            <a:ext cx="323834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75000"/>
            </a:pPr>
            <a:r>
              <a:rPr lang="en-US" sz="2100" b="1" dirty="0">
                <a:solidFill>
                  <a:srgbClr val="0C1F24"/>
                </a:solidFill>
                <a:latin typeface="Arial"/>
                <a:cs typeface="Arial"/>
              </a:rPr>
              <a:t>1280 </a:t>
            </a:r>
            <a:r>
              <a:rPr lang="en-US" sz="2100" b="1" dirty="0" smtClean="0">
                <a:solidFill>
                  <a:srgbClr val="0C1F24"/>
                </a:solidFill>
                <a:latin typeface="Arial"/>
                <a:cs typeface="Arial"/>
              </a:rPr>
              <a:t>Byte "Limit" </a:t>
            </a:r>
            <a:endParaRPr lang="en-US" sz="2100" b="1" dirty="0">
              <a:solidFill>
                <a:srgbClr val="0C1F24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22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Recomendación</a:t>
            </a:r>
            <a:r>
              <a:rPr lang="en-US" dirty="0" smtClean="0"/>
              <a:t> para IPv6 e IPv4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2751" y="1136073"/>
            <a:ext cx="8104187" cy="54322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err="1" smtClean="0">
                <a:cs typeface="Source Sans Pro"/>
              </a:rPr>
              <a:t>Asegúrese</a:t>
            </a:r>
            <a:r>
              <a:rPr lang="en-US" sz="2400" dirty="0" smtClean="0">
                <a:cs typeface="Source Sans Pro"/>
              </a:rPr>
              <a:t> que </a:t>
            </a:r>
            <a:r>
              <a:rPr lang="en-US" sz="2400" dirty="0" err="1" smtClean="0">
                <a:cs typeface="Source Sans Pro"/>
              </a:rPr>
              <a:t>sus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servidores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pueden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realizar</a:t>
            </a:r>
            <a:r>
              <a:rPr lang="en-US" sz="2400" dirty="0" smtClean="0">
                <a:cs typeface="Source Sans Pro"/>
              </a:rPr>
              <a:t> y </a:t>
            </a:r>
            <a:r>
              <a:rPr lang="en-US" sz="2400" dirty="0" err="1" smtClean="0">
                <a:cs typeface="Source Sans Pro"/>
              </a:rPr>
              <a:t>recibir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consultas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sobre</a:t>
            </a:r>
            <a:r>
              <a:rPr lang="en-US" sz="2400" dirty="0" smtClean="0">
                <a:cs typeface="Source Sans Pro"/>
              </a:rPr>
              <a:t> TCP (</a:t>
            </a:r>
            <a:r>
              <a:rPr lang="en-US" sz="2400" dirty="0" err="1" smtClean="0">
                <a:cs typeface="Source Sans Pro"/>
              </a:rPr>
              <a:t>especialmente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en</a:t>
            </a:r>
            <a:r>
              <a:rPr lang="en-US" sz="2400" dirty="0" smtClean="0">
                <a:cs typeface="Source Sans Pro"/>
              </a:rPr>
              <a:t> IPv6)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cs typeface="Source Sans Pro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>
                <a:cs typeface="Source Sans Pro"/>
              </a:rPr>
              <a:t>Testee</a:t>
            </a:r>
            <a:r>
              <a:rPr lang="en-US" sz="2400" dirty="0" smtClean="0">
                <a:cs typeface="Source Sans Pro"/>
              </a:rPr>
              <a:t> y </a:t>
            </a:r>
            <a:r>
              <a:rPr lang="en-US" sz="2400" dirty="0" err="1" smtClean="0">
                <a:cs typeface="Source Sans Pro"/>
              </a:rPr>
              <a:t>verifique</a:t>
            </a:r>
            <a:r>
              <a:rPr lang="en-US" sz="2400" dirty="0" smtClean="0">
                <a:cs typeface="Source Sans Pro"/>
              </a:rPr>
              <a:t> que </a:t>
            </a:r>
            <a:r>
              <a:rPr lang="en-US" sz="2400" dirty="0" err="1" smtClean="0">
                <a:cs typeface="Source Sans Pro"/>
              </a:rPr>
              <a:t>puede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recibir</a:t>
            </a:r>
            <a:r>
              <a:rPr lang="en-US" sz="2400" dirty="0" smtClean="0">
                <a:cs typeface="Source Sans Pro"/>
              </a:rPr>
              <a:t> sets de DNSKEYs de gran </a:t>
            </a:r>
            <a:r>
              <a:rPr lang="en-US" sz="2400" dirty="0" err="1" smtClean="0">
                <a:cs typeface="Source Sans Pro"/>
              </a:rPr>
              <a:t>tamaño</a:t>
            </a:r>
            <a:r>
              <a:rPr lang="en-US" sz="2400" dirty="0" smtClean="0">
                <a:cs typeface="Source Sans Pro"/>
              </a:rPr>
              <a:t>:</a:t>
            </a:r>
          </a:p>
          <a:p>
            <a:pPr lvl="1"/>
            <a:endParaRPr lang="en-US" sz="2000" dirty="0" smtClean="0">
              <a:latin typeface="Courier" charset="0"/>
              <a:ea typeface="Courier" charset="0"/>
              <a:cs typeface="Courier" charset="0"/>
              <a:hlinkClick r:id="rId2"/>
            </a:endParaRPr>
          </a:p>
          <a:p>
            <a:pPr lvl="1"/>
            <a:r>
              <a:rPr lang="en-US" sz="2400" b="1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http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  <a:hlinkClick r:id="rId2"/>
              </a:rPr>
              <a:t>://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keysizetest.verisignlabs.com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sz="2400" b="1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https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  <a:hlinkClick r:id="rId3"/>
              </a:rPr>
              <a:t>://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www.dns-oarc.net/oarc/services/replysizetest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342900" indent="-342900">
              <a:buFont typeface="Arial" charset="0"/>
              <a:buChar char="•"/>
            </a:pPr>
            <a:endParaRPr lang="en-US" sz="2100" dirty="0">
              <a:solidFill>
                <a:srgbClr val="0C1F24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>
                <a:cs typeface="Source Sans Pro"/>
              </a:rPr>
              <a:t>Estas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soluciones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deben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ser</a:t>
            </a:r>
            <a:r>
              <a:rPr lang="en-US" sz="2400" dirty="0" smtClean="0">
                <a:cs typeface="Source Sans Pro"/>
              </a:rPr>
              <a:t> ”</a:t>
            </a:r>
            <a:r>
              <a:rPr lang="en-US" sz="2400" dirty="0" err="1" smtClean="0">
                <a:cs typeface="Source Sans Pro"/>
              </a:rPr>
              <a:t>arreglos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permanentes</a:t>
            </a:r>
            <a:r>
              <a:rPr lang="en-US" sz="2400" dirty="0" smtClean="0">
                <a:cs typeface="Source Sans Pro"/>
              </a:rPr>
              <a:t>”, no </a:t>
            </a:r>
            <a:r>
              <a:rPr lang="en-US" sz="2400" dirty="0" err="1" smtClean="0">
                <a:cs typeface="Source Sans Pro"/>
              </a:rPr>
              <a:t>sólo</a:t>
            </a:r>
            <a:r>
              <a:rPr lang="en-US" sz="2400" dirty="0" smtClean="0">
                <a:cs typeface="Source Sans Pro"/>
              </a:rPr>
              <a:t> para el KSK rollover. TCP </a:t>
            </a:r>
            <a:r>
              <a:rPr lang="en-US" sz="2400" dirty="0" err="1" smtClean="0">
                <a:cs typeface="Source Sans Pro"/>
              </a:rPr>
              <a:t>es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una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pieza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importante</a:t>
            </a:r>
            <a:r>
              <a:rPr lang="en-US" sz="2400" dirty="0" smtClean="0">
                <a:cs typeface="Source Sans Pro"/>
              </a:rPr>
              <a:t> del </a:t>
            </a:r>
            <a:r>
              <a:rPr lang="en-US" sz="2400" dirty="0" err="1" smtClean="0">
                <a:cs typeface="Source Sans Pro"/>
              </a:rPr>
              <a:t>funcionamiento</a:t>
            </a:r>
            <a:r>
              <a:rPr lang="en-US" sz="2400" dirty="0" smtClean="0">
                <a:cs typeface="Source Sans Pro"/>
              </a:rPr>
              <a:t> del DNS.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err="1" smtClean="0"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4359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4904" y="1774084"/>
            <a:ext cx="8347157" cy="4216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https://icann.org/kskroll</a:t>
            </a:r>
            <a:endParaRPr lang="en-US" sz="28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ctr"/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en-US" sz="2800" b="1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https://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lacnog.org/wg-dns-ksk-rollover</a:t>
            </a:r>
            <a:endParaRPr lang="en-US" sz="28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ctr"/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en-US" sz="2800" dirty="0" err="1" smtClean="0">
                <a:ea typeface="Courier" charset="0"/>
                <a:cs typeface="Courier" charset="0"/>
              </a:rPr>
              <a:t>Consultas</a:t>
            </a:r>
            <a:r>
              <a:rPr lang="en-US" sz="2800" dirty="0" smtClean="0"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ea typeface="Courier" charset="0"/>
                <a:cs typeface="Courier" charset="0"/>
              </a:rPr>
              <a:t>en</a:t>
            </a:r>
            <a:r>
              <a:rPr lang="en-US" sz="2800" dirty="0" smtClean="0">
                <a:ea typeface="Courier" charset="0"/>
                <a:cs typeface="Courier" charset="0"/>
              </a:rPr>
              <a:t> la </a:t>
            </a:r>
            <a:r>
              <a:rPr lang="en-US" sz="2800" dirty="0" err="1" smtClean="0">
                <a:ea typeface="Courier" charset="0"/>
                <a:cs typeface="Courier" charset="0"/>
              </a:rPr>
              <a:t>región</a:t>
            </a:r>
            <a:r>
              <a:rPr lang="en-US" sz="2800" dirty="0" smtClean="0">
                <a:ea typeface="Courier" charset="0"/>
                <a:cs typeface="Courier" charset="0"/>
              </a:rPr>
              <a:t>?</a:t>
            </a:r>
          </a:p>
          <a:p>
            <a:pPr algn="ctr"/>
            <a:r>
              <a:rPr lang="en-US" sz="2800" dirty="0" err="1" smtClean="0">
                <a:ea typeface="Courier" charset="0"/>
                <a:cs typeface="Courier" charset="0"/>
              </a:rPr>
              <a:t>Lista</a:t>
            </a:r>
            <a:r>
              <a:rPr lang="en-US" sz="2800" dirty="0" smtClean="0">
                <a:ea typeface="Courier" charset="0"/>
                <a:cs typeface="Courier" charset="0"/>
              </a:rPr>
              <a:t> de </a:t>
            </a:r>
            <a:r>
              <a:rPr lang="en-US" sz="2800" dirty="0" err="1" smtClean="0">
                <a:ea typeface="Courier" charset="0"/>
                <a:cs typeface="Courier" charset="0"/>
              </a:rPr>
              <a:t>correos</a:t>
            </a:r>
            <a:r>
              <a:rPr lang="en-US" sz="2800" dirty="0" smtClean="0"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ea typeface="Courier" charset="0"/>
                <a:cs typeface="Courier" charset="0"/>
              </a:rPr>
              <a:t>dns-esp</a:t>
            </a:r>
            <a:r>
              <a:rPr lang="en-US" sz="2800" dirty="0" smtClean="0">
                <a:ea typeface="Courier" charset="0"/>
                <a:cs typeface="Courier" charset="0"/>
              </a:rPr>
              <a:t>:</a:t>
            </a:r>
          </a:p>
          <a:p>
            <a:pPr algn="ctr"/>
            <a:r>
              <a:rPr lang="en-US" sz="2200" b="1" dirty="0">
                <a:latin typeface="Courier" charset="0"/>
                <a:ea typeface="Courier" charset="0"/>
                <a:cs typeface="Courier" charset="0"/>
                <a:hlinkClick r:id="rId4"/>
              </a:rPr>
              <a:t>https://</a:t>
            </a:r>
            <a:r>
              <a:rPr lang="en-US" sz="2200" b="1" dirty="0" smtClean="0">
                <a:latin typeface="Courier" charset="0"/>
                <a:ea typeface="Courier" charset="0"/>
                <a:cs typeface="Courier" charset="0"/>
                <a:hlinkClick r:id="rId4"/>
              </a:rPr>
              <a:t>listas.nic.cl/mailman/listinfo/dns-esp</a:t>
            </a:r>
            <a:endParaRPr lang="en-US" sz="22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ctr"/>
            <a:endParaRPr lang="en-US" sz="2200" b="1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endParaRPr lang="en-US" sz="28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ctr"/>
            <a:endParaRPr lang="en-US" sz="28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0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9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En qué etapa del proyecto estamos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KSK Rollover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2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0142-key.eps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356004">
            <a:off x="6469643" y="872927"/>
            <a:ext cx="1135789" cy="115763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KSK </a:t>
            </a:r>
            <a:r>
              <a:rPr lang="en-US" dirty="0" err="1" smtClean="0"/>
              <a:t>en</a:t>
            </a:r>
            <a:r>
              <a:rPr lang="en-US" dirty="0" smtClean="0"/>
              <a:t> la zona </a:t>
            </a:r>
            <a:r>
              <a:rPr lang="en-US" dirty="0" err="1" smtClean="0"/>
              <a:t>raíz</a:t>
            </a:r>
            <a:endParaRPr lang="en-US" dirty="0"/>
          </a:p>
        </p:txBody>
      </p:sp>
      <p:sp>
        <p:nvSpPr>
          <p:cNvPr id="3" name="Bent Arrow 2"/>
          <p:cNvSpPr/>
          <p:nvPr/>
        </p:nvSpPr>
        <p:spPr>
          <a:xfrm rot="5400000">
            <a:off x="7944187" y="1398428"/>
            <a:ext cx="694037" cy="699382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Bent Arrow 3"/>
          <p:cNvSpPr/>
          <p:nvPr/>
        </p:nvSpPr>
        <p:spPr>
          <a:xfrm rot="10800000">
            <a:off x="7799128" y="3016210"/>
            <a:ext cx="699383" cy="592985"/>
          </a:xfrm>
          <a:prstGeom prst="bentArrow">
            <a:avLst>
              <a:gd name="adj1" fmla="val 25000"/>
              <a:gd name="adj2" fmla="val 26348"/>
              <a:gd name="adj3" fmla="val 25000"/>
              <a:gd name="adj4" fmla="val 4375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Bent Arrow 4"/>
          <p:cNvSpPr/>
          <p:nvPr/>
        </p:nvSpPr>
        <p:spPr>
          <a:xfrm rot="16200000" flipH="1">
            <a:off x="5313564" y="3242889"/>
            <a:ext cx="548334" cy="785180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80048" y="5277487"/>
            <a:ext cx="2021901" cy="50615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DATA</a:t>
            </a:r>
          </a:p>
        </p:txBody>
      </p:sp>
      <p:pic>
        <p:nvPicPr>
          <p:cNvPr id="8" name="Picture 7" descr="0142-key.eps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356004">
            <a:off x="7766295" y="1888895"/>
            <a:ext cx="1135789" cy="1157631"/>
          </a:xfrm>
          <a:prstGeom prst="rect">
            <a:avLst/>
          </a:prstGeom>
        </p:spPr>
      </p:pic>
      <p:pic>
        <p:nvPicPr>
          <p:cNvPr id="9" name="Picture 8" descr="0142-key.eps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356004">
            <a:off x="6215465" y="2733888"/>
            <a:ext cx="1135789" cy="1157631"/>
          </a:xfrm>
          <a:prstGeom prst="rect">
            <a:avLst/>
          </a:prstGeom>
        </p:spPr>
      </p:pic>
      <p:pic>
        <p:nvPicPr>
          <p:cNvPr id="10" name="Picture 9" descr="0142-key.eps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356004">
            <a:off x="4798929" y="3688255"/>
            <a:ext cx="1135789" cy="1157631"/>
          </a:xfrm>
          <a:prstGeom prst="rect">
            <a:avLst/>
          </a:prstGeom>
        </p:spPr>
      </p:pic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6706441" y="1289536"/>
            <a:ext cx="655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KSK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5710741" y="715292"/>
            <a:ext cx="568170" cy="478844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flipV="1">
            <a:off x="5617416" y="1831402"/>
            <a:ext cx="801592" cy="37421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flipH="1">
            <a:off x="7606575" y="768570"/>
            <a:ext cx="570418" cy="301537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412750" y="871288"/>
            <a:ext cx="4452748" cy="517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Courier New" charset="0"/>
              <a:buChar char="o"/>
            </a:pPr>
            <a:r>
              <a:rPr lang="en-US" sz="2400" dirty="0" smtClean="0">
                <a:cs typeface="Source Sans Pro"/>
              </a:rPr>
              <a:t>La </a:t>
            </a:r>
            <a:r>
              <a:rPr lang="en-US" sz="2400" b="1" dirty="0" smtClean="0">
                <a:cs typeface="Source Sans Pro"/>
              </a:rPr>
              <a:t>KSK</a:t>
            </a:r>
            <a:r>
              <a:rPr lang="en-US" sz="2400" dirty="0" smtClean="0">
                <a:cs typeface="Source Sans Pro"/>
              </a:rPr>
              <a:t> (Key Signing Key) de la zona </a:t>
            </a:r>
            <a:r>
              <a:rPr lang="en-US" sz="2400" dirty="0" err="1" smtClean="0">
                <a:cs typeface="Source Sans Pro"/>
              </a:rPr>
              <a:t>Raíz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es</a:t>
            </a:r>
            <a:r>
              <a:rPr lang="en-US" sz="2400" dirty="0" smtClean="0">
                <a:cs typeface="Source Sans Pro"/>
              </a:rPr>
              <a:t> la </a:t>
            </a:r>
            <a:r>
              <a:rPr lang="en-US" sz="2400" dirty="0" err="1" smtClean="0">
                <a:cs typeface="Source Sans Pro"/>
              </a:rPr>
              <a:t>llave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criptográfica</a:t>
            </a:r>
            <a:r>
              <a:rPr lang="en-US" sz="2400" dirty="0" smtClean="0">
                <a:cs typeface="Source Sans Pro"/>
              </a:rPr>
              <a:t> de mayor </a:t>
            </a:r>
            <a:r>
              <a:rPr lang="en-US" sz="2400" dirty="0" err="1" smtClean="0">
                <a:cs typeface="Source Sans Pro"/>
              </a:rPr>
              <a:t>nivel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en</a:t>
            </a:r>
            <a:r>
              <a:rPr lang="en-US" sz="2400" dirty="0" smtClean="0">
                <a:cs typeface="Source Sans Pro"/>
              </a:rPr>
              <a:t> la </a:t>
            </a:r>
            <a:r>
              <a:rPr lang="en-US" sz="2400" dirty="0" err="1" smtClean="0">
                <a:cs typeface="Source Sans Pro"/>
              </a:rPr>
              <a:t>jerarquía</a:t>
            </a:r>
            <a:r>
              <a:rPr lang="en-US" sz="2400" dirty="0" smtClean="0">
                <a:cs typeface="Source Sans Pro"/>
              </a:rPr>
              <a:t> de DNSSEC</a:t>
            </a:r>
            <a:br>
              <a:rPr lang="en-US" sz="2400" dirty="0" smtClean="0">
                <a:cs typeface="Source Sans Pro"/>
              </a:rPr>
            </a:br>
            <a:endParaRPr lang="en-US" sz="2400" dirty="0" smtClean="0">
              <a:cs typeface="Source Sans Pro"/>
            </a:endParaRPr>
          </a:p>
          <a:p>
            <a:pPr marL="342900" indent="-342900">
              <a:buFont typeface="Courier New" charset="0"/>
              <a:buChar char="o"/>
            </a:pPr>
            <a:r>
              <a:rPr lang="en-US" sz="2400" dirty="0" smtClean="0">
                <a:cs typeface="Source Sans Pro"/>
              </a:rPr>
              <a:t>La parte </a:t>
            </a:r>
            <a:r>
              <a:rPr lang="en-US" sz="2400" b="1" dirty="0" err="1" smtClean="0">
                <a:cs typeface="Source Sans Pro"/>
              </a:rPr>
              <a:t>pública</a:t>
            </a:r>
            <a:r>
              <a:rPr lang="en-US" sz="2400" dirty="0" smtClean="0">
                <a:cs typeface="Source Sans Pro"/>
              </a:rPr>
              <a:t> de la </a:t>
            </a:r>
            <a:r>
              <a:rPr lang="en-US" sz="2400" dirty="0" err="1" smtClean="0">
                <a:cs typeface="Source Sans Pro"/>
              </a:rPr>
              <a:t>llave</a:t>
            </a:r>
            <a:r>
              <a:rPr lang="en-US" sz="2400" dirty="0" smtClean="0">
                <a:cs typeface="Source Sans Pro"/>
              </a:rPr>
              <a:t> KSK </a:t>
            </a:r>
            <a:r>
              <a:rPr lang="en-US" sz="2400" dirty="0" err="1" smtClean="0">
                <a:cs typeface="Source Sans Pro"/>
              </a:rPr>
              <a:t>es</a:t>
            </a:r>
            <a:r>
              <a:rPr lang="en-US" sz="2400" dirty="0" smtClean="0">
                <a:cs typeface="Source Sans Pro"/>
              </a:rPr>
              <a:t> un </a:t>
            </a:r>
            <a:r>
              <a:rPr lang="en-US" sz="2400" b="1" dirty="0" err="1" smtClean="0">
                <a:cs typeface="Source Sans Pro"/>
              </a:rPr>
              <a:t>parámetro</a:t>
            </a:r>
            <a:r>
              <a:rPr lang="en-US" sz="2400" dirty="0" smtClean="0">
                <a:cs typeface="Source Sans Pro"/>
              </a:rPr>
              <a:t> de </a:t>
            </a:r>
            <a:r>
              <a:rPr lang="en-US" sz="2400" dirty="0" err="1" smtClean="0">
                <a:cs typeface="Source Sans Pro"/>
              </a:rPr>
              <a:t>configuración</a:t>
            </a:r>
            <a:r>
              <a:rPr lang="en-US" sz="2400" dirty="0" smtClean="0">
                <a:cs typeface="Source Sans Pro"/>
              </a:rPr>
              <a:t> de </a:t>
            </a:r>
            <a:r>
              <a:rPr lang="en-US" sz="2400" dirty="0" err="1" smtClean="0">
                <a:cs typeface="Source Sans Pro"/>
              </a:rPr>
              <a:t>los</a:t>
            </a:r>
            <a:r>
              <a:rPr lang="en-US" sz="2400" dirty="0" smtClean="0">
                <a:cs typeface="Source Sans Pro"/>
              </a:rPr>
              <a:t> DNS </a:t>
            </a:r>
            <a:r>
              <a:rPr lang="en-US" sz="2400" dirty="0" err="1" smtClean="0">
                <a:cs typeface="Source Sans Pro"/>
              </a:rPr>
              <a:t>recursivos</a:t>
            </a:r>
            <a:r>
              <a:rPr lang="en-US" sz="2400" dirty="0" smtClean="0">
                <a:cs typeface="Source Sans Pro"/>
              </a:rPr>
              <a:t> (</a:t>
            </a:r>
            <a:r>
              <a:rPr lang="en-US" sz="2400" i="1" dirty="0" smtClean="0">
                <a:cs typeface="Source Sans Pro"/>
              </a:rPr>
              <a:t>resolvers</a:t>
            </a:r>
            <a:r>
              <a:rPr lang="en-US" sz="2400" dirty="0" smtClean="0">
                <a:cs typeface="Source Sans Pro"/>
              </a:rPr>
              <a:t>) que </a:t>
            </a:r>
            <a:r>
              <a:rPr lang="en-US" sz="2400" dirty="0" err="1" smtClean="0">
                <a:cs typeface="Source Sans Pro"/>
              </a:rPr>
              <a:t>ofrecen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validación</a:t>
            </a:r>
            <a:r>
              <a:rPr lang="en-US" sz="2400" dirty="0" smtClean="0">
                <a:cs typeface="Source Sans Pro"/>
              </a:rPr>
              <a:t> DNSSEC</a:t>
            </a:r>
            <a:r>
              <a:rPr lang="en-US" sz="2400" dirty="0">
                <a:cs typeface="Source Sans Pro"/>
              </a:rPr>
              <a:t/>
            </a:r>
            <a:br>
              <a:rPr lang="en-US" sz="2400" dirty="0">
                <a:cs typeface="Source Sans Pro"/>
              </a:rPr>
            </a:br>
            <a:endParaRPr lang="en-US" sz="2400" dirty="0" smtClean="0">
              <a:cs typeface="Source Sans Pro"/>
            </a:endParaRPr>
          </a:p>
          <a:p>
            <a:pPr marL="342900" indent="-342900">
              <a:buFont typeface="Courier New" charset="0"/>
              <a:buChar char="o"/>
            </a:pPr>
            <a:r>
              <a:rPr lang="en-US" sz="2400" dirty="0" smtClean="0">
                <a:cs typeface="Source Sans Pro"/>
              </a:rPr>
              <a:t>El </a:t>
            </a:r>
            <a:r>
              <a:rPr lang="en-US" sz="2400" dirty="0" err="1" smtClean="0">
                <a:cs typeface="Source Sans Pro"/>
              </a:rPr>
              <a:t>otro</a:t>
            </a:r>
            <a:r>
              <a:rPr lang="en-US" sz="2400" dirty="0" smtClean="0">
                <a:cs typeface="Source Sans Pro"/>
              </a:rPr>
              <a:t> ”</a:t>
            </a:r>
            <a:r>
              <a:rPr lang="en-US" sz="2400" dirty="0" err="1" smtClean="0">
                <a:cs typeface="Source Sans Pro"/>
              </a:rPr>
              <a:t>rol</a:t>
            </a:r>
            <a:r>
              <a:rPr lang="en-US" sz="2400" dirty="0" smtClean="0">
                <a:cs typeface="Source Sans Pro"/>
              </a:rPr>
              <a:t>” </a:t>
            </a:r>
            <a:r>
              <a:rPr lang="en-US" sz="2400" dirty="0" err="1" smtClean="0">
                <a:cs typeface="Source Sans Pro"/>
              </a:rPr>
              <a:t>es</a:t>
            </a:r>
            <a:r>
              <a:rPr lang="en-US" sz="2400" dirty="0" smtClean="0">
                <a:cs typeface="Source Sans Pro"/>
              </a:rPr>
              <a:t> el de </a:t>
            </a:r>
            <a:r>
              <a:rPr lang="en-US" sz="2400" dirty="0" err="1" smtClean="0">
                <a:cs typeface="Source Sans Pro"/>
              </a:rPr>
              <a:t>una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llave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llamada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b="1" dirty="0" smtClean="0">
                <a:cs typeface="Source Sans Pro"/>
              </a:rPr>
              <a:t>ZSK</a:t>
            </a:r>
            <a:r>
              <a:rPr lang="en-US" sz="2400" dirty="0" smtClean="0">
                <a:cs typeface="Source Sans Pro"/>
              </a:rPr>
              <a:t> (Zone Signing Key)</a:t>
            </a:r>
          </a:p>
        </p:txBody>
      </p:sp>
      <p:sp>
        <p:nvSpPr>
          <p:cNvPr id="26" name="Bent Arrow 25"/>
          <p:cNvSpPr/>
          <p:nvPr/>
        </p:nvSpPr>
        <p:spPr>
          <a:xfrm rot="5400000">
            <a:off x="6314922" y="4227249"/>
            <a:ext cx="907553" cy="699382"/>
          </a:xfrm>
          <a:prstGeom prst="bentArrow">
            <a:avLst>
              <a:gd name="adj1" fmla="val 25000"/>
              <a:gd name="adj2" fmla="val 23937"/>
              <a:gd name="adj3" fmla="val 25000"/>
              <a:gd name="adj4" fmla="val 4375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56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Por qué hacer un rollover de la KSK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750" y="902970"/>
            <a:ext cx="8104188" cy="54168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Courier New" charset="0"/>
              <a:buChar char="o"/>
            </a:pPr>
            <a:r>
              <a:rPr lang="en-US" sz="2200" b="1" dirty="0" smtClean="0">
                <a:cs typeface="Source Sans Pro"/>
              </a:rPr>
              <a:t>Hasta </a:t>
            </a:r>
            <a:r>
              <a:rPr lang="en-US" sz="2200" b="1" dirty="0" err="1" smtClean="0">
                <a:cs typeface="Source Sans Pro"/>
              </a:rPr>
              <a:t>ahora</a:t>
            </a:r>
            <a:r>
              <a:rPr lang="en-US" sz="2200" b="1" dirty="0" smtClean="0">
                <a:cs typeface="Source Sans Pro"/>
              </a:rPr>
              <a:t>, </a:t>
            </a:r>
            <a:r>
              <a:rPr lang="en-US" sz="2200" b="1" dirty="0" err="1" smtClean="0">
                <a:cs typeface="Source Sans Pro"/>
              </a:rPr>
              <a:t>sólo</a:t>
            </a:r>
            <a:r>
              <a:rPr lang="en-US" sz="2200" b="1" dirty="0" smtClean="0">
                <a:cs typeface="Source Sans Pro"/>
              </a:rPr>
              <a:t> ha </a:t>
            </a:r>
            <a:r>
              <a:rPr lang="en-US" sz="2200" b="1" dirty="0" err="1" smtClean="0">
                <a:cs typeface="Source Sans Pro"/>
              </a:rPr>
              <a:t>existido</a:t>
            </a:r>
            <a:r>
              <a:rPr lang="en-US" sz="2200" b="1" dirty="0" smtClean="0">
                <a:cs typeface="Source Sans Pro"/>
              </a:rPr>
              <a:t> </a:t>
            </a:r>
            <a:r>
              <a:rPr lang="en-US" sz="2200" b="1" dirty="0" err="1" smtClean="0">
                <a:cs typeface="Source Sans Pro"/>
              </a:rPr>
              <a:t>una</a:t>
            </a:r>
            <a:r>
              <a:rPr lang="en-US" sz="2200" b="1" dirty="0" smtClean="0">
                <a:cs typeface="Source Sans Pro"/>
              </a:rPr>
              <a:t> </a:t>
            </a:r>
            <a:r>
              <a:rPr lang="en-US" sz="2200" b="1" dirty="0" err="1" smtClean="0">
                <a:cs typeface="Source Sans Pro"/>
              </a:rPr>
              <a:t>llave</a:t>
            </a:r>
            <a:r>
              <a:rPr lang="en-US" sz="2200" b="1" dirty="0" smtClean="0">
                <a:cs typeface="Source Sans Pro"/>
              </a:rPr>
              <a:t> KSK operando </a:t>
            </a:r>
            <a:r>
              <a:rPr lang="en-US" sz="2200" b="1" dirty="0" err="1" smtClean="0">
                <a:cs typeface="Source Sans Pro"/>
              </a:rPr>
              <a:t>en</a:t>
            </a:r>
            <a:r>
              <a:rPr lang="en-US" sz="2200" b="1" dirty="0" smtClean="0">
                <a:cs typeface="Source Sans Pro"/>
              </a:rPr>
              <a:t> la zona </a:t>
            </a:r>
            <a:r>
              <a:rPr lang="en-US" sz="2200" b="1" dirty="0" err="1" smtClean="0">
                <a:cs typeface="Source Sans Pro"/>
              </a:rPr>
              <a:t>raíz</a:t>
            </a:r>
            <a:r>
              <a:rPr lang="en-US" sz="2200" b="1" dirty="0" smtClean="0">
                <a:cs typeface="Source Sans Pro"/>
              </a:rPr>
              <a:t> del DNS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sz="2200" dirty="0" err="1" smtClean="0">
                <a:cs typeface="Source Sans Pro"/>
              </a:rPr>
              <a:t>Esa</a:t>
            </a:r>
            <a:r>
              <a:rPr lang="en-US" sz="2200" dirty="0" smtClean="0">
                <a:cs typeface="Source Sans Pro"/>
              </a:rPr>
              <a:t> </a:t>
            </a:r>
            <a:r>
              <a:rPr lang="en-US" sz="2200" dirty="0" err="1" smtClean="0">
                <a:cs typeface="Source Sans Pro"/>
              </a:rPr>
              <a:t>llave</a:t>
            </a:r>
            <a:r>
              <a:rPr lang="en-US" sz="2200" dirty="0" smtClean="0">
                <a:cs typeface="Source Sans Pro"/>
              </a:rPr>
              <a:t> la </a:t>
            </a:r>
            <a:r>
              <a:rPr lang="en-US" sz="2200" dirty="0" err="1" smtClean="0">
                <a:cs typeface="Source Sans Pro"/>
              </a:rPr>
              <a:t>llamamos</a:t>
            </a:r>
            <a:r>
              <a:rPr lang="en-US" sz="2200" dirty="0" smtClean="0">
                <a:cs typeface="Source Sans Pro"/>
              </a:rPr>
              <a:t> ”</a:t>
            </a:r>
            <a:r>
              <a:rPr lang="en-US" sz="2200" b="1" dirty="0" smtClean="0">
                <a:cs typeface="Source Sans Pro"/>
              </a:rPr>
              <a:t>KSK-2010</a:t>
            </a:r>
            <a:r>
              <a:rPr lang="en-US" sz="2200" dirty="0" smtClean="0">
                <a:cs typeface="Source Sans Pro"/>
              </a:rPr>
              <a:t>”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sz="2200" dirty="0" err="1" smtClean="0">
                <a:cs typeface="Source Sans Pro"/>
              </a:rPr>
              <a:t>Existe</a:t>
            </a:r>
            <a:r>
              <a:rPr lang="en-US" sz="2200" dirty="0" smtClean="0">
                <a:cs typeface="Source Sans Pro"/>
              </a:rPr>
              <a:t> </a:t>
            </a:r>
            <a:r>
              <a:rPr lang="en-US" sz="2200" dirty="0" err="1" smtClean="0">
                <a:cs typeface="Source Sans Pro"/>
              </a:rPr>
              <a:t>desde</a:t>
            </a:r>
            <a:r>
              <a:rPr lang="en-US" sz="2200" dirty="0" smtClean="0">
                <a:cs typeface="Source Sans Pro"/>
              </a:rPr>
              <a:t> el 2010, no </a:t>
            </a:r>
            <a:r>
              <a:rPr lang="en-US" sz="2200" dirty="0" err="1" smtClean="0">
                <a:cs typeface="Source Sans Pro"/>
              </a:rPr>
              <a:t>hubo</a:t>
            </a:r>
            <a:r>
              <a:rPr lang="en-US" sz="2200" dirty="0" smtClean="0">
                <a:cs typeface="Source Sans Pro"/>
              </a:rPr>
              <a:t> nada antes de </a:t>
            </a:r>
            <a:r>
              <a:rPr lang="en-US" sz="2200" dirty="0" err="1" smtClean="0">
                <a:cs typeface="Source Sans Pro"/>
              </a:rPr>
              <a:t>eso</a:t>
            </a:r>
            <a:r>
              <a:rPr lang="en-US" sz="2200" dirty="0" smtClean="0">
                <a:cs typeface="Source Sans Pro"/>
              </a:rPr>
              <a:t>.</a:t>
            </a:r>
          </a:p>
          <a:p>
            <a:pPr marL="800100" lvl="1" indent="-342900">
              <a:buFont typeface="Courier New" charset="0"/>
              <a:buChar char="o"/>
            </a:pPr>
            <a:endParaRPr lang="en-US" sz="2200" dirty="0">
              <a:cs typeface="Source Sans Pro"/>
            </a:endParaRPr>
          </a:p>
          <a:p>
            <a:pPr marL="342900" indent="-342900">
              <a:buFont typeface="Courier New" charset="0"/>
              <a:buChar char="o"/>
            </a:pPr>
            <a:r>
              <a:rPr lang="en-US" sz="2200" b="1" dirty="0" smtClean="0">
                <a:cs typeface="Source Sans Pro"/>
              </a:rPr>
              <a:t>Una </a:t>
            </a:r>
            <a:r>
              <a:rPr lang="en-US" sz="2200" b="1" dirty="0" err="1" smtClean="0">
                <a:cs typeface="Source Sans Pro"/>
              </a:rPr>
              <a:t>nueva</a:t>
            </a:r>
            <a:r>
              <a:rPr lang="en-US" sz="2200" b="1" dirty="0" smtClean="0">
                <a:cs typeface="Source Sans Pro"/>
              </a:rPr>
              <a:t> </a:t>
            </a:r>
            <a:r>
              <a:rPr lang="en-US" sz="2200" b="1" dirty="0" err="1" smtClean="0">
                <a:cs typeface="Source Sans Pro"/>
              </a:rPr>
              <a:t>llave</a:t>
            </a:r>
            <a:r>
              <a:rPr lang="en-US" sz="2200" b="1" dirty="0" smtClean="0">
                <a:cs typeface="Source Sans Pro"/>
              </a:rPr>
              <a:t> KSK </a:t>
            </a:r>
            <a:r>
              <a:rPr lang="en-US" sz="2200" b="1" dirty="0" err="1" smtClean="0">
                <a:cs typeface="Source Sans Pro"/>
              </a:rPr>
              <a:t>será</a:t>
            </a:r>
            <a:r>
              <a:rPr lang="en-US" sz="2200" b="1" dirty="0" smtClean="0">
                <a:cs typeface="Source Sans Pro"/>
              </a:rPr>
              <a:t> </a:t>
            </a:r>
            <a:r>
              <a:rPr lang="en-US" sz="2200" b="1" dirty="0" err="1" smtClean="0">
                <a:cs typeface="Source Sans Pro"/>
              </a:rPr>
              <a:t>puesta</a:t>
            </a:r>
            <a:r>
              <a:rPr lang="en-US" sz="2200" b="1" dirty="0" smtClean="0">
                <a:cs typeface="Source Sans Pro"/>
              </a:rPr>
              <a:t> </a:t>
            </a:r>
            <a:r>
              <a:rPr lang="en-US" sz="2200" b="1" dirty="0" err="1" smtClean="0">
                <a:cs typeface="Source Sans Pro"/>
              </a:rPr>
              <a:t>en</a:t>
            </a:r>
            <a:r>
              <a:rPr lang="en-US" sz="2200" b="1" dirty="0" smtClean="0">
                <a:cs typeface="Source Sans Pro"/>
              </a:rPr>
              <a:t> </a:t>
            </a:r>
            <a:r>
              <a:rPr lang="en-US" sz="2200" b="1" dirty="0" err="1" smtClean="0">
                <a:cs typeface="Source Sans Pro"/>
              </a:rPr>
              <a:t>producción</a:t>
            </a:r>
            <a:r>
              <a:rPr lang="en-US" sz="2200" b="1" dirty="0" smtClean="0">
                <a:cs typeface="Source Sans Pro"/>
              </a:rPr>
              <a:t> </a:t>
            </a:r>
            <a:r>
              <a:rPr lang="en-US" sz="2200" b="1" dirty="0" err="1" smtClean="0">
                <a:cs typeface="Source Sans Pro"/>
              </a:rPr>
              <a:t>en</a:t>
            </a:r>
            <a:r>
              <a:rPr lang="en-US" sz="2200" b="1" dirty="0" smtClean="0">
                <a:cs typeface="Source Sans Pro"/>
              </a:rPr>
              <a:t> </a:t>
            </a:r>
            <a:r>
              <a:rPr lang="en-US" sz="2200" b="1" dirty="0" err="1" smtClean="0">
                <a:cs typeface="Source Sans Pro"/>
              </a:rPr>
              <a:t>menos</a:t>
            </a:r>
            <a:r>
              <a:rPr lang="en-US" sz="2200" b="1" dirty="0" smtClean="0">
                <a:cs typeface="Source Sans Pro"/>
              </a:rPr>
              <a:t> de 1 </a:t>
            </a:r>
            <a:r>
              <a:rPr lang="en-US" sz="2200" b="1" dirty="0" err="1" smtClean="0">
                <a:cs typeface="Source Sans Pro"/>
              </a:rPr>
              <a:t>mes</a:t>
            </a:r>
            <a:endParaRPr lang="en-US" sz="2200" b="1" dirty="0" smtClean="0">
              <a:cs typeface="Source Sans Pro"/>
            </a:endParaRPr>
          </a:p>
          <a:p>
            <a:pPr marL="800100" lvl="1" indent="-342900">
              <a:buFont typeface="Courier New" charset="0"/>
              <a:buChar char="o"/>
            </a:pPr>
            <a:r>
              <a:rPr lang="en-US" sz="2200" dirty="0" err="1" smtClean="0">
                <a:cs typeface="Source Sans Pro"/>
              </a:rPr>
              <a:t>Esa</a:t>
            </a:r>
            <a:r>
              <a:rPr lang="en-US" sz="2200" dirty="0" smtClean="0">
                <a:cs typeface="Source Sans Pro"/>
              </a:rPr>
              <a:t> </a:t>
            </a:r>
            <a:r>
              <a:rPr lang="en-US" sz="2200" dirty="0" err="1" smtClean="0">
                <a:cs typeface="Source Sans Pro"/>
              </a:rPr>
              <a:t>llave</a:t>
            </a:r>
            <a:r>
              <a:rPr lang="en-US" sz="2200" dirty="0" smtClean="0">
                <a:cs typeface="Source Sans Pro"/>
              </a:rPr>
              <a:t> la </a:t>
            </a:r>
            <a:r>
              <a:rPr lang="en-US" sz="2200" dirty="0" err="1" smtClean="0">
                <a:cs typeface="Source Sans Pro"/>
              </a:rPr>
              <a:t>llamamos</a:t>
            </a:r>
            <a:r>
              <a:rPr lang="en-US" sz="2200" dirty="0" smtClean="0">
                <a:cs typeface="Source Sans Pro"/>
              </a:rPr>
              <a:t> ”</a:t>
            </a:r>
            <a:r>
              <a:rPr lang="en-US" sz="2200" b="1" dirty="0" smtClean="0">
                <a:cs typeface="Source Sans Pro"/>
              </a:rPr>
              <a:t>KSK-2017</a:t>
            </a:r>
            <a:r>
              <a:rPr lang="en-US" sz="2200" dirty="0" smtClean="0">
                <a:cs typeface="Source Sans Pro"/>
              </a:rPr>
              <a:t>”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sz="2200" dirty="0" smtClean="0">
                <a:cs typeface="Source Sans Pro"/>
              </a:rPr>
              <a:t>Para </a:t>
            </a:r>
            <a:r>
              <a:rPr lang="en-US" sz="2200" dirty="0" err="1" smtClean="0">
                <a:cs typeface="Source Sans Pro"/>
              </a:rPr>
              <a:t>mantener</a:t>
            </a:r>
            <a:r>
              <a:rPr lang="en-US" sz="2200" dirty="0" smtClean="0">
                <a:cs typeface="Source Sans Pro"/>
              </a:rPr>
              <a:t> la </a:t>
            </a:r>
            <a:r>
              <a:rPr lang="en-US" sz="2200" dirty="0" err="1" smtClean="0">
                <a:cs typeface="Source Sans Pro"/>
              </a:rPr>
              <a:t>operación</a:t>
            </a:r>
            <a:r>
              <a:rPr lang="en-US" sz="2200" dirty="0" smtClean="0">
                <a:cs typeface="Source Sans Pro"/>
              </a:rPr>
              <a:t> </a:t>
            </a:r>
            <a:r>
              <a:rPr lang="en-US" sz="2200" dirty="0" err="1" smtClean="0">
                <a:cs typeface="Source Sans Pro"/>
              </a:rPr>
              <a:t>estable</a:t>
            </a:r>
            <a:r>
              <a:rPr lang="en-US" sz="2200" dirty="0" smtClean="0">
                <a:cs typeface="Source Sans Pro"/>
              </a:rPr>
              <a:t>, </a:t>
            </a:r>
            <a:r>
              <a:rPr lang="en-US" sz="2200" dirty="0" err="1" smtClean="0">
                <a:cs typeface="Source Sans Pro"/>
              </a:rPr>
              <a:t>ordenada</a:t>
            </a:r>
            <a:r>
              <a:rPr lang="en-US" sz="2200" dirty="0" smtClean="0">
                <a:cs typeface="Source Sans Pro"/>
              </a:rPr>
              <a:t> y sin </a:t>
            </a:r>
            <a:r>
              <a:rPr lang="en-US" sz="2200" dirty="0" err="1" smtClean="0">
                <a:cs typeface="Source Sans Pro"/>
              </a:rPr>
              <a:t>contratiempos</a:t>
            </a:r>
            <a:r>
              <a:rPr lang="en-US" sz="2200" dirty="0" smtClean="0">
                <a:cs typeface="Source Sans Pro"/>
              </a:rPr>
              <a:t>, </a:t>
            </a:r>
            <a:r>
              <a:rPr lang="en-US" sz="2200" dirty="0" err="1" smtClean="0">
                <a:cs typeface="Source Sans Pro"/>
              </a:rPr>
              <a:t>necesitamos</a:t>
            </a:r>
            <a:r>
              <a:rPr lang="en-US" sz="2200" dirty="0" smtClean="0">
                <a:cs typeface="Source Sans Pro"/>
              </a:rPr>
              <a:t> </a:t>
            </a:r>
            <a:r>
              <a:rPr lang="en-US" sz="2200" dirty="0" err="1" smtClean="0">
                <a:cs typeface="Source Sans Pro"/>
              </a:rPr>
              <a:t>asegurar</a:t>
            </a:r>
            <a:r>
              <a:rPr lang="en-US" sz="2200" dirty="0" smtClean="0">
                <a:cs typeface="Source Sans Pro"/>
              </a:rPr>
              <a:t> </a:t>
            </a:r>
            <a:r>
              <a:rPr lang="en-US" sz="2200" dirty="0" err="1" smtClean="0">
                <a:cs typeface="Source Sans Pro"/>
              </a:rPr>
              <a:t>su</a:t>
            </a:r>
            <a:r>
              <a:rPr lang="en-US" sz="2200" dirty="0" smtClean="0">
                <a:cs typeface="Source Sans Pro"/>
              </a:rPr>
              <a:t> </a:t>
            </a:r>
            <a:r>
              <a:rPr lang="en-US" sz="2200" dirty="0" err="1" smtClean="0">
                <a:cs typeface="Source Sans Pro"/>
              </a:rPr>
              <a:t>rotación</a:t>
            </a:r>
            <a:endParaRPr lang="en-US" sz="2200" dirty="0" smtClean="0">
              <a:cs typeface="Source Sans Pro"/>
            </a:endParaRPr>
          </a:p>
          <a:p>
            <a:pPr marL="800100" lvl="1" indent="-342900">
              <a:buFont typeface="Courier New" charset="0"/>
              <a:buChar char="o"/>
            </a:pPr>
            <a:endParaRPr lang="en-US" sz="2200" dirty="0">
              <a:cs typeface="Source Sans Pro"/>
            </a:endParaRPr>
          </a:p>
          <a:p>
            <a:pPr marL="342900" indent="-342900">
              <a:buFont typeface="Courier New" charset="0"/>
              <a:buChar char="o"/>
            </a:pPr>
            <a:r>
              <a:rPr lang="en-US" sz="2200" b="1" dirty="0" err="1" smtClean="0">
                <a:cs typeface="Source Sans Pro"/>
              </a:rPr>
              <a:t>Operadores</a:t>
            </a:r>
            <a:r>
              <a:rPr lang="en-US" sz="2200" b="1" dirty="0" smtClean="0">
                <a:cs typeface="Source Sans Pro"/>
              </a:rPr>
              <a:t> de </a:t>
            </a:r>
            <a:r>
              <a:rPr lang="en-US" sz="2200" b="1" dirty="0" err="1" smtClean="0">
                <a:cs typeface="Source Sans Pro"/>
              </a:rPr>
              <a:t>servidores</a:t>
            </a:r>
            <a:r>
              <a:rPr lang="en-US" sz="2200" b="1" dirty="0" smtClean="0">
                <a:cs typeface="Source Sans Pro"/>
              </a:rPr>
              <a:t> DNSSEC </a:t>
            </a:r>
            <a:r>
              <a:rPr lang="en-US" sz="2200" b="1" dirty="0" err="1" smtClean="0">
                <a:cs typeface="Source Sans Pro"/>
              </a:rPr>
              <a:t>recursivos</a:t>
            </a:r>
            <a:r>
              <a:rPr lang="en-US" sz="2200" b="1" dirty="0" smtClean="0">
                <a:cs typeface="Source Sans Pro"/>
              </a:rPr>
              <a:t> con </a:t>
            </a:r>
            <a:r>
              <a:rPr lang="en-US" sz="2200" b="1" dirty="0" err="1" smtClean="0">
                <a:cs typeface="Source Sans Pro"/>
              </a:rPr>
              <a:t>validación</a:t>
            </a:r>
            <a:r>
              <a:rPr lang="en-US" sz="2200" b="1" dirty="0" smtClean="0">
                <a:cs typeface="Source Sans Pro"/>
              </a:rPr>
              <a:t> </a:t>
            </a:r>
            <a:r>
              <a:rPr lang="en-US" sz="2200" b="1" dirty="0" err="1" smtClean="0">
                <a:cs typeface="Source Sans Pro"/>
              </a:rPr>
              <a:t>activada</a:t>
            </a:r>
            <a:r>
              <a:rPr lang="en-US" sz="2200" b="1" dirty="0" smtClean="0">
                <a:cs typeface="Source Sans Pro"/>
              </a:rPr>
              <a:t> </a:t>
            </a:r>
            <a:r>
              <a:rPr lang="en-US" sz="2200" b="1" dirty="0" err="1" smtClean="0">
                <a:cs typeface="Source Sans Pro"/>
              </a:rPr>
              <a:t>pueden</a:t>
            </a:r>
            <a:r>
              <a:rPr lang="en-US" sz="2200" b="1" dirty="0" smtClean="0">
                <a:cs typeface="Source Sans Pro"/>
              </a:rPr>
              <a:t> </a:t>
            </a:r>
            <a:r>
              <a:rPr lang="en-US" sz="2200" b="1" dirty="0" err="1" smtClean="0">
                <a:cs typeface="Source Sans Pro"/>
              </a:rPr>
              <a:t>tener</a:t>
            </a:r>
            <a:r>
              <a:rPr lang="en-US" sz="2200" b="1" dirty="0" smtClean="0">
                <a:cs typeface="Source Sans Pro"/>
              </a:rPr>
              <a:t> </a:t>
            </a:r>
            <a:r>
              <a:rPr lang="en-US" sz="2200" b="1" dirty="0" err="1" smtClean="0">
                <a:cs typeface="Source Sans Pro"/>
              </a:rPr>
              <a:t>trabajo</a:t>
            </a:r>
            <a:endParaRPr lang="en-US" sz="2200" b="1" dirty="0" smtClean="0">
              <a:cs typeface="Source Sans Pro"/>
            </a:endParaRPr>
          </a:p>
          <a:p>
            <a:pPr marL="800100" lvl="1" indent="-342900">
              <a:buFont typeface="Courier New" charset="0"/>
              <a:buChar char="o"/>
            </a:pPr>
            <a:r>
              <a:rPr lang="en-US" sz="2200" dirty="0" smtClean="0">
                <a:cs typeface="Source Sans Pro"/>
              </a:rPr>
              <a:t>Tal </a:t>
            </a:r>
            <a:r>
              <a:rPr lang="en-US" sz="2200" dirty="0" err="1" smtClean="0">
                <a:cs typeface="Source Sans Pro"/>
              </a:rPr>
              <a:t>vez</a:t>
            </a:r>
            <a:r>
              <a:rPr lang="en-US" sz="2200" dirty="0" smtClean="0">
                <a:cs typeface="Source Sans Pro"/>
              </a:rPr>
              <a:t>, </a:t>
            </a:r>
            <a:r>
              <a:rPr lang="en-US" sz="2200" dirty="0" err="1" smtClean="0">
                <a:cs typeface="Source Sans Pro"/>
              </a:rPr>
              <a:t>sólo</a:t>
            </a:r>
            <a:r>
              <a:rPr lang="en-US" sz="2200" dirty="0" smtClean="0">
                <a:cs typeface="Source Sans Pro"/>
              </a:rPr>
              <a:t> </a:t>
            </a:r>
            <a:r>
              <a:rPr lang="en-US" sz="2200" dirty="0" err="1" smtClean="0">
                <a:cs typeface="Source Sans Pro"/>
              </a:rPr>
              <a:t>implique</a:t>
            </a:r>
            <a:r>
              <a:rPr lang="en-US" sz="2200" dirty="0" smtClean="0">
                <a:cs typeface="Source Sans Pro"/>
              </a:rPr>
              <a:t> </a:t>
            </a:r>
            <a:r>
              <a:rPr lang="en-US" sz="2200" dirty="0" err="1" smtClean="0">
                <a:cs typeface="Source Sans Pro"/>
              </a:rPr>
              <a:t>revisar</a:t>
            </a:r>
            <a:r>
              <a:rPr lang="en-US" sz="2200" dirty="0" smtClean="0">
                <a:cs typeface="Source Sans Pro"/>
              </a:rPr>
              <a:t> </a:t>
            </a:r>
            <a:r>
              <a:rPr lang="en-US" sz="2200" dirty="0" err="1" smtClean="0">
                <a:cs typeface="Source Sans Pro"/>
              </a:rPr>
              <a:t>algunas</a:t>
            </a:r>
            <a:r>
              <a:rPr lang="en-US" sz="2200" dirty="0" smtClean="0">
                <a:cs typeface="Source Sans Pro"/>
              </a:rPr>
              <a:t> </a:t>
            </a:r>
            <a:r>
              <a:rPr lang="en-US" sz="2200" dirty="0" err="1" smtClean="0">
                <a:cs typeface="Source Sans Pro"/>
              </a:rPr>
              <a:t>configuraciones</a:t>
            </a:r>
            <a:endParaRPr lang="en-US" sz="2200" dirty="0" smtClean="0">
              <a:cs typeface="Source Sans Pro"/>
            </a:endParaRPr>
          </a:p>
          <a:p>
            <a:pPr marL="800100" lvl="1" indent="-342900">
              <a:buFont typeface="Courier New" charset="0"/>
              <a:buChar char="o"/>
            </a:pPr>
            <a:r>
              <a:rPr lang="en-US" sz="2200" dirty="0" smtClean="0">
                <a:cs typeface="Source Sans Pro"/>
              </a:rPr>
              <a:t>Tal </a:t>
            </a:r>
            <a:r>
              <a:rPr lang="en-US" sz="2200" dirty="0" err="1" smtClean="0">
                <a:cs typeface="Source Sans Pro"/>
              </a:rPr>
              <a:t>vez</a:t>
            </a:r>
            <a:r>
              <a:rPr lang="en-US" sz="2200" dirty="0">
                <a:cs typeface="Source Sans Pro"/>
              </a:rPr>
              <a:t> </a:t>
            </a:r>
            <a:r>
              <a:rPr lang="en-US" sz="2200" dirty="0" err="1" smtClean="0">
                <a:cs typeface="Source Sans Pro"/>
              </a:rPr>
              <a:t>tengan</a:t>
            </a:r>
            <a:r>
              <a:rPr lang="en-US" sz="2200" dirty="0" smtClean="0">
                <a:cs typeface="Source Sans Pro"/>
              </a:rPr>
              <a:t> que </a:t>
            </a:r>
            <a:r>
              <a:rPr lang="en-US" sz="2200" dirty="0" err="1" smtClean="0">
                <a:cs typeface="Source Sans Pro"/>
              </a:rPr>
              <a:t>instalar</a:t>
            </a:r>
            <a:r>
              <a:rPr lang="en-US" sz="2200" dirty="0" smtClean="0">
                <a:cs typeface="Source Sans Pro"/>
              </a:rPr>
              <a:t> </a:t>
            </a:r>
            <a:r>
              <a:rPr lang="en-US" sz="2200" dirty="0" err="1" smtClean="0">
                <a:cs typeface="Source Sans Pro"/>
              </a:rPr>
              <a:t>manualmente</a:t>
            </a:r>
            <a:r>
              <a:rPr lang="en-US" sz="2200" dirty="0" smtClean="0">
                <a:cs typeface="Source Sans Pro"/>
              </a:rPr>
              <a:t> la KSK-2017</a:t>
            </a:r>
          </a:p>
          <a:p>
            <a:pPr marL="342900" indent="-342900">
              <a:buFont typeface="Courier New" charset="0"/>
              <a:buChar char="o"/>
            </a:pPr>
            <a:endParaRPr lang="en-US" sz="2200" dirty="0" err="1" smtClean="0"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075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Hitos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749938"/>
              </p:ext>
            </p:extLst>
          </p:nvPr>
        </p:nvGraphicFramePr>
        <p:xfrm>
          <a:off x="374904" y="1182411"/>
          <a:ext cx="8611850" cy="3555377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477719"/>
                <a:gridCol w="4134131"/>
              </a:tblGrid>
              <a:tr h="3807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Event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  <a:tr h="45351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Creation of KSK-2017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i="1" strike="sngStrike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October 27, 2016</a:t>
                      </a:r>
                      <a:endParaRPr lang="en-US" sz="1800" i="1" strike="sngStrike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  <a:tr h="45351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Production</a:t>
                      </a:r>
                      <a:r>
                        <a:rPr lang="en-US" sz="18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Qualified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i="1" strike="sngStrike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February 2, 2017</a:t>
                      </a:r>
                      <a:endParaRPr lang="en-US" sz="1800" i="1" strike="sngStrike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  <a:tr h="45351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Out-of-DNS-band</a:t>
                      </a:r>
                      <a:r>
                        <a:rPr lang="en-US" sz="18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Publication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i="1" strike="sngStrike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Now,</a:t>
                      </a:r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onwards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  <a:tr h="45351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In-band (</a:t>
                      </a:r>
                      <a:r>
                        <a:rPr lang="en-US" sz="1800" i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Automated</a:t>
                      </a:r>
                      <a:r>
                        <a:rPr lang="en-US" sz="1800" i="1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Updates</a:t>
                      </a:r>
                      <a:r>
                        <a:rPr lang="en-US" sz="18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) Publication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i="1" strike="sngStrike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July 11, 2017 and</a:t>
                      </a:r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onwards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  <a:tr h="45351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Sign (Production Use)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October</a:t>
                      </a:r>
                      <a:r>
                        <a:rPr lang="en-US" sz="1800" b="1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11, 2017</a:t>
                      </a:r>
                      <a:r>
                        <a:rPr lang="en-US" sz="18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and onwards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  <a:tr h="45351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Revoke KSK-2010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January 11, 2018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  <a:tr h="45351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Remove KSK-2010 from systems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Dates </a:t>
                      </a:r>
                      <a:r>
                        <a:rPr lang="en-US" sz="18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TBD</a:t>
                      </a:r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</a:t>
                      </a:r>
                      <a:r>
                        <a:rPr lang="en-US" sz="18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2018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732715" y="1167671"/>
            <a:ext cx="12246" cy="35553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6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configurado</a:t>
            </a:r>
            <a:r>
              <a:rPr lang="en-US" dirty="0" smtClean="0"/>
              <a:t> mi </a:t>
            </a:r>
            <a:r>
              <a:rPr lang="en-US" dirty="0" err="1" smtClean="0"/>
              <a:t>servidor</a:t>
            </a:r>
            <a:r>
              <a:rPr lang="en-US" dirty="0" smtClean="0"/>
              <a:t> DNS resolver?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4637" y="1308847"/>
            <a:ext cx="7263910" cy="1701535"/>
          </a:xfrm>
        </p:spPr>
        <p:txBody>
          <a:bodyPr/>
          <a:lstStyle/>
          <a:p>
            <a:r>
              <a:rPr lang="en-US" dirty="0" err="1" smtClean="0"/>
              <a:t>Verificando</a:t>
            </a:r>
            <a:r>
              <a:rPr lang="en-US" dirty="0"/>
              <a:t> </a:t>
            </a:r>
            <a:r>
              <a:rPr lang="en-US" dirty="0" smtClean="0"/>
              <a:t>que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funcione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1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Paso 1: </a:t>
            </a:r>
            <a:r>
              <a:rPr lang="en-US" dirty="0" err="1" smtClean="0"/>
              <a:t>identificar</a:t>
            </a:r>
            <a:r>
              <a:rPr lang="en-US" dirty="0" smtClean="0"/>
              <a:t> la KSK-2017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2750" y="1130450"/>
            <a:ext cx="8104188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Courier New" charset="0"/>
              <a:buChar char="o"/>
            </a:pPr>
            <a:r>
              <a:rPr lang="en-US" sz="2400" dirty="0" smtClean="0">
                <a:cs typeface="Source Sans Pro"/>
              </a:rPr>
              <a:t>La KSK-2017 </a:t>
            </a:r>
            <a:r>
              <a:rPr lang="en-US" sz="2400" dirty="0" err="1" smtClean="0">
                <a:cs typeface="Source Sans Pro"/>
              </a:rPr>
              <a:t>tiene</a:t>
            </a:r>
            <a:r>
              <a:rPr lang="en-US" sz="2400" dirty="0" smtClean="0">
                <a:cs typeface="Source Sans Pro"/>
              </a:rPr>
              <a:t> el Key Tag (</a:t>
            </a:r>
            <a:r>
              <a:rPr lang="en-US" sz="2400" dirty="0" err="1" smtClean="0">
                <a:cs typeface="Source Sans Pro"/>
              </a:rPr>
              <a:t>definida</a:t>
            </a:r>
            <a:r>
              <a:rPr lang="en-US" sz="2400" dirty="0" smtClean="0">
                <a:cs typeface="Source Sans Pro"/>
              </a:rPr>
              <a:t> </a:t>
            </a:r>
            <a:r>
              <a:rPr lang="en-US" sz="2400" dirty="0" err="1" smtClean="0">
                <a:cs typeface="Source Sans Pro"/>
              </a:rPr>
              <a:t>por</a:t>
            </a:r>
            <a:r>
              <a:rPr lang="en-US" sz="2400" dirty="0" smtClean="0">
                <a:cs typeface="Source Sans Pro"/>
              </a:rPr>
              <a:t> el </a:t>
            </a:r>
            <a:r>
              <a:rPr lang="en-US" sz="2400" dirty="0" err="1" smtClean="0">
                <a:cs typeface="Source Sans Pro"/>
              </a:rPr>
              <a:t>parámetro</a:t>
            </a:r>
            <a:r>
              <a:rPr lang="en-US" sz="2400" dirty="0" smtClean="0">
                <a:cs typeface="Source Sans Pro"/>
              </a:rPr>
              <a:t> del </a:t>
            </a:r>
            <a:r>
              <a:rPr lang="en-US" sz="2400" dirty="0" err="1" smtClean="0">
                <a:cs typeface="Source Sans Pro"/>
              </a:rPr>
              <a:t>protocolo</a:t>
            </a:r>
            <a:r>
              <a:rPr lang="en-US" sz="2400" dirty="0" smtClean="0">
                <a:cs typeface="Source Sans Pro"/>
              </a:rPr>
              <a:t>):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sz="2400" b="1" dirty="0" smtClean="0">
                <a:cs typeface="Source Sans Pro"/>
              </a:rPr>
              <a:t>20326</a:t>
            </a:r>
          </a:p>
          <a:p>
            <a:pPr marL="800100" lvl="1" indent="-342900">
              <a:buFont typeface="Courier New" charset="0"/>
              <a:buChar char="o"/>
            </a:pPr>
            <a:endParaRPr lang="en-US" sz="2400" dirty="0" smtClean="0">
              <a:cs typeface="Source Sans Pro"/>
            </a:endParaRPr>
          </a:p>
          <a:p>
            <a:pPr marL="342900" indent="-342900">
              <a:buFont typeface="Courier New" charset="0"/>
              <a:buChar char="o"/>
            </a:pPr>
            <a:r>
              <a:rPr lang="en-US" sz="2400" dirty="0" smtClean="0">
                <a:cs typeface="Source Sans Pro"/>
              </a:rPr>
              <a:t>Los </a:t>
            </a:r>
            <a:r>
              <a:rPr lang="en-US" sz="2400" dirty="0" err="1" smtClean="0">
                <a:cs typeface="Source Sans Pro"/>
              </a:rPr>
              <a:t>registros</a:t>
            </a:r>
            <a:r>
              <a:rPr lang="en-US" sz="2400" dirty="0" smtClean="0">
                <a:cs typeface="Source Sans Pro"/>
              </a:rPr>
              <a:t> DS (Delegation Signer) para la KSK-2017 son:</a:t>
            </a:r>
          </a:p>
          <a:p>
            <a:pPr marL="342900" indent="-342900">
              <a:buFont typeface="Courier New" charset="0"/>
              <a:buChar char="o"/>
            </a:pPr>
            <a:endParaRPr lang="en-US" sz="2400" dirty="0" smtClean="0">
              <a:cs typeface="Source Sans Pro"/>
            </a:endParaRPr>
          </a:p>
          <a:p>
            <a:pPr marL="342900" indent="-342900">
              <a:buFont typeface="Courier New" charset="0"/>
              <a:buChar char="o"/>
            </a:pPr>
            <a:endParaRPr lang="en-US" sz="2400" dirty="0" smtClean="0">
              <a:cs typeface="Source Sans Pr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3903105"/>
            <a:ext cx="81041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. IN DS 20326 8 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1	AE1EA5B974D4C858B740BD03E3CED7E</a:t>
            </a: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					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BFC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BD1724</a:t>
            </a:r>
          </a:p>
          <a:p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IN DS 20326 8 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2 E06D44B80B8F1D39A95C0B0D7C65D084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						58E880409BBC683457104237C7F8EC8D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57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Paso 1: </a:t>
            </a:r>
            <a:r>
              <a:rPr lang="en-US" dirty="0" err="1"/>
              <a:t>i</a:t>
            </a:r>
            <a:r>
              <a:rPr lang="en-US" dirty="0" err="1" smtClean="0"/>
              <a:t>dentificar</a:t>
            </a:r>
            <a:r>
              <a:rPr lang="en-US" dirty="0" smtClean="0"/>
              <a:t> la KSK-2017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2750" y="2247900"/>
            <a:ext cx="81041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IN DNSKEY 257 3 8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AwEAAaz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/tAm8yTn4Mfeh5eyI96WSVexTBAvkMgJzkKTO</a:t>
            </a:r>
          </a:p>
          <a:p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iW1vkIbzxeF3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+/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4RgWOq7HrxRixHlFlExOLAJr5emLvN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7SWXgnLh4+B5xQlNVz8Og8kvArMtNROxVQuCaSnIDdD5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LKyWbRd2n9WGe2R8PzgCmr3EgVLrjyBxWezF0jLHwVN8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efS3rCj/EWgvIWgb9tarpVUDK/b58Da+sqqls3eNbuv7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pr+eoZG+SrDK6nWeL3c6H5Apxz7LjVc1uTIdsIXxuOLY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A4/ilBmSVIzuDWfdRUfhHdY6+cn8HFRm+2hM8AnXGXws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9555KrUB5qihylGa8subX2Nn6UwNR1AkUTV74bU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=	</a:t>
            </a:r>
            <a:endParaRPr lang="en-US" sz="2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; KSK;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alg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= RSASHA256; key id = 20326</a:t>
            </a:r>
          </a:p>
        </p:txBody>
      </p:sp>
      <p:sp>
        <p:nvSpPr>
          <p:cNvPr id="5" name="Rectangle 4"/>
          <p:cNvSpPr/>
          <p:nvPr/>
        </p:nvSpPr>
        <p:spPr>
          <a:xfrm>
            <a:off x="412750" y="1141538"/>
            <a:ext cx="5140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2400" dirty="0" smtClean="0">
                <a:cs typeface="Source Sans Pro"/>
              </a:rPr>
              <a:t>El DNSKEY de la </a:t>
            </a:r>
            <a:r>
              <a:rPr lang="en-US" sz="2400" dirty="0" err="1" smtClean="0">
                <a:cs typeface="Source Sans Pro"/>
              </a:rPr>
              <a:t>llave</a:t>
            </a:r>
            <a:r>
              <a:rPr lang="en-US" sz="2400" dirty="0" smtClean="0">
                <a:cs typeface="Source Sans Pro"/>
              </a:rPr>
              <a:t> KSK-2017: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97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ANNPPT_Arial_4x3_June 2017_potx">
  <a:themeElements>
    <a:clrScheme name="ICANN PPT Colors">
      <a:dk1>
        <a:srgbClr val="0A1F24"/>
      </a:dk1>
      <a:lt1>
        <a:sysClr val="window" lastClr="FFFFFF"/>
      </a:lt1>
      <a:dk2>
        <a:srgbClr val="1A87C9"/>
      </a:dk2>
      <a:lt2>
        <a:srgbClr val="EEECE1"/>
      </a:lt2>
      <a:accent1>
        <a:srgbClr val="1A87C9"/>
      </a:accent1>
      <a:accent2>
        <a:srgbClr val="0D436C"/>
      </a:accent2>
      <a:accent3>
        <a:srgbClr val="1B6F74"/>
      </a:accent3>
      <a:accent4>
        <a:srgbClr val="EA903A"/>
      </a:accent4>
      <a:accent5>
        <a:srgbClr val="DB6033"/>
      </a:accent5>
      <a:accent6>
        <a:srgbClr val="1768B1"/>
      </a:accent6>
      <a:hlink>
        <a:srgbClr val="1D98D3"/>
      </a:hlink>
      <a:folHlink>
        <a:srgbClr val="427BB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dirty="0" err="1" smtClean="0">
            <a:cs typeface="Source Sans Pro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CANN PPT Mini Template 4x3 150ppi 20170620.potx" id="{4BC0A9B4-BCF0-482C-887F-ADF4D7E41116}" vid="{19AE1D00-92B0-4496-AE76-7D775CA31C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ICANN PPT Mini Template 4x3 150ppi 20170620</Template>
  <TotalTime>264</TotalTime>
  <Words>934</Words>
  <Application>Microsoft Macintosh PowerPoint</Application>
  <PresentationFormat>On-screen Show (4:3)</PresentationFormat>
  <Paragraphs>248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Courier</vt:lpstr>
      <vt:lpstr>Courier New</vt:lpstr>
      <vt:lpstr>ＭＳ Ｐゴシック</vt:lpstr>
      <vt:lpstr>Segoe UI</vt:lpstr>
      <vt:lpstr>Source Sans Pro</vt:lpstr>
      <vt:lpstr>Wingdings</vt:lpstr>
      <vt:lpstr>ICANNPPT_Arial_4x3_June 2017_potx</vt:lpstr>
      <vt:lpstr>Estado de la rotación de la llave KSK para la raíz</vt:lpstr>
      <vt:lpstr>Agenda</vt:lpstr>
      <vt:lpstr>KSK Rollover</vt:lpstr>
      <vt:lpstr>La KSK en la zona raíz</vt:lpstr>
      <vt:lpstr>Por qué hacer un rollover de la KSK</vt:lpstr>
      <vt:lpstr>Hitos importantes</vt:lpstr>
      <vt:lpstr>Verificando que todo funcione</vt:lpstr>
      <vt:lpstr>Paso 1: identificar la KSK-2017</vt:lpstr>
      <vt:lpstr>Paso 1: identificar la KSK-2017</vt:lpstr>
      <vt:lpstr>RFC 5011: Actualización automática</vt:lpstr>
      <vt:lpstr>Paso 2: Mi resolver caché valida DNSSEC?</vt:lpstr>
      <vt:lpstr>Paso 2: Mi resolver caché valida DNSSEC? </vt:lpstr>
      <vt:lpstr>Paso 2: Mi resolver caché valida DNSSEC?</vt:lpstr>
      <vt:lpstr>Paso 3: Cómo sé si puedo confiar en KSK-2017</vt:lpstr>
      <vt:lpstr>Paso 3: Cómo sé si puedo confiar en KSK-2017</vt:lpstr>
      <vt:lpstr>Qué se debería ver en las pruebas</vt:lpstr>
      <vt:lpstr>Ejemplo: BIND</vt:lpstr>
      <vt:lpstr>Ejemplo: Unbound</vt:lpstr>
      <vt:lpstr>Si ambas llaves KSKs se ven ”trusted”</vt:lpstr>
      <vt:lpstr>Qué hacer si algo falla?</vt:lpstr>
      <vt:lpstr>Cómo lo arreglo?</vt:lpstr>
      <vt:lpstr>Obtener la KSK Manualmente</vt:lpstr>
      <vt:lpstr>Síntomas o cosas relacionadas al Rollover</vt:lpstr>
      <vt:lpstr>Fragmentación, IPv4, IPv6 y DNS</vt:lpstr>
      <vt:lpstr>Recomendación para IPv6 e IPv4</vt:lpstr>
      <vt:lpstr>Más información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DNSSEC KSK Rollover</dc:title>
  <dc:subject/>
  <dc:creator>Mauricio Vergara Ereche</dc:creator>
  <cp:keywords/>
  <dc:description/>
  <cp:lastModifiedBy>Mauricio Vergara Ereche</cp:lastModifiedBy>
  <cp:revision>25</cp:revision>
  <cp:lastPrinted>2017-01-26T19:29:02Z</cp:lastPrinted>
  <dcterms:created xsi:type="dcterms:W3CDTF">2017-09-22T03:54:03Z</dcterms:created>
  <dcterms:modified xsi:type="dcterms:W3CDTF">2017-09-22T14:17:13Z</dcterms:modified>
  <cp:category/>
</cp:coreProperties>
</file>