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539" r:id="rId3"/>
    <p:sldId id="381" r:id="rId4"/>
    <p:sldId id="389" r:id="rId5"/>
    <p:sldId id="574" r:id="rId6"/>
    <p:sldId id="575" r:id="rId7"/>
    <p:sldId id="576" r:id="rId8"/>
    <p:sldId id="577" r:id="rId9"/>
    <p:sldId id="541" r:id="rId10"/>
    <p:sldId id="578" r:id="rId11"/>
    <p:sldId id="579" r:id="rId12"/>
    <p:sldId id="610" r:id="rId13"/>
    <p:sldId id="580" r:id="rId14"/>
    <p:sldId id="581" r:id="rId15"/>
    <p:sldId id="582" r:id="rId16"/>
    <p:sldId id="583" r:id="rId17"/>
    <p:sldId id="584" r:id="rId18"/>
    <p:sldId id="585" r:id="rId19"/>
    <p:sldId id="611" r:id="rId20"/>
    <p:sldId id="586" r:id="rId21"/>
    <p:sldId id="587" r:id="rId22"/>
    <p:sldId id="542" r:id="rId23"/>
    <p:sldId id="588" r:id="rId24"/>
    <p:sldId id="589" r:id="rId25"/>
    <p:sldId id="590" r:id="rId26"/>
    <p:sldId id="543" r:id="rId27"/>
    <p:sldId id="591" r:id="rId28"/>
    <p:sldId id="592" r:id="rId29"/>
    <p:sldId id="593" r:id="rId30"/>
    <p:sldId id="594" r:id="rId31"/>
    <p:sldId id="595" r:id="rId32"/>
    <p:sldId id="596" r:id="rId33"/>
    <p:sldId id="597" r:id="rId34"/>
    <p:sldId id="598" r:id="rId35"/>
    <p:sldId id="599" r:id="rId36"/>
    <p:sldId id="600" r:id="rId37"/>
    <p:sldId id="544" r:id="rId38"/>
    <p:sldId id="601" r:id="rId39"/>
    <p:sldId id="602" r:id="rId40"/>
    <p:sldId id="603" r:id="rId41"/>
    <p:sldId id="604" r:id="rId42"/>
    <p:sldId id="605" r:id="rId43"/>
    <p:sldId id="606" r:id="rId44"/>
    <p:sldId id="607" r:id="rId45"/>
    <p:sldId id="545" r:id="rId46"/>
    <p:sldId id="609" r:id="rId47"/>
    <p:sldId id="608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Howell" initials="MH" lastIdx="7" clrIdx="0">
    <p:extLst/>
  </p:cmAuthor>
  <p:cmAuthor id="2" name="Mauricio Vergara Ereche" initials="MAVE" lastIdx="1" clrIdx="1">
    <p:extLst>
      <p:ext uri="{19B8F6BF-5375-455C-9EA6-DF929625EA0E}">
        <p15:presenceInfo xmlns:p15="http://schemas.microsoft.com/office/powerpoint/2012/main" userId="Mauricio Vergara Erec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4F3"/>
    <a:srgbClr val="FEF1DD"/>
    <a:srgbClr val="000000"/>
    <a:srgbClr val="DEDEDE"/>
    <a:srgbClr val="002B49"/>
    <a:srgbClr val="9C240F"/>
    <a:srgbClr val="CB460F"/>
    <a:srgbClr val="FA5B36"/>
    <a:srgbClr val="0E4B91"/>
    <a:srgbClr val="18548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9" autoAdjust="0"/>
    <p:restoredTop sz="91424" autoAdjust="0"/>
  </p:normalViewPr>
  <p:slideViewPr>
    <p:cSldViewPr snapToObjects="1">
      <p:cViewPr varScale="1">
        <p:scale>
          <a:sx n="104" d="100"/>
          <a:sy n="104" d="100"/>
        </p:scale>
        <p:origin x="184" y="984"/>
      </p:cViewPr>
      <p:guideLst>
        <p:guide orient="horz" pos="14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20" d="100"/>
          <a:sy n="120" d="100"/>
        </p:scale>
        <p:origin x="235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F13CC-A6A6-524A-A0F8-DAB9B298E3B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ED518-EFD6-E34B-989E-6B6564A7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04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614CD-FA73-DF49-AA13-A5EF746D725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02FF9-4628-B146-9948-95257A430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99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Spoofing: </a:t>
            </a:r>
            <a:r>
              <a:rPr lang="en-US" dirty="0" err="1"/>
              <a:t>Suplantación</a:t>
            </a:r>
            <a:endParaRPr lang="en-US" dirty="0"/>
          </a:p>
          <a:p>
            <a:r>
              <a:rPr lang="en-US" dirty="0"/>
              <a:t>Scope: </a:t>
            </a:r>
            <a:r>
              <a:rPr lang="en-US" dirty="0" err="1"/>
              <a:t>Alcance</a:t>
            </a:r>
            <a:r>
              <a:rPr lang="en-US" dirty="0"/>
              <a:t> / </a:t>
            </a:r>
            <a:r>
              <a:rPr lang="en-US" dirty="0" err="1"/>
              <a:t>Ámbito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02FF9-4628-B146-9948-95257A4306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0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02FF9-4628-B146-9948-95257A43069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9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facebook.com/icannorg" TargetMode="External"/><Relationship Id="rId18" Type="http://schemas.openxmlformats.org/officeDocument/2006/relationships/hyperlink" Target="https://soundcloud.com/icann" TargetMode="External"/><Relationship Id="rId3" Type="http://schemas.openxmlformats.org/officeDocument/2006/relationships/hyperlink" Target="https://www.flickr.com/photos/icann" TargetMode="External"/><Relationship Id="rId21" Type="http://schemas.openxmlformats.org/officeDocument/2006/relationships/hyperlink" Target="https://www.instagram.com/icannorg" TargetMode="External"/><Relationship Id="rId7" Type="http://schemas.openxmlformats.org/officeDocument/2006/relationships/hyperlink" Target="linkedin.com/company/icann" TargetMode="External"/><Relationship Id="rId12" Type="http://schemas.openxmlformats.org/officeDocument/2006/relationships/hyperlink" Target="https://www.facebook.com/icannorg" TargetMode="External"/><Relationship Id="rId17" Type="http://schemas.openxmlformats.org/officeDocument/2006/relationships/hyperlink" Target="https://www.youtube.com/user/ICANNnews" TargetMode="External"/><Relationship Id="rId2" Type="http://schemas.openxmlformats.org/officeDocument/2006/relationships/image" Target="../media/image20.emf"/><Relationship Id="rId16" Type="http://schemas.openxmlformats.org/officeDocument/2006/relationships/image" Target="../media/image25.png"/><Relationship Id="rId20" Type="http://schemas.openxmlformats.org/officeDocument/2006/relationships/hyperlink" Target="https://www.slideshare.net/icannpresentations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linkedin.com/company/icann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1.png"/><Relationship Id="rId15" Type="http://schemas.openxmlformats.org/officeDocument/2006/relationships/hyperlink" Target="youtube.com/user/ICANNnews" TargetMode="External"/><Relationship Id="rId10" Type="http://schemas.openxmlformats.org/officeDocument/2006/relationships/hyperlink" Target="twitter.com/icann" TargetMode="External"/><Relationship Id="rId19" Type="http://schemas.openxmlformats.org/officeDocument/2006/relationships/image" Target="../media/image26.png"/><Relationship Id="rId4" Type="http://schemas.openxmlformats.org/officeDocument/2006/relationships/hyperlink" Target="flickr.com/photos/icann" TargetMode="External"/><Relationship Id="rId9" Type="http://schemas.openxmlformats.org/officeDocument/2006/relationships/hyperlink" Target="https://www.twitter.com/icann" TargetMode="External"/><Relationship Id="rId14" Type="http://schemas.openxmlformats.org/officeDocument/2006/relationships/image" Target="../media/image24.png"/><Relationship Id="rId22" Type="http://schemas.openxmlformats.org/officeDocument/2006/relationships/image" Target="../media/image27.tiff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0"/>
            <a:ext cx="8104188" cy="609599"/>
          </a:xfrm>
          <a:prstGeom prst="rect">
            <a:avLst/>
          </a:prstGeom>
        </p:spPr>
        <p:txBody>
          <a:bodyPr lIns="0" tIns="45720" rIns="0" bIns="45720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09600" y="800100"/>
            <a:ext cx="7907338" cy="53292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"/>
              <a:defRPr sz="2400">
                <a:solidFill>
                  <a:srgbClr val="000000"/>
                </a:solidFill>
              </a:defRPr>
            </a:lvl1pPr>
            <a:lvl2pPr marL="798513" indent="-341313">
              <a:spcBef>
                <a:spcPts val="500"/>
              </a:spcBef>
              <a:buSzPct val="75000"/>
              <a:buFont typeface="Wingdings" panose="05000000000000000000" pitchFamily="2" charset="2"/>
              <a:buChar char=""/>
              <a:defRPr sz="2200">
                <a:solidFill>
                  <a:srgbClr val="000000"/>
                </a:solidFill>
              </a:defRPr>
            </a:lvl2pPr>
            <a:lvl3pPr marL="1255713" indent="-341313"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>
              <a:defRPr sz="1900">
                <a:solidFill>
                  <a:srgbClr val="000000"/>
                </a:solidFill>
              </a:defRPr>
            </a:lvl4pPr>
            <a:lvl5pPr>
              <a:defRPr sz="19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72130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744" y="6460580"/>
            <a:ext cx="368521" cy="293992"/>
          </a:xfrm>
          <a:prstGeom prst="rect">
            <a:avLst/>
          </a:prstGeom>
        </p:spPr>
      </p:pic>
      <p:sp>
        <p:nvSpPr>
          <p:cNvPr id="34" name="Oval 33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422" y="749729"/>
            <a:ext cx="9144000" cy="5346700"/>
          </a:xfrm>
          <a:prstGeom prst="rect">
            <a:avLst/>
          </a:prstGeom>
          <a:gradFill>
            <a:gsLst>
              <a:gs pos="0">
                <a:schemeClr val="bg1">
                  <a:alpha val="75000"/>
                </a:schemeClr>
              </a:gs>
              <a:gs pos="69000">
                <a:schemeClr val="tx2">
                  <a:lumMod val="20000"/>
                  <a:lumOff val="80000"/>
                  <a:alpha val="62000"/>
                </a:schemeClr>
              </a:gs>
              <a:gs pos="24000">
                <a:schemeClr val="tx2">
                  <a:lumMod val="20000"/>
                  <a:lumOff val="80000"/>
                  <a:alpha val="4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 userDrawn="1">
            <p:ph type="title"/>
          </p:nvPr>
        </p:nvSpPr>
        <p:spPr>
          <a:xfrm>
            <a:off x="412750" y="1"/>
            <a:ext cx="8104188" cy="608082"/>
          </a:xfrm>
          <a:prstGeom prst="rect">
            <a:avLst/>
          </a:prstGeom>
        </p:spPr>
        <p:txBody>
          <a:bodyPr lIns="0" tIns="45720" rIns="0" bIns="45720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2B49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rgbClr val="002B49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rgbClr val="002B49"/>
              </a:solidFill>
              <a:latin typeface="Arial"/>
              <a:cs typeface="Arial"/>
            </a:endParaRP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72289AF-DC22-2B4E-AA1B-02877B9FEB5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" y="800100"/>
            <a:ext cx="7907338" cy="53292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"/>
              <a:defRPr sz="2400">
                <a:solidFill>
                  <a:srgbClr val="000000"/>
                </a:solidFill>
              </a:defRPr>
            </a:lvl1pPr>
            <a:lvl2pPr marL="798513" indent="-341313">
              <a:spcBef>
                <a:spcPts val="500"/>
              </a:spcBef>
              <a:buSzPct val="75000"/>
              <a:buFont typeface="Wingdings" panose="05000000000000000000" pitchFamily="2" charset="2"/>
              <a:buChar char=""/>
              <a:defRPr sz="2200">
                <a:solidFill>
                  <a:srgbClr val="000000"/>
                </a:solidFill>
              </a:defRPr>
            </a:lvl2pPr>
            <a:lvl3pPr marL="1255713" indent="-341313"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>
              <a:defRPr sz="1900">
                <a:solidFill>
                  <a:srgbClr val="000000"/>
                </a:solidFill>
              </a:defRPr>
            </a:lvl4pPr>
            <a:lvl5pPr>
              <a:defRPr sz="19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130537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744" y="6460580"/>
            <a:ext cx="368521" cy="293992"/>
          </a:xfrm>
          <a:prstGeom prst="rect">
            <a:avLst/>
          </a:prstGeom>
        </p:spPr>
      </p:pic>
      <p:sp>
        <p:nvSpPr>
          <p:cNvPr id="34" name="Oval 33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 userDrawn="1">
            <p:ph type="title"/>
          </p:nvPr>
        </p:nvSpPr>
        <p:spPr>
          <a:xfrm>
            <a:off x="412750" y="1"/>
            <a:ext cx="8104188" cy="608082"/>
          </a:xfrm>
          <a:prstGeom prst="rect">
            <a:avLst/>
          </a:prstGeom>
        </p:spPr>
        <p:txBody>
          <a:bodyPr lIns="0" tIns="45720" rIns="0" bIns="45720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2B49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rgbClr val="002B49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rgbClr val="002B49"/>
              </a:solidFill>
              <a:latin typeface="Arial"/>
              <a:cs typeface="Arial"/>
            </a:endParaRP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38630221-6EE1-9C46-B0AD-45D8BF8AE48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" y="800100"/>
            <a:ext cx="7907338" cy="53292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"/>
              <a:defRPr sz="2400">
                <a:solidFill>
                  <a:srgbClr val="000000"/>
                </a:solidFill>
              </a:defRPr>
            </a:lvl1pPr>
            <a:lvl2pPr marL="798513" indent="-341313">
              <a:spcBef>
                <a:spcPts val="500"/>
              </a:spcBef>
              <a:buSzPct val="75000"/>
              <a:buFont typeface="Wingdings" panose="05000000000000000000" pitchFamily="2" charset="2"/>
              <a:buChar char=""/>
              <a:defRPr sz="2200">
                <a:solidFill>
                  <a:srgbClr val="000000"/>
                </a:solidFill>
              </a:defRPr>
            </a:lvl2pPr>
            <a:lvl3pPr marL="1255713" indent="-341313"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>
              <a:defRPr sz="1900">
                <a:solidFill>
                  <a:srgbClr val="000000"/>
                </a:solidFill>
              </a:defRPr>
            </a:lvl4pPr>
            <a:lvl5pPr>
              <a:defRPr sz="19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716971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e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2" y="608083"/>
            <a:ext cx="9141417" cy="571911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744" y="6460580"/>
            <a:ext cx="368521" cy="293992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 flipH="1">
            <a:off x="0" y="608083"/>
            <a:ext cx="914400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H="1">
            <a:off x="0" y="6320547"/>
            <a:ext cx="914400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74904" y="46179"/>
            <a:ext cx="8012951" cy="4506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2B49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rgbClr val="002B49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rgbClr val="002B4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070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264975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Bef>
                <a:spcPts val="0"/>
              </a:spcBef>
            </a:pPr>
            <a:endParaRPr lang="en-US"/>
          </a:p>
        </p:txBody>
      </p:sp>
      <p:cxnSp>
        <p:nvCxnSpPr>
          <p:cNvPr id="21" name="Straight Connector 20"/>
          <p:cNvCxnSpPr>
            <a:endCxn id="22" idx="0"/>
          </p:cNvCxnSpPr>
          <p:nvPr userDrawn="1"/>
        </p:nvCxnSpPr>
        <p:spPr>
          <a:xfrm flipV="1">
            <a:off x="418349" y="2734410"/>
            <a:ext cx="0" cy="354441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 userDrawn="1"/>
        </p:nvSpPr>
        <p:spPr>
          <a:xfrm rot="16200000">
            <a:off x="418349" y="2673528"/>
            <a:ext cx="121764" cy="121764"/>
          </a:xfrm>
          <a:prstGeom prst="arc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Bef>
                <a:spcPts val="0"/>
              </a:spcBef>
            </a:pPr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 flipH="1">
            <a:off x="479233" y="2673528"/>
            <a:ext cx="820121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938" y="824754"/>
            <a:ext cx="7932000" cy="176831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spcBef>
                <a:spcPts val="0"/>
              </a:spcBef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Name of Agenda Item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00074" y="2765533"/>
            <a:ext cx="7907338" cy="9279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Agenda Item #</a:t>
            </a:r>
          </a:p>
        </p:txBody>
      </p:sp>
    </p:spTree>
    <p:extLst>
      <p:ext uri="{BB962C8B-B14F-4D97-AF65-F5344CB8AC3E}">
        <p14:creationId xmlns:p14="http://schemas.microsoft.com/office/powerpoint/2010/main" val="2083083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264975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Bef>
                <a:spcPts val="0"/>
              </a:spcBef>
            </a:pPr>
            <a:endParaRPr lang="en-US"/>
          </a:p>
        </p:txBody>
      </p:sp>
      <p:cxnSp>
        <p:nvCxnSpPr>
          <p:cNvPr id="21" name="Straight Connector 20"/>
          <p:cNvCxnSpPr>
            <a:endCxn id="22" idx="0"/>
          </p:cNvCxnSpPr>
          <p:nvPr userDrawn="1"/>
        </p:nvCxnSpPr>
        <p:spPr>
          <a:xfrm flipV="1">
            <a:off x="418349" y="2734410"/>
            <a:ext cx="0" cy="354441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 userDrawn="1"/>
        </p:nvSpPr>
        <p:spPr>
          <a:xfrm rot="16200000">
            <a:off x="418349" y="2673528"/>
            <a:ext cx="121764" cy="121764"/>
          </a:xfrm>
          <a:prstGeom prst="arc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Bef>
                <a:spcPts val="0"/>
              </a:spcBef>
            </a:pPr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 flipH="1">
            <a:off x="479233" y="2673528"/>
            <a:ext cx="820121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938" y="833718"/>
            <a:ext cx="7932000" cy="175934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spcBef>
                <a:spcPts val="0"/>
              </a:spcBef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Name of Agenda Item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00074" y="2765533"/>
            <a:ext cx="7907338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Agenda Item #</a:t>
            </a:r>
          </a:p>
        </p:txBody>
      </p:sp>
    </p:spTree>
    <p:extLst>
      <p:ext uri="{BB962C8B-B14F-4D97-AF65-F5344CB8AC3E}">
        <p14:creationId xmlns:p14="http://schemas.microsoft.com/office/powerpoint/2010/main" val="1948699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1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264975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Bef>
                <a:spcPts val="0"/>
              </a:spcBef>
            </a:pPr>
            <a:endParaRPr lang="en-US"/>
          </a:p>
        </p:txBody>
      </p:sp>
      <p:cxnSp>
        <p:nvCxnSpPr>
          <p:cNvPr id="21" name="Straight Connector 20"/>
          <p:cNvCxnSpPr>
            <a:endCxn id="22" idx="0"/>
          </p:cNvCxnSpPr>
          <p:nvPr userDrawn="1"/>
        </p:nvCxnSpPr>
        <p:spPr>
          <a:xfrm flipV="1">
            <a:off x="418349" y="2734410"/>
            <a:ext cx="0" cy="354441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 userDrawn="1"/>
        </p:nvSpPr>
        <p:spPr>
          <a:xfrm rot="16200000">
            <a:off x="418349" y="2673528"/>
            <a:ext cx="121764" cy="121764"/>
          </a:xfrm>
          <a:prstGeom prst="arc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Bef>
                <a:spcPts val="0"/>
              </a:spcBef>
            </a:pPr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 flipH="1">
            <a:off x="479233" y="2673528"/>
            <a:ext cx="820121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938" y="788894"/>
            <a:ext cx="7932000" cy="180417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spcBef>
                <a:spcPts val="0"/>
              </a:spcBef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Name of Agenda Item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00074" y="2765533"/>
            <a:ext cx="7907338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Agenda Item #</a:t>
            </a:r>
          </a:p>
        </p:txBody>
      </p:sp>
    </p:spTree>
    <p:extLst>
      <p:ext uri="{BB962C8B-B14F-4D97-AF65-F5344CB8AC3E}">
        <p14:creationId xmlns:p14="http://schemas.microsoft.com/office/powerpoint/2010/main" val="347577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1.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264975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Bef>
                <a:spcPts val="0"/>
              </a:spcBef>
            </a:pPr>
            <a:endParaRPr lang="en-US"/>
          </a:p>
        </p:txBody>
      </p:sp>
      <p:cxnSp>
        <p:nvCxnSpPr>
          <p:cNvPr id="21" name="Straight Connector 20"/>
          <p:cNvCxnSpPr>
            <a:endCxn id="22" idx="0"/>
          </p:cNvCxnSpPr>
          <p:nvPr userDrawn="1"/>
        </p:nvCxnSpPr>
        <p:spPr>
          <a:xfrm flipV="1">
            <a:off x="418349" y="2734410"/>
            <a:ext cx="0" cy="354441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 userDrawn="1"/>
        </p:nvSpPr>
        <p:spPr>
          <a:xfrm rot="16200000">
            <a:off x="418349" y="2673528"/>
            <a:ext cx="121764" cy="121764"/>
          </a:xfrm>
          <a:prstGeom prst="arc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Bef>
                <a:spcPts val="0"/>
              </a:spcBef>
            </a:pPr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 flipH="1">
            <a:off x="479233" y="2673528"/>
            <a:ext cx="820121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938" y="797860"/>
            <a:ext cx="7932000" cy="1795208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spcBef>
                <a:spcPts val="0"/>
              </a:spcBef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Name of Agenda Item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00074" y="2765533"/>
            <a:ext cx="7907338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Agenda Item #</a:t>
            </a:r>
          </a:p>
        </p:txBody>
      </p:sp>
    </p:spTree>
    <p:extLst>
      <p:ext uri="{BB962C8B-B14F-4D97-AF65-F5344CB8AC3E}">
        <p14:creationId xmlns:p14="http://schemas.microsoft.com/office/powerpoint/2010/main" val="3433417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1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264975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Bef>
                <a:spcPts val="0"/>
              </a:spcBef>
            </a:pPr>
            <a:endParaRPr lang="en-US"/>
          </a:p>
        </p:txBody>
      </p:sp>
      <p:cxnSp>
        <p:nvCxnSpPr>
          <p:cNvPr id="21" name="Straight Connector 20"/>
          <p:cNvCxnSpPr>
            <a:endCxn id="22" idx="0"/>
          </p:cNvCxnSpPr>
          <p:nvPr userDrawn="1"/>
        </p:nvCxnSpPr>
        <p:spPr>
          <a:xfrm flipV="1">
            <a:off x="418349" y="2734410"/>
            <a:ext cx="0" cy="354441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 userDrawn="1"/>
        </p:nvSpPr>
        <p:spPr>
          <a:xfrm rot="16200000">
            <a:off x="418349" y="2673528"/>
            <a:ext cx="121764" cy="121764"/>
          </a:xfrm>
          <a:prstGeom prst="arc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Bef>
                <a:spcPts val="0"/>
              </a:spcBef>
            </a:pPr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 flipH="1">
            <a:off x="479233" y="2673528"/>
            <a:ext cx="820121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938" y="797860"/>
            <a:ext cx="7932000" cy="1795208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spcBef>
                <a:spcPts val="0"/>
              </a:spcBef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Name of Agenda Item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00074" y="2765533"/>
            <a:ext cx="7907338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Agenda Item #</a:t>
            </a:r>
          </a:p>
        </p:txBody>
      </p:sp>
    </p:spTree>
    <p:extLst>
      <p:ext uri="{BB962C8B-B14F-4D97-AF65-F5344CB8AC3E}">
        <p14:creationId xmlns:p14="http://schemas.microsoft.com/office/powerpoint/2010/main" val="158599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1.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264975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Bef>
                <a:spcPts val="0"/>
              </a:spcBef>
            </a:pPr>
            <a:endParaRPr lang="en-US"/>
          </a:p>
        </p:txBody>
      </p:sp>
      <p:cxnSp>
        <p:nvCxnSpPr>
          <p:cNvPr id="21" name="Straight Connector 20"/>
          <p:cNvCxnSpPr>
            <a:endCxn id="22" idx="0"/>
          </p:cNvCxnSpPr>
          <p:nvPr userDrawn="1"/>
        </p:nvCxnSpPr>
        <p:spPr>
          <a:xfrm flipV="1">
            <a:off x="418349" y="2734410"/>
            <a:ext cx="0" cy="354441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 userDrawn="1"/>
        </p:nvSpPr>
        <p:spPr>
          <a:xfrm rot="16200000">
            <a:off x="418349" y="2673528"/>
            <a:ext cx="121764" cy="121764"/>
          </a:xfrm>
          <a:prstGeom prst="arc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Bef>
                <a:spcPts val="0"/>
              </a:spcBef>
            </a:pPr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 flipH="1">
            <a:off x="479233" y="2673528"/>
            <a:ext cx="820121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938" y="770966"/>
            <a:ext cx="7932000" cy="182210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spcBef>
                <a:spcPts val="0"/>
              </a:spcBef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Name of Agenda Item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00074" y="2765533"/>
            <a:ext cx="7907338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Agenda Item #</a:t>
            </a:r>
          </a:p>
        </p:txBody>
      </p:sp>
    </p:spTree>
    <p:extLst>
      <p:ext uri="{BB962C8B-B14F-4D97-AF65-F5344CB8AC3E}">
        <p14:creationId xmlns:p14="http://schemas.microsoft.com/office/powerpoint/2010/main" val="2384463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320547"/>
            <a:ext cx="9144000" cy="5374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744" y="6460580"/>
            <a:ext cx="368521" cy="293992"/>
          </a:xfrm>
          <a:prstGeom prst="rect">
            <a:avLst/>
          </a:prstGeom>
        </p:spPr>
      </p:pic>
      <p:cxnSp>
        <p:nvCxnSpPr>
          <p:cNvPr id="25" name="Straight Connector 24"/>
          <p:cNvCxnSpPr/>
          <p:nvPr userDrawn="1"/>
        </p:nvCxnSpPr>
        <p:spPr>
          <a:xfrm>
            <a:off x="0" y="6320547"/>
            <a:ext cx="914400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2B49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rgbClr val="002B49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rgbClr val="002B49"/>
              </a:solidFill>
              <a:latin typeface="Arial"/>
              <a:cs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73740" y="3030398"/>
            <a:ext cx="6247234" cy="1783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500">
                <a:solidFill>
                  <a:schemeClr val="bg1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bg2">
                    <a:lumMod val="9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2">
                    <a:lumMod val="9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2">
                    <a:lumMod val="9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64637" y="1308847"/>
            <a:ext cx="6256337" cy="17015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spcBef>
                <a:spcPts val="0"/>
              </a:spcBef>
              <a:defRPr sz="35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Name of Agenda Item</a:t>
            </a:r>
          </a:p>
        </p:txBody>
      </p:sp>
    </p:spTree>
    <p:extLst>
      <p:ext uri="{BB962C8B-B14F-4D97-AF65-F5344CB8AC3E}">
        <p14:creationId xmlns:p14="http://schemas.microsoft.com/office/powerpoint/2010/main" val="49883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10726" y="0"/>
            <a:ext cx="7744845" cy="2533369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spcBef>
                <a:spcPts val="0"/>
              </a:spcBef>
              <a:defRPr sz="3600" b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(75 characters maximum)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10726" y="3562904"/>
            <a:ext cx="7744845" cy="7168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0726" y="4252817"/>
            <a:ext cx="7744845" cy="27360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Event Name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10726" y="4553317"/>
            <a:ext cx="7744845" cy="4037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DD Month 2017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999" y="5507609"/>
            <a:ext cx="1189827" cy="949200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0726" y="2854692"/>
            <a:ext cx="7744845" cy="7168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subtitle here (75 characters maximum)</a:t>
            </a:r>
          </a:p>
        </p:txBody>
      </p:sp>
    </p:spTree>
    <p:extLst>
      <p:ext uri="{BB962C8B-B14F-4D97-AF65-F5344CB8AC3E}">
        <p14:creationId xmlns:p14="http://schemas.microsoft.com/office/powerpoint/2010/main" val="2648024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320547"/>
            <a:ext cx="9144000" cy="5374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744" y="6460580"/>
            <a:ext cx="368521" cy="293992"/>
          </a:xfrm>
          <a:prstGeom prst="rect">
            <a:avLst/>
          </a:prstGeom>
        </p:spPr>
      </p:pic>
      <p:cxnSp>
        <p:nvCxnSpPr>
          <p:cNvPr id="25" name="Straight Connector 24"/>
          <p:cNvCxnSpPr/>
          <p:nvPr userDrawn="1"/>
        </p:nvCxnSpPr>
        <p:spPr>
          <a:xfrm>
            <a:off x="0" y="6320547"/>
            <a:ext cx="914400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2B49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rgbClr val="002B49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rgbClr val="002B49"/>
              </a:solidFill>
              <a:latin typeface="Arial"/>
              <a:cs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73740" y="3030398"/>
            <a:ext cx="6247234" cy="1783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500">
                <a:solidFill>
                  <a:schemeClr val="bg1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bg2">
                    <a:lumMod val="9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2">
                    <a:lumMod val="9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2">
                    <a:lumMod val="9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64637" y="1308847"/>
            <a:ext cx="6256337" cy="17015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spcBef>
                <a:spcPts val="0"/>
              </a:spcBef>
              <a:defRPr sz="35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Name of Agenda Item</a:t>
            </a:r>
          </a:p>
        </p:txBody>
      </p:sp>
    </p:spTree>
    <p:extLst>
      <p:ext uri="{BB962C8B-B14F-4D97-AF65-F5344CB8AC3E}">
        <p14:creationId xmlns:p14="http://schemas.microsoft.com/office/powerpoint/2010/main" val="613000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320547"/>
            <a:ext cx="9144000" cy="5374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744" y="6460580"/>
            <a:ext cx="368521" cy="293992"/>
          </a:xfrm>
          <a:prstGeom prst="rect">
            <a:avLst/>
          </a:prstGeom>
        </p:spPr>
      </p:pic>
      <p:cxnSp>
        <p:nvCxnSpPr>
          <p:cNvPr id="25" name="Straight Connector 24"/>
          <p:cNvCxnSpPr/>
          <p:nvPr userDrawn="1"/>
        </p:nvCxnSpPr>
        <p:spPr>
          <a:xfrm>
            <a:off x="0" y="6320547"/>
            <a:ext cx="914400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2B49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rgbClr val="002B49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rgbClr val="002B49"/>
              </a:solidFill>
              <a:latin typeface="Arial"/>
              <a:cs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73740" y="3030398"/>
            <a:ext cx="6247234" cy="1783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500">
                <a:solidFill>
                  <a:schemeClr val="bg1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bg2">
                    <a:lumMod val="9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2">
                    <a:lumMod val="9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2">
                    <a:lumMod val="9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64637" y="1308847"/>
            <a:ext cx="6256337" cy="17015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spcBef>
                <a:spcPts val="0"/>
              </a:spcBef>
              <a:defRPr sz="35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Name of Agenda Item</a:t>
            </a:r>
          </a:p>
        </p:txBody>
      </p:sp>
    </p:spTree>
    <p:extLst>
      <p:ext uri="{BB962C8B-B14F-4D97-AF65-F5344CB8AC3E}">
        <p14:creationId xmlns:p14="http://schemas.microsoft.com/office/powerpoint/2010/main" val="3871189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320547"/>
            <a:ext cx="9144000" cy="5374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744" y="6460580"/>
            <a:ext cx="368521" cy="293992"/>
          </a:xfrm>
          <a:prstGeom prst="rect">
            <a:avLst/>
          </a:prstGeom>
        </p:spPr>
      </p:pic>
      <p:cxnSp>
        <p:nvCxnSpPr>
          <p:cNvPr id="25" name="Straight Connector 24"/>
          <p:cNvCxnSpPr/>
          <p:nvPr userDrawn="1"/>
        </p:nvCxnSpPr>
        <p:spPr>
          <a:xfrm>
            <a:off x="0" y="6320547"/>
            <a:ext cx="914400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2B49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rgbClr val="002B49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rgbClr val="002B49"/>
              </a:solidFill>
              <a:latin typeface="Arial"/>
              <a:cs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73740" y="3030398"/>
            <a:ext cx="6247234" cy="1783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500">
                <a:solidFill>
                  <a:schemeClr val="bg1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bg2">
                    <a:lumMod val="9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2">
                    <a:lumMod val="9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2">
                    <a:lumMod val="9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64637" y="1308847"/>
            <a:ext cx="6256337" cy="17015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spcBef>
                <a:spcPts val="0"/>
              </a:spcBef>
              <a:defRPr sz="35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Name of Agenda Item</a:t>
            </a:r>
          </a:p>
        </p:txBody>
      </p:sp>
    </p:spTree>
    <p:extLst>
      <p:ext uri="{BB962C8B-B14F-4D97-AF65-F5344CB8AC3E}">
        <p14:creationId xmlns:p14="http://schemas.microsoft.com/office/powerpoint/2010/main" val="2623942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63390" y="1138234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7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63390" y="2949104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tIns="45720" rIns="0" bIns="45720">
            <a:norm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Section Divider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70502" y="1189268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170502" y="3000135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First Last Name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170502" y="1602729"/>
            <a:ext cx="534192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170502" y="3404632"/>
            <a:ext cx="5341922" cy="822098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9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6" name="Picture Placehold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63390" y="4758343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2170502" y="4809386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First Last Name</a:t>
            </a:r>
          </a:p>
        </p:txBody>
      </p:sp>
      <p:sp>
        <p:nvSpPr>
          <p:cNvPr id="50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170502" y="5213883"/>
            <a:ext cx="5341922" cy="822098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19332202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49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63390" y="1138234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4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63390" y="2949104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Section Divider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70502" y="1189268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170502" y="3000135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First Last Name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170502" y="1602729"/>
            <a:ext cx="534192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170502" y="3404632"/>
            <a:ext cx="5341922" cy="822098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3" name="Picture Placehold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63390" y="4758343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2170502" y="4809386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First Last Name</a:t>
            </a:r>
          </a:p>
        </p:txBody>
      </p:sp>
      <p:sp>
        <p:nvSpPr>
          <p:cNvPr id="42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170502" y="5213883"/>
            <a:ext cx="5341922" cy="822098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16663251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1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49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63390" y="1138234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4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63390" y="2949104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Section Divider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70502" y="1189268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170502" y="3000135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First Last Name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170502" y="1602729"/>
            <a:ext cx="534192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170502" y="3404632"/>
            <a:ext cx="5341922" cy="822098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3" name="Picture Placehold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63390" y="4758343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2170502" y="4809386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First Last Name</a:t>
            </a:r>
          </a:p>
        </p:txBody>
      </p:sp>
      <p:sp>
        <p:nvSpPr>
          <p:cNvPr id="42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170502" y="5213883"/>
            <a:ext cx="5341922" cy="822098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29882300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1.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49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63390" y="1138234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4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63390" y="2949104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Section Divider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70502" y="1189268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170502" y="3000135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First Last Name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170502" y="1602729"/>
            <a:ext cx="534192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170502" y="3404632"/>
            <a:ext cx="5341922" cy="822098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3" name="Picture Placehold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63390" y="4758343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2170502" y="4809386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First Last Name</a:t>
            </a:r>
          </a:p>
        </p:txBody>
      </p:sp>
      <p:sp>
        <p:nvSpPr>
          <p:cNvPr id="42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170502" y="5213883"/>
            <a:ext cx="5341922" cy="822098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33827145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 1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49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63390" y="1138234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4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63390" y="2949104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Section Divider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70502" y="1189268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170502" y="3000135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First Last Name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170502" y="1602729"/>
            <a:ext cx="534192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170502" y="3404632"/>
            <a:ext cx="5341922" cy="822098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3" name="Picture Placehold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63390" y="4758343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2170502" y="4809386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First Last Name</a:t>
            </a:r>
          </a:p>
        </p:txBody>
      </p:sp>
      <p:sp>
        <p:nvSpPr>
          <p:cNvPr id="42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170502" y="5213883"/>
            <a:ext cx="5341922" cy="822098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21525536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1.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49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63390" y="1138234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4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63390" y="2949104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Section Divider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70502" y="1189268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170502" y="3000135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First Last Name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170502" y="1602729"/>
            <a:ext cx="534192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170502" y="3404632"/>
            <a:ext cx="5341922" cy="822098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3" name="Picture Placehold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63390" y="4758343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2170502" y="4809386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First Last Name</a:t>
            </a:r>
          </a:p>
        </p:txBody>
      </p:sp>
      <p:sp>
        <p:nvSpPr>
          <p:cNvPr id="42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170502" y="5213883"/>
            <a:ext cx="5341922" cy="822098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41503872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1.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49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63390" y="1138234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4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63390" y="2949104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Section Divider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70502" y="1189268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170502" y="3000135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First Last Name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170502" y="1602729"/>
            <a:ext cx="534192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170502" y="3404632"/>
            <a:ext cx="5341922" cy="822098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3" name="Picture Placehold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63390" y="4758343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2170502" y="4809386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First Last Name</a:t>
            </a:r>
          </a:p>
        </p:txBody>
      </p:sp>
      <p:sp>
        <p:nvSpPr>
          <p:cNvPr id="42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170502" y="5213883"/>
            <a:ext cx="5341922" cy="822098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189108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10724" y="0"/>
            <a:ext cx="7744845" cy="2533369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spcBef>
                <a:spcPts val="0"/>
              </a:spcBef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(75 characters maximum)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10724" y="3562904"/>
            <a:ext cx="7744845" cy="7168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0724" y="4252817"/>
            <a:ext cx="7744845" cy="27360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Event Name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10724" y="4544352"/>
            <a:ext cx="7744845" cy="4037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DD Month 2017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992" y="5512926"/>
            <a:ext cx="1193800" cy="952500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0724" y="2854692"/>
            <a:ext cx="7744845" cy="7168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subtitle here (75 characters maximum)</a:t>
            </a:r>
          </a:p>
        </p:txBody>
      </p:sp>
    </p:spTree>
    <p:extLst>
      <p:ext uri="{BB962C8B-B14F-4D97-AF65-F5344CB8AC3E}">
        <p14:creationId xmlns:p14="http://schemas.microsoft.com/office/powerpoint/2010/main" val="3342511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1.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-1"/>
            <a:ext cx="9144000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49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63390" y="1138234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4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63390" y="2949104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Section Divider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70502" y="1189268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170502" y="3000135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First Last Name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170502" y="1602729"/>
            <a:ext cx="534192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170502" y="3404632"/>
            <a:ext cx="5341922" cy="822098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2" name="Picture Placehold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63390" y="4758343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2170502" y="4809386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First Last Name</a:t>
            </a:r>
          </a:p>
        </p:txBody>
      </p:sp>
      <p:sp>
        <p:nvSpPr>
          <p:cNvPr id="42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170502" y="5213883"/>
            <a:ext cx="5341922" cy="822098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15211577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2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85304" y="2088493"/>
            <a:ext cx="950976" cy="950976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7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85803" y="3514161"/>
            <a:ext cx="949979" cy="949978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811911" y="2085747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811911" y="3520097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811911" y="2499208"/>
            <a:ext cx="534192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811911" y="3924594"/>
            <a:ext cx="534192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Bef>
                <a:spcPts val="0"/>
              </a:spcBef>
            </a:pPr>
            <a:endParaRPr lang="en-US"/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Bef>
                <a:spcPts val="0"/>
              </a:spcBef>
            </a:pPr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 userDrawn="1"/>
        </p:nvSpPr>
        <p:spPr>
          <a:xfrm flipH="1">
            <a:off x="8705212" y="1848862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Bef>
                <a:spcPts val="0"/>
              </a:spcBef>
            </a:pPr>
            <a:endParaRPr lang="en-US"/>
          </a:p>
        </p:txBody>
      </p:sp>
      <p:cxnSp>
        <p:nvCxnSpPr>
          <p:cNvPr id="37" name="Straight Connector 36"/>
          <p:cNvCxnSpPr>
            <a:endCxn id="49" idx="0"/>
          </p:cNvCxnSpPr>
          <p:nvPr userDrawn="1"/>
        </p:nvCxnSpPr>
        <p:spPr>
          <a:xfrm flipV="1">
            <a:off x="418349" y="1933515"/>
            <a:ext cx="0" cy="433711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 userDrawn="1"/>
        </p:nvSpPr>
        <p:spPr>
          <a:xfrm rot="16200000">
            <a:off x="418349" y="1872633"/>
            <a:ext cx="121764" cy="121764"/>
          </a:xfrm>
          <a:prstGeom prst="arc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Bef>
                <a:spcPts val="0"/>
              </a:spcBef>
            </a:pPr>
            <a:endParaRPr lang="en-US"/>
          </a:p>
        </p:txBody>
      </p:sp>
      <p:cxnSp>
        <p:nvCxnSpPr>
          <p:cNvPr id="50" name="Straight Connector 49"/>
          <p:cNvCxnSpPr/>
          <p:nvPr userDrawn="1"/>
        </p:nvCxnSpPr>
        <p:spPr>
          <a:xfrm flipH="1">
            <a:off x="479233" y="1872633"/>
            <a:ext cx="820121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92790" y="490635"/>
            <a:ext cx="7886700" cy="132556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spcBef>
                <a:spcPts val="0"/>
              </a:spcBef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(option)</a:t>
            </a:r>
          </a:p>
        </p:txBody>
      </p:sp>
      <p:sp>
        <p:nvSpPr>
          <p:cNvPr id="44" name="Picture Placehold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85803" y="4939549"/>
            <a:ext cx="949979" cy="949978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811911" y="4945485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811911" y="5349982"/>
            <a:ext cx="534192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41596175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2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Bef>
                <a:spcPts val="0"/>
              </a:spcBef>
            </a:pPr>
            <a:endParaRPr lang="en-US"/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 userDrawn="1"/>
        </p:nvSpPr>
        <p:spPr>
          <a:xfrm flipH="1">
            <a:off x="8705212" y="1848862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endCxn id="49" idx="0"/>
          </p:cNvCxnSpPr>
          <p:nvPr userDrawn="1"/>
        </p:nvCxnSpPr>
        <p:spPr>
          <a:xfrm flipV="1">
            <a:off x="418349" y="1933515"/>
            <a:ext cx="0" cy="433711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 userDrawn="1"/>
        </p:nvSpPr>
        <p:spPr>
          <a:xfrm rot="16200000">
            <a:off x="418349" y="1872633"/>
            <a:ext cx="121764" cy="121764"/>
          </a:xfrm>
          <a:prstGeom prst="arc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Bef>
                <a:spcPts val="0"/>
              </a:spcBef>
            </a:pPr>
            <a:endParaRPr lang="en-US"/>
          </a:p>
        </p:txBody>
      </p:sp>
      <p:cxnSp>
        <p:nvCxnSpPr>
          <p:cNvPr id="50" name="Straight Connector 49"/>
          <p:cNvCxnSpPr/>
          <p:nvPr userDrawn="1"/>
        </p:nvCxnSpPr>
        <p:spPr>
          <a:xfrm flipH="1">
            <a:off x="479233" y="1872633"/>
            <a:ext cx="820121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92790" y="490635"/>
            <a:ext cx="7886700" cy="132556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(option)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811911" y="2085747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811911" y="3520097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811911" y="2499208"/>
            <a:ext cx="534192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2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811911" y="3924594"/>
            <a:ext cx="534192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811911" y="4945485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5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811911" y="5349982"/>
            <a:ext cx="534192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7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85304" y="2088493"/>
            <a:ext cx="950976" cy="950976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8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85803" y="3514161"/>
            <a:ext cx="949979" cy="949978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1" name="Picture Placehold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85803" y="4939549"/>
            <a:ext cx="949979" cy="949978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40876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2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/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 userDrawn="1"/>
        </p:nvSpPr>
        <p:spPr>
          <a:xfrm flipH="1">
            <a:off x="8705212" y="1848862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endCxn id="49" idx="0"/>
          </p:cNvCxnSpPr>
          <p:nvPr userDrawn="1"/>
        </p:nvCxnSpPr>
        <p:spPr>
          <a:xfrm flipV="1">
            <a:off x="418349" y="1933515"/>
            <a:ext cx="0" cy="433711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 userDrawn="1"/>
        </p:nvSpPr>
        <p:spPr>
          <a:xfrm rot="16200000">
            <a:off x="418349" y="1872633"/>
            <a:ext cx="121764" cy="121764"/>
          </a:xfrm>
          <a:prstGeom prst="arc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Bef>
                <a:spcPts val="0"/>
              </a:spcBef>
            </a:pPr>
            <a:endParaRPr lang="en-US"/>
          </a:p>
        </p:txBody>
      </p:sp>
      <p:cxnSp>
        <p:nvCxnSpPr>
          <p:cNvPr id="50" name="Straight Connector 49"/>
          <p:cNvCxnSpPr/>
          <p:nvPr userDrawn="1"/>
        </p:nvCxnSpPr>
        <p:spPr>
          <a:xfrm flipH="1">
            <a:off x="479233" y="1872633"/>
            <a:ext cx="820121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92790" y="490635"/>
            <a:ext cx="7886700" cy="132556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(option)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811911" y="2085747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811911" y="3520097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811911" y="2499208"/>
            <a:ext cx="534192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2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811911" y="3924594"/>
            <a:ext cx="534192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811911" y="4945485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5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811911" y="5349982"/>
            <a:ext cx="534192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6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85304" y="2088493"/>
            <a:ext cx="950976" cy="950976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7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85803" y="3514161"/>
            <a:ext cx="949979" cy="949978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8" name="Picture Placehold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85803" y="4939549"/>
            <a:ext cx="949979" cy="949978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90436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2.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Bef>
                <a:spcPts val="0"/>
              </a:spcBef>
            </a:pPr>
            <a:endParaRPr lang="en-US"/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 userDrawn="1"/>
        </p:nvSpPr>
        <p:spPr>
          <a:xfrm flipH="1">
            <a:off x="8705212" y="1848862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endCxn id="49" idx="0"/>
          </p:cNvCxnSpPr>
          <p:nvPr userDrawn="1"/>
        </p:nvCxnSpPr>
        <p:spPr>
          <a:xfrm flipV="1">
            <a:off x="418349" y="1933515"/>
            <a:ext cx="0" cy="433711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 userDrawn="1"/>
        </p:nvSpPr>
        <p:spPr>
          <a:xfrm rot="16200000">
            <a:off x="418349" y="1872633"/>
            <a:ext cx="121764" cy="121764"/>
          </a:xfrm>
          <a:prstGeom prst="arc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Bef>
                <a:spcPts val="0"/>
              </a:spcBef>
            </a:pPr>
            <a:endParaRPr lang="en-US"/>
          </a:p>
        </p:txBody>
      </p:sp>
      <p:cxnSp>
        <p:nvCxnSpPr>
          <p:cNvPr id="50" name="Straight Connector 49"/>
          <p:cNvCxnSpPr/>
          <p:nvPr userDrawn="1"/>
        </p:nvCxnSpPr>
        <p:spPr>
          <a:xfrm flipH="1">
            <a:off x="479233" y="1872633"/>
            <a:ext cx="820121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92790" y="490635"/>
            <a:ext cx="7886700" cy="132556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(option)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811911" y="2085747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811911" y="3520097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811911" y="2499208"/>
            <a:ext cx="534192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2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811911" y="3924594"/>
            <a:ext cx="534192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811911" y="4945485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5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811911" y="5349982"/>
            <a:ext cx="534192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6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85304" y="2088493"/>
            <a:ext cx="950976" cy="950976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7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85803" y="3514161"/>
            <a:ext cx="949979" cy="949978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8" name="Picture Placehold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85803" y="4939549"/>
            <a:ext cx="949979" cy="949978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74116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2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Bef>
                <a:spcPts val="0"/>
              </a:spcBef>
            </a:pPr>
            <a:endParaRPr lang="en-US"/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 userDrawn="1"/>
        </p:nvSpPr>
        <p:spPr>
          <a:xfrm flipH="1">
            <a:off x="8705212" y="1848862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endCxn id="49" idx="0"/>
          </p:cNvCxnSpPr>
          <p:nvPr userDrawn="1"/>
        </p:nvCxnSpPr>
        <p:spPr>
          <a:xfrm flipV="1">
            <a:off x="418349" y="1933515"/>
            <a:ext cx="0" cy="433711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 userDrawn="1"/>
        </p:nvSpPr>
        <p:spPr>
          <a:xfrm rot="16200000">
            <a:off x="418349" y="1872633"/>
            <a:ext cx="121764" cy="121764"/>
          </a:xfrm>
          <a:prstGeom prst="arc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Bef>
                <a:spcPts val="0"/>
              </a:spcBef>
            </a:pPr>
            <a:endParaRPr lang="en-US"/>
          </a:p>
        </p:txBody>
      </p:sp>
      <p:cxnSp>
        <p:nvCxnSpPr>
          <p:cNvPr id="50" name="Straight Connector 49"/>
          <p:cNvCxnSpPr/>
          <p:nvPr userDrawn="1"/>
        </p:nvCxnSpPr>
        <p:spPr>
          <a:xfrm flipH="1">
            <a:off x="479233" y="1872633"/>
            <a:ext cx="820121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92790" y="490635"/>
            <a:ext cx="7886700" cy="132556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(option)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811911" y="2085747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811911" y="3520097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811911" y="2499208"/>
            <a:ext cx="534192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2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811911" y="3924594"/>
            <a:ext cx="534192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811911" y="4945485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5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811911" y="5349982"/>
            <a:ext cx="534192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6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85304" y="2088493"/>
            <a:ext cx="950976" cy="950976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7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85803" y="3514161"/>
            <a:ext cx="949979" cy="949978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8" name="Picture Placehold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85803" y="4939549"/>
            <a:ext cx="949979" cy="949978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2115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2.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Bef>
                <a:spcPts val="0"/>
              </a:spcBef>
            </a:pPr>
            <a:endParaRPr lang="en-US"/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 userDrawn="1"/>
        </p:nvSpPr>
        <p:spPr>
          <a:xfrm flipH="1">
            <a:off x="8705212" y="1848862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endCxn id="49" idx="0"/>
          </p:cNvCxnSpPr>
          <p:nvPr userDrawn="1"/>
        </p:nvCxnSpPr>
        <p:spPr>
          <a:xfrm flipV="1">
            <a:off x="418349" y="1933515"/>
            <a:ext cx="0" cy="433711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 userDrawn="1"/>
        </p:nvSpPr>
        <p:spPr>
          <a:xfrm rot="16200000">
            <a:off x="418349" y="1872633"/>
            <a:ext cx="121764" cy="121764"/>
          </a:xfrm>
          <a:prstGeom prst="arc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Bef>
                <a:spcPts val="0"/>
              </a:spcBef>
            </a:pPr>
            <a:endParaRPr lang="en-US"/>
          </a:p>
        </p:txBody>
      </p:sp>
      <p:cxnSp>
        <p:nvCxnSpPr>
          <p:cNvPr id="50" name="Straight Connector 49"/>
          <p:cNvCxnSpPr/>
          <p:nvPr userDrawn="1"/>
        </p:nvCxnSpPr>
        <p:spPr>
          <a:xfrm flipH="1">
            <a:off x="479233" y="1872633"/>
            <a:ext cx="820121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92790" y="490635"/>
            <a:ext cx="7886700" cy="132556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(option)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811911" y="2085747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811911" y="3520097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811911" y="2499208"/>
            <a:ext cx="534192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2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811911" y="3924594"/>
            <a:ext cx="534192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811911" y="4945485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5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811911" y="5349982"/>
            <a:ext cx="534192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6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85304" y="2088493"/>
            <a:ext cx="950976" cy="950976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7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85803" y="3514161"/>
            <a:ext cx="949979" cy="949978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8" name="Picture Placehold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85803" y="4939549"/>
            <a:ext cx="949979" cy="949978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0097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2.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Bef>
                <a:spcPts val="0"/>
              </a:spcBef>
            </a:pPr>
            <a:endParaRPr lang="en-US"/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 userDrawn="1"/>
        </p:nvSpPr>
        <p:spPr>
          <a:xfrm flipH="1">
            <a:off x="8705212" y="1848862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 userDrawn="1"/>
        </p:nvCxnSpPr>
        <p:spPr>
          <a:xfrm flipV="1">
            <a:off x="418349" y="1933515"/>
            <a:ext cx="0" cy="433711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92790" y="490635"/>
            <a:ext cx="7886700" cy="132556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(option)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 flipH="1">
            <a:off x="479233" y="1872633"/>
            <a:ext cx="820121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rc 39"/>
          <p:cNvSpPr/>
          <p:nvPr userDrawn="1"/>
        </p:nvSpPr>
        <p:spPr>
          <a:xfrm rot="16200000">
            <a:off x="418349" y="1872633"/>
            <a:ext cx="121764" cy="121764"/>
          </a:xfrm>
          <a:prstGeom prst="arc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Bef>
                <a:spcPts val="0"/>
              </a:spcBef>
            </a:pPr>
            <a:endParaRPr lang="en-US"/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811911" y="2085747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811911" y="3520097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811911" y="2499208"/>
            <a:ext cx="534192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4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811911" y="3924594"/>
            <a:ext cx="534192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811911" y="4945485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811911" y="5349982"/>
            <a:ext cx="534192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8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85304" y="2088493"/>
            <a:ext cx="950976" cy="950976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9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85803" y="3514161"/>
            <a:ext cx="949979" cy="949978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0" name="Picture Placehold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85803" y="4939549"/>
            <a:ext cx="949979" cy="949978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81103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2.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-1"/>
            <a:ext cx="9144000" cy="685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Bef>
                <a:spcPts val="0"/>
              </a:spcBef>
            </a:pPr>
            <a:endParaRPr lang="en-US"/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 userDrawn="1"/>
        </p:nvSpPr>
        <p:spPr>
          <a:xfrm flipH="1">
            <a:off x="8705212" y="1848862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endCxn id="49" idx="0"/>
          </p:cNvCxnSpPr>
          <p:nvPr userDrawn="1"/>
        </p:nvCxnSpPr>
        <p:spPr>
          <a:xfrm flipV="1">
            <a:off x="418349" y="1933515"/>
            <a:ext cx="0" cy="433711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 userDrawn="1"/>
        </p:nvSpPr>
        <p:spPr>
          <a:xfrm rot="16200000">
            <a:off x="418349" y="1872633"/>
            <a:ext cx="121764" cy="121764"/>
          </a:xfrm>
          <a:prstGeom prst="arc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spcBef>
                <a:spcPts val="0"/>
              </a:spcBef>
            </a:pPr>
            <a:endParaRPr lang="en-US"/>
          </a:p>
        </p:txBody>
      </p:sp>
      <p:cxnSp>
        <p:nvCxnSpPr>
          <p:cNvPr id="50" name="Straight Connector 49"/>
          <p:cNvCxnSpPr/>
          <p:nvPr userDrawn="1"/>
        </p:nvCxnSpPr>
        <p:spPr>
          <a:xfrm flipH="1">
            <a:off x="479233" y="1872633"/>
            <a:ext cx="820121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92790" y="490635"/>
            <a:ext cx="7886700" cy="132556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(option)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811911" y="2085747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811911" y="3520097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811911" y="2499208"/>
            <a:ext cx="534192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2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811911" y="3924594"/>
            <a:ext cx="534192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811911" y="4945485"/>
            <a:ext cx="534192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5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811911" y="5349982"/>
            <a:ext cx="534192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6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85304" y="2088493"/>
            <a:ext cx="950976" cy="950976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7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85803" y="3514161"/>
            <a:ext cx="949979" cy="949978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8" name="Picture Placehold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85803" y="4939549"/>
            <a:ext cx="949979" cy="949978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16679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5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Section Divider (no photo)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7667" y="1314782"/>
            <a:ext cx="704993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17667" y="2784994"/>
            <a:ext cx="704993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17667" y="1728243"/>
            <a:ext cx="704993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7667" y="3189491"/>
            <a:ext cx="704993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17667" y="4228312"/>
            <a:ext cx="704993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17667" y="4632809"/>
            <a:ext cx="704993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38387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811695" y="6101651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0" y="6124511"/>
            <a:ext cx="1790417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878697" y="6124511"/>
            <a:ext cx="6693408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 flipH="1">
            <a:off x="8610117" y="6101651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flipH="1">
            <a:off x="8610117" y="3470373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834554" y="3552825"/>
            <a:ext cx="0" cy="2529961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rot="16200000">
            <a:off x="1834554" y="3494144"/>
            <a:ext cx="121764" cy="121764"/>
          </a:xfrm>
          <a:prstGeom prst="arc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895439" y="3494144"/>
            <a:ext cx="669167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076" y="4878249"/>
            <a:ext cx="1189829" cy="949200"/>
          </a:xfrm>
          <a:prstGeom prst="rect">
            <a:avLst/>
          </a:prstGeom>
        </p:spPr>
      </p:pic>
      <p:sp>
        <p:nvSpPr>
          <p:cNvPr id="12" name="Title 2"/>
          <p:cNvSpPr>
            <a:spLocks noGrp="1"/>
          </p:cNvSpPr>
          <p:nvPr>
            <p:ph type="title" hasCustomPrompt="1"/>
          </p:nvPr>
        </p:nvSpPr>
        <p:spPr>
          <a:xfrm>
            <a:off x="2061883" y="761997"/>
            <a:ext cx="6382512" cy="2533369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spcBef>
                <a:spcPts val="0"/>
              </a:spcBef>
              <a:defRPr sz="3600" b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(75 characters maximum)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070848" y="4593844"/>
            <a:ext cx="6382512" cy="7168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070848" y="5301687"/>
            <a:ext cx="6382512" cy="27360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Event Name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70848" y="5584257"/>
            <a:ext cx="6382512" cy="4037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DD Month 2017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70848" y="3652549"/>
            <a:ext cx="6382512" cy="7168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subtitle here (75 characters maximum)</a:t>
            </a:r>
          </a:p>
        </p:txBody>
      </p:sp>
    </p:spTree>
    <p:extLst>
      <p:ext uri="{BB962C8B-B14F-4D97-AF65-F5344CB8AC3E}">
        <p14:creationId xmlns:p14="http://schemas.microsoft.com/office/powerpoint/2010/main" val="30166748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5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Section Divider (no photo)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7667" y="1314782"/>
            <a:ext cx="704993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17667" y="2784994"/>
            <a:ext cx="704993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17667" y="1728243"/>
            <a:ext cx="704993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7667" y="3189491"/>
            <a:ext cx="704993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17667" y="4228312"/>
            <a:ext cx="704993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17667" y="4632809"/>
            <a:ext cx="704993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39674781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5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Section Divider (no photo)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7667" y="1314782"/>
            <a:ext cx="704993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17667" y="2784994"/>
            <a:ext cx="704993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17667" y="1728243"/>
            <a:ext cx="704993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7667" y="3189491"/>
            <a:ext cx="704993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17667" y="4228312"/>
            <a:ext cx="704993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17667" y="4632809"/>
            <a:ext cx="704993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25517843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5.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Section Divider (no photo)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7667" y="1314782"/>
            <a:ext cx="704993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17667" y="2784994"/>
            <a:ext cx="704993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17667" y="1728243"/>
            <a:ext cx="704993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7667" y="3189491"/>
            <a:ext cx="704993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17667" y="4228312"/>
            <a:ext cx="704993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17667" y="4632809"/>
            <a:ext cx="704993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11121399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5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Section Divider (no photo)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7667" y="1314782"/>
            <a:ext cx="704993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17667" y="2784994"/>
            <a:ext cx="704993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17667" y="1728243"/>
            <a:ext cx="704993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7667" y="3189491"/>
            <a:ext cx="704993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17667" y="4228312"/>
            <a:ext cx="704993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17667" y="4632809"/>
            <a:ext cx="704993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6573882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5.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Section Divider (no photo)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7667" y="1314782"/>
            <a:ext cx="704993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17667" y="2784994"/>
            <a:ext cx="704993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17667" y="1728243"/>
            <a:ext cx="704993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7667" y="3189491"/>
            <a:ext cx="704993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17667" y="4228312"/>
            <a:ext cx="704993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17667" y="4632809"/>
            <a:ext cx="704993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40150208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5.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Section Divider (no photo)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7667" y="1314782"/>
            <a:ext cx="704993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17667" y="2784994"/>
            <a:ext cx="704993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17667" y="1728243"/>
            <a:ext cx="704993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7667" y="3189491"/>
            <a:ext cx="704993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17667" y="4228312"/>
            <a:ext cx="704993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17667" y="4632809"/>
            <a:ext cx="704993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31224312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5.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-1"/>
            <a:ext cx="9144000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Section Divider (no photo)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7667" y="1314782"/>
            <a:ext cx="704993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17667" y="2784994"/>
            <a:ext cx="704993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17667" y="1728243"/>
            <a:ext cx="704993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7667" y="3189491"/>
            <a:ext cx="704993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17667" y="4228312"/>
            <a:ext cx="7049932" cy="394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17667" y="4632809"/>
            <a:ext cx="7049932" cy="91440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6238687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gage with ICAN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313656" y="685224"/>
            <a:ext cx="6830343" cy="18649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35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4" name="Text Placeholder 32"/>
          <p:cNvSpPr txBox="1">
            <a:spLocks/>
          </p:cNvSpPr>
          <p:nvPr userDrawn="1"/>
        </p:nvSpPr>
        <p:spPr bwMode="auto">
          <a:xfrm>
            <a:off x="2543489" y="1552703"/>
            <a:ext cx="6600509" cy="329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>
            <a:lvl1pPr defTabSz="6858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514350" indent="-171450" defTabSz="6858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857250" indent="-171450" defTabSz="6858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200150" indent="-171450" defTabSz="6858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543050" indent="-171450" defTabSz="6858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000250" indent="-17145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457450" indent="-17145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2914650" indent="-17145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371850" indent="-17145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+mn-lt"/>
                <a:cs typeface="Arial"/>
              </a:rPr>
              <a:t>Visit us at </a:t>
            </a:r>
            <a:r>
              <a:rPr lang="en-US" sz="2000" b="1" dirty="0" err="1">
                <a:solidFill>
                  <a:schemeClr val="bg1"/>
                </a:solidFill>
                <a:latin typeface="+mn-lt"/>
                <a:cs typeface="Arial"/>
              </a:rPr>
              <a:t>icann.org</a:t>
            </a:r>
            <a:endParaRPr lang="en-US" sz="200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5" name="Text Placeholder 33"/>
          <p:cNvSpPr txBox="1">
            <a:spLocks/>
          </p:cNvSpPr>
          <p:nvPr userDrawn="1"/>
        </p:nvSpPr>
        <p:spPr bwMode="auto">
          <a:xfrm>
            <a:off x="2543489" y="1049144"/>
            <a:ext cx="5230690" cy="32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2500" lnSpcReduction="10000"/>
          </a:bodyPr>
          <a:lstStyle>
            <a:lvl1pPr defTabSz="4556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514350" indent="-171450" defTabSz="4556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857250" indent="-171450" defTabSz="4556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200150" indent="-171450" defTabSz="4556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543050" indent="-171450" defTabSz="4556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000250" indent="-17145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457450" indent="-17145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2914650" indent="-17145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371850" indent="-17145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AU" sz="2700" b="1" dirty="0">
                <a:solidFill>
                  <a:schemeClr val="bg1"/>
                </a:solidFill>
                <a:latin typeface="+mn-lt"/>
                <a:ea typeface="Segoe UI" charset="0"/>
                <a:cs typeface="Arial"/>
              </a:rPr>
              <a:t>Thank You and Questions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" y="685224"/>
            <a:ext cx="2232955" cy="1864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350">
              <a:solidFill>
                <a:prstClr val="white"/>
              </a:solidFill>
              <a:cs typeface="Arial"/>
            </a:endParaRPr>
          </a:p>
        </p:txBody>
      </p:sp>
      <p:pic>
        <p:nvPicPr>
          <p:cNvPr id="7" name="Picture 6" descr="ICANN_Logo_W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982" y="871077"/>
            <a:ext cx="1962493" cy="1523172"/>
          </a:xfrm>
          <a:prstGeom prst="rect">
            <a:avLst/>
          </a:prstGeom>
        </p:spPr>
      </p:pic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2543489" y="1865312"/>
            <a:ext cx="5973449" cy="3465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Arial"/>
              </a:defRPr>
            </a:lvl1pPr>
            <a:lvl2pPr marL="45720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Arial"/>
              </a:defRPr>
            </a:lvl2pPr>
            <a:lvl3pPr marL="91440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Arial"/>
              </a:defRPr>
            </a:lvl3pPr>
            <a:lvl4pPr marL="137160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Arial"/>
              </a:defRPr>
            </a:lvl4pPr>
            <a:lvl5pPr marL="1828800" indent="0">
              <a:buFontTx/>
              <a:buNone/>
              <a:defRPr lang="en-US" sz="2000" kern="1200" dirty="0">
                <a:solidFill>
                  <a:schemeClr val="bg1"/>
                </a:solidFill>
                <a:latin typeface="+mn-lt"/>
                <a:ea typeface="ＭＳ Ｐゴシック" charset="0"/>
                <a:cs typeface="Arial"/>
              </a:defRPr>
            </a:lvl5pPr>
          </a:lstStyle>
          <a:p>
            <a:pPr lvl="0"/>
            <a:r>
              <a:rPr lang="en-US" dirty="0"/>
              <a:t>Email: email</a:t>
            </a:r>
          </a:p>
        </p:txBody>
      </p:sp>
      <p:sp>
        <p:nvSpPr>
          <p:cNvPr id="31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Engage with ICANN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2543489" y="3169143"/>
            <a:ext cx="6809361" cy="2600048"/>
            <a:chOff x="2543489" y="3169143"/>
            <a:chExt cx="6809361" cy="2600048"/>
          </a:xfrm>
        </p:grpSpPr>
        <p:grpSp>
          <p:nvGrpSpPr>
            <p:cNvPr id="54" name="Group 53"/>
            <p:cNvGrpSpPr/>
            <p:nvPr/>
          </p:nvGrpSpPr>
          <p:grpSpPr>
            <a:xfrm>
              <a:off x="2543489" y="5403431"/>
              <a:ext cx="3416667" cy="365760"/>
              <a:chOff x="5325979" y="4715893"/>
              <a:chExt cx="3416667" cy="365760"/>
            </a:xfrm>
          </p:grpSpPr>
          <p:sp>
            <p:nvSpPr>
              <p:cNvPr id="76" name="Text Placeholder 32"/>
              <p:cNvSpPr txBox="1">
                <a:spLocks/>
              </p:cNvSpPr>
              <p:nvPr/>
            </p:nvSpPr>
            <p:spPr>
              <a:xfrm>
                <a:off x="5793339" y="4734885"/>
                <a:ext cx="2949307" cy="339725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457082">
                  <a:spcBef>
                    <a:spcPct val="20000"/>
                  </a:spcBef>
                  <a:buNone/>
                  <a:defRPr/>
                </a:pPr>
                <a:r>
                  <a:rPr lang="en-US" sz="1400" dirty="0" err="1">
                    <a:solidFill>
                      <a:srgbClr val="0A304B"/>
                    </a:solidFill>
                    <a:latin typeface="+mn-lt"/>
                    <a:ea typeface="Segoe UI" panose="020B0502040204020203" pitchFamily="34" charset="0"/>
                    <a:cs typeface="Arial"/>
                    <a:hlinkClick r:id="rId3"/>
                  </a:rPr>
                  <a:t>flickr.com</a:t>
                </a:r>
                <a:r>
                  <a:rPr lang="en-US" sz="1400" dirty="0">
                    <a:solidFill>
                      <a:srgbClr val="0A304B"/>
                    </a:solidFill>
                    <a:latin typeface="+mn-lt"/>
                    <a:ea typeface="Segoe UI" panose="020B0502040204020203" pitchFamily="34" charset="0"/>
                    <a:cs typeface="Arial"/>
                    <a:hlinkClick r:id="rId3"/>
                  </a:rPr>
                  <a:t>/</a:t>
                </a:r>
                <a:r>
                  <a:rPr lang="en-US" sz="1400" dirty="0" err="1">
                    <a:solidFill>
                      <a:srgbClr val="0A304B"/>
                    </a:solidFill>
                    <a:latin typeface="+mn-lt"/>
                    <a:ea typeface="Segoe UI" panose="020B0502040204020203" pitchFamily="34" charset="0"/>
                    <a:cs typeface="Arial"/>
                    <a:hlinkClick r:id="rId3"/>
                  </a:rPr>
                  <a:t>icann</a:t>
                </a:r>
                <a:endParaRPr lang="en-US" sz="1400" dirty="0">
                  <a:solidFill>
                    <a:srgbClr val="0A304B"/>
                  </a:solidFill>
                  <a:latin typeface="+mn-lt"/>
                  <a:ea typeface="Segoe UI" panose="020B0502040204020203" pitchFamily="34" charset="0"/>
                  <a:cs typeface="Arial"/>
                </a:endParaRPr>
              </a:p>
            </p:txBody>
          </p:sp>
          <p:pic>
            <p:nvPicPr>
              <p:cNvPr id="77" name="Picture 76" descr="1420947842_social_style_3_flikr-128.png">
                <a:hlinkClick r:id="rId4" action="ppaction://hlinkfile"/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25979" y="4715893"/>
                <a:ext cx="365760" cy="365760"/>
              </a:xfrm>
              <a:prstGeom prst="rect">
                <a:avLst/>
              </a:prstGeom>
            </p:spPr>
          </p:pic>
        </p:grpSp>
        <p:grpSp>
          <p:nvGrpSpPr>
            <p:cNvPr id="55" name="Group 54"/>
            <p:cNvGrpSpPr/>
            <p:nvPr/>
          </p:nvGrpSpPr>
          <p:grpSpPr>
            <a:xfrm>
              <a:off x="5716248" y="3169143"/>
              <a:ext cx="3636602" cy="365760"/>
              <a:chOff x="1235726" y="5571713"/>
              <a:chExt cx="3636602" cy="365760"/>
            </a:xfrm>
          </p:grpSpPr>
          <p:sp>
            <p:nvSpPr>
              <p:cNvPr id="74" name="Text Placeholder 32"/>
              <p:cNvSpPr txBox="1">
                <a:spLocks/>
              </p:cNvSpPr>
              <p:nvPr/>
            </p:nvSpPr>
            <p:spPr>
              <a:xfrm>
                <a:off x="1703086" y="5592033"/>
                <a:ext cx="3169242" cy="339725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457082">
                  <a:spcBef>
                    <a:spcPct val="20000"/>
                  </a:spcBef>
                  <a:buNone/>
                  <a:defRPr/>
                </a:pPr>
                <a:r>
                  <a:rPr lang="en-US" sz="1400" dirty="0" err="1">
                    <a:solidFill>
                      <a:srgbClr val="0A304B"/>
                    </a:solidFill>
                    <a:latin typeface="+mn-lt"/>
                    <a:ea typeface="Segoe UI" panose="020B0502040204020203" pitchFamily="34" charset="0"/>
                    <a:cs typeface="Arial"/>
                    <a:hlinkClick r:id="rId6"/>
                  </a:rPr>
                  <a:t>linkedin</a:t>
                </a:r>
                <a:r>
                  <a:rPr lang="en-US" sz="1400" dirty="0">
                    <a:solidFill>
                      <a:srgbClr val="0A304B"/>
                    </a:solidFill>
                    <a:latin typeface="+mn-lt"/>
                    <a:ea typeface="Segoe UI" panose="020B0502040204020203" pitchFamily="34" charset="0"/>
                    <a:cs typeface="Arial"/>
                    <a:hlinkClick r:id="rId6"/>
                  </a:rPr>
                  <a:t>/company/</a:t>
                </a:r>
                <a:r>
                  <a:rPr lang="en-US" sz="1400" dirty="0" err="1">
                    <a:solidFill>
                      <a:srgbClr val="0A304B"/>
                    </a:solidFill>
                    <a:latin typeface="+mn-lt"/>
                    <a:ea typeface="Segoe UI" panose="020B0502040204020203" pitchFamily="34" charset="0"/>
                    <a:cs typeface="Arial"/>
                    <a:hlinkClick r:id="rId6"/>
                  </a:rPr>
                  <a:t>icann</a:t>
                </a:r>
                <a:endParaRPr lang="en-US" sz="1400" dirty="0">
                  <a:solidFill>
                    <a:srgbClr val="0A304B"/>
                  </a:solidFill>
                  <a:latin typeface="+mn-lt"/>
                  <a:ea typeface="Segoe UI" panose="020B0502040204020203" pitchFamily="34" charset="0"/>
                  <a:cs typeface="Arial"/>
                </a:endParaRPr>
              </a:p>
            </p:txBody>
          </p:sp>
          <p:pic>
            <p:nvPicPr>
              <p:cNvPr id="75" name="Picture 74" descr="1420948164_social_style_3_in-128.png">
                <a:hlinkClick r:id="rId7" action="ppaction://hlinkfile"/>
              </p:cNvPr>
              <p:cNvPicPr>
                <a:picLocks noChangeAspect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35726" y="5571713"/>
                <a:ext cx="365760" cy="365760"/>
              </a:xfrm>
              <a:prstGeom prst="rect">
                <a:avLst/>
              </a:prstGeom>
            </p:spPr>
          </p:pic>
        </p:grpSp>
        <p:grpSp>
          <p:nvGrpSpPr>
            <p:cNvPr id="56" name="Group 55"/>
            <p:cNvGrpSpPr/>
            <p:nvPr/>
          </p:nvGrpSpPr>
          <p:grpSpPr>
            <a:xfrm>
              <a:off x="2543489" y="3169143"/>
              <a:ext cx="2809587" cy="365760"/>
              <a:chOff x="1235726" y="3073176"/>
              <a:chExt cx="2809587" cy="365760"/>
            </a:xfrm>
          </p:grpSpPr>
          <p:sp>
            <p:nvSpPr>
              <p:cNvPr id="72" name="Text Placeholder 32"/>
              <p:cNvSpPr txBox="1">
                <a:spLocks/>
              </p:cNvSpPr>
              <p:nvPr/>
            </p:nvSpPr>
            <p:spPr>
              <a:xfrm>
                <a:off x="1703087" y="3093496"/>
                <a:ext cx="2342226" cy="339725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457082">
                  <a:spcBef>
                    <a:spcPct val="20000"/>
                  </a:spcBef>
                  <a:buNone/>
                  <a:defRPr/>
                </a:pPr>
                <a:r>
                  <a:rPr lang="en-US" sz="1400" dirty="0">
                    <a:solidFill>
                      <a:srgbClr val="0A304B"/>
                    </a:solidFill>
                    <a:latin typeface="+mn-lt"/>
                    <a:ea typeface="Segoe UI" panose="020B0502040204020203" pitchFamily="34" charset="0"/>
                    <a:cs typeface="Arial"/>
                    <a:hlinkClick r:id="rId9"/>
                  </a:rPr>
                  <a:t>@icann</a:t>
                </a:r>
                <a:endParaRPr lang="en-US" sz="1400" dirty="0">
                  <a:solidFill>
                    <a:srgbClr val="0A304B"/>
                  </a:solidFill>
                  <a:latin typeface="+mn-lt"/>
                  <a:ea typeface="Segoe UI" panose="020B0502040204020203" pitchFamily="34" charset="0"/>
                  <a:cs typeface="Arial"/>
                </a:endParaRPr>
              </a:p>
            </p:txBody>
          </p:sp>
          <p:pic>
            <p:nvPicPr>
              <p:cNvPr id="73" name="Picture 72" descr="1420948433_social_style_3_twiter-128.png">
                <a:hlinkClick r:id="rId10" action="ppaction://hlinkfile"/>
              </p:cNvPr>
              <p:cNvPicPr>
                <a:picLocks noChangeAspect="1"/>
              </p:cNvPicPr>
              <p:nvPr/>
            </p:nvPicPr>
            <p:blipFill>
              <a:blip r:embed="rId1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35726" y="3073176"/>
                <a:ext cx="365760" cy="365760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2543489" y="3913906"/>
              <a:ext cx="3730320" cy="365760"/>
              <a:chOff x="1235727" y="3892739"/>
              <a:chExt cx="3730320" cy="365760"/>
            </a:xfrm>
          </p:grpSpPr>
          <p:sp>
            <p:nvSpPr>
              <p:cNvPr id="70" name="Text Placeholder 32"/>
              <p:cNvSpPr txBox="1">
                <a:spLocks/>
              </p:cNvSpPr>
              <p:nvPr/>
            </p:nvSpPr>
            <p:spPr>
              <a:xfrm>
                <a:off x="1703086" y="3913059"/>
                <a:ext cx="3262961" cy="339725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457082">
                  <a:spcBef>
                    <a:spcPct val="20000"/>
                  </a:spcBef>
                  <a:buNone/>
                  <a:defRPr/>
                </a:pPr>
                <a:r>
                  <a:rPr lang="en-US" sz="1400" dirty="0">
                    <a:solidFill>
                      <a:srgbClr val="0A304B"/>
                    </a:solidFill>
                    <a:latin typeface="+mn-lt"/>
                    <a:ea typeface="Segoe UI" panose="020B0502040204020203" pitchFamily="34" charset="0"/>
                    <a:cs typeface="Arial"/>
                    <a:hlinkClick r:id="rId12"/>
                  </a:rPr>
                  <a:t>facebook.com/</a:t>
                </a:r>
                <a:r>
                  <a:rPr lang="en-US" sz="1400" dirty="0" err="1">
                    <a:solidFill>
                      <a:srgbClr val="0A304B"/>
                    </a:solidFill>
                    <a:latin typeface="+mn-lt"/>
                    <a:ea typeface="Segoe UI" panose="020B0502040204020203" pitchFamily="34" charset="0"/>
                    <a:cs typeface="Arial"/>
                    <a:hlinkClick r:id="rId12"/>
                  </a:rPr>
                  <a:t>icannorg</a:t>
                </a:r>
                <a:r>
                  <a:rPr lang="en-US" sz="1400" dirty="0">
                    <a:solidFill>
                      <a:srgbClr val="0A304B"/>
                    </a:solidFill>
                    <a:latin typeface="+mn-lt"/>
                    <a:ea typeface="Segoe UI" panose="020B0502040204020203" pitchFamily="34" charset="0"/>
                    <a:cs typeface="Arial"/>
                    <a:hlinkClick r:id="rId12"/>
                  </a:rPr>
                  <a:t> </a:t>
                </a:r>
                <a:endParaRPr lang="en-US" sz="1400" dirty="0">
                  <a:solidFill>
                    <a:srgbClr val="0A304B"/>
                  </a:solidFill>
                  <a:latin typeface="+mn-lt"/>
                  <a:ea typeface="Segoe UI" panose="020B0502040204020203" pitchFamily="34" charset="0"/>
                  <a:cs typeface="Arial"/>
                </a:endParaRPr>
              </a:p>
            </p:txBody>
          </p:sp>
          <p:pic>
            <p:nvPicPr>
              <p:cNvPr id="71" name="Picture 70" descr="1420948141_social_style_3_facebook-128.png">
                <a:hlinkClick r:id="rId13" action="ppaction://hlinkfile"/>
              </p:cNvPr>
              <p:cNvPicPr>
                <a:picLocks noChangeAspect="1"/>
              </p:cNvPicPr>
              <p:nvPr/>
            </p:nvPicPr>
            <p:blipFill>
              <a:blip r:embed="rId1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35727" y="3892739"/>
                <a:ext cx="365760" cy="365760"/>
              </a:xfrm>
              <a:prstGeom prst="rect">
                <a:avLst/>
              </a:prstGeom>
            </p:spPr>
          </p:pic>
        </p:grpSp>
        <p:grpSp>
          <p:nvGrpSpPr>
            <p:cNvPr id="58" name="Group 57"/>
            <p:cNvGrpSpPr/>
            <p:nvPr/>
          </p:nvGrpSpPr>
          <p:grpSpPr>
            <a:xfrm>
              <a:off x="2543489" y="4658669"/>
              <a:ext cx="3636602" cy="365760"/>
              <a:chOff x="1235726" y="4721075"/>
              <a:chExt cx="3636602" cy="365760"/>
            </a:xfrm>
          </p:grpSpPr>
          <p:pic>
            <p:nvPicPr>
              <p:cNvPr id="68" name="Picture 67" descr="1420948149_social_style_3_youtube-128.png">
                <a:hlinkClick r:id="rId15" action="ppaction://hlinkfile"/>
              </p:cNvPr>
              <p:cNvPicPr>
                <a:picLocks noChangeAspect="1"/>
              </p:cNvPicPr>
              <p:nvPr/>
            </p:nvPicPr>
            <p:blipFill>
              <a:blip r:embed="rId1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35726" y="4721075"/>
                <a:ext cx="365760" cy="365760"/>
              </a:xfrm>
              <a:prstGeom prst="rect">
                <a:avLst/>
              </a:prstGeom>
            </p:spPr>
          </p:pic>
          <p:sp>
            <p:nvSpPr>
              <p:cNvPr id="69" name="Text Placeholder 32"/>
              <p:cNvSpPr txBox="1">
                <a:spLocks/>
              </p:cNvSpPr>
              <p:nvPr/>
            </p:nvSpPr>
            <p:spPr>
              <a:xfrm>
                <a:off x="1703086" y="4734885"/>
                <a:ext cx="3169242" cy="339725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457082">
                  <a:spcBef>
                    <a:spcPct val="20000"/>
                  </a:spcBef>
                  <a:buNone/>
                  <a:defRPr/>
                </a:pPr>
                <a:r>
                  <a:rPr lang="en-US" sz="1400" dirty="0">
                    <a:solidFill>
                      <a:srgbClr val="0A304B"/>
                    </a:solidFill>
                    <a:latin typeface="+mn-lt"/>
                    <a:ea typeface="Segoe UI" panose="020B0502040204020203" pitchFamily="34" charset="0"/>
                    <a:cs typeface="Arial"/>
                    <a:hlinkClick r:id="rId17"/>
                  </a:rPr>
                  <a:t>youtube.com/</a:t>
                </a:r>
                <a:r>
                  <a:rPr lang="en-US" sz="1400" dirty="0" err="1">
                    <a:solidFill>
                      <a:srgbClr val="0A304B"/>
                    </a:solidFill>
                    <a:latin typeface="+mn-lt"/>
                    <a:ea typeface="Segoe UI" panose="020B0502040204020203" pitchFamily="34" charset="0"/>
                    <a:cs typeface="Arial"/>
                    <a:hlinkClick r:id="rId17"/>
                  </a:rPr>
                  <a:t>icannnews</a:t>
                </a:r>
                <a:endParaRPr lang="en-US" sz="1400" dirty="0">
                  <a:solidFill>
                    <a:srgbClr val="0A304B"/>
                  </a:solidFill>
                  <a:latin typeface="+mn-lt"/>
                  <a:ea typeface="Segoe UI" panose="020B0502040204020203" pitchFamily="34" charset="0"/>
                  <a:cs typeface="Arial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5716248" y="4658669"/>
              <a:ext cx="2586167" cy="365760"/>
              <a:chOff x="5325979" y="3073176"/>
              <a:chExt cx="2586167" cy="365760"/>
            </a:xfrm>
          </p:grpSpPr>
          <p:sp>
            <p:nvSpPr>
              <p:cNvPr id="66" name="Text Placeholder 32"/>
              <p:cNvSpPr txBox="1">
                <a:spLocks/>
              </p:cNvSpPr>
              <p:nvPr/>
            </p:nvSpPr>
            <p:spPr>
              <a:xfrm>
                <a:off x="5793339" y="3093496"/>
                <a:ext cx="2118807" cy="339725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457082">
                  <a:spcBef>
                    <a:spcPct val="20000"/>
                  </a:spcBef>
                  <a:buNone/>
                  <a:defRPr/>
                </a:pPr>
                <a:r>
                  <a:rPr lang="en-US" sz="1400" dirty="0" err="1">
                    <a:solidFill>
                      <a:srgbClr val="0A304B"/>
                    </a:solidFill>
                    <a:latin typeface="+mn-lt"/>
                    <a:ea typeface="Segoe UI" panose="020B0502040204020203" pitchFamily="34" charset="0"/>
                    <a:cs typeface="Arial"/>
                    <a:hlinkClick r:id="rId18"/>
                  </a:rPr>
                  <a:t>soundcloud</a:t>
                </a:r>
                <a:r>
                  <a:rPr lang="en-US" sz="1400" dirty="0">
                    <a:solidFill>
                      <a:srgbClr val="0A304B"/>
                    </a:solidFill>
                    <a:latin typeface="+mn-lt"/>
                    <a:ea typeface="Segoe UI" panose="020B0502040204020203" pitchFamily="34" charset="0"/>
                    <a:cs typeface="Arial"/>
                    <a:hlinkClick r:id="rId18"/>
                  </a:rPr>
                  <a:t>/</a:t>
                </a:r>
                <a:r>
                  <a:rPr lang="en-US" sz="1400" dirty="0" err="1">
                    <a:solidFill>
                      <a:srgbClr val="0A304B"/>
                    </a:solidFill>
                    <a:latin typeface="+mn-lt"/>
                    <a:ea typeface="Segoe UI" panose="020B0502040204020203" pitchFamily="34" charset="0"/>
                    <a:cs typeface="Arial"/>
                    <a:hlinkClick r:id="rId18"/>
                  </a:rPr>
                  <a:t>icann</a:t>
                </a:r>
                <a:endParaRPr lang="en-US" sz="1400" dirty="0">
                  <a:solidFill>
                    <a:srgbClr val="0A304B"/>
                  </a:solidFill>
                  <a:latin typeface="+mn-lt"/>
                  <a:ea typeface="Segoe UI" panose="020B0502040204020203" pitchFamily="34" charset="0"/>
                  <a:cs typeface="Arial"/>
                </a:endParaRPr>
              </a:p>
            </p:txBody>
          </p: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25979" y="3073176"/>
                <a:ext cx="365760" cy="365760"/>
              </a:xfrm>
              <a:prstGeom prst="rect">
                <a:avLst/>
              </a:prstGeom>
            </p:spPr>
          </p:pic>
        </p:grpSp>
        <p:grpSp>
          <p:nvGrpSpPr>
            <p:cNvPr id="60" name="Group 59"/>
            <p:cNvGrpSpPr/>
            <p:nvPr/>
          </p:nvGrpSpPr>
          <p:grpSpPr>
            <a:xfrm>
              <a:off x="5716248" y="3913906"/>
              <a:ext cx="3416667" cy="365760"/>
              <a:chOff x="5325979" y="5571713"/>
              <a:chExt cx="3416667" cy="365760"/>
            </a:xfrm>
          </p:grpSpPr>
          <p:sp>
            <p:nvSpPr>
              <p:cNvPr id="64" name="Text Placeholder 32"/>
              <p:cNvSpPr txBox="1">
                <a:spLocks/>
              </p:cNvSpPr>
              <p:nvPr/>
            </p:nvSpPr>
            <p:spPr>
              <a:xfrm>
                <a:off x="5793339" y="5592033"/>
                <a:ext cx="2949307" cy="339725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457082">
                  <a:spcBef>
                    <a:spcPct val="20000"/>
                  </a:spcBef>
                  <a:buNone/>
                  <a:defRPr/>
                </a:pPr>
                <a:r>
                  <a:rPr lang="en-US" sz="1400" dirty="0" err="1">
                    <a:solidFill>
                      <a:srgbClr val="0A304B"/>
                    </a:solidFill>
                    <a:latin typeface="+mn-lt"/>
                    <a:ea typeface="Segoe UI" panose="020B0502040204020203" pitchFamily="34" charset="0"/>
                    <a:cs typeface="Arial"/>
                    <a:hlinkClick r:id="rId20"/>
                  </a:rPr>
                  <a:t>slideshare</a:t>
                </a:r>
                <a:r>
                  <a:rPr lang="en-US" sz="1400" dirty="0">
                    <a:solidFill>
                      <a:srgbClr val="0A304B"/>
                    </a:solidFill>
                    <a:latin typeface="+mn-lt"/>
                    <a:ea typeface="Segoe UI" panose="020B0502040204020203" pitchFamily="34" charset="0"/>
                    <a:cs typeface="Arial"/>
                    <a:hlinkClick r:id="rId20"/>
                  </a:rPr>
                  <a:t>/</a:t>
                </a:r>
                <a:r>
                  <a:rPr lang="en-US" sz="1400" dirty="0" err="1">
                    <a:solidFill>
                      <a:srgbClr val="0A304B"/>
                    </a:solidFill>
                    <a:latin typeface="+mn-lt"/>
                    <a:ea typeface="Segoe UI" panose="020B0502040204020203" pitchFamily="34" charset="0"/>
                    <a:cs typeface="Arial"/>
                    <a:hlinkClick r:id="rId20"/>
                  </a:rPr>
                  <a:t>icannpresentations</a:t>
                </a:r>
                <a:endParaRPr lang="en-US" sz="1400" dirty="0">
                  <a:solidFill>
                    <a:srgbClr val="0A304B"/>
                  </a:solidFill>
                  <a:latin typeface="+mn-lt"/>
                  <a:ea typeface="Segoe UI" panose="020B0502040204020203" pitchFamily="34" charset="0"/>
                  <a:cs typeface="Arial"/>
                </a:endParaRPr>
              </a:p>
            </p:txBody>
          </p:sp>
          <p:pic>
            <p:nvPicPr>
              <p:cNvPr id="65" name="Picture 64" descr="1420948164_social_style_3_in-128.png">
                <a:hlinkClick r:id="rId7" action="ppaction://hlinkfile"/>
              </p:cNvPr>
              <p:cNvPicPr>
                <a:picLocks noChangeAspect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25979" y="5571713"/>
                <a:ext cx="365760" cy="365760"/>
              </a:xfrm>
              <a:prstGeom prst="rect">
                <a:avLst/>
              </a:prstGeom>
            </p:spPr>
          </p:pic>
        </p:grpSp>
        <p:grpSp>
          <p:nvGrpSpPr>
            <p:cNvPr id="61" name="Group 60"/>
            <p:cNvGrpSpPr/>
            <p:nvPr/>
          </p:nvGrpSpPr>
          <p:grpSpPr>
            <a:xfrm>
              <a:off x="5716248" y="5403431"/>
              <a:ext cx="3416667" cy="358717"/>
              <a:chOff x="6434703" y="4228306"/>
              <a:chExt cx="3416667" cy="358717"/>
            </a:xfrm>
          </p:grpSpPr>
          <p:sp>
            <p:nvSpPr>
              <p:cNvPr id="62" name="Text Placeholder 32"/>
              <p:cNvSpPr txBox="1">
                <a:spLocks/>
              </p:cNvSpPr>
              <p:nvPr/>
            </p:nvSpPr>
            <p:spPr>
              <a:xfrm>
                <a:off x="6902063" y="4247298"/>
                <a:ext cx="2949307" cy="339725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457082">
                  <a:spcBef>
                    <a:spcPct val="20000"/>
                  </a:spcBef>
                  <a:buNone/>
                  <a:defRPr/>
                </a:pPr>
                <a:r>
                  <a:rPr lang="en-US" sz="1400" dirty="0">
                    <a:solidFill>
                      <a:srgbClr val="0A304B"/>
                    </a:solidFill>
                    <a:latin typeface="+mn-lt"/>
                    <a:ea typeface="Segoe UI" panose="020B0502040204020203" pitchFamily="34" charset="0"/>
                    <a:cs typeface="Arial"/>
                    <a:hlinkClick r:id="rId21"/>
                  </a:rPr>
                  <a:t>instagram.com/icannorg</a:t>
                </a:r>
                <a:endParaRPr lang="en-US" sz="1400" dirty="0">
                  <a:solidFill>
                    <a:srgbClr val="0A304B"/>
                  </a:solidFill>
                  <a:latin typeface="+mn-lt"/>
                  <a:ea typeface="Segoe UI" panose="020B0502040204020203" pitchFamily="34" charset="0"/>
                  <a:cs typeface="Arial"/>
                </a:endParaRPr>
              </a:p>
            </p:txBody>
          </p:sp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2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434703" y="4228306"/>
                <a:ext cx="358717" cy="35871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286962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gage with ICAN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 Placeholder 32"/>
          <p:cNvSpPr txBox="1">
            <a:spLocks/>
          </p:cNvSpPr>
          <p:nvPr userDrawn="1"/>
        </p:nvSpPr>
        <p:spPr bwMode="auto">
          <a:xfrm>
            <a:off x="2191310" y="2425013"/>
            <a:ext cx="6330715" cy="34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858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514350" indent="-171450" defTabSz="6858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857250" indent="-171450" defTabSz="6858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200150" indent="-171450" defTabSz="6858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543050" indent="-171450" defTabSz="6858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000250" indent="-17145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457450" indent="-17145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2914650" indent="-17145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371850" indent="-17145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500" dirty="0">
                <a:solidFill>
                  <a:schemeClr val="bg1"/>
                </a:solidFill>
                <a:latin typeface="+mn-lt"/>
                <a:cs typeface="Arial"/>
              </a:rPr>
              <a:t>Visit us at </a:t>
            </a:r>
            <a:r>
              <a:rPr lang="en-US" sz="1500" b="1" dirty="0" err="1">
                <a:solidFill>
                  <a:schemeClr val="bg1"/>
                </a:solidFill>
                <a:latin typeface="+mn-lt"/>
                <a:cs typeface="Arial"/>
              </a:rPr>
              <a:t>icann.org</a:t>
            </a:r>
            <a:endParaRPr lang="en-US" sz="150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31" name="Text Placeholder 33"/>
          <p:cNvSpPr txBox="1">
            <a:spLocks/>
          </p:cNvSpPr>
          <p:nvPr userDrawn="1"/>
        </p:nvSpPr>
        <p:spPr bwMode="auto">
          <a:xfrm>
            <a:off x="374212" y="862601"/>
            <a:ext cx="7403218" cy="39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556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514350" indent="-171450" defTabSz="4556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857250" indent="-171450" defTabSz="4556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200150" indent="-171450" defTabSz="4556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543050" indent="-171450" defTabSz="4556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000250" indent="-17145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457450" indent="-17145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2914650" indent="-17145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371850" indent="-17145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endParaRPr lang="en-AU" sz="2700" b="1" dirty="0">
              <a:solidFill>
                <a:schemeClr val="bg1"/>
              </a:solidFill>
              <a:latin typeface="+mn-lt"/>
              <a:ea typeface="Segoe UI" charset="0"/>
              <a:cs typeface="Arial"/>
            </a:endParaRPr>
          </a:p>
        </p:txBody>
      </p:sp>
      <p:sp>
        <p:nvSpPr>
          <p:cNvPr id="33" name="Oval 3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>
              <a:latin typeface="+mn-lt"/>
            </a:endParaRPr>
          </a:p>
        </p:txBody>
      </p:sp>
      <p:cxnSp>
        <p:nvCxnSpPr>
          <p:cNvPr id="34" name="Straight Connector 3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79799" y="1039938"/>
            <a:ext cx="4287549" cy="760694"/>
          </a:xfrm>
          <a:prstGeom prst="rect">
            <a:avLst/>
          </a:prstGeom>
        </p:spPr>
      </p:pic>
      <p:sp>
        <p:nvSpPr>
          <p:cNvPr id="37" name="Oval 36"/>
          <p:cNvSpPr/>
          <p:nvPr userDrawn="1"/>
        </p:nvSpPr>
        <p:spPr>
          <a:xfrm>
            <a:off x="1811695" y="629759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flipH="1">
            <a:off x="0" y="6320453"/>
            <a:ext cx="179041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1878697" y="6320453"/>
            <a:ext cx="66934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 userDrawn="1"/>
        </p:nvSpPr>
        <p:spPr>
          <a:xfrm flipH="1">
            <a:off x="8610117" y="629759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 userDrawn="1"/>
        </p:nvSpPr>
        <p:spPr>
          <a:xfrm flipH="1">
            <a:off x="8610117" y="2196678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cxnSp>
        <p:nvCxnSpPr>
          <p:cNvPr id="42" name="Straight Connector 41"/>
          <p:cNvCxnSpPr>
            <a:endCxn id="43" idx="0"/>
          </p:cNvCxnSpPr>
          <p:nvPr userDrawn="1"/>
        </p:nvCxnSpPr>
        <p:spPr>
          <a:xfrm flipV="1">
            <a:off x="1834554" y="2281331"/>
            <a:ext cx="0" cy="399740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 userDrawn="1"/>
        </p:nvSpPr>
        <p:spPr>
          <a:xfrm rot="16200000">
            <a:off x="1834554" y="2220449"/>
            <a:ext cx="121764" cy="121764"/>
          </a:xfrm>
          <a:prstGeom prst="arc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cxnSp>
        <p:nvCxnSpPr>
          <p:cNvPr id="44" name="Straight Connector 43"/>
          <p:cNvCxnSpPr/>
          <p:nvPr userDrawn="1"/>
        </p:nvCxnSpPr>
        <p:spPr>
          <a:xfrm flipH="1">
            <a:off x="1895439" y="2220449"/>
            <a:ext cx="6691671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 flipH="1">
            <a:off x="8686803" y="6320453"/>
            <a:ext cx="45719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 flipH="1">
            <a:off x="8678063" y="2219538"/>
            <a:ext cx="46593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8856010" cy="531346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lang="en-US" smtClean="0">
                <a:solidFill>
                  <a:schemeClr val="bg1"/>
                </a:solidFill>
                <a:ea typeface="Segoe UI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Engage with ICANN – </a:t>
            </a:r>
            <a:r>
              <a:rPr lang="en-US" dirty="0">
                <a:solidFill>
                  <a:schemeClr val="bg1"/>
                </a:solidFill>
                <a:latin typeface="+mn-lt"/>
                <a:ea typeface="Segoe UI" charset="0"/>
              </a:rPr>
              <a:t>Thank You and Questions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188569" y="3214997"/>
            <a:ext cx="6160437" cy="2426437"/>
            <a:chOff x="2188569" y="3214997"/>
            <a:chExt cx="6160437" cy="2426437"/>
          </a:xfrm>
        </p:grpSpPr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2183" y="5245434"/>
              <a:ext cx="2365413" cy="396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2183" y="3216852"/>
              <a:ext cx="2310353" cy="3960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2183" y="3893046"/>
              <a:ext cx="2786823" cy="396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2183" y="4569240"/>
              <a:ext cx="1893176" cy="396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91308" y="3891809"/>
              <a:ext cx="2291295" cy="396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88569" y="4568621"/>
              <a:ext cx="2344236" cy="396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88569" y="5245434"/>
              <a:ext cx="1717413" cy="396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91310" y="3214997"/>
              <a:ext cx="1145646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85021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0" y="4257446"/>
            <a:ext cx="5040630" cy="2051914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5DA7988-954D-9B42-AE87-B1117FF6A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720" y="1130198"/>
            <a:ext cx="5040630" cy="28200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5460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Decor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Oval 7"/>
          <p:cNvSpPr/>
          <p:nvPr userDrawn="1"/>
        </p:nvSpPr>
        <p:spPr>
          <a:xfrm>
            <a:off x="1811695" y="6101651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0" y="6124511"/>
            <a:ext cx="179041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1878697" y="6124511"/>
            <a:ext cx="66934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 userDrawn="1"/>
        </p:nvSpPr>
        <p:spPr>
          <a:xfrm flipH="1">
            <a:off x="8610117" y="6101651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 flipH="1">
            <a:off x="8610117" y="347037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V="1">
            <a:off x="1834554" y="3552825"/>
            <a:ext cx="0" cy="2529961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 userDrawn="1"/>
        </p:nvSpPr>
        <p:spPr>
          <a:xfrm rot="16200000">
            <a:off x="1834554" y="3494144"/>
            <a:ext cx="121764" cy="121764"/>
          </a:xfrm>
          <a:prstGeom prst="arc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1895439" y="3494144"/>
            <a:ext cx="6691671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8105" y="4878249"/>
            <a:ext cx="1193800" cy="952500"/>
          </a:xfrm>
          <a:prstGeom prst="rect">
            <a:avLst/>
          </a:prstGeom>
        </p:spPr>
      </p:pic>
      <p:sp>
        <p:nvSpPr>
          <p:cNvPr id="22" name="Title 2"/>
          <p:cNvSpPr>
            <a:spLocks noGrp="1"/>
          </p:cNvSpPr>
          <p:nvPr>
            <p:ph type="title" hasCustomPrompt="1"/>
          </p:nvPr>
        </p:nvSpPr>
        <p:spPr>
          <a:xfrm>
            <a:off x="2061883" y="761997"/>
            <a:ext cx="6382512" cy="2533369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spcBef>
                <a:spcPts val="0"/>
              </a:spcBef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(75 characters maximum)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070848" y="4593844"/>
            <a:ext cx="6382512" cy="7168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070848" y="5301687"/>
            <a:ext cx="6382512" cy="27360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Event Name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70848" y="5584257"/>
            <a:ext cx="6382512" cy="4037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DD Month 2017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70848" y="3652549"/>
            <a:ext cx="6382512" cy="7168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subtitle here (75 characters maximum)</a:t>
            </a:r>
          </a:p>
        </p:txBody>
      </p:sp>
    </p:spTree>
    <p:extLst>
      <p:ext uri="{BB962C8B-B14F-4D97-AF65-F5344CB8AC3E}">
        <p14:creationId xmlns:p14="http://schemas.microsoft.com/office/powerpoint/2010/main" val="362034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46179"/>
            <a:ext cx="8012951" cy="450663"/>
          </a:xfrm>
          <a:prstGeom prst="rect">
            <a:avLst/>
          </a:prstGeom>
        </p:spPr>
        <p:txBody>
          <a:bodyPr lIns="0" tIns="45720" rIns="0" bIns="4572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8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8288" y="615707"/>
            <a:ext cx="9180576" cy="5705856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744" y="6460580"/>
            <a:ext cx="368521" cy="293992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2B49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rgbClr val="002B49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rgbClr val="002B49"/>
              </a:solidFill>
              <a:latin typeface="Arial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74904" y="46179"/>
            <a:ext cx="8012951" cy="450663"/>
          </a:xfrm>
          <a:prstGeom prst="rect">
            <a:avLst/>
          </a:prstGeom>
        </p:spPr>
        <p:txBody>
          <a:bodyPr lIns="0" tIns="45720" rIns="0" bIns="4572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7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No Header/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744" y="6460580"/>
            <a:ext cx="368521" cy="293992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2B49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rgbClr val="002B49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rgbClr val="002B49"/>
              </a:solidFill>
              <a:latin typeface="Arial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74904" y="46179"/>
            <a:ext cx="8012951" cy="450663"/>
          </a:xfrm>
          <a:prstGeom prst="rect">
            <a:avLst/>
          </a:prstGeom>
        </p:spPr>
        <p:txBody>
          <a:bodyPr lIns="0" tIns="45720" rIns="0" bIns="4572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8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alf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329943"/>
            <a:ext cx="9144000" cy="5280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744" y="6460580"/>
            <a:ext cx="368521" cy="293992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2B49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rgbClr val="002B49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rgbClr val="002B49"/>
              </a:solidFill>
              <a:latin typeface="Arial"/>
              <a:cs typeface="Arial"/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flipH="1">
            <a:off x="0" y="608083"/>
            <a:ext cx="914400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H="1">
            <a:off x="0" y="6320547"/>
            <a:ext cx="914400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623477"/>
            <a:ext cx="4598988" cy="568767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4904" y="46179"/>
            <a:ext cx="8012951" cy="450663"/>
          </a:xfrm>
          <a:prstGeom prst="rect">
            <a:avLst/>
          </a:prstGeom>
        </p:spPr>
        <p:txBody>
          <a:bodyPr lIns="0" tIns="45720" rIns="0" bIns="45720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0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744" y="6460580"/>
            <a:ext cx="368520" cy="293992"/>
          </a:xfrm>
          <a:prstGeom prst="rect">
            <a:avLst/>
          </a:prstGeom>
        </p:spPr>
      </p:pic>
      <p:sp>
        <p:nvSpPr>
          <p:cNvPr id="15" name="Oval 14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2B49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rgbClr val="002B49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rgbClr val="002B4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27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1" r:id="rId3"/>
    <p:sldLayoutId id="2147483672" r:id="rId4"/>
    <p:sldLayoutId id="2147483649" r:id="rId5"/>
    <p:sldLayoutId id="2147483673" r:id="rId6"/>
    <p:sldLayoutId id="2147483751" r:id="rId7"/>
    <p:sldLayoutId id="2147483752" r:id="rId8"/>
    <p:sldLayoutId id="2147483715" r:id="rId9"/>
    <p:sldLayoutId id="2147483660" r:id="rId10"/>
    <p:sldLayoutId id="2147483676" r:id="rId11"/>
    <p:sldLayoutId id="2147483675" r:id="rId12"/>
    <p:sldLayoutId id="2147483651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655" r:id="rId19"/>
    <p:sldLayoutId id="2147483718" r:id="rId20"/>
    <p:sldLayoutId id="2147483719" r:id="rId21"/>
    <p:sldLayoutId id="2147483753" r:id="rId22"/>
    <p:sldLayoutId id="2147483679" r:id="rId23"/>
    <p:sldLayoutId id="2147483727" r:id="rId24"/>
    <p:sldLayoutId id="2147483728" r:id="rId25"/>
    <p:sldLayoutId id="2147483730" r:id="rId26"/>
    <p:sldLayoutId id="2147483731" r:id="rId27"/>
    <p:sldLayoutId id="2147483732" r:id="rId28"/>
    <p:sldLayoutId id="2147483729" r:id="rId29"/>
    <p:sldLayoutId id="2147483734" r:id="rId30"/>
    <p:sldLayoutId id="2147483688" r:id="rId31"/>
    <p:sldLayoutId id="2147483743" r:id="rId32"/>
    <p:sldLayoutId id="2147483744" r:id="rId33"/>
    <p:sldLayoutId id="2147483745" r:id="rId34"/>
    <p:sldLayoutId id="2147483746" r:id="rId35"/>
    <p:sldLayoutId id="2147483747" r:id="rId36"/>
    <p:sldLayoutId id="2147483748" r:id="rId37"/>
    <p:sldLayoutId id="2147483750" r:id="rId38"/>
    <p:sldLayoutId id="2147483687" r:id="rId39"/>
    <p:sldLayoutId id="2147483735" r:id="rId40"/>
    <p:sldLayoutId id="2147483736" r:id="rId41"/>
    <p:sldLayoutId id="2147483737" r:id="rId42"/>
    <p:sldLayoutId id="2147483738" r:id="rId43"/>
    <p:sldLayoutId id="2147483739" r:id="rId44"/>
    <p:sldLayoutId id="2147483740" r:id="rId45"/>
    <p:sldLayoutId id="2147483742" r:id="rId46"/>
    <p:sldLayoutId id="2147483755" r:id="rId47"/>
    <p:sldLayoutId id="2147483717" r:id="rId48"/>
    <p:sldLayoutId id="2147483757" r:id="rId49"/>
  </p:sldLayoutIdLst>
  <p:hf hdr="0"/>
  <p:txStyles>
    <p:titleStyle>
      <a:lvl1pPr marL="0" indent="0" algn="l" defTabSz="457200" rtl="0" eaLnBrk="1" latinLnBrk="0" hangingPunct="1">
        <a:spcBef>
          <a:spcPct val="0"/>
        </a:spcBef>
        <a:buNone/>
        <a:defRPr lang="en-US" sz="2800" b="1" i="0" kern="1200" baseline="0" smtClean="0">
          <a:solidFill>
            <a:schemeClr val="accent6">
              <a:lumMod val="50000"/>
            </a:schemeClr>
          </a:solidFill>
          <a:effectLst/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365" userDrawn="1">
          <p15:clr>
            <a:srgbClr val="F26B43"/>
          </p15:clr>
        </p15:guide>
        <p15:guide id="4" pos="384" userDrawn="1">
          <p15:clr>
            <a:srgbClr val="F26B43"/>
          </p15:clr>
        </p15:guide>
        <p15:guide id="5" pos="260" userDrawn="1">
          <p15:clr>
            <a:srgbClr val="F26B43"/>
          </p15:clr>
        </p15:guide>
        <p15:guide id="6" orient="horz" pos="384" userDrawn="1">
          <p15:clr>
            <a:srgbClr val="F26B43"/>
          </p15:clr>
        </p15:guide>
        <p15:guide id="7" orient="horz" pos="3861" userDrawn="1">
          <p15:clr>
            <a:srgbClr val="F26B43"/>
          </p15:clr>
        </p15:guide>
        <p15:guide id="8" orient="horz" pos="504" userDrawn="1">
          <p15:clr>
            <a:srgbClr val="F26B43"/>
          </p15:clr>
        </p15:guide>
        <p15:guide id="9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1.png"/><Relationship Id="rId4" Type="http://schemas.openxmlformats.org/officeDocument/2006/relationships/image" Target="../media/image3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ana.org/assignments/dns-sec-alg-numbers/dns-sec-alg-numbers.xml" TargetMode="Externa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netsociety.org/deploy360/dnssec" TargetMode="External"/><Relationship Id="rId2" Type="http://schemas.openxmlformats.org/officeDocument/2006/relationships/hyperlink" Target="https://www.dnssec-deployment.org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www.dnssec-failed.org/" TargetMode="External"/><Relationship Id="rId5" Type="http://schemas.openxmlformats.org/officeDocument/2006/relationships/hyperlink" Target="http://dnsviz.net/" TargetMode="External"/><Relationship Id="rId4" Type="http://schemas.openxmlformats.org/officeDocument/2006/relationships/hyperlink" Target="http://dnssec-debugger.verisignlabs.com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480133B-BA7C-A448-A646-101FEF899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13E8A9-6B4A-344B-9A38-276CE1A8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720" y="2852936"/>
            <a:ext cx="5040630" cy="1097272"/>
          </a:xfrm>
        </p:spPr>
        <p:txBody>
          <a:bodyPr/>
          <a:lstStyle/>
          <a:p>
            <a:pPr algn="ctr"/>
            <a:r>
              <a:rPr lang="en-US" dirty="0"/>
              <a:t>DNSSEC: Security Extensions for DNS</a:t>
            </a:r>
          </a:p>
        </p:txBody>
      </p:sp>
    </p:spTree>
    <p:extLst>
      <p:ext uri="{BB962C8B-B14F-4D97-AF65-F5344CB8AC3E}">
        <p14:creationId xmlns:p14="http://schemas.microsoft.com/office/powerpoint/2010/main" val="1855132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B9B2-155E-C248-9E91-6EEA8857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Data flow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3C37EB-AFB7-4E46-8FEE-DFA70A77EB69}"/>
              </a:ext>
            </a:extLst>
          </p:cNvPr>
          <p:cNvSpPr/>
          <p:nvPr/>
        </p:nvSpPr>
        <p:spPr bwMode="auto">
          <a:xfrm>
            <a:off x="895140" y="1975485"/>
            <a:ext cx="1066800" cy="544830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1A8AC7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  <a:sym typeface="DINOT-Medium" charset="0"/>
              </a:rPr>
              <a:t>STUB</a:t>
            </a:r>
            <a:br>
              <a:rPr lang="en-US" sz="1600" b="1" dirty="0">
                <a:solidFill>
                  <a:srgbClr val="1A8AC7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  <a:sym typeface="DINOT-Medium" charset="0"/>
              </a:rPr>
            </a:br>
            <a:r>
              <a:rPr lang="en-US" sz="1600" b="1" dirty="0">
                <a:solidFill>
                  <a:srgbClr val="1A8AC7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  <a:sym typeface="DINOT-Medium" charset="0"/>
              </a:rPr>
              <a:t>Resolver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BFBBA1E-B377-3A4A-8B0A-139B4F8EFACB}"/>
              </a:ext>
            </a:extLst>
          </p:cNvPr>
          <p:cNvSpPr/>
          <p:nvPr/>
        </p:nvSpPr>
        <p:spPr bwMode="auto">
          <a:xfrm>
            <a:off x="2419141" y="1818928"/>
            <a:ext cx="1403435" cy="817245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1A8AC7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  <a:sym typeface="DINOT-Medium" charset="0"/>
              </a:rPr>
              <a:t>caching</a:t>
            </a:r>
            <a:br>
              <a:rPr lang="en-US" sz="1600" b="1" dirty="0">
                <a:solidFill>
                  <a:srgbClr val="1A8AC7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  <a:sym typeface="DINOT-Medium" charset="0"/>
              </a:rPr>
            </a:br>
            <a:r>
              <a:rPr lang="en-US" sz="1600" b="1" dirty="0">
                <a:solidFill>
                  <a:srgbClr val="1A8AC7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  <a:sym typeface="DINOT-Medium" charset="0"/>
              </a:rPr>
              <a:t>resolver</a:t>
            </a:r>
            <a:br>
              <a:rPr lang="en-US" sz="1600" b="1" dirty="0">
                <a:solidFill>
                  <a:srgbClr val="1A8AC7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  <a:sym typeface="DINOT-Medium" charset="0"/>
              </a:rPr>
            </a:br>
            <a:r>
              <a:rPr lang="en-US" sz="1600" b="1" dirty="0">
                <a:solidFill>
                  <a:srgbClr val="1A8AC7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  <a:sym typeface="DINOT-Medium" charset="0"/>
              </a:rPr>
              <a:t>(recursive)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EF4D84-578F-F94A-9FDA-4F3ADD2C63FF}"/>
              </a:ext>
            </a:extLst>
          </p:cNvPr>
          <p:cNvSpPr/>
          <p:nvPr/>
        </p:nvSpPr>
        <p:spPr bwMode="auto">
          <a:xfrm>
            <a:off x="4355976" y="980728"/>
            <a:ext cx="1066800" cy="817245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br>
              <a:rPr lang="en-US" sz="1600" b="1" dirty="0">
                <a:solidFill>
                  <a:srgbClr val="1A8AC7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  <a:sym typeface="DINOT-Medium" charset="0"/>
              </a:rPr>
            </a:br>
            <a:r>
              <a:rPr lang="en-US" sz="1600" b="1" dirty="0">
                <a:solidFill>
                  <a:srgbClr val="1A8AC7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  <a:sym typeface="DINOT-Medium" charset="0"/>
              </a:rPr>
              <a:t>MASTER</a:t>
            </a:r>
            <a:br>
              <a:rPr lang="en-US" sz="1600" b="1" dirty="0">
                <a:solidFill>
                  <a:srgbClr val="1A8AC7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  <a:sym typeface="DINOT-Medium" charset="0"/>
              </a:rPr>
            </a:br>
            <a:endParaRPr lang="en-US" sz="1600" b="1" dirty="0">
              <a:solidFill>
                <a:srgbClr val="1A8AC7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  <a:sym typeface="DINOT-Medium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24EE1B-766B-3347-B515-270FB31C6CFD}"/>
              </a:ext>
            </a:extLst>
          </p:cNvPr>
          <p:cNvGrpSpPr/>
          <p:nvPr/>
        </p:nvGrpSpPr>
        <p:grpSpPr>
          <a:xfrm>
            <a:off x="4375026" y="2777324"/>
            <a:ext cx="1200150" cy="925650"/>
            <a:chOff x="3657600" y="2247446"/>
            <a:chExt cx="1371600" cy="130131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E220906-DF40-FE48-9069-C18709E34CF5}"/>
                </a:ext>
              </a:extLst>
            </p:cNvPr>
            <p:cNvSpPr/>
            <p:nvPr/>
          </p:nvSpPr>
          <p:spPr bwMode="auto">
            <a:xfrm>
              <a:off x="3810000" y="2399845"/>
              <a:ext cx="1219200" cy="1148911"/>
            </a:xfrm>
            <a:prstGeom prst="roundRect">
              <a:avLst/>
            </a:prstGeom>
            <a:ln/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br>
                <a:rPr lang="en-US" sz="1600" b="1" dirty="0">
                  <a:solidFill>
                    <a:srgbClr val="1A8AC7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  <a:sym typeface="DINOT-Medium" charset="0"/>
                </a:rPr>
              </a:br>
              <a:r>
                <a:rPr lang="en-US" sz="1600" b="1" dirty="0">
                  <a:solidFill>
                    <a:srgbClr val="1A8AC7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  <a:sym typeface="DINOT-Medium" charset="0"/>
                </a:rPr>
                <a:t>SLAVES</a:t>
              </a:r>
              <a:br>
                <a:rPr lang="en-US" sz="1600" b="1" dirty="0">
                  <a:solidFill>
                    <a:srgbClr val="1A8AC7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  <a:sym typeface="DINOT-Medium" charset="0"/>
                </a:rPr>
              </a:br>
              <a:endParaRPr lang="en-US" sz="1600" b="1" dirty="0">
                <a:solidFill>
                  <a:srgbClr val="1A8AC7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  <a:sym typeface="DINOT-Medium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3488F51-6E00-E444-8C24-28365019FE19}"/>
                </a:ext>
              </a:extLst>
            </p:cNvPr>
            <p:cNvSpPr/>
            <p:nvPr/>
          </p:nvSpPr>
          <p:spPr bwMode="auto">
            <a:xfrm>
              <a:off x="3657600" y="2247446"/>
              <a:ext cx="1219200" cy="1148911"/>
            </a:xfrm>
            <a:prstGeom prst="roundRect">
              <a:avLst/>
            </a:prstGeom>
            <a:ln/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br>
                <a:rPr lang="en-US" sz="1600" b="1" dirty="0">
                  <a:solidFill>
                    <a:srgbClr val="1A8AC7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  <a:sym typeface="DINOT-Medium" charset="0"/>
                </a:rPr>
              </a:br>
              <a:r>
                <a:rPr lang="en-US" sz="1600" b="1" dirty="0">
                  <a:solidFill>
                    <a:srgbClr val="1A8AC7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  <a:sym typeface="DINOT-Medium" charset="0"/>
                </a:rPr>
                <a:t>SLAVES</a:t>
              </a:r>
              <a:br>
                <a:rPr lang="en-US" sz="1600" b="1" dirty="0">
                  <a:solidFill>
                    <a:srgbClr val="1A8AC7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  <a:sym typeface="DINOT-Medium" charset="0"/>
                </a:rPr>
              </a:br>
              <a:endParaRPr lang="en-US" sz="1600" b="1" dirty="0">
                <a:solidFill>
                  <a:srgbClr val="1A8AC7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  <a:sym typeface="DINOT-Medium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16926BA-C1F5-CD44-A58A-4FEE7D2F907F}"/>
              </a:ext>
            </a:extLst>
          </p:cNvPr>
          <p:cNvSpPr txBox="1"/>
          <p:nvPr/>
        </p:nvSpPr>
        <p:spPr>
          <a:xfrm>
            <a:off x="6565776" y="1056928"/>
            <a:ext cx="1247775" cy="777443"/>
          </a:xfrm>
          <a:prstGeom prst="rect">
            <a:avLst/>
          </a:prstGeom>
          <a:noFill/>
          <a:ln w="28575" cmpd="sng">
            <a:solidFill>
              <a:schemeClr val="bg2"/>
            </a:solidFill>
          </a:ln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(text, DB)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B35F79-24B6-274D-A643-A87DD8FDF3E7}"/>
              </a:ext>
            </a:extLst>
          </p:cNvPr>
          <p:cNvSpPr txBox="1"/>
          <p:nvPr/>
        </p:nvSpPr>
        <p:spPr>
          <a:xfrm>
            <a:off x="6946776" y="2199928"/>
            <a:ext cx="866775" cy="531222"/>
          </a:xfrm>
          <a:prstGeom prst="rect">
            <a:avLst/>
          </a:prstGeom>
          <a:noFill/>
          <a:ln w="28575" cmpd="sng">
            <a:solidFill>
              <a:schemeClr val="bg2"/>
            </a:solidFill>
          </a:ln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dynamic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2D0216-9283-1140-B957-114F8C59A064}"/>
              </a:ext>
            </a:extLst>
          </p:cNvPr>
          <p:cNvSpPr txBox="1"/>
          <p:nvPr/>
        </p:nvSpPr>
        <p:spPr>
          <a:xfrm>
            <a:off x="942545" y="4790728"/>
            <a:ext cx="1279832" cy="531222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in the middle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AC502E-E618-3C4B-9249-D68427B736FF}"/>
              </a:ext>
            </a:extLst>
          </p:cNvPr>
          <p:cNvSpPr txBox="1"/>
          <p:nvPr/>
        </p:nvSpPr>
        <p:spPr>
          <a:xfrm>
            <a:off x="2450976" y="4790728"/>
            <a:ext cx="1104900" cy="531222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poisoning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1E328-9F35-7245-8019-1C11FDA4B3FA}"/>
              </a:ext>
            </a:extLst>
          </p:cNvPr>
          <p:cNvSpPr txBox="1"/>
          <p:nvPr/>
        </p:nvSpPr>
        <p:spPr>
          <a:xfrm>
            <a:off x="3746375" y="4790728"/>
            <a:ext cx="1000125" cy="531222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modified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3F170-1B4E-084D-BB70-EDEAED2C192F}"/>
              </a:ext>
            </a:extLst>
          </p:cNvPr>
          <p:cNvSpPr txBox="1"/>
          <p:nvPr/>
        </p:nvSpPr>
        <p:spPr>
          <a:xfrm>
            <a:off x="4889376" y="4638328"/>
            <a:ext cx="1533525" cy="777443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spoofing</a:t>
            </a:r>
            <a:b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(routing/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D52141-80D5-9B42-87A0-32DF34DB86BE}"/>
              </a:ext>
            </a:extLst>
          </p:cNvPr>
          <p:cNvSpPr txBox="1"/>
          <p:nvPr/>
        </p:nvSpPr>
        <p:spPr>
          <a:xfrm>
            <a:off x="6565776" y="4790728"/>
            <a:ext cx="1200150" cy="531222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spoofed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6FFAD6-CB4A-5149-9A38-1DE7EE274BFF}"/>
              </a:ext>
            </a:extLst>
          </p:cNvPr>
          <p:cNvSpPr txBox="1"/>
          <p:nvPr/>
        </p:nvSpPr>
        <p:spPr>
          <a:xfrm>
            <a:off x="7861176" y="4790728"/>
            <a:ext cx="1200150" cy="531222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corrupted</a:t>
            </a:r>
            <a:b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ED6D01-9C32-4443-8E76-742CA419820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 bwMode="auto">
          <a:xfrm flipV="1">
            <a:off x="1961940" y="2227551"/>
            <a:ext cx="457201" cy="2034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9A16F7-243B-214D-B0E2-6D7562854F2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 flipV="1">
            <a:off x="3822576" y="1389351"/>
            <a:ext cx="533400" cy="83820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D798E9-EC34-1541-BC33-CE9D5805C9F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 bwMode="auto">
          <a:xfrm>
            <a:off x="3822576" y="2227551"/>
            <a:ext cx="552450" cy="958396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A260AF-D95E-2946-A553-D05C72BEBB29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 bwMode="auto">
          <a:xfrm flipH="1" flipV="1">
            <a:off x="5422776" y="1389351"/>
            <a:ext cx="1143000" cy="5629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53C41C-DBD4-E945-9B67-6A0E052941E8}"/>
              </a:ext>
            </a:extLst>
          </p:cNvPr>
          <p:cNvCxnSpPr>
            <a:stCxn id="11" idx="1"/>
          </p:cNvCxnSpPr>
          <p:nvPr/>
        </p:nvCxnSpPr>
        <p:spPr bwMode="auto">
          <a:xfrm flipH="1" flipV="1">
            <a:off x="5194176" y="1666528"/>
            <a:ext cx="1752600" cy="799011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0462BE-4A59-D541-A0E1-961E00BCDFE6}"/>
              </a:ext>
            </a:extLst>
          </p:cNvPr>
          <p:cNvCxnSpPr>
            <a:stCxn id="6" idx="2"/>
            <a:endCxn id="9" idx="0"/>
          </p:cNvCxnSpPr>
          <p:nvPr/>
        </p:nvCxnSpPr>
        <p:spPr bwMode="auto">
          <a:xfrm>
            <a:off x="4889376" y="1797973"/>
            <a:ext cx="19050" cy="979351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4D67C1-B74E-BD49-BC2E-D6BAE099CEBB}"/>
              </a:ext>
            </a:extLst>
          </p:cNvPr>
          <p:cNvCxnSpPr>
            <a:cxnSpLocks/>
            <a:stCxn id="12" idx="0"/>
          </p:cNvCxnSpPr>
          <p:nvPr/>
        </p:nvCxnSpPr>
        <p:spPr bwMode="auto">
          <a:xfrm flipV="1">
            <a:off x="1582461" y="2352328"/>
            <a:ext cx="716115" cy="243840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715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2DEF0F-B69A-F94E-9D86-D6D5C52CF464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 bwMode="auto">
          <a:xfrm flipV="1">
            <a:off x="3003426" y="2636173"/>
            <a:ext cx="117433" cy="2154555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715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07AF67-5B87-C64B-A6F0-A261E4AAAF67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 bwMode="auto">
          <a:xfrm flipV="1">
            <a:off x="4246438" y="3594569"/>
            <a:ext cx="661988" cy="119615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715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66">
            <a:extLst>
              <a:ext uri="{FF2B5EF4-FFF2-40B4-BE49-F238E27FC236}">
                <a16:creationId xmlns:a16="http://schemas.microsoft.com/office/drawing/2014/main" id="{A38DB900-6A9D-4144-80C0-44A5EE71FAD1}"/>
              </a:ext>
            </a:extLst>
          </p:cNvPr>
          <p:cNvCxnSpPr>
            <a:endCxn id="15" idx="0"/>
          </p:cNvCxnSpPr>
          <p:nvPr/>
        </p:nvCxnSpPr>
        <p:spPr bwMode="auto">
          <a:xfrm rot="16200000" flipH="1">
            <a:off x="4129759" y="3111948"/>
            <a:ext cx="2362198" cy="690561"/>
          </a:xfrm>
          <a:prstGeom prst="bentConnector3">
            <a:avLst>
              <a:gd name="adj1" fmla="val 129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57150" cap="flat" cmpd="sng" algn="ctr">
            <a:solidFill>
              <a:schemeClr val="accent5"/>
            </a:solidFill>
            <a:prstDash val="sys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C0D7AF-77B0-1540-9D39-94078A9A09E9}"/>
              </a:ext>
            </a:extLst>
          </p:cNvPr>
          <p:cNvCxnSpPr>
            <a:stCxn id="16" idx="0"/>
          </p:cNvCxnSpPr>
          <p:nvPr/>
        </p:nvCxnSpPr>
        <p:spPr bwMode="auto">
          <a:xfrm flipH="1" flipV="1">
            <a:off x="5956176" y="2123728"/>
            <a:ext cx="1209675" cy="266700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715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66">
            <a:extLst>
              <a:ext uri="{FF2B5EF4-FFF2-40B4-BE49-F238E27FC236}">
                <a16:creationId xmlns:a16="http://schemas.microsoft.com/office/drawing/2014/main" id="{0D832AB3-BD8C-AE47-8245-118F8103A476}"/>
              </a:ext>
            </a:extLst>
          </p:cNvPr>
          <p:cNvCxnSpPr>
            <a:cxnSpLocks/>
            <a:stCxn id="10" idx="3"/>
            <a:endCxn id="17" idx="0"/>
          </p:cNvCxnSpPr>
          <p:nvPr/>
        </p:nvCxnSpPr>
        <p:spPr bwMode="auto">
          <a:xfrm>
            <a:off x="7813551" y="1445650"/>
            <a:ext cx="647700" cy="3345078"/>
          </a:xfrm>
          <a:prstGeom prst="bentConnector2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7150" cap="flat" cmpd="sng" algn="ctr">
            <a:solidFill>
              <a:schemeClr val="accent5"/>
            </a:solidFill>
            <a:prstDash val="sys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4ED7C5A-8CF6-FF4A-948A-8A5A8E48172D}"/>
              </a:ext>
            </a:extLst>
          </p:cNvPr>
          <p:cNvSpPr/>
          <p:nvPr/>
        </p:nvSpPr>
        <p:spPr>
          <a:xfrm>
            <a:off x="164976" y="1742728"/>
            <a:ext cx="389466" cy="1006194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rgbClr val="1A8AC7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  <a:sym typeface="DINOT-Medium" charset="0"/>
              </a:rPr>
              <a:t>DATA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805AB1-E50A-9E46-B14E-19A3EA29B81C}"/>
              </a:ext>
            </a:extLst>
          </p:cNvPr>
          <p:cNvSpPr/>
          <p:nvPr/>
        </p:nvSpPr>
        <p:spPr>
          <a:xfrm>
            <a:off x="130579" y="4512622"/>
            <a:ext cx="583365" cy="978793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ATTACK</a:t>
            </a:r>
          </a:p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14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B9B2-155E-C248-9E91-6EEA8857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DNSSEC solves and what not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3C37EB-AFB7-4E46-8FEE-DFA70A77EB69}"/>
              </a:ext>
            </a:extLst>
          </p:cNvPr>
          <p:cNvSpPr/>
          <p:nvPr/>
        </p:nvSpPr>
        <p:spPr bwMode="auto">
          <a:xfrm>
            <a:off x="895140" y="1975485"/>
            <a:ext cx="1066800" cy="544830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1A8AC7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  <a:sym typeface="DINOT-Medium" charset="0"/>
              </a:rPr>
              <a:t>STUB</a:t>
            </a:r>
            <a:br>
              <a:rPr lang="en-US" sz="1600" b="1" dirty="0">
                <a:solidFill>
                  <a:srgbClr val="1A8AC7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  <a:sym typeface="DINOT-Medium" charset="0"/>
              </a:rPr>
            </a:br>
            <a:r>
              <a:rPr lang="en-US" sz="1600" b="1" dirty="0">
                <a:solidFill>
                  <a:srgbClr val="1A8AC7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  <a:sym typeface="DINOT-Medium" charset="0"/>
              </a:rPr>
              <a:t>Resolver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BFBBA1E-B377-3A4A-8B0A-139B4F8EFACB}"/>
              </a:ext>
            </a:extLst>
          </p:cNvPr>
          <p:cNvSpPr/>
          <p:nvPr/>
        </p:nvSpPr>
        <p:spPr bwMode="auto">
          <a:xfrm>
            <a:off x="2419141" y="1818928"/>
            <a:ext cx="1403435" cy="817245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1A8AC7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  <a:sym typeface="DINOT-Medium" charset="0"/>
              </a:rPr>
              <a:t>caching</a:t>
            </a:r>
            <a:br>
              <a:rPr lang="en-US" sz="1600" b="1" dirty="0">
                <a:solidFill>
                  <a:srgbClr val="1A8AC7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  <a:sym typeface="DINOT-Medium" charset="0"/>
              </a:rPr>
            </a:br>
            <a:r>
              <a:rPr lang="en-US" sz="1600" b="1" dirty="0">
                <a:solidFill>
                  <a:srgbClr val="1A8AC7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  <a:sym typeface="DINOT-Medium" charset="0"/>
              </a:rPr>
              <a:t>resolver</a:t>
            </a:r>
            <a:br>
              <a:rPr lang="en-US" sz="1600" b="1" dirty="0">
                <a:solidFill>
                  <a:srgbClr val="1A8AC7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  <a:sym typeface="DINOT-Medium" charset="0"/>
              </a:rPr>
            </a:br>
            <a:r>
              <a:rPr lang="en-US" sz="1600" b="1" dirty="0">
                <a:solidFill>
                  <a:srgbClr val="1A8AC7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  <a:sym typeface="DINOT-Medium" charset="0"/>
              </a:rPr>
              <a:t>(recursive)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EF4D84-578F-F94A-9FDA-4F3ADD2C63FF}"/>
              </a:ext>
            </a:extLst>
          </p:cNvPr>
          <p:cNvSpPr/>
          <p:nvPr/>
        </p:nvSpPr>
        <p:spPr bwMode="auto">
          <a:xfrm>
            <a:off x="4355976" y="980728"/>
            <a:ext cx="1066800" cy="817245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br>
              <a:rPr lang="en-US" sz="1600" b="1" dirty="0">
                <a:solidFill>
                  <a:srgbClr val="1A8AC7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  <a:sym typeface="DINOT-Medium" charset="0"/>
              </a:rPr>
            </a:br>
            <a:r>
              <a:rPr lang="en-US" sz="1600" b="1" dirty="0">
                <a:solidFill>
                  <a:srgbClr val="1A8AC7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  <a:sym typeface="DINOT-Medium" charset="0"/>
              </a:rPr>
              <a:t>MASTER</a:t>
            </a:r>
            <a:br>
              <a:rPr lang="en-US" sz="1600" b="1" dirty="0">
                <a:solidFill>
                  <a:srgbClr val="1A8AC7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  <a:sym typeface="DINOT-Medium" charset="0"/>
              </a:rPr>
            </a:br>
            <a:endParaRPr lang="en-US" sz="1600" b="1" dirty="0">
              <a:solidFill>
                <a:srgbClr val="1A8AC7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  <a:sym typeface="DINOT-Medium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24EE1B-766B-3347-B515-270FB31C6CFD}"/>
              </a:ext>
            </a:extLst>
          </p:cNvPr>
          <p:cNvGrpSpPr/>
          <p:nvPr/>
        </p:nvGrpSpPr>
        <p:grpSpPr>
          <a:xfrm>
            <a:off x="4375026" y="2777324"/>
            <a:ext cx="1200150" cy="925650"/>
            <a:chOff x="3657600" y="2247446"/>
            <a:chExt cx="1371600" cy="130131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E220906-DF40-FE48-9069-C18709E34CF5}"/>
                </a:ext>
              </a:extLst>
            </p:cNvPr>
            <p:cNvSpPr/>
            <p:nvPr/>
          </p:nvSpPr>
          <p:spPr bwMode="auto">
            <a:xfrm>
              <a:off x="3810000" y="2399845"/>
              <a:ext cx="1219200" cy="1148911"/>
            </a:xfrm>
            <a:prstGeom prst="roundRect">
              <a:avLst/>
            </a:prstGeom>
            <a:ln/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br>
                <a:rPr lang="en-US" sz="1600" b="1" dirty="0">
                  <a:solidFill>
                    <a:srgbClr val="1A8AC7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  <a:sym typeface="DINOT-Medium" charset="0"/>
                </a:rPr>
              </a:br>
              <a:r>
                <a:rPr lang="en-US" sz="1600" b="1" dirty="0">
                  <a:solidFill>
                    <a:srgbClr val="1A8AC7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  <a:sym typeface="DINOT-Medium" charset="0"/>
                </a:rPr>
                <a:t>SLAVES</a:t>
              </a:r>
              <a:br>
                <a:rPr lang="en-US" sz="1600" b="1" dirty="0">
                  <a:solidFill>
                    <a:srgbClr val="1A8AC7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  <a:sym typeface="DINOT-Medium" charset="0"/>
                </a:rPr>
              </a:br>
              <a:endParaRPr lang="en-US" sz="1600" b="1" dirty="0">
                <a:solidFill>
                  <a:srgbClr val="1A8AC7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  <a:sym typeface="DINOT-Medium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3488F51-6E00-E444-8C24-28365019FE19}"/>
                </a:ext>
              </a:extLst>
            </p:cNvPr>
            <p:cNvSpPr/>
            <p:nvPr/>
          </p:nvSpPr>
          <p:spPr bwMode="auto">
            <a:xfrm>
              <a:off x="3657600" y="2247446"/>
              <a:ext cx="1219200" cy="1148911"/>
            </a:xfrm>
            <a:prstGeom prst="roundRect">
              <a:avLst/>
            </a:prstGeom>
            <a:ln/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br>
                <a:rPr lang="en-US" sz="1600" b="1" dirty="0">
                  <a:solidFill>
                    <a:srgbClr val="1A8AC7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  <a:sym typeface="DINOT-Medium" charset="0"/>
                </a:rPr>
              </a:br>
              <a:r>
                <a:rPr lang="en-US" sz="1600" b="1" dirty="0">
                  <a:solidFill>
                    <a:srgbClr val="1A8AC7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  <a:sym typeface="DINOT-Medium" charset="0"/>
                </a:rPr>
                <a:t>SLAVES</a:t>
              </a:r>
              <a:br>
                <a:rPr lang="en-US" sz="1600" b="1" dirty="0">
                  <a:solidFill>
                    <a:srgbClr val="1A8AC7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  <a:sym typeface="DINOT-Medium" charset="0"/>
                </a:rPr>
              </a:br>
              <a:endParaRPr lang="en-US" sz="1600" b="1" dirty="0">
                <a:solidFill>
                  <a:srgbClr val="1A8AC7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  <a:sym typeface="DINOT-Medium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16926BA-C1F5-CD44-A58A-4FEE7D2F907F}"/>
              </a:ext>
            </a:extLst>
          </p:cNvPr>
          <p:cNvSpPr txBox="1"/>
          <p:nvPr/>
        </p:nvSpPr>
        <p:spPr>
          <a:xfrm>
            <a:off x="6565776" y="1056928"/>
            <a:ext cx="1247775" cy="777443"/>
          </a:xfrm>
          <a:prstGeom prst="rect">
            <a:avLst/>
          </a:prstGeom>
          <a:noFill/>
          <a:ln w="28575" cmpd="sng">
            <a:solidFill>
              <a:schemeClr val="bg2"/>
            </a:solidFill>
          </a:ln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(text, DB)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B35F79-24B6-274D-A643-A87DD8FDF3E7}"/>
              </a:ext>
            </a:extLst>
          </p:cNvPr>
          <p:cNvSpPr txBox="1"/>
          <p:nvPr/>
        </p:nvSpPr>
        <p:spPr>
          <a:xfrm>
            <a:off x="6946776" y="2199928"/>
            <a:ext cx="866775" cy="531222"/>
          </a:xfrm>
          <a:prstGeom prst="rect">
            <a:avLst/>
          </a:prstGeom>
          <a:noFill/>
          <a:ln w="28575" cmpd="sng">
            <a:solidFill>
              <a:schemeClr val="bg2"/>
            </a:solidFill>
          </a:ln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dynamic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2D0216-9283-1140-B957-114F8C59A064}"/>
              </a:ext>
            </a:extLst>
          </p:cNvPr>
          <p:cNvSpPr txBox="1"/>
          <p:nvPr/>
        </p:nvSpPr>
        <p:spPr>
          <a:xfrm>
            <a:off x="942545" y="4790728"/>
            <a:ext cx="1279832" cy="531222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in the middle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AC502E-E618-3C4B-9249-D68427B736FF}"/>
              </a:ext>
            </a:extLst>
          </p:cNvPr>
          <p:cNvSpPr txBox="1"/>
          <p:nvPr/>
        </p:nvSpPr>
        <p:spPr>
          <a:xfrm>
            <a:off x="2450976" y="4790728"/>
            <a:ext cx="1104900" cy="531222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poisoning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1E328-9F35-7245-8019-1C11FDA4B3FA}"/>
              </a:ext>
            </a:extLst>
          </p:cNvPr>
          <p:cNvSpPr txBox="1"/>
          <p:nvPr/>
        </p:nvSpPr>
        <p:spPr>
          <a:xfrm>
            <a:off x="4310782" y="4847564"/>
            <a:ext cx="1000125" cy="531222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modified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3F170-1B4E-084D-BB70-EDEAED2C192F}"/>
              </a:ext>
            </a:extLst>
          </p:cNvPr>
          <p:cNvSpPr txBox="1"/>
          <p:nvPr/>
        </p:nvSpPr>
        <p:spPr>
          <a:xfrm>
            <a:off x="5553744" y="4713973"/>
            <a:ext cx="1533525" cy="777443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spoofing</a:t>
            </a:r>
            <a:b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(routing/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D52141-80D5-9B42-87A0-32DF34DB86BE}"/>
              </a:ext>
            </a:extLst>
          </p:cNvPr>
          <p:cNvSpPr txBox="1"/>
          <p:nvPr/>
        </p:nvSpPr>
        <p:spPr>
          <a:xfrm>
            <a:off x="7256340" y="4847564"/>
            <a:ext cx="1200150" cy="531222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spoofed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6FFAD6-CB4A-5149-9A38-1DE7EE274BFF}"/>
              </a:ext>
            </a:extLst>
          </p:cNvPr>
          <p:cNvSpPr txBox="1"/>
          <p:nvPr/>
        </p:nvSpPr>
        <p:spPr>
          <a:xfrm>
            <a:off x="7794823" y="3927037"/>
            <a:ext cx="1200150" cy="531222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corrupted</a:t>
            </a:r>
            <a:b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ED6D01-9C32-4443-8E76-742CA419820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 bwMode="auto">
          <a:xfrm flipV="1">
            <a:off x="1961940" y="2227551"/>
            <a:ext cx="457201" cy="2034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9A16F7-243B-214D-B0E2-6D7562854F2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 flipV="1">
            <a:off x="3822576" y="1389351"/>
            <a:ext cx="533400" cy="8382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D798E9-EC34-1541-BC33-CE9D5805C9F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 bwMode="auto">
          <a:xfrm>
            <a:off x="3822576" y="2227551"/>
            <a:ext cx="552450" cy="95839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A260AF-D95E-2946-A553-D05C72BEBB29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 bwMode="auto">
          <a:xfrm flipH="1" flipV="1">
            <a:off x="5422776" y="1389351"/>
            <a:ext cx="1143000" cy="5629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53C41C-DBD4-E945-9B67-6A0E052941E8}"/>
              </a:ext>
            </a:extLst>
          </p:cNvPr>
          <p:cNvCxnSpPr>
            <a:stCxn id="11" idx="1"/>
          </p:cNvCxnSpPr>
          <p:nvPr/>
        </p:nvCxnSpPr>
        <p:spPr bwMode="auto">
          <a:xfrm flipH="1" flipV="1">
            <a:off x="5194176" y="1666528"/>
            <a:ext cx="1752600" cy="79901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0462BE-4A59-D541-A0E1-961E00BCDFE6}"/>
              </a:ext>
            </a:extLst>
          </p:cNvPr>
          <p:cNvCxnSpPr>
            <a:stCxn id="6" idx="2"/>
            <a:endCxn id="9" idx="0"/>
          </p:cNvCxnSpPr>
          <p:nvPr/>
        </p:nvCxnSpPr>
        <p:spPr bwMode="auto">
          <a:xfrm>
            <a:off x="4889376" y="1797973"/>
            <a:ext cx="19050" cy="97935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4D67C1-B74E-BD49-BC2E-D6BAE099CEBB}"/>
              </a:ext>
            </a:extLst>
          </p:cNvPr>
          <p:cNvCxnSpPr>
            <a:cxnSpLocks/>
            <a:stCxn id="12" idx="0"/>
          </p:cNvCxnSpPr>
          <p:nvPr/>
        </p:nvCxnSpPr>
        <p:spPr bwMode="auto">
          <a:xfrm flipV="1">
            <a:off x="1582461" y="2352328"/>
            <a:ext cx="716115" cy="24384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2DEF0F-B69A-F94E-9D86-D6D5C52CF464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 bwMode="auto">
          <a:xfrm flipV="1">
            <a:off x="3003426" y="2636173"/>
            <a:ext cx="117433" cy="215455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07AF67-5B87-C64B-A6F0-A261E4AAAF67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 bwMode="auto">
          <a:xfrm flipV="1">
            <a:off x="4810845" y="3594569"/>
            <a:ext cx="97581" cy="125299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66">
            <a:extLst>
              <a:ext uri="{FF2B5EF4-FFF2-40B4-BE49-F238E27FC236}">
                <a16:creationId xmlns:a16="http://schemas.microsoft.com/office/drawing/2014/main" id="{A38DB900-6A9D-4144-80C0-44A5EE71FAD1}"/>
              </a:ext>
            </a:extLst>
          </p:cNvPr>
          <p:cNvCxnSpPr>
            <a:cxnSpLocks/>
            <a:endCxn id="15" idx="0"/>
          </p:cNvCxnSpPr>
          <p:nvPr/>
        </p:nvCxnSpPr>
        <p:spPr bwMode="auto">
          <a:xfrm rot="16200000" flipH="1">
            <a:off x="4528288" y="2921753"/>
            <a:ext cx="2361643" cy="1222795"/>
          </a:xfrm>
          <a:prstGeom prst="bentConnector3">
            <a:avLst>
              <a:gd name="adj1" fmla="val 219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5"/>
            </a:solidFill>
            <a:prstDash val="sys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C0D7AF-77B0-1540-9D39-94078A9A09E9}"/>
              </a:ext>
            </a:extLst>
          </p:cNvPr>
          <p:cNvCxnSpPr>
            <a:cxnSpLocks/>
            <a:stCxn id="16" idx="0"/>
          </p:cNvCxnSpPr>
          <p:nvPr/>
        </p:nvCxnSpPr>
        <p:spPr bwMode="auto">
          <a:xfrm flipH="1" flipV="1">
            <a:off x="6565776" y="2352328"/>
            <a:ext cx="1290639" cy="249523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66">
            <a:extLst>
              <a:ext uri="{FF2B5EF4-FFF2-40B4-BE49-F238E27FC236}">
                <a16:creationId xmlns:a16="http://schemas.microsoft.com/office/drawing/2014/main" id="{0D832AB3-BD8C-AE47-8245-118F8103A476}"/>
              </a:ext>
            </a:extLst>
          </p:cNvPr>
          <p:cNvCxnSpPr>
            <a:cxnSpLocks/>
            <a:stCxn id="10" idx="3"/>
            <a:endCxn id="17" idx="0"/>
          </p:cNvCxnSpPr>
          <p:nvPr/>
        </p:nvCxnSpPr>
        <p:spPr bwMode="auto">
          <a:xfrm>
            <a:off x="7813551" y="1445650"/>
            <a:ext cx="581347" cy="2481387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5"/>
            </a:solidFill>
            <a:prstDash val="sys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4ED7C5A-8CF6-FF4A-948A-8A5A8E48172D}"/>
              </a:ext>
            </a:extLst>
          </p:cNvPr>
          <p:cNvSpPr/>
          <p:nvPr/>
        </p:nvSpPr>
        <p:spPr>
          <a:xfrm>
            <a:off x="164976" y="1742728"/>
            <a:ext cx="389466" cy="1006194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rgbClr val="1A8AC7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  <a:sym typeface="DINOT-Medium" charset="0"/>
              </a:rPr>
              <a:t>DATA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805AB1-E50A-9E46-B14E-19A3EA29B81C}"/>
              </a:ext>
            </a:extLst>
          </p:cNvPr>
          <p:cNvSpPr/>
          <p:nvPr/>
        </p:nvSpPr>
        <p:spPr>
          <a:xfrm>
            <a:off x="130579" y="4512622"/>
            <a:ext cx="583365" cy="97879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ATTACK</a:t>
            </a:r>
          </a:p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VECTORS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59148A-8406-DF4E-8EBD-B3F83D0F6AB1}"/>
              </a:ext>
            </a:extLst>
          </p:cNvPr>
          <p:cNvSpPr/>
          <p:nvPr/>
        </p:nvSpPr>
        <p:spPr bwMode="auto">
          <a:xfrm>
            <a:off x="622175" y="800100"/>
            <a:ext cx="3433764" cy="5410200"/>
          </a:xfrm>
          <a:prstGeom prst="rect">
            <a:avLst/>
          </a:prstGeom>
          <a:solidFill>
            <a:srgbClr val="4ABB42">
              <a:alpha val="20000"/>
            </a:srgbClr>
          </a:solidFill>
          <a:ln>
            <a:noFill/>
          </a:ln>
          <a:extLst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7200" dirty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13CD6E-7FC6-D448-83C8-1FEEC96C3ECD}"/>
              </a:ext>
            </a:extLst>
          </p:cNvPr>
          <p:cNvSpPr/>
          <p:nvPr/>
        </p:nvSpPr>
        <p:spPr>
          <a:xfrm>
            <a:off x="1486726" y="5570017"/>
            <a:ext cx="2443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DNSSEC scope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979B0F7-4636-F748-BD40-A3E8F250203F}"/>
              </a:ext>
            </a:extLst>
          </p:cNvPr>
          <p:cNvSpPr/>
          <p:nvPr/>
        </p:nvSpPr>
        <p:spPr bwMode="auto">
          <a:xfrm>
            <a:off x="4095543" y="800100"/>
            <a:ext cx="5048457" cy="5410200"/>
          </a:xfrm>
          <a:prstGeom prst="rect">
            <a:avLst/>
          </a:prstGeom>
          <a:solidFill>
            <a:srgbClr val="FEF4F3">
              <a:alpha val="60000"/>
            </a:srgbClr>
          </a:solidFill>
          <a:ln>
            <a:noFill/>
          </a:ln>
          <a:extLst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7200" dirty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6C3B35-597F-5A44-902A-41422C323124}"/>
              </a:ext>
            </a:extLst>
          </p:cNvPr>
          <p:cNvCxnSpPr>
            <a:cxnSpLocks/>
          </p:cNvCxnSpPr>
          <p:nvPr/>
        </p:nvCxnSpPr>
        <p:spPr bwMode="auto">
          <a:xfrm>
            <a:off x="4067944" y="800100"/>
            <a:ext cx="0" cy="5359967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7165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8" grpId="0" animBg="1"/>
      <p:bldP spid="4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DNSSEC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Reminders about cryptography</a:t>
            </a:r>
          </a:p>
        </p:txBody>
      </p:sp>
    </p:spTree>
    <p:extLst>
      <p:ext uri="{BB962C8B-B14F-4D97-AF65-F5344CB8AC3E}">
        <p14:creationId xmlns:p14="http://schemas.microsoft.com/office/powerpoint/2010/main" val="1457073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CB28-23F6-0B43-B6CC-CE0B4478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Brief reminder on cryptography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CE9C8-20E9-6043-9A53-A19A53A21DA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Nowadays most of our Security Services are based in one (or a combination) of the following areas:</a:t>
            </a:r>
          </a:p>
          <a:p>
            <a:endParaRPr lang="en-US" dirty="0"/>
          </a:p>
          <a:p>
            <a:pPr lvl="1"/>
            <a:r>
              <a:rPr lang="en-US" dirty="0"/>
              <a:t>One-way </a:t>
            </a:r>
            <a:r>
              <a:rPr lang="en-US" b="1" dirty="0"/>
              <a:t>hash</a:t>
            </a:r>
            <a:r>
              <a:rPr lang="en-US" dirty="0"/>
              <a:t> functions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Symmetric </a:t>
            </a:r>
            <a:r>
              <a:rPr lang="en-US" dirty="0"/>
              <a:t>key crypto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Public-key</a:t>
            </a:r>
            <a:r>
              <a:rPr lang="en-US" dirty="0"/>
              <a:t> crypto (or asymmetric)</a:t>
            </a:r>
          </a:p>
        </p:txBody>
      </p:sp>
    </p:spTree>
    <p:extLst>
      <p:ext uri="{BB962C8B-B14F-4D97-AF65-F5344CB8AC3E}">
        <p14:creationId xmlns:p14="http://schemas.microsoft.com/office/powerpoint/2010/main" val="658065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93BD-051A-DE49-9496-52B4F2CA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D318D-FB6C-1543-81BB-A6CFD37031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" y="800100"/>
            <a:ext cx="7907338" cy="2628900"/>
          </a:xfrm>
        </p:spPr>
        <p:txBody>
          <a:bodyPr/>
          <a:lstStyle/>
          <a:p>
            <a:r>
              <a:rPr lang="en-US" dirty="0"/>
              <a:t>Takes a </a:t>
            </a:r>
            <a:r>
              <a:rPr lang="en-US" b="1" dirty="0"/>
              <a:t>message</a:t>
            </a:r>
            <a:r>
              <a:rPr lang="en-US" dirty="0"/>
              <a:t> of any length as input</a:t>
            </a:r>
          </a:p>
          <a:p>
            <a:r>
              <a:rPr lang="en-US" dirty="0"/>
              <a:t>Delivers a short and fixed length output (usually called </a:t>
            </a:r>
            <a:r>
              <a:rPr lang="en-US" b="1" dirty="0"/>
              <a:t>hash</a:t>
            </a:r>
            <a:r>
              <a:rPr lang="en-US" dirty="0"/>
              <a:t> or </a:t>
            </a:r>
            <a:r>
              <a:rPr lang="en-US" b="1" dirty="0"/>
              <a:t>digest</a:t>
            </a:r>
            <a:r>
              <a:rPr lang="en-US" dirty="0"/>
              <a:t>)</a:t>
            </a:r>
          </a:p>
          <a:p>
            <a:r>
              <a:rPr lang="en-US" dirty="0"/>
              <a:t>It can be used as a </a:t>
            </a:r>
            <a:r>
              <a:rPr lang="en-US" i="1" dirty="0"/>
              <a:t>digital signature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E5845ED-31C1-1A45-842E-10AC576B6B82}"/>
              </a:ext>
            </a:extLst>
          </p:cNvPr>
          <p:cNvSpPr/>
          <p:nvPr/>
        </p:nvSpPr>
        <p:spPr bwMode="auto">
          <a:xfrm>
            <a:off x="961430" y="4383964"/>
            <a:ext cx="1447800" cy="1021556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US" sz="2000" b="1" dirty="0">
              <a:solidFill>
                <a:srgbClr val="1A8AC7"/>
              </a:solidFill>
              <a:latin typeface="Source Sans Pro"/>
              <a:ea typeface="ＭＳ Ｐゴシック" charset="0"/>
              <a:cs typeface="DINOT-Medium" charset="0"/>
              <a:sym typeface="DINOT-Medium" charset="0"/>
            </a:endParaRPr>
          </a:p>
          <a:p>
            <a:pPr algn="ctr"/>
            <a:r>
              <a:rPr lang="en-US" sz="2000" b="1" dirty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  <a:t>Message</a:t>
            </a:r>
          </a:p>
          <a:p>
            <a:pPr algn="ctr"/>
            <a:endParaRPr lang="en-US" sz="2000" b="1" dirty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D7A9CD-633E-9649-8F9E-0E74055C2F6A}"/>
              </a:ext>
            </a:extLst>
          </p:cNvPr>
          <p:cNvSpPr/>
          <p:nvPr/>
        </p:nvSpPr>
        <p:spPr bwMode="auto">
          <a:xfrm>
            <a:off x="3780830" y="4383964"/>
            <a:ext cx="1447800" cy="1021556"/>
          </a:xfrm>
          <a:prstGeom prst="roundRect">
            <a:avLst/>
          </a:prstGeom>
          <a:ln/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  <a:t>one-way</a:t>
            </a:r>
          </a:p>
          <a:p>
            <a:pPr algn="ctr"/>
            <a:r>
              <a:rPr lang="en-US" sz="2000" b="1" dirty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  <a:t>hash</a:t>
            </a:r>
          </a:p>
          <a:p>
            <a:pPr algn="ctr"/>
            <a:r>
              <a:rPr lang="en-US" sz="2000" b="1" dirty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  <a:t>function</a:t>
            </a:r>
            <a:endParaRPr lang="en-US" sz="2000" b="1" dirty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58C757-EDAF-944E-8BEB-8CC8193883FE}"/>
              </a:ext>
            </a:extLst>
          </p:cNvPr>
          <p:cNvSpPr/>
          <p:nvPr/>
        </p:nvSpPr>
        <p:spPr bwMode="auto">
          <a:xfrm>
            <a:off x="6447830" y="4383964"/>
            <a:ext cx="1447800" cy="1021556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US" sz="2000" b="1" dirty="0" err="1">
              <a:solidFill>
                <a:srgbClr val="1A8AC7"/>
              </a:solidFill>
              <a:latin typeface="Source Sans Pro"/>
              <a:ea typeface="ＭＳ Ｐゴシック" charset="0"/>
              <a:cs typeface="DINOT-Medium" charset="0"/>
              <a:sym typeface="DINOT-Medium" charset="0"/>
            </a:endParaRPr>
          </a:p>
          <a:p>
            <a:pPr algn="ctr"/>
            <a:r>
              <a:rPr lang="en-US" sz="2000" b="1" dirty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  <a:t>Digest</a:t>
            </a:r>
          </a:p>
          <a:p>
            <a:pPr algn="ctr"/>
            <a:endParaRPr lang="en-US" sz="2000" b="1" dirty="0" err="1">
              <a:solidFill>
                <a:srgbClr val="1A8AC7"/>
              </a:solidFill>
              <a:latin typeface="Source Sans Pro"/>
              <a:ea typeface="ＭＳ Ｐゴシック" charset="0"/>
              <a:cs typeface="DINOT-Medium" charset="0"/>
              <a:sym typeface="DINOT-Medium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310EF4-E8C7-BE44-9BF5-0A53A6B71D32}"/>
              </a:ext>
            </a:extLst>
          </p:cNvPr>
          <p:cNvCxnSpPr>
            <a:stCxn id="4" idx="3"/>
            <a:endCxn id="5" idx="1"/>
          </p:cNvCxnSpPr>
          <p:nvPr/>
        </p:nvCxnSpPr>
        <p:spPr bwMode="auto">
          <a:xfrm>
            <a:off x="2409230" y="4894742"/>
            <a:ext cx="13716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1A8AC7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1D37E-77F0-204A-A6A2-03AE10CBB1D3}"/>
              </a:ext>
            </a:extLst>
          </p:cNvPr>
          <p:cNvCxnSpPr>
            <a:stCxn id="5" idx="3"/>
            <a:endCxn id="6" idx="1"/>
          </p:cNvCxnSpPr>
          <p:nvPr/>
        </p:nvCxnSpPr>
        <p:spPr bwMode="auto">
          <a:xfrm>
            <a:off x="5228630" y="4894742"/>
            <a:ext cx="12192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1A8AC7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4DAF60B-A06B-4744-9034-B6C2E50DE7C6}"/>
              </a:ext>
            </a:extLst>
          </p:cNvPr>
          <p:cNvSpPr/>
          <p:nvPr/>
        </p:nvSpPr>
        <p:spPr>
          <a:xfrm>
            <a:off x="6378587" y="5450764"/>
            <a:ext cx="1661993" cy="431996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pPr algn="ctr"/>
            <a:r>
              <a:rPr lang="en-US" sz="9600" b="1" dirty="0">
                <a:latin typeface="Abadi MT Condensed Light"/>
                <a:cs typeface="Abadi MT Condensed Light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4DCD8-111F-6F47-AFA4-EED04DBE8D45}"/>
              </a:ext>
            </a:extLst>
          </p:cNvPr>
          <p:cNvSpPr/>
          <p:nvPr/>
        </p:nvSpPr>
        <p:spPr>
          <a:xfrm>
            <a:off x="6372200" y="5831764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Source Sans Pro"/>
                <a:cs typeface="Source Sans Pro"/>
              </a:rPr>
              <a:t>fixed length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893FD776-BD9B-8749-8226-AEBBBA9FCE64}"/>
              </a:ext>
            </a:extLst>
          </p:cNvPr>
          <p:cNvCxnSpPr>
            <a:stCxn id="6" idx="0"/>
            <a:endCxn id="4" idx="0"/>
          </p:cNvCxnSpPr>
          <p:nvPr/>
        </p:nvCxnSpPr>
        <p:spPr bwMode="auto">
          <a:xfrm rot="16200000" flipV="1">
            <a:off x="4428530" y="1640764"/>
            <a:ext cx="12700" cy="5486400"/>
          </a:xfrm>
          <a:prstGeom prst="curvedConnector3">
            <a:avLst>
              <a:gd name="adj1" fmla="val 6505882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1A8AC7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&quot;No&quot; Symbol 12">
            <a:extLst>
              <a:ext uri="{FF2B5EF4-FFF2-40B4-BE49-F238E27FC236}">
                <a16:creationId xmlns:a16="http://schemas.microsoft.com/office/drawing/2014/main" id="{C4F00EC1-26F3-ED48-8C3D-09543A6A21BE}"/>
              </a:ext>
            </a:extLst>
          </p:cNvPr>
          <p:cNvSpPr/>
          <p:nvPr/>
        </p:nvSpPr>
        <p:spPr>
          <a:xfrm>
            <a:off x="4038599" y="3125717"/>
            <a:ext cx="1066801" cy="9906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" wrap="square" rtlCol="0" anchor="ctr">
            <a:spAutoFit/>
          </a:bodyPr>
          <a:lstStyle/>
          <a:p>
            <a:pPr algn="ctr"/>
            <a:endParaRPr lang="en-US" sz="9600" b="1" dirty="0"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322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430C-B4F6-2444-8415-2FFB7FD3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One-way hash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1214-02E8-284F-B207-1BF3C0C2735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Most common</a:t>
            </a:r>
          </a:p>
          <a:p>
            <a:pPr lvl="1"/>
            <a:r>
              <a:rPr lang="en-US" dirty="0"/>
              <a:t>MD5</a:t>
            </a:r>
          </a:p>
          <a:p>
            <a:pPr lvl="1"/>
            <a:r>
              <a:rPr lang="en-US" dirty="0"/>
              <a:t>SHA-1</a:t>
            </a:r>
          </a:p>
          <a:p>
            <a:pPr lvl="1"/>
            <a:r>
              <a:rPr lang="en-US" dirty="0"/>
              <a:t>SHA-2</a:t>
            </a:r>
          </a:p>
          <a:p>
            <a:pPr lvl="1"/>
            <a:r>
              <a:rPr lang="en-US" dirty="0"/>
              <a:t>GOST</a:t>
            </a:r>
          </a:p>
          <a:p>
            <a:pPr lvl="1"/>
            <a:r>
              <a:rPr lang="en-US" dirty="0"/>
              <a:t>HAVAL</a:t>
            </a:r>
          </a:p>
          <a:p>
            <a:pPr lvl="1"/>
            <a:r>
              <a:rPr lang="en-US" dirty="0"/>
              <a:t>DES</a:t>
            </a:r>
          </a:p>
          <a:p>
            <a:pPr lvl="1"/>
            <a:r>
              <a:rPr lang="en-US" dirty="0"/>
              <a:t>checksum</a:t>
            </a:r>
          </a:p>
          <a:p>
            <a:pPr lvl="1"/>
            <a:r>
              <a:rPr lang="en-US" dirty="0"/>
              <a:t>CRC{16,32,64}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84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AE0A-8D06-5F4A-9C56-E97ED0E7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key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B3285-2F51-4F45-B669-1A8063E7EA2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" y="800100"/>
            <a:ext cx="7907338" cy="1447800"/>
          </a:xfrm>
        </p:spPr>
        <p:txBody>
          <a:bodyPr/>
          <a:lstStyle/>
          <a:p>
            <a:r>
              <a:rPr lang="en-US" dirty="0"/>
              <a:t>Both sender and receiver share a key.</a:t>
            </a:r>
          </a:p>
          <a:p>
            <a:r>
              <a:rPr lang="en-US" dirty="0"/>
              <a:t>Key is used to encrypt a message, which can be decrypted by the same key</a:t>
            </a: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1CFECD-B8E0-384A-A5F5-22313C8245B3}"/>
              </a:ext>
            </a:extLst>
          </p:cNvPr>
          <p:cNvSpPr/>
          <p:nvPr/>
        </p:nvSpPr>
        <p:spPr bwMode="auto">
          <a:xfrm>
            <a:off x="1257049" y="3636274"/>
            <a:ext cx="1447800" cy="1021556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US" sz="2000" b="1" dirty="0">
              <a:solidFill>
                <a:srgbClr val="1A8AC7"/>
              </a:solidFill>
              <a:latin typeface="Source Sans Pro"/>
              <a:ea typeface="ＭＳ Ｐゴシック" charset="0"/>
              <a:cs typeface="DINOT-Medium" charset="0"/>
              <a:sym typeface="DINOT-Medium" charset="0"/>
            </a:endParaRPr>
          </a:p>
          <a:p>
            <a:pPr algn="ctr"/>
            <a:r>
              <a:rPr lang="en-US" sz="2000" b="1" dirty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  <a:t>Alice</a:t>
            </a:r>
          </a:p>
          <a:p>
            <a:pPr algn="ctr"/>
            <a:endParaRPr lang="en-US" sz="2000" b="1" dirty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C9C02FB-5E67-A644-9DCD-6F60AEB03D23}"/>
              </a:ext>
            </a:extLst>
          </p:cNvPr>
          <p:cNvSpPr/>
          <p:nvPr/>
        </p:nvSpPr>
        <p:spPr bwMode="auto">
          <a:xfrm>
            <a:off x="6667249" y="3636274"/>
            <a:ext cx="1447800" cy="1021556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US" sz="2000" b="1" dirty="0">
              <a:solidFill>
                <a:srgbClr val="1A8AC7"/>
              </a:solidFill>
              <a:latin typeface="Source Sans Pro"/>
              <a:ea typeface="ＭＳ Ｐゴシック" charset="0"/>
              <a:cs typeface="DINOT-Medium" charset="0"/>
              <a:sym typeface="DINOT-Medium" charset="0"/>
            </a:endParaRPr>
          </a:p>
          <a:p>
            <a:pPr algn="ctr"/>
            <a:r>
              <a:rPr lang="en-US" sz="2000" b="1" dirty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  <a:t>Bob</a:t>
            </a:r>
          </a:p>
          <a:p>
            <a:pPr algn="ctr"/>
            <a:endParaRPr lang="en-US" sz="2000" b="1" dirty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pic>
        <p:nvPicPr>
          <p:cNvPr id="6" name="Picture 5" descr="jean_victor_balin_icon_letter_mail.png">
            <a:extLst>
              <a:ext uri="{FF2B5EF4-FFF2-40B4-BE49-F238E27FC236}">
                <a16:creationId xmlns:a16="http://schemas.microsoft.com/office/drawing/2014/main" id="{533424D3-D989-894D-A7E0-E48508D689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95249" y="4734030"/>
            <a:ext cx="1066800" cy="825697"/>
          </a:xfrm>
          <a:prstGeom prst="rect">
            <a:avLst/>
          </a:prstGeom>
        </p:spPr>
      </p:pic>
      <p:pic>
        <p:nvPicPr>
          <p:cNvPr id="7" name="Picture 6" descr="Icon_-_Padlock_-_Monochrome.png">
            <a:extLst>
              <a:ext uri="{FF2B5EF4-FFF2-40B4-BE49-F238E27FC236}">
                <a16:creationId xmlns:a16="http://schemas.microsoft.com/office/drawing/2014/main" id="{F07D3CEB-10AD-B54E-805E-E67C42A86D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3728" y="4657830"/>
            <a:ext cx="926353" cy="926353"/>
          </a:xfrm>
          <a:prstGeom prst="rect">
            <a:avLst/>
          </a:prstGeom>
        </p:spPr>
      </p:pic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AAC42E7B-8651-5245-9090-D2DE4B9CB352}"/>
              </a:ext>
            </a:extLst>
          </p:cNvPr>
          <p:cNvCxnSpPr>
            <a:stCxn id="4" idx="0"/>
            <a:endCxn id="10" idx="1"/>
          </p:cNvCxnSpPr>
          <p:nvPr/>
        </p:nvCxnSpPr>
        <p:spPr bwMode="auto">
          <a:xfrm rot="5400000" flipH="1" flipV="1">
            <a:off x="2637030" y="2196855"/>
            <a:ext cx="783338" cy="2095500"/>
          </a:xfrm>
          <a:prstGeom prst="curvedConnector2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7150" cap="flat" cmpd="sng" algn="ctr">
            <a:solidFill>
              <a:srgbClr val="1A8AC7"/>
            </a:solidFill>
            <a:prstDash val="sysDash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E75FCA0B-8241-5A43-A0A8-2E1A0AC2CE77}"/>
              </a:ext>
            </a:extLst>
          </p:cNvPr>
          <p:cNvCxnSpPr>
            <a:stCxn id="10" idx="3"/>
            <a:endCxn id="5" idx="0"/>
          </p:cNvCxnSpPr>
          <p:nvPr/>
        </p:nvCxnSpPr>
        <p:spPr bwMode="auto">
          <a:xfrm>
            <a:off x="5436096" y="2852936"/>
            <a:ext cx="1955053" cy="783338"/>
          </a:xfrm>
          <a:prstGeom prst="curvedConnector2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7150" cap="flat" cmpd="sng" algn="ctr">
            <a:solidFill>
              <a:srgbClr val="1A8AC7"/>
            </a:solidFill>
            <a:prstDash val="sysDash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" name="Picture 9" descr="witchlines_Simple_key.png">
            <a:extLst>
              <a:ext uri="{FF2B5EF4-FFF2-40B4-BE49-F238E27FC236}">
                <a16:creationId xmlns:a16="http://schemas.microsoft.com/office/drawing/2014/main" id="{D26DE6D8-9E56-E045-BAC4-7FFD4AF0615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505" b="27143"/>
          <a:stretch/>
        </p:blipFill>
        <p:spPr>
          <a:xfrm>
            <a:off x="4076449" y="2524230"/>
            <a:ext cx="1359647" cy="65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1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88 L -0.23263 0.3344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01" y="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.46667 0.0064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32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37 L 0.48264 0.003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25 0.3333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BB17-8B78-EF46-AA50-5CBDBE31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Asymmetric or Public Key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0BEA-78A6-FA4B-A6A5-B562FB47CE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" y="800100"/>
            <a:ext cx="7907338" cy="2124844"/>
          </a:xfrm>
        </p:spPr>
        <p:txBody>
          <a:bodyPr/>
          <a:lstStyle/>
          <a:p>
            <a:r>
              <a:rPr lang="en-US" dirty="0"/>
              <a:t>Sender has a pair of keys. One is private and the other one is public.</a:t>
            </a:r>
          </a:p>
          <a:p>
            <a:r>
              <a:rPr lang="en-US" dirty="0"/>
              <a:t>Each key is able to encrypt a message, while the other key can do the opposite.</a:t>
            </a: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C2AA4D-4C0F-9B4D-85BF-17AD606BE7F8}"/>
              </a:ext>
            </a:extLst>
          </p:cNvPr>
          <p:cNvSpPr/>
          <p:nvPr/>
        </p:nvSpPr>
        <p:spPr bwMode="auto">
          <a:xfrm>
            <a:off x="1259632" y="4077072"/>
            <a:ext cx="1447800" cy="1021556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US" sz="2000" b="1" dirty="0">
              <a:solidFill>
                <a:srgbClr val="1A8AC7"/>
              </a:solidFill>
              <a:latin typeface="Source Sans Pro"/>
              <a:ea typeface="ＭＳ Ｐゴシック" charset="0"/>
              <a:cs typeface="DINOT-Medium" charset="0"/>
              <a:sym typeface="DINOT-Medium" charset="0"/>
            </a:endParaRPr>
          </a:p>
          <a:p>
            <a:pPr algn="ctr"/>
            <a:r>
              <a:rPr lang="en-US" sz="2000" b="1" dirty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  <a:t>Alice</a:t>
            </a:r>
          </a:p>
          <a:p>
            <a:pPr algn="ctr"/>
            <a:endParaRPr lang="en-US" sz="2000" b="1" dirty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318F294-3492-B641-87A0-8C0EAC2F18ED}"/>
              </a:ext>
            </a:extLst>
          </p:cNvPr>
          <p:cNvSpPr/>
          <p:nvPr/>
        </p:nvSpPr>
        <p:spPr bwMode="auto">
          <a:xfrm>
            <a:off x="6669832" y="4077072"/>
            <a:ext cx="1447800" cy="1021556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US" sz="2000" b="1" dirty="0">
              <a:solidFill>
                <a:srgbClr val="1A8AC7"/>
              </a:solidFill>
              <a:latin typeface="Source Sans Pro"/>
              <a:ea typeface="ＭＳ Ｐゴシック" charset="0"/>
              <a:cs typeface="DINOT-Medium" charset="0"/>
              <a:sym typeface="DINOT-Medium" charset="0"/>
            </a:endParaRPr>
          </a:p>
          <a:p>
            <a:pPr algn="ctr"/>
            <a:r>
              <a:rPr lang="en-US" sz="2000" b="1" dirty="0">
                <a:solidFill>
                  <a:srgbClr val="1A8AC7"/>
                </a:solidFill>
                <a:latin typeface="Source Sans Pro"/>
                <a:ea typeface="ＭＳ Ｐゴシック" charset="0"/>
                <a:cs typeface="DINOT-Medium" charset="0"/>
                <a:sym typeface="DINOT-Medium" charset="0"/>
              </a:rPr>
              <a:t>Bob</a:t>
            </a:r>
          </a:p>
          <a:p>
            <a:pPr algn="ctr"/>
            <a:endParaRPr lang="en-US" sz="2000" b="1" dirty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pic>
        <p:nvPicPr>
          <p:cNvPr id="6" name="Picture 5" descr="jean_victor_balin_icon_letter_mail.png">
            <a:extLst>
              <a:ext uri="{FF2B5EF4-FFF2-40B4-BE49-F238E27FC236}">
                <a16:creationId xmlns:a16="http://schemas.microsoft.com/office/drawing/2014/main" id="{93DC6AFA-FC49-DF49-A251-78AB8D90E9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9832" y="4196181"/>
            <a:ext cx="1066800" cy="825697"/>
          </a:xfrm>
          <a:prstGeom prst="rect">
            <a:avLst/>
          </a:prstGeom>
        </p:spPr>
      </p:pic>
      <p:pic>
        <p:nvPicPr>
          <p:cNvPr id="7" name="Picture 6" descr="Icon_-_Padlock_-_Monochrome.png">
            <a:extLst>
              <a:ext uri="{FF2B5EF4-FFF2-40B4-BE49-F238E27FC236}">
                <a16:creationId xmlns:a16="http://schemas.microsoft.com/office/drawing/2014/main" id="{429E1FE7-B75E-D146-9889-7D71B51A4A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6032" y="4119981"/>
            <a:ext cx="926353" cy="926353"/>
          </a:xfrm>
          <a:prstGeom prst="rect">
            <a:avLst/>
          </a:prstGeom>
        </p:spPr>
      </p:pic>
      <p:pic>
        <p:nvPicPr>
          <p:cNvPr id="8" name="Picture 7" descr="witchlines_Simple_key.png">
            <a:extLst>
              <a:ext uri="{FF2B5EF4-FFF2-40B4-BE49-F238E27FC236}">
                <a16:creationId xmlns:a16="http://schemas.microsoft.com/office/drawing/2014/main" id="{288BE0D2-5F11-2E45-8191-102000E95AF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505" b="27143"/>
          <a:stretch/>
        </p:blipFill>
        <p:spPr>
          <a:xfrm>
            <a:off x="1412032" y="3434181"/>
            <a:ext cx="945572" cy="457200"/>
          </a:xfrm>
          <a:prstGeom prst="rect">
            <a:avLst/>
          </a:prstGeom>
        </p:spPr>
      </p:pic>
      <p:pic>
        <p:nvPicPr>
          <p:cNvPr id="9" name="Picture 8" descr="witchlines_Simple_key.png">
            <a:extLst>
              <a:ext uri="{FF2B5EF4-FFF2-40B4-BE49-F238E27FC236}">
                <a16:creationId xmlns:a16="http://schemas.microsoft.com/office/drawing/2014/main" id="{14E9121E-9A73-7741-A258-BE8B5D5E45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505" b="27143"/>
          <a:stretch/>
        </p:blipFill>
        <p:spPr>
          <a:xfrm>
            <a:off x="1412032" y="2824581"/>
            <a:ext cx="945572" cy="457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A6528D7-9FFB-8841-A521-DB43F0B4AF0F}"/>
              </a:ext>
            </a:extLst>
          </p:cNvPr>
          <p:cNvSpPr/>
          <p:nvPr/>
        </p:nvSpPr>
        <p:spPr>
          <a:xfrm>
            <a:off x="1038236" y="2824581"/>
            <a:ext cx="1661993" cy="457200"/>
          </a:xfrm>
          <a:prstGeom prst="rect">
            <a:avLst/>
          </a:prstGeom>
          <a:solidFill>
            <a:schemeClr val="lt1">
              <a:alpha val="74000"/>
            </a:schemeClr>
          </a:solidFill>
          <a:ln w="31750" cap="rnd" cmpd="sng">
            <a:solidFill>
              <a:schemeClr val="bg1">
                <a:lumMod val="50000"/>
              </a:schemeClr>
            </a:solidFill>
            <a:prstDash val="sysDash"/>
            <a:beve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" wrap="square" rtlCol="0" anchor="ctr">
            <a:spAutoFit/>
          </a:bodyPr>
          <a:lstStyle/>
          <a:p>
            <a:pPr algn="ctr"/>
            <a:endParaRPr lang="en-US" sz="9600" b="1" dirty="0">
              <a:latin typeface="Abadi MT Condensed Light"/>
              <a:cs typeface="Abadi MT Condensed Light"/>
            </a:endParaRPr>
          </a:p>
        </p:txBody>
      </p:sp>
      <p:pic>
        <p:nvPicPr>
          <p:cNvPr id="11" name="Picture 10" descr="witchlines_Simple_key.png">
            <a:extLst>
              <a:ext uri="{FF2B5EF4-FFF2-40B4-BE49-F238E27FC236}">
                <a16:creationId xmlns:a16="http://schemas.microsoft.com/office/drawing/2014/main" id="{F1887E2C-ED28-EB47-8AF5-CE20D985DA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505" b="27143"/>
          <a:stretch/>
        </p:blipFill>
        <p:spPr>
          <a:xfrm>
            <a:off x="6898432" y="3434181"/>
            <a:ext cx="94557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6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22222E-6 L 0.15834 0.23334 " pathEditMode="relative" ptsTypes="AA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-1.11111E-6 L 0.60834 -1.11111E-6 " pathEditMode="relative" ptsTypes="AA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44444E-6 L 0.28159 4.44444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8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44444E-6 L 0.28264 -0.0009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3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-1.11111E-6 L -0.14999 0.13333 " pathEditMode="relative" ptsTypes="AA"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0E11-F826-7F4C-BF00-60928FB6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Key crypto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9520-A392-E84A-933C-6C5AD06C13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RSA (</a:t>
            </a:r>
            <a:r>
              <a:rPr lang="en-US" dirty="0" err="1"/>
              <a:t>Riverst</a:t>
            </a:r>
            <a:r>
              <a:rPr lang="en-US" dirty="0"/>
              <a:t> Shamir </a:t>
            </a:r>
            <a:r>
              <a:rPr lang="en-US" dirty="0" err="1"/>
              <a:t>Adleman</a:t>
            </a:r>
            <a:r>
              <a:rPr lang="en-US" dirty="0"/>
              <a:t>)</a:t>
            </a:r>
          </a:p>
          <a:p>
            <a:r>
              <a:rPr lang="en-US" dirty="0"/>
              <a:t>DSA (Digital Signature Algorithm)</a:t>
            </a:r>
          </a:p>
          <a:p>
            <a:r>
              <a:rPr lang="en-US" dirty="0" err="1"/>
              <a:t>ElGamal</a:t>
            </a:r>
            <a:endParaRPr lang="en-US" dirty="0"/>
          </a:p>
          <a:p>
            <a:r>
              <a:rPr lang="en-US" dirty="0"/>
              <a:t>ECDSA (Elliptic Curve Digital Signature Algorithm)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76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DNSSEC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DNSSEC Works</a:t>
            </a:r>
          </a:p>
        </p:txBody>
      </p:sp>
    </p:spTree>
    <p:extLst>
      <p:ext uri="{BB962C8B-B14F-4D97-AF65-F5344CB8AC3E}">
        <p14:creationId xmlns:p14="http://schemas.microsoft.com/office/powerpoint/2010/main" val="187086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DNSSEC: Security extensions for DNS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Mauricio Vergara Ereche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LACNIC30 &amp; LACNOG 2018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Sep 2018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start with some DNS and DNSSEC theory</a:t>
            </a:r>
          </a:p>
        </p:txBody>
      </p:sp>
    </p:spTree>
    <p:extLst>
      <p:ext uri="{BB962C8B-B14F-4D97-AF65-F5344CB8AC3E}">
        <p14:creationId xmlns:p14="http://schemas.microsoft.com/office/powerpoint/2010/main" val="1480540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5275-1119-7E4E-A9BB-76FC8381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DNSSEC Works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A5BBD3-7907-A244-998C-9C43049EAC3F}"/>
              </a:ext>
            </a:extLst>
          </p:cNvPr>
          <p:cNvSpPr/>
          <p:nvPr/>
        </p:nvSpPr>
        <p:spPr bwMode="auto">
          <a:xfrm>
            <a:off x="724049" y="1442720"/>
            <a:ext cx="822960" cy="82296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4D7195-9161-EC42-B9D5-028BC28EE55C}"/>
              </a:ext>
            </a:extLst>
          </p:cNvPr>
          <p:cNvSpPr/>
          <p:nvPr/>
        </p:nvSpPr>
        <p:spPr bwMode="auto">
          <a:xfrm>
            <a:off x="152400" y="1408560"/>
            <a:ext cx="1371600" cy="656492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ctr">
              <a:lnSpc>
                <a:spcPct val="70000"/>
              </a:lnSpc>
            </a:pPr>
            <a:br>
              <a:rPr lang="en-US" sz="1800" b="1" dirty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r>
              <a:rPr lang="en-US" b="1" dirty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>Client</a:t>
            </a:r>
            <a:br>
              <a:rPr lang="en-US" sz="1800" b="1" dirty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endParaRPr lang="en-US" sz="1800" b="1" dirty="0">
              <a:solidFill>
                <a:srgbClr val="1A8AC7"/>
              </a:solidFill>
              <a:latin typeface="Source Sans Pro"/>
              <a:ea typeface="ＭＳ Ｐゴシック" charset="0"/>
              <a:cs typeface="Source Sans Pro"/>
              <a:sym typeface="DINOT-Medium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EBF4C5-7389-A64E-A82E-F71104DC7D5D}"/>
              </a:ext>
            </a:extLst>
          </p:cNvPr>
          <p:cNvSpPr/>
          <p:nvPr/>
        </p:nvSpPr>
        <p:spPr bwMode="auto">
          <a:xfrm>
            <a:off x="3810000" y="1377497"/>
            <a:ext cx="1371600" cy="871019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ctr">
              <a:lnSpc>
                <a:spcPct val="70000"/>
              </a:lnSpc>
            </a:pPr>
            <a:br>
              <a:rPr lang="en-US" sz="1800" b="1" dirty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r>
              <a:rPr lang="en-US" b="1" dirty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>Resolver</a:t>
            </a:r>
            <a:br>
              <a:rPr lang="en-US" b="1" dirty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r>
              <a:rPr lang="en-US" b="1" dirty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>(ISP)</a:t>
            </a:r>
            <a:br>
              <a:rPr lang="en-US" sz="1800" b="1" dirty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endParaRPr lang="en-US" sz="1800" b="1" dirty="0">
              <a:solidFill>
                <a:srgbClr val="1A8AC7"/>
              </a:solidFill>
              <a:latin typeface="Source Sans Pro"/>
              <a:ea typeface="ＭＳ Ｐゴシック" charset="0"/>
              <a:cs typeface="Source Sans Pro"/>
              <a:sym typeface="DINOT-Medium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CD6CE6-FC67-AC42-813C-3C288A4A7C53}"/>
              </a:ext>
            </a:extLst>
          </p:cNvPr>
          <p:cNvGrpSpPr/>
          <p:nvPr/>
        </p:nvGrpSpPr>
        <p:grpSpPr>
          <a:xfrm>
            <a:off x="1566599" y="1284422"/>
            <a:ext cx="2182303" cy="391978"/>
            <a:chOff x="1566599" y="446222"/>
            <a:chExt cx="2182303" cy="39197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09EEFF-095F-A942-B859-F7FD16DDCDC4}"/>
                </a:ext>
              </a:extLst>
            </p:cNvPr>
            <p:cNvCxnSpPr/>
            <p:nvPr/>
          </p:nvCxnSpPr>
          <p:spPr bwMode="auto">
            <a:xfrm>
              <a:off x="1676400" y="838200"/>
              <a:ext cx="205740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B6A467-6858-354E-805F-684BFD5FB0EC}"/>
                </a:ext>
              </a:extLst>
            </p:cNvPr>
            <p:cNvSpPr txBox="1"/>
            <p:nvPr/>
          </p:nvSpPr>
          <p:spPr>
            <a:xfrm>
              <a:off x="1566599" y="446222"/>
              <a:ext cx="2182303" cy="3157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8405" tIns="19202" rIns="38405" bIns="19202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Source Sans Pro"/>
                  <a:cs typeface="Source Sans Pro"/>
                </a:rPr>
                <a:t>www. </a:t>
              </a:r>
              <a:r>
                <a:rPr lang="en-US" b="1" dirty="0" err="1">
                  <a:solidFill>
                    <a:schemeClr val="tx2"/>
                  </a:solidFill>
                  <a:latin typeface="Source Sans Pro"/>
                  <a:cs typeface="Source Sans Pro"/>
                </a:rPr>
                <a:t>example.com</a:t>
              </a:r>
              <a:r>
                <a:rPr lang="en-US" b="1" dirty="0">
                  <a:solidFill>
                    <a:schemeClr val="tx2"/>
                  </a:solidFill>
                  <a:latin typeface="Source Sans Pro"/>
                  <a:cs typeface="Source Sans Pro"/>
                </a:rPr>
                <a:t>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5E8B43-1230-0346-9DC9-EE6F4AB50DDA}"/>
              </a:ext>
            </a:extLst>
          </p:cNvPr>
          <p:cNvGrpSpPr/>
          <p:nvPr/>
        </p:nvGrpSpPr>
        <p:grpSpPr>
          <a:xfrm>
            <a:off x="5257800" y="1295400"/>
            <a:ext cx="2286000" cy="391978"/>
            <a:chOff x="1676400" y="446222"/>
            <a:chExt cx="2057400" cy="39197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82AFA43-BE7A-8942-9D2B-0B63D55EFECE}"/>
                </a:ext>
              </a:extLst>
            </p:cNvPr>
            <p:cNvCxnSpPr/>
            <p:nvPr/>
          </p:nvCxnSpPr>
          <p:spPr bwMode="auto">
            <a:xfrm>
              <a:off x="1676400" y="838200"/>
              <a:ext cx="205740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D1EDE0-2202-9541-86B2-4671FE65360D}"/>
                </a:ext>
              </a:extLst>
            </p:cNvPr>
            <p:cNvSpPr txBox="1"/>
            <p:nvPr/>
          </p:nvSpPr>
          <p:spPr>
            <a:xfrm>
              <a:off x="1680039" y="446222"/>
              <a:ext cx="1955415" cy="3157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8405" tIns="19202" rIns="38405" bIns="19202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Source Sans Pro"/>
                  <a:cs typeface="Source Sans Pro"/>
                </a:rPr>
                <a:t>www. </a:t>
              </a:r>
              <a:r>
                <a:rPr lang="en-US" b="1" dirty="0" err="1">
                  <a:solidFill>
                    <a:schemeClr val="tx2"/>
                  </a:solidFill>
                  <a:latin typeface="Source Sans Pro"/>
                  <a:cs typeface="Source Sans Pro"/>
                </a:rPr>
                <a:t>example.com</a:t>
              </a:r>
              <a:r>
                <a:rPr lang="en-US" b="1" dirty="0">
                  <a:solidFill>
                    <a:schemeClr val="tx2"/>
                  </a:solidFill>
                  <a:latin typeface="Source Sans Pro"/>
                  <a:cs typeface="Source Sans Pro"/>
                </a:rPr>
                <a:t>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60C0B9-63B9-CE49-A366-4E00A802F087}"/>
              </a:ext>
            </a:extLst>
          </p:cNvPr>
          <p:cNvGrpSpPr/>
          <p:nvPr/>
        </p:nvGrpSpPr>
        <p:grpSpPr>
          <a:xfrm rot="2511976">
            <a:off x="4547358" y="3203463"/>
            <a:ext cx="3455044" cy="391978"/>
            <a:chOff x="1676400" y="446222"/>
            <a:chExt cx="2057400" cy="39197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9F5711A-26B8-664F-B506-97D7209DF9BA}"/>
                </a:ext>
              </a:extLst>
            </p:cNvPr>
            <p:cNvCxnSpPr/>
            <p:nvPr/>
          </p:nvCxnSpPr>
          <p:spPr bwMode="auto">
            <a:xfrm>
              <a:off x="1676400" y="838200"/>
              <a:ext cx="205740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F7E950-502F-5343-AA36-06D9C4A04F18}"/>
                </a:ext>
              </a:extLst>
            </p:cNvPr>
            <p:cNvSpPr txBox="1"/>
            <p:nvPr/>
          </p:nvSpPr>
          <p:spPr>
            <a:xfrm>
              <a:off x="2007991" y="446222"/>
              <a:ext cx="1299512" cy="3157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8405" tIns="19202" rIns="38405" bIns="19202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Source Sans Pro"/>
                  <a:cs typeface="Source Sans Pro"/>
                </a:rPr>
                <a:t>www. </a:t>
              </a:r>
              <a:r>
                <a:rPr lang="en-US" b="1" dirty="0" err="1">
                  <a:solidFill>
                    <a:schemeClr val="tx2"/>
                  </a:solidFill>
                  <a:latin typeface="Source Sans Pro"/>
                  <a:cs typeface="Source Sans Pro"/>
                </a:rPr>
                <a:t>example.com</a:t>
              </a:r>
              <a:r>
                <a:rPr lang="en-US" b="1" dirty="0">
                  <a:solidFill>
                    <a:schemeClr val="tx2"/>
                  </a:solidFill>
                  <a:latin typeface="Source Sans Pro"/>
                  <a:cs typeface="Source Sans Pro"/>
                </a:rPr>
                <a:t>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305C3B-BA5F-B747-9695-C2C4B69AE00D}"/>
              </a:ext>
            </a:extLst>
          </p:cNvPr>
          <p:cNvGrpSpPr/>
          <p:nvPr/>
        </p:nvGrpSpPr>
        <p:grpSpPr>
          <a:xfrm rot="7605343">
            <a:off x="1550515" y="3273743"/>
            <a:ext cx="2827374" cy="342102"/>
            <a:chOff x="1676400" y="838200"/>
            <a:chExt cx="2057400" cy="34210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1166362-AAA0-0C47-A862-D1D967C6F23E}"/>
                </a:ext>
              </a:extLst>
            </p:cNvPr>
            <p:cNvCxnSpPr/>
            <p:nvPr/>
          </p:nvCxnSpPr>
          <p:spPr bwMode="auto">
            <a:xfrm>
              <a:off x="1676400" y="838200"/>
              <a:ext cx="205740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DA03390-619A-A44B-9A0F-328D6125A611}"/>
                </a:ext>
              </a:extLst>
            </p:cNvPr>
            <p:cNvSpPr txBox="1"/>
            <p:nvPr/>
          </p:nvSpPr>
          <p:spPr>
            <a:xfrm rot="10756169">
              <a:off x="1856905" y="864524"/>
              <a:ext cx="1588000" cy="31577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38405" tIns="19202" rIns="38405" bIns="19202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Source Sans Pro"/>
                  <a:cs typeface="Source Sans Pro"/>
                </a:rPr>
                <a:t>www. </a:t>
              </a:r>
              <a:r>
                <a:rPr lang="en-US" b="1" dirty="0" err="1">
                  <a:solidFill>
                    <a:schemeClr val="tx2"/>
                  </a:solidFill>
                  <a:latin typeface="Source Sans Pro"/>
                  <a:cs typeface="Source Sans Pro"/>
                </a:rPr>
                <a:t>example.com</a:t>
              </a:r>
              <a:r>
                <a:rPr lang="en-US" b="1" dirty="0">
                  <a:solidFill>
                    <a:schemeClr val="tx2"/>
                  </a:solidFill>
                  <a:latin typeface="Source Sans Pro"/>
                  <a:cs typeface="Source Sans Pro"/>
                </a:rPr>
                <a:t>.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27AEC2-1245-2347-9693-641AB6020AD4}"/>
              </a:ext>
            </a:extLst>
          </p:cNvPr>
          <p:cNvCxnSpPr/>
          <p:nvPr/>
        </p:nvCxnSpPr>
        <p:spPr bwMode="auto">
          <a:xfrm>
            <a:off x="5257800" y="1905000"/>
            <a:ext cx="22860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77C7C0C-3B78-7F4B-B96B-F135314C6180}"/>
              </a:ext>
            </a:extLst>
          </p:cNvPr>
          <p:cNvSpPr txBox="1"/>
          <p:nvPr/>
        </p:nvSpPr>
        <p:spPr>
          <a:xfrm>
            <a:off x="5399125" y="1905000"/>
            <a:ext cx="1983531" cy="315778"/>
          </a:xfrm>
          <a:prstGeom prst="rect">
            <a:avLst/>
          </a:prstGeom>
          <a:noFill/>
          <a:ln>
            <a:noFill/>
          </a:ln>
        </p:spPr>
        <p:txBody>
          <a:bodyPr wrap="none" lIns="38405" tIns="19202" rIns="38405" bIns="19202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tx2"/>
                </a:solidFill>
                <a:latin typeface="Source Sans Pro"/>
                <a:cs typeface="Source Sans Pro"/>
              </a:rPr>
              <a:t>a.gtld-servers.net</a:t>
            </a:r>
            <a:r>
              <a:rPr lang="en-US" sz="1800" b="1" dirty="0">
                <a:solidFill>
                  <a:schemeClr val="tx2"/>
                </a:solidFill>
                <a:latin typeface="Source Sans Pro"/>
                <a:cs typeface="Source Sans Pro"/>
              </a:rPr>
              <a:t>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7FEEFB-19C0-3547-8143-606270845699}"/>
              </a:ext>
            </a:extLst>
          </p:cNvPr>
          <p:cNvCxnSpPr/>
          <p:nvPr/>
        </p:nvCxnSpPr>
        <p:spPr bwMode="auto">
          <a:xfrm rot="2499942">
            <a:off x="4143681" y="3540414"/>
            <a:ext cx="3289486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F9D16AB-A4D0-304D-9C33-35E77ED96D36}"/>
              </a:ext>
            </a:extLst>
          </p:cNvPr>
          <p:cNvSpPr txBox="1"/>
          <p:nvPr/>
        </p:nvSpPr>
        <p:spPr>
          <a:xfrm rot="2499942">
            <a:off x="4782131" y="3463857"/>
            <a:ext cx="1829643" cy="315778"/>
          </a:xfrm>
          <a:prstGeom prst="rect">
            <a:avLst/>
          </a:prstGeom>
          <a:noFill/>
          <a:ln>
            <a:noFill/>
          </a:ln>
        </p:spPr>
        <p:txBody>
          <a:bodyPr wrap="none" lIns="38405" tIns="19202" rIns="38405" bIns="19202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2"/>
                </a:solidFill>
                <a:latin typeface="Source Sans Pro"/>
                <a:cs typeface="Source Sans Pro"/>
              </a:rPr>
              <a:t>n</a:t>
            </a:r>
            <a:r>
              <a:rPr lang="en-US" sz="1800" b="1" dirty="0" err="1">
                <a:solidFill>
                  <a:schemeClr val="tx2"/>
                </a:solidFill>
                <a:latin typeface="Source Sans Pro"/>
                <a:cs typeface="Source Sans Pro"/>
              </a:rPr>
              <a:t>s.example.com</a:t>
            </a:r>
            <a:r>
              <a:rPr lang="en-US" sz="1800" b="1" dirty="0">
                <a:solidFill>
                  <a:schemeClr val="tx2"/>
                </a:solidFill>
                <a:latin typeface="Source Sans Pro"/>
                <a:cs typeface="Source Sans Pro"/>
              </a:rPr>
              <a:t>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29B0D3-A135-054C-A79D-9AACD908FC7C}"/>
              </a:ext>
            </a:extLst>
          </p:cNvPr>
          <p:cNvCxnSpPr/>
          <p:nvPr/>
        </p:nvCxnSpPr>
        <p:spPr bwMode="auto">
          <a:xfrm rot="18346419" flipH="1">
            <a:off x="1983378" y="3583340"/>
            <a:ext cx="2870521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5470F0B-9C2E-A842-ACB6-D9A69B08A6C1}"/>
              </a:ext>
            </a:extLst>
          </p:cNvPr>
          <p:cNvSpPr txBox="1"/>
          <p:nvPr/>
        </p:nvSpPr>
        <p:spPr>
          <a:xfrm rot="18346419">
            <a:off x="3080110" y="3612868"/>
            <a:ext cx="1015316" cy="315778"/>
          </a:xfrm>
          <a:prstGeom prst="rect">
            <a:avLst/>
          </a:prstGeom>
          <a:noFill/>
          <a:ln>
            <a:noFill/>
          </a:ln>
        </p:spPr>
        <p:txBody>
          <a:bodyPr wrap="none" lIns="38405" tIns="19202" rIns="38405" bIns="19202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Source Sans Pro"/>
                <a:cs typeface="Source Sans Pro"/>
              </a:rPr>
              <a:t>192.0.2.2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B37E36-4FAE-874A-9589-AB98CC6BFE18}"/>
              </a:ext>
            </a:extLst>
          </p:cNvPr>
          <p:cNvGrpSpPr/>
          <p:nvPr/>
        </p:nvGrpSpPr>
        <p:grpSpPr>
          <a:xfrm>
            <a:off x="1600200" y="1905000"/>
            <a:ext cx="2133600" cy="315778"/>
            <a:chOff x="457200" y="2362200"/>
            <a:chExt cx="2133600" cy="315778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5D9F5BC-CF12-AD42-B4D2-6DFA9A0234ED}"/>
                </a:ext>
              </a:extLst>
            </p:cNvPr>
            <p:cNvCxnSpPr/>
            <p:nvPr/>
          </p:nvCxnSpPr>
          <p:spPr bwMode="auto">
            <a:xfrm>
              <a:off x="457200" y="2362200"/>
              <a:ext cx="213360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5715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C19F33-0CAD-8C49-850B-7166E243DFBF}"/>
                </a:ext>
              </a:extLst>
            </p:cNvPr>
            <p:cNvSpPr txBox="1"/>
            <p:nvPr/>
          </p:nvSpPr>
          <p:spPr>
            <a:xfrm>
              <a:off x="1001481" y="2362200"/>
              <a:ext cx="1026538" cy="3157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8405" tIns="19202" rIns="38405" bIns="19202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2"/>
                  </a:solidFill>
                  <a:latin typeface="Source Sans Pro"/>
                  <a:cs typeface="Source Sans Pro"/>
                </a:rPr>
                <a:t>192.0.2.2</a:t>
              </a:r>
            </a:p>
          </p:txBody>
        </p:sp>
      </p:grp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903A3A7-F9B9-E046-A16E-4EFC286E7B27}"/>
              </a:ext>
            </a:extLst>
          </p:cNvPr>
          <p:cNvSpPr/>
          <p:nvPr/>
        </p:nvSpPr>
        <p:spPr bwMode="auto">
          <a:xfrm>
            <a:off x="6477000" y="4947377"/>
            <a:ext cx="1828800" cy="871019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ctr">
              <a:lnSpc>
                <a:spcPct val="70000"/>
              </a:lnSpc>
            </a:pPr>
            <a:br>
              <a:rPr lang="en-US" b="1" dirty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r>
              <a:rPr lang="en-US" b="1" dirty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>.COM.</a:t>
            </a:r>
            <a:br>
              <a:rPr lang="en-US" b="1" dirty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r>
              <a:rPr lang="en-US" b="1" dirty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>nameserver</a:t>
            </a:r>
            <a:br>
              <a:rPr lang="en-US" b="1" dirty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endParaRPr lang="en-US" b="1" dirty="0">
              <a:solidFill>
                <a:srgbClr val="1A8AC7"/>
              </a:solidFill>
              <a:latin typeface="Source Sans Pro"/>
              <a:ea typeface="ＭＳ Ｐゴシック" charset="0"/>
              <a:cs typeface="Source Sans Pro"/>
              <a:sym typeface="DINOT-Medium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77965AE-8919-0E4F-A2C8-FDB1AE2C89A0}"/>
              </a:ext>
            </a:extLst>
          </p:cNvPr>
          <p:cNvSpPr/>
          <p:nvPr/>
        </p:nvSpPr>
        <p:spPr bwMode="auto">
          <a:xfrm>
            <a:off x="7620000" y="1365977"/>
            <a:ext cx="1371600" cy="871019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ctr">
              <a:lnSpc>
                <a:spcPct val="70000"/>
              </a:lnSpc>
            </a:pPr>
            <a:br>
              <a:rPr lang="en-US" b="1" dirty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r>
              <a:rPr lang="en-US" b="1" dirty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>Root</a:t>
            </a:r>
            <a:br>
              <a:rPr lang="en-US" b="1" dirty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r>
              <a:rPr lang="en-US" b="1" dirty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>Server</a:t>
            </a:r>
            <a:br>
              <a:rPr lang="en-US" b="1" dirty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endParaRPr lang="en-US" b="1" dirty="0">
              <a:solidFill>
                <a:srgbClr val="1A8AC7"/>
              </a:solidFill>
              <a:latin typeface="Source Sans Pro"/>
              <a:ea typeface="ＭＳ Ｐゴシック" charset="0"/>
              <a:cs typeface="Source Sans Pro"/>
              <a:sym typeface="DINOT-Medium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B33AD16-8E48-C648-87FA-68769C4AA81B}"/>
              </a:ext>
            </a:extLst>
          </p:cNvPr>
          <p:cNvSpPr/>
          <p:nvPr/>
        </p:nvSpPr>
        <p:spPr bwMode="auto">
          <a:xfrm>
            <a:off x="1600200" y="4947377"/>
            <a:ext cx="1828800" cy="871019"/>
          </a:xfrm>
          <a:prstGeom prst="round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ctr">
              <a:lnSpc>
                <a:spcPct val="70000"/>
              </a:lnSpc>
            </a:pPr>
            <a:br>
              <a:rPr lang="en-US" b="1" dirty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r>
              <a:rPr lang="en-US" b="1" dirty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>EXAMPLE.COM.</a:t>
            </a:r>
            <a:br>
              <a:rPr lang="en-US" b="1" dirty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r>
              <a:rPr lang="en-US" b="1" dirty="0" err="1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>nameserver</a:t>
            </a:r>
            <a:br>
              <a:rPr lang="en-US" b="1" dirty="0">
                <a:solidFill>
                  <a:srgbClr val="1A8AC7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endParaRPr lang="en-US" b="1" dirty="0">
              <a:solidFill>
                <a:srgbClr val="1A8AC7"/>
              </a:solidFill>
              <a:latin typeface="Source Sans Pro"/>
              <a:ea typeface="ＭＳ Ｐゴシック" charset="0"/>
              <a:cs typeface="Source Sans Pro"/>
              <a:sym typeface="DINOT-Medium" charset="0"/>
            </a:endParaRPr>
          </a:p>
        </p:txBody>
      </p:sp>
      <p:pic>
        <p:nvPicPr>
          <p:cNvPr id="31" name="Picture 30" descr="witchlines_Simple_key.png">
            <a:extLst>
              <a:ext uri="{FF2B5EF4-FFF2-40B4-BE49-F238E27FC236}">
                <a16:creationId xmlns:a16="http://schemas.microsoft.com/office/drawing/2014/main" id="{DE777DAB-6CFF-814B-8190-F1DFDF66539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505" b="27143"/>
          <a:stretch/>
        </p:blipFill>
        <p:spPr>
          <a:xfrm>
            <a:off x="4419600" y="838200"/>
            <a:ext cx="945572" cy="457200"/>
          </a:xfrm>
          <a:prstGeom prst="rect">
            <a:avLst/>
          </a:prstGeom>
        </p:spPr>
      </p:pic>
      <p:pic>
        <p:nvPicPr>
          <p:cNvPr id="32" name="Picture 31" descr="witchlines_Simple_key.png">
            <a:extLst>
              <a:ext uri="{FF2B5EF4-FFF2-40B4-BE49-F238E27FC236}">
                <a16:creationId xmlns:a16="http://schemas.microsoft.com/office/drawing/2014/main" id="{374EF797-3CD9-7A44-BD2B-7E4AA01468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505" b="27143"/>
          <a:stretch/>
        </p:blipFill>
        <p:spPr>
          <a:xfrm>
            <a:off x="7924800" y="762000"/>
            <a:ext cx="945572" cy="457200"/>
          </a:xfrm>
          <a:prstGeom prst="rect">
            <a:avLst/>
          </a:prstGeom>
        </p:spPr>
      </p:pic>
      <p:pic>
        <p:nvPicPr>
          <p:cNvPr id="33" name="Picture 32" descr="signature_scan.gif">
            <a:extLst>
              <a:ext uri="{FF2B5EF4-FFF2-40B4-BE49-F238E27FC236}">
                <a16:creationId xmlns:a16="http://schemas.microsoft.com/office/drawing/2014/main" id="{B0FCDFEA-8109-1140-AE36-F992004E4C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3" t="22942" r="11961" b="11765"/>
          <a:stretch/>
        </p:blipFill>
        <p:spPr>
          <a:xfrm>
            <a:off x="6324600" y="2209800"/>
            <a:ext cx="838200" cy="482073"/>
          </a:xfrm>
          <a:prstGeom prst="rect">
            <a:avLst/>
          </a:prstGeom>
        </p:spPr>
      </p:pic>
      <p:pic>
        <p:nvPicPr>
          <p:cNvPr id="34" name="Picture 33" descr="witchlines_Simple_key.png">
            <a:extLst>
              <a:ext uri="{FF2B5EF4-FFF2-40B4-BE49-F238E27FC236}">
                <a16:creationId xmlns:a16="http://schemas.microsoft.com/office/drawing/2014/main" id="{3BF9A4BB-329B-9C4C-8D6E-FCEF558C52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505" b="27143"/>
          <a:stretch/>
        </p:blipFill>
        <p:spPr>
          <a:xfrm>
            <a:off x="8173028" y="4343400"/>
            <a:ext cx="945572" cy="457200"/>
          </a:xfrm>
          <a:prstGeom prst="rect">
            <a:avLst/>
          </a:prstGeom>
        </p:spPr>
      </p:pic>
      <p:pic>
        <p:nvPicPr>
          <p:cNvPr id="35" name="Picture 34" descr="witchlines_Simple_key.png">
            <a:extLst>
              <a:ext uri="{FF2B5EF4-FFF2-40B4-BE49-F238E27FC236}">
                <a16:creationId xmlns:a16="http://schemas.microsoft.com/office/drawing/2014/main" id="{DA9358DE-4408-6045-A67E-DA7D04A9E2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505" b="27143"/>
          <a:stretch/>
        </p:blipFill>
        <p:spPr>
          <a:xfrm>
            <a:off x="8077200" y="2438400"/>
            <a:ext cx="945572" cy="457200"/>
          </a:xfrm>
          <a:prstGeom prst="rect">
            <a:avLst/>
          </a:prstGeom>
        </p:spPr>
      </p:pic>
      <p:pic>
        <p:nvPicPr>
          <p:cNvPr id="36" name="Picture 35" descr="witchlines_Simple_key.png">
            <a:extLst>
              <a:ext uri="{FF2B5EF4-FFF2-40B4-BE49-F238E27FC236}">
                <a16:creationId xmlns:a16="http://schemas.microsoft.com/office/drawing/2014/main" id="{A8D78D15-AA7C-D641-BBDF-DF3F8974EA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505" b="27143"/>
          <a:stretch/>
        </p:blipFill>
        <p:spPr>
          <a:xfrm>
            <a:off x="2514600" y="5943600"/>
            <a:ext cx="945572" cy="457200"/>
          </a:xfrm>
          <a:prstGeom prst="rect">
            <a:avLst/>
          </a:prstGeom>
        </p:spPr>
      </p:pic>
      <p:pic>
        <p:nvPicPr>
          <p:cNvPr id="37" name="Picture 36" descr="witchlines_Simple_key.png">
            <a:extLst>
              <a:ext uri="{FF2B5EF4-FFF2-40B4-BE49-F238E27FC236}">
                <a16:creationId xmlns:a16="http://schemas.microsoft.com/office/drawing/2014/main" id="{864407B9-59B2-C34E-8D08-E1AAACCF6C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505" b="27143"/>
          <a:stretch/>
        </p:blipFill>
        <p:spPr>
          <a:xfrm>
            <a:off x="6172200" y="5943600"/>
            <a:ext cx="945572" cy="457200"/>
          </a:xfrm>
          <a:prstGeom prst="rect">
            <a:avLst/>
          </a:prstGeom>
        </p:spPr>
      </p:pic>
      <p:pic>
        <p:nvPicPr>
          <p:cNvPr id="38" name="Picture 37" descr="signature_scan.gif">
            <a:extLst>
              <a:ext uri="{FF2B5EF4-FFF2-40B4-BE49-F238E27FC236}">
                <a16:creationId xmlns:a16="http://schemas.microsoft.com/office/drawing/2014/main" id="{FB930C55-2D19-EF4E-AB70-077B789218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3" t="22942" r="11961" b="11765"/>
          <a:stretch/>
        </p:blipFill>
        <p:spPr>
          <a:xfrm rot="2503626">
            <a:off x="4854715" y="3646801"/>
            <a:ext cx="838200" cy="482073"/>
          </a:xfrm>
          <a:prstGeom prst="rect">
            <a:avLst/>
          </a:prstGeom>
        </p:spPr>
      </p:pic>
      <p:pic>
        <p:nvPicPr>
          <p:cNvPr id="39" name="Picture 38" descr="signature_scan.gif">
            <a:extLst>
              <a:ext uri="{FF2B5EF4-FFF2-40B4-BE49-F238E27FC236}">
                <a16:creationId xmlns:a16="http://schemas.microsoft.com/office/drawing/2014/main" id="{54F063CC-C93C-1D45-A2A9-3B7B0FAA5BA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3" t="22942" r="11961" b="11765"/>
          <a:stretch/>
        </p:blipFill>
        <p:spPr>
          <a:xfrm rot="18231996">
            <a:off x="3490610" y="3746479"/>
            <a:ext cx="838200" cy="482073"/>
          </a:xfrm>
          <a:prstGeom prst="rect">
            <a:avLst/>
          </a:prstGeom>
        </p:spPr>
      </p:pic>
      <p:pic>
        <p:nvPicPr>
          <p:cNvPr id="40" name="Picture 39" descr="signature_scan.gif">
            <a:extLst>
              <a:ext uri="{FF2B5EF4-FFF2-40B4-BE49-F238E27FC236}">
                <a16:creationId xmlns:a16="http://schemas.microsoft.com/office/drawing/2014/main" id="{DEB19FC2-740C-5744-8B28-FCD817B707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3" t="22942" r="11961" b="11765"/>
          <a:stretch/>
        </p:blipFill>
        <p:spPr>
          <a:xfrm>
            <a:off x="1752600" y="2209800"/>
            <a:ext cx="838200" cy="4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2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4444E-6 L -0.21007 0.1555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3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-0.33334 -0.13334 " pathEditMode="relative" ptsTypes="AA">
                                      <p:cBhvr>
                                        <p:cTn id="8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 L 0.06667 -0.35556 " pathEditMode="relative" ptsTypes="AA">
                                      <p:cBhvr>
                                        <p:cTn id="11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0" grpId="0"/>
      <p:bldP spid="22" grpId="0"/>
      <p:bldP spid="24" grpId="0"/>
      <p:bldP spid="28" grpId="0" animBg="1"/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66D9-56DD-524B-9066-30A07C10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DNSSEC Works (part 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B0FE-B60E-2342-A7D3-A07769BBAA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 authenticity and integrity by signing the Resource Records Sets with a private key</a:t>
            </a:r>
          </a:p>
          <a:p>
            <a:r>
              <a:rPr lang="en-US" dirty="0"/>
              <a:t>Public DNSKEYs published, used to verify the RRSIGs</a:t>
            </a:r>
          </a:p>
          <a:p>
            <a:r>
              <a:rPr lang="en-US" dirty="0"/>
              <a:t>Children sign their zones with their private key</a:t>
            </a:r>
          </a:p>
          <a:p>
            <a:pPr lvl="1"/>
            <a:r>
              <a:rPr lang="en-US" dirty="0"/>
              <a:t>Authenticity of that key established by parent signing hash (DS) of the child zone's key</a:t>
            </a:r>
          </a:p>
          <a:p>
            <a:r>
              <a:rPr lang="en-US" dirty="0"/>
              <a:t>Repeat for parent…</a:t>
            </a:r>
          </a:p>
          <a:p>
            <a:r>
              <a:rPr lang="en-US" dirty="0"/>
              <a:t>Not that difficult on paper</a:t>
            </a:r>
          </a:p>
          <a:p>
            <a:pPr lvl="1"/>
            <a:r>
              <a:rPr lang="en-US" dirty="0"/>
              <a:t>Operationally, it is a bit more complicated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DS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→ KEY –signs→ zone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02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DNSSEC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New concepts</a:t>
            </a:r>
          </a:p>
        </p:txBody>
      </p:sp>
    </p:spTree>
    <p:extLst>
      <p:ext uri="{BB962C8B-B14F-4D97-AF65-F5344CB8AC3E}">
        <p14:creationId xmlns:p14="http://schemas.microsoft.com/office/powerpoint/2010/main" val="3150728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7EA07F-BCC3-184B-937F-ECA0E9D2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Concepts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61137-0DA7-5E4F-9ECB-F68CC014AB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Secure Entry Point and Chain of Trust</a:t>
            </a:r>
          </a:p>
          <a:p>
            <a:pPr lvl="1"/>
            <a:r>
              <a:rPr lang="en-US"/>
              <a:t>Delegating Signing Authority</a:t>
            </a:r>
          </a:p>
          <a:p>
            <a:r>
              <a:rPr lang="en-US"/>
              <a:t>New packet options (flags)</a:t>
            </a:r>
          </a:p>
          <a:p>
            <a:pPr lvl="1"/>
            <a:r>
              <a:rPr lang="en-US"/>
              <a:t>CD, AD, DO</a:t>
            </a:r>
          </a:p>
          <a:p>
            <a:r>
              <a:rPr lang="en-US"/>
              <a:t>New RRs</a:t>
            </a:r>
          </a:p>
          <a:p>
            <a:pPr lvl="1"/>
            <a:r>
              <a:rPr lang="en-US"/>
              <a:t>DNSKEY, RRSIG, NSEC/NSEC3 and DS</a:t>
            </a:r>
          </a:p>
          <a:p>
            <a:r>
              <a:rPr lang="en-US"/>
              <a:t>Signature expiration</a:t>
            </a:r>
          </a:p>
          <a:p>
            <a:r>
              <a:rPr lang="en-US"/>
              <a:t>Key Rollovers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39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910164ED-3CB4-9D4A-90FC-4780659F3DE9}"/>
              </a:ext>
            </a:extLst>
          </p:cNvPr>
          <p:cNvCxnSpPr/>
          <p:nvPr/>
        </p:nvCxnSpPr>
        <p:spPr bwMode="auto">
          <a:xfrm>
            <a:off x="4862735" y="5451605"/>
            <a:ext cx="693196" cy="649069"/>
          </a:xfrm>
          <a:prstGeom prst="curved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1A8AC7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17DA52-7CEF-E541-8AC6-B6715560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trust and Secure Entry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B7605-F3AF-E44F-8EF3-A2303B26C1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" y="800100"/>
            <a:ext cx="7907338" cy="26289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the existing delegation based model of distribution/</a:t>
            </a:r>
          </a:p>
          <a:p>
            <a:r>
              <a:rPr lang="en-US" dirty="0"/>
              <a:t>Don’t sign the entire zone, sign a </a:t>
            </a:r>
            <a:r>
              <a:rPr lang="en-US" dirty="0" err="1"/>
              <a:t>RRset</a:t>
            </a:r>
            <a:endParaRPr lang="en-US" dirty="0"/>
          </a:p>
          <a:p>
            <a:r>
              <a:rPr lang="en-US" dirty="0"/>
              <a:t>Parent </a:t>
            </a:r>
            <a:r>
              <a:rPr lang="en-US" b="1" dirty="0"/>
              <a:t>DOES NOT</a:t>
            </a:r>
            <a:r>
              <a:rPr lang="en-US" dirty="0"/>
              <a:t> sign the child zone. The parent signs a pointer (hash) to the key used to sign the data of the child zone (DS record)</a:t>
            </a:r>
          </a:p>
          <a:p>
            <a:r>
              <a:rPr lang="en-US" dirty="0"/>
              <a:t>Example with </a:t>
            </a:r>
            <a:r>
              <a:rPr lang="en-US" b="1" dirty="0" err="1">
                <a:latin typeface="Courier"/>
                <a:cs typeface="Courier"/>
              </a:rPr>
              <a:t>www.example.com</a:t>
            </a:r>
            <a:r>
              <a:rPr lang="en-US" b="1" dirty="0">
                <a:latin typeface="Courier"/>
                <a:cs typeface="Courier"/>
              </a:rPr>
              <a:t>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C69BFC-9937-E54E-8470-AD050A8F57E8}"/>
              </a:ext>
            </a:extLst>
          </p:cNvPr>
          <p:cNvSpPr/>
          <p:nvPr/>
        </p:nvSpPr>
        <p:spPr>
          <a:xfrm>
            <a:off x="1281336" y="3728396"/>
            <a:ext cx="840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“.”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20F9DA-9DAD-8645-AC2D-0AB5CFCD68BA}"/>
              </a:ext>
            </a:extLst>
          </p:cNvPr>
          <p:cNvSpPr/>
          <p:nvPr/>
        </p:nvSpPr>
        <p:spPr>
          <a:xfrm>
            <a:off x="2428831" y="4490396"/>
            <a:ext cx="752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3DF798-136E-E24C-9CC2-E8D63175D2F0}"/>
              </a:ext>
            </a:extLst>
          </p:cNvPr>
          <p:cNvSpPr/>
          <p:nvPr/>
        </p:nvSpPr>
        <p:spPr>
          <a:xfrm>
            <a:off x="3038431" y="5324131"/>
            <a:ext cx="1671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4F947B06-AC3B-A34C-9E7D-BDFF1B29839A}"/>
              </a:ext>
            </a:extLst>
          </p:cNvPr>
          <p:cNvCxnSpPr>
            <a:stCxn id="4" idx="3"/>
            <a:endCxn id="5" idx="0"/>
          </p:cNvCxnSpPr>
          <p:nvPr/>
        </p:nvCxnSpPr>
        <p:spPr bwMode="auto">
          <a:xfrm>
            <a:off x="2122220" y="3913062"/>
            <a:ext cx="682790" cy="577334"/>
          </a:xfrm>
          <a:prstGeom prst="curved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1A8AC7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41425CB0-1A0F-4E42-89A5-7F02C67DCE42}"/>
              </a:ext>
            </a:extLst>
          </p:cNvPr>
          <p:cNvCxnSpPr>
            <a:stCxn id="5" idx="3"/>
            <a:endCxn id="6" idx="0"/>
          </p:cNvCxnSpPr>
          <p:nvPr/>
        </p:nvCxnSpPr>
        <p:spPr bwMode="auto">
          <a:xfrm>
            <a:off x="3181188" y="4675062"/>
            <a:ext cx="693196" cy="649069"/>
          </a:xfrm>
          <a:prstGeom prst="curved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1A8AC7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692088-E98F-3E43-B313-AF5EC9805C1F}"/>
              </a:ext>
            </a:extLst>
          </p:cNvPr>
          <p:cNvSpPr txBox="1"/>
          <p:nvPr/>
        </p:nvSpPr>
        <p:spPr>
          <a:xfrm rot="19471421">
            <a:off x="2190205" y="3920528"/>
            <a:ext cx="1143000" cy="346556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0329C7-8FFA-104E-9439-6187ED83B083}"/>
              </a:ext>
            </a:extLst>
          </p:cNvPr>
          <p:cNvSpPr txBox="1"/>
          <p:nvPr/>
        </p:nvSpPr>
        <p:spPr>
          <a:xfrm rot="19471421">
            <a:off x="3333205" y="4408907"/>
            <a:ext cx="1143000" cy="346556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91103F-2C3C-A740-8342-4F69EB770EE6}"/>
              </a:ext>
            </a:extLst>
          </p:cNvPr>
          <p:cNvCxnSpPr>
            <a:cxnSpLocks/>
          </p:cNvCxnSpPr>
          <p:nvPr/>
        </p:nvCxnSpPr>
        <p:spPr bwMode="auto">
          <a:xfrm flipH="1">
            <a:off x="3414936" y="4033196"/>
            <a:ext cx="1877144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0000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C389F0-AF45-1C4C-8B87-17C7B82CEE63}"/>
              </a:ext>
            </a:extLst>
          </p:cNvPr>
          <p:cNvSpPr txBox="1"/>
          <p:nvPr/>
        </p:nvSpPr>
        <p:spPr>
          <a:xfrm>
            <a:off x="5428704" y="3855173"/>
            <a:ext cx="2616717" cy="346556"/>
          </a:xfrm>
          <a:prstGeom prst="rect">
            <a:avLst/>
          </a:prstGeom>
          <a:noFill/>
        </p:spPr>
        <p:txBody>
          <a:bodyPr wrap="none" lIns="38405" tIns="19202" rIns="38405" bIns="19202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Secure Entry Point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20E74-E501-0D4D-9253-F67EA42DC195}"/>
              </a:ext>
            </a:extLst>
          </p:cNvPr>
          <p:cNvSpPr/>
          <p:nvPr/>
        </p:nvSpPr>
        <p:spPr>
          <a:xfrm>
            <a:off x="5459109" y="5944672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B742C-8011-C648-B60D-F201870BF0F0}"/>
              </a:ext>
            </a:extLst>
          </p:cNvPr>
          <p:cNvSpPr txBox="1"/>
          <p:nvPr/>
        </p:nvSpPr>
        <p:spPr>
          <a:xfrm rot="19471421">
            <a:off x="4857204" y="5247107"/>
            <a:ext cx="1143000" cy="346556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</a:p>
        </p:txBody>
      </p:sp>
    </p:spTree>
    <p:extLst>
      <p:ext uri="{BB962C8B-B14F-4D97-AF65-F5344CB8AC3E}">
        <p14:creationId xmlns:p14="http://schemas.microsoft.com/office/powerpoint/2010/main" val="324060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 animBg="1"/>
      <p:bldP spid="11" grpId="0" animBg="1"/>
      <p:bldP spid="14" grpId="0"/>
      <p:bldP spid="15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1E2E-5A26-1A42-95F7-B8F79D3B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Fields and Flags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6CE1-C085-2141-B679-A34869340A5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DNSSEC Updates DNS protocol at the packet level</a:t>
            </a:r>
          </a:p>
          <a:p>
            <a:r>
              <a:rPr lang="en-US" dirty="0"/>
              <a:t>Non-compliant DNS recursive servers </a:t>
            </a:r>
            <a:r>
              <a:rPr lang="en-US" b="1" i="1" dirty="0"/>
              <a:t>should </a:t>
            </a:r>
            <a:r>
              <a:rPr lang="en-US" dirty="0"/>
              <a:t>ignore these:</a:t>
            </a:r>
          </a:p>
          <a:p>
            <a:pPr lvl="1"/>
            <a:r>
              <a:rPr lang="en-US" b="1" dirty="0"/>
              <a:t>CD</a:t>
            </a:r>
            <a:r>
              <a:rPr lang="en-US" dirty="0"/>
              <a:t>: </a:t>
            </a:r>
            <a:r>
              <a:rPr lang="en-US" b="1" dirty="0">
                <a:solidFill>
                  <a:schemeClr val="accent5"/>
                </a:solidFill>
              </a:rPr>
              <a:t>C</a:t>
            </a:r>
            <a:r>
              <a:rPr lang="en-US" dirty="0"/>
              <a:t>hecking </a:t>
            </a:r>
            <a:r>
              <a:rPr lang="en-US" b="1" dirty="0">
                <a:solidFill>
                  <a:schemeClr val="accent5"/>
                </a:solidFill>
              </a:rPr>
              <a:t>D</a:t>
            </a:r>
            <a:r>
              <a:rPr lang="en-US" dirty="0"/>
              <a:t>isabled (ask </a:t>
            </a:r>
            <a:r>
              <a:rPr lang="en-US" dirty="0" err="1"/>
              <a:t>recursing</a:t>
            </a:r>
            <a:r>
              <a:rPr lang="en-US" dirty="0"/>
              <a:t> server to not perform validation, even if DNSSEC signatures are available and verifiable, i.e.: a SEP can be found)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AD</a:t>
            </a:r>
            <a:r>
              <a:rPr lang="en-US" dirty="0"/>
              <a:t>: </a:t>
            </a:r>
            <a:r>
              <a:rPr lang="en-US" b="1" dirty="0">
                <a:solidFill>
                  <a:schemeClr val="accent5"/>
                </a:solidFill>
              </a:rPr>
              <a:t>A</a:t>
            </a:r>
            <a:r>
              <a:rPr lang="en-US" dirty="0"/>
              <a:t>uthenticated </a:t>
            </a:r>
            <a:r>
              <a:rPr lang="en-US" b="1" dirty="0">
                <a:solidFill>
                  <a:schemeClr val="accent5"/>
                </a:solidFill>
              </a:rPr>
              <a:t>D</a:t>
            </a:r>
            <a:r>
              <a:rPr lang="en-US" dirty="0"/>
              <a:t>ata, set on the answer by the validating server if the answer could be validated, and the client requested validation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DO</a:t>
            </a:r>
            <a:r>
              <a:rPr lang="en-US" dirty="0"/>
              <a:t>: </a:t>
            </a:r>
            <a:r>
              <a:rPr lang="en-US" b="1" dirty="0">
                <a:solidFill>
                  <a:schemeClr val="accent5"/>
                </a:solidFill>
              </a:rPr>
              <a:t>D</a:t>
            </a:r>
            <a:r>
              <a:rPr lang="en-US" dirty="0"/>
              <a:t>NSSEC </a:t>
            </a:r>
            <a:r>
              <a:rPr lang="en-US" b="1" dirty="0">
                <a:solidFill>
                  <a:schemeClr val="accent5"/>
                </a:solidFill>
              </a:rPr>
              <a:t>O</a:t>
            </a:r>
            <a:r>
              <a:rPr lang="en-US" dirty="0"/>
              <a:t>K. A new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EDNS0</a:t>
            </a:r>
            <a:r>
              <a:rPr lang="en-US" dirty="0"/>
              <a:t> option to indicate that client supports DNSSEC options </a:t>
            </a:r>
          </a:p>
        </p:txBody>
      </p:sp>
    </p:spTree>
    <p:extLst>
      <p:ext uri="{BB962C8B-B14F-4D97-AF65-F5344CB8AC3E}">
        <p14:creationId xmlns:p14="http://schemas.microsoft.com/office/powerpoint/2010/main" val="2271026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DNSSEC Resource Records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New RR types</a:t>
            </a:r>
          </a:p>
        </p:txBody>
      </p:sp>
    </p:spTree>
    <p:extLst>
      <p:ext uri="{BB962C8B-B14F-4D97-AF65-F5344CB8AC3E}">
        <p14:creationId xmlns:p14="http://schemas.microsoft.com/office/powerpoint/2010/main" val="467467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9737-2D46-394A-9A5F-772AFEA3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7BF-1989-174F-8C14-5AF22B773D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en-US" sz="3000" dirty="0"/>
              <a:t>Adds 5 (five) new DNS Resource Records: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b="1" dirty="0"/>
              <a:t>DNSKEY</a:t>
            </a:r>
            <a:r>
              <a:rPr lang="en-US" dirty="0"/>
              <a:t>: Public key used in zone signing operations.</a:t>
            </a:r>
            <a:br>
              <a:rPr lang="en-US" dirty="0"/>
            </a:br>
            <a:endParaRPr lang="en-US" dirty="0"/>
          </a:p>
          <a:p>
            <a:pPr marL="834390" lvl="1" indent="-514350">
              <a:buFont typeface="+mj-lt"/>
              <a:buAutoNum type="arabicPeriod"/>
            </a:pPr>
            <a:r>
              <a:rPr lang="en-US" b="1" dirty="0"/>
              <a:t>RRSIG</a:t>
            </a:r>
            <a:r>
              <a:rPr lang="en-US" dirty="0"/>
              <a:t>: </a:t>
            </a:r>
            <a:r>
              <a:rPr lang="en-US" dirty="0" err="1"/>
              <a:t>RRset</a:t>
            </a:r>
            <a:r>
              <a:rPr lang="en-US" dirty="0"/>
              <a:t> signature</a:t>
            </a:r>
            <a:br>
              <a:rPr lang="en-US" dirty="0"/>
            </a:br>
            <a:endParaRPr lang="en-US" dirty="0"/>
          </a:p>
          <a:p>
            <a:pPr marL="834390" lvl="1" indent="-514350">
              <a:buFont typeface="+mj-lt"/>
              <a:buAutoNum type="arabicPeriod"/>
            </a:pPr>
            <a:r>
              <a:rPr lang="en-US" b="1" dirty="0"/>
              <a:t>NSEC</a:t>
            </a:r>
            <a:r>
              <a:rPr lang="en-US" dirty="0"/>
              <a:t> &amp;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b="1" dirty="0"/>
              <a:t>NSEC3</a:t>
            </a:r>
            <a:r>
              <a:rPr lang="en-US" dirty="0"/>
              <a:t>: Returned as verifiable evidence that the name and/or RR type does not exist.</a:t>
            </a:r>
            <a:br>
              <a:rPr lang="en-US" dirty="0"/>
            </a:br>
            <a:endParaRPr lang="en-US" dirty="0"/>
          </a:p>
          <a:p>
            <a:pPr marL="834390" lvl="1" indent="-514350">
              <a:buFont typeface="+mj-lt"/>
              <a:buAutoNum type="arabicPeriod"/>
            </a:pPr>
            <a:r>
              <a:rPr lang="en-US" b="1" dirty="0"/>
              <a:t>DS</a:t>
            </a:r>
            <a:r>
              <a:rPr lang="en-US" dirty="0"/>
              <a:t>: Delegation Signer. Contains the hash of the public key used to sign the key which itself will be used to sign the zone data. Follow DS RR's until a ”trusted” zone is reached (ideally the root).</a:t>
            </a:r>
          </a:p>
        </p:txBody>
      </p:sp>
    </p:spTree>
    <p:extLst>
      <p:ext uri="{BB962C8B-B14F-4D97-AF65-F5344CB8AC3E}">
        <p14:creationId xmlns:p14="http://schemas.microsoft.com/office/powerpoint/2010/main" val="4031890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DD82-6BFB-4A48-A9D6-42DB197A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RR: DNSKEY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6AC99-F555-FB4D-B769-E74AA22E99B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" y="3429000"/>
            <a:ext cx="7907338" cy="2700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FLAGS determines the usage of the key (ZSK or KSK)</a:t>
            </a:r>
          </a:p>
          <a:p>
            <a:r>
              <a:rPr lang="en-US" dirty="0"/>
              <a:t>PROTOCOL is always 3 (DNSSEC)</a:t>
            </a:r>
          </a:p>
          <a:p>
            <a:r>
              <a:rPr lang="en-US" dirty="0"/>
              <a:t>ALGORITHM can be (3: DSA/SHA-1, 5: RSA/SHA1, 8: RSA/SHA-256, 12: ECC-GOST)</a:t>
            </a:r>
          </a:p>
          <a:p>
            <a:pPr lvl="1"/>
            <a:r>
              <a:rPr lang="en-US" dirty="0">
                <a:hlinkClick r:id="rId2"/>
              </a:rPr>
              <a:t>http://www.iana.org/assignments/dns-sec-alg-numbers/dns-sec-alg-numbers.xml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A92564-8B97-C744-812A-542A30D39DE9}"/>
              </a:ext>
            </a:extLst>
          </p:cNvPr>
          <p:cNvSpPr/>
          <p:nvPr/>
        </p:nvSpPr>
        <p:spPr>
          <a:xfrm>
            <a:off x="620480" y="1370736"/>
            <a:ext cx="74676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latin typeface="Courier"/>
                <a:cs typeface="Courier"/>
              </a:rPr>
              <a:t>e</a:t>
            </a:r>
            <a:r>
              <a:rPr lang="en-US" sz="1800" dirty="0" err="1">
                <a:latin typeface="Courier"/>
                <a:cs typeface="Courier"/>
              </a:rPr>
              <a:t>xample.com</a:t>
            </a:r>
            <a:r>
              <a:rPr lang="en-US" sz="1800" dirty="0">
                <a:latin typeface="Courier"/>
                <a:cs typeface="Courier"/>
              </a:rPr>
              <a:t>.	43200 DNSKEY	  256   3   7 (</a:t>
            </a:r>
            <a:br>
              <a:rPr lang="en-US" sz="1800" dirty="0">
                <a:latin typeface="Courier"/>
                <a:cs typeface="Courier"/>
              </a:rPr>
            </a:br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"/>
                <a:cs typeface="Courier"/>
              </a:rPr>
              <a:t>AwEAAbinasY+k</a:t>
            </a:r>
            <a:r>
              <a:rPr lang="en-US" sz="1800" dirty="0">
                <a:latin typeface="Courier"/>
                <a:cs typeface="Courier"/>
              </a:rPr>
              <a:t>/9xD4MBBa3QvhjuOHIpe319SFbWYIRj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	/nbmVZfJnSw7By1cV3Tm7ZlLqNbcB86nVFMSQ3JjOFMr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	</a:t>
            </a:r>
          </a:p>
          <a:p>
            <a:pPr algn="l"/>
            <a:r>
              <a:rPr lang="da-DK" sz="1800" dirty="0">
                <a:latin typeface="Courier"/>
                <a:cs typeface="Courier"/>
              </a:rPr>
              <a:t>	....) ; ZSK; </a:t>
            </a:r>
            <a:r>
              <a:rPr lang="da-DK" sz="1800" dirty="0" err="1">
                <a:latin typeface="Courier"/>
                <a:cs typeface="Courier"/>
              </a:rPr>
              <a:t>key</a:t>
            </a:r>
            <a:r>
              <a:rPr lang="da-DK" sz="1800" dirty="0">
                <a:latin typeface="Courier"/>
                <a:cs typeface="Courier"/>
              </a:rPr>
              <a:t> id = 23807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6A307-E56A-0744-8E91-AE1AF2108512}"/>
              </a:ext>
            </a:extLst>
          </p:cNvPr>
          <p:cNvSpPr/>
          <p:nvPr/>
        </p:nvSpPr>
        <p:spPr>
          <a:xfrm>
            <a:off x="620480" y="1372463"/>
            <a:ext cx="1676400" cy="4572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>
              <a:latin typeface="Abadi MT Condensed Light"/>
              <a:cs typeface="Abadi MT Condensed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D54A0F-9D77-DD4A-889E-E76A6F8D31D3}"/>
              </a:ext>
            </a:extLst>
          </p:cNvPr>
          <p:cNvSpPr/>
          <p:nvPr/>
        </p:nvSpPr>
        <p:spPr>
          <a:xfrm>
            <a:off x="3287480" y="1372463"/>
            <a:ext cx="990600" cy="4572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>
              <a:latin typeface="Abadi MT Condensed Light"/>
              <a:cs typeface="Abadi MT Condensed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175C45-EB5B-0645-9D62-AB3DCF04802B}"/>
              </a:ext>
            </a:extLst>
          </p:cNvPr>
          <p:cNvSpPr/>
          <p:nvPr/>
        </p:nvSpPr>
        <p:spPr>
          <a:xfrm>
            <a:off x="4506680" y="1372463"/>
            <a:ext cx="685800" cy="4572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>
              <a:latin typeface="Abadi MT Condensed Light"/>
              <a:cs typeface="Abadi MT Condensed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06BC5C-0A41-6648-A3DA-0AFB31A0121F}"/>
              </a:ext>
            </a:extLst>
          </p:cNvPr>
          <p:cNvSpPr/>
          <p:nvPr/>
        </p:nvSpPr>
        <p:spPr>
          <a:xfrm>
            <a:off x="5344880" y="1372463"/>
            <a:ext cx="381000" cy="4572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>
              <a:latin typeface="Abadi MT Condensed Light"/>
              <a:cs typeface="Abadi MT Condensed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07B59F-B544-9F4A-AB2A-5874FAFA5535}"/>
              </a:ext>
            </a:extLst>
          </p:cNvPr>
          <p:cNvSpPr/>
          <p:nvPr/>
        </p:nvSpPr>
        <p:spPr>
          <a:xfrm>
            <a:off x="5878280" y="1372463"/>
            <a:ext cx="381000" cy="4572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>
              <a:latin typeface="Abadi MT Condensed Light"/>
              <a:cs typeface="Abadi MT Condensed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E0C847-2DFD-4141-AB52-5328F29DFF1A}"/>
              </a:ext>
            </a:extLst>
          </p:cNvPr>
          <p:cNvSpPr/>
          <p:nvPr/>
        </p:nvSpPr>
        <p:spPr>
          <a:xfrm>
            <a:off x="1043608" y="1905863"/>
            <a:ext cx="6248400" cy="6858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>
              <a:latin typeface="Abadi MT Condensed Light"/>
              <a:cs typeface="Abadi MT Condensed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5BDF6D-1D14-C442-A98B-B625BE9B3764}"/>
              </a:ext>
            </a:extLst>
          </p:cNvPr>
          <p:cNvSpPr/>
          <p:nvPr/>
        </p:nvSpPr>
        <p:spPr>
          <a:xfrm>
            <a:off x="3995936" y="2667863"/>
            <a:ext cx="990600" cy="4572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>
              <a:latin typeface="Abadi MT Condensed Light"/>
              <a:cs typeface="Abadi MT Condensed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A04F1C-115E-804C-BD1C-7F31A0B425E0}"/>
              </a:ext>
            </a:extLst>
          </p:cNvPr>
          <p:cNvSpPr/>
          <p:nvPr/>
        </p:nvSpPr>
        <p:spPr>
          <a:xfrm>
            <a:off x="961773" y="1003131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5A87A4"/>
                </a:solidFill>
                <a:latin typeface="Source Sans Pro"/>
                <a:cs typeface="Source Sans Pro"/>
              </a:rPr>
              <a:t>OWNER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E57F7F-61A3-F041-B123-7B796C09CF97}"/>
              </a:ext>
            </a:extLst>
          </p:cNvPr>
          <p:cNvSpPr/>
          <p:nvPr/>
        </p:nvSpPr>
        <p:spPr>
          <a:xfrm>
            <a:off x="3416323" y="991463"/>
            <a:ext cx="69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5A87A4"/>
                </a:solidFill>
                <a:latin typeface="Source Sans Pro"/>
                <a:cs typeface="Source Sans Pro"/>
              </a:rPr>
              <a:t>TYPE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F18851-69B5-594D-88D3-CD6381860CE8}"/>
              </a:ext>
            </a:extLst>
          </p:cNvPr>
          <p:cNvSpPr/>
          <p:nvPr/>
        </p:nvSpPr>
        <p:spPr>
          <a:xfrm>
            <a:off x="4429989" y="1003131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5A87A4"/>
                </a:solidFill>
                <a:latin typeface="Source Sans Pro"/>
                <a:cs typeface="Source Sans Pro"/>
              </a:rPr>
              <a:t>FLAGS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05130-F083-E245-A506-0A72ADD6040B}"/>
              </a:ext>
            </a:extLst>
          </p:cNvPr>
          <p:cNvSpPr/>
          <p:nvPr/>
        </p:nvSpPr>
        <p:spPr>
          <a:xfrm>
            <a:off x="4925135" y="698331"/>
            <a:ext cx="1303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5A87A4"/>
                </a:solidFill>
                <a:latin typeface="Source Sans Pro"/>
                <a:cs typeface="Source Sans Pro"/>
              </a:rPr>
              <a:t>PROTOCOL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3A9800-ECE1-7A43-A26F-744F83215D3C}"/>
              </a:ext>
            </a:extLst>
          </p:cNvPr>
          <p:cNvSpPr/>
          <p:nvPr/>
        </p:nvSpPr>
        <p:spPr>
          <a:xfrm>
            <a:off x="5845034" y="1003131"/>
            <a:ext cx="1404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5A87A4"/>
                </a:solidFill>
                <a:latin typeface="Source Sans Pro"/>
                <a:cs typeface="Source Sans Pro"/>
              </a:rPr>
              <a:t>ALGORITHM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4AC8CB-D46A-F441-BDC9-48DCDC30EF80}"/>
              </a:ext>
            </a:extLst>
          </p:cNvPr>
          <p:cNvSpPr/>
          <p:nvPr/>
        </p:nvSpPr>
        <p:spPr>
          <a:xfrm>
            <a:off x="5868144" y="2603331"/>
            <a:ext cx="1402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5A87A4"/>
                </a:solidFill>
                <a:latin typeface="Source Sans Pro"/>
                <a:cs typeface="Source Sans Pro"/>
              </a:rPr>
              <a:t>PUBLIC KEY</a:t>
            </a:r>
          </a:p>
          <a:p>
            <a:r>
              <a:rPr lang="en-US" sz="1800" b="1" dirty="0">
                <a:solidFill>
                  <a:srgbClr val="5A87A4"/>
                </a:solidFill>
                <a:latin typeface="Source Sans Pro"/>
                <a:cs typeface="Source Sans Pro"/>
              </a:rPr>
              <a:t>(BASE64)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E9A8A-F2D8-BB4B-9B1F-9B99B027594C}"/>
              </a:ext>
            </a:extLst>
          </p:cNvPr>
          <p:cNvSpPr/>
          <p:nvPr/>
        </p:nvSpPr>
        <p:spPr>
          <a:xfrm>
            <a:off x="4080525" y="3125063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5A87A4"/>
                </a:solidFill>
                <a:latin typeface="Source Sans Pro"/>
                <a:cs typeface="Source Sans Pro"/>
              </a:rPr>
              <a:t>KEY ID</a:t>
            </a:r>
          </a:p>
        </p:txBody>
      </p:sp>
    </p:spTree>
    <p:extLst>
      <p:ext uri="{BB962C8B-B14F-4D97-AF65-F5344CB8AC3E}">
        <p14:creationId xmlns:p14="http://schemas.microsoft.com/office/powerpoint/2010/main" val="174075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4446-8F1F-D44D-97FC-ECC25BA0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DNSKEY: Two keys, not one…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84C4D-491E-DD41-983E-55A233095BD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There are in practice at least </a:t>
            </a:r>
            <a:r>
              <a:rPr lang="en-US" b="1" dirty="0">
                <a:solidFill>
                  <a:srgbClr val="FF8B33"/>
                </a:solidFill>
              </a:rPr>
              <a:t>two</a:t>
            </a:r>
            <a:r>
              <a:rPr lang="en-US" dirty="0">
                <a:solidFill>
                  <a:srgbClr val="FF8B33"/>
                </a:solidFill>
              </a:rPr>
              <a:t> </a:t>
            </a:r>
            <a:r>
              <a:rPr lang="en-US" dirty="0"/>
              <a:t>DNSKEY </a:t>
            </a:r>
            <a:r>
              <a:rPr lang="en-US" i="1" dirty="0"/>
              <a:t>pairs</a:t>
            </a:r>
            <a:r>
              <a:rPr lang="en-US" dirty="0"/>
              <a:t> for every zone</a:t>
            </a:r>
          </a:p>
          <a:p>
            <a:r>
              <a:rPr lang="en-US" dirty="0"/>
              <a:t>Originally, </a:t>
            </a:r>
            <a:r>
              <a:rPr lang="en-US" b="1" dirty="0"/>
              <a:t>one</a:t>
            </a:r>
            <a:r>
              <a:rPr lang="en-US" dirty="0"/>
              <a:t> key-pair (public, private) defined for the zone</a:t>
            </a:r>
          </a:p>
          <a:p>
            <a:pPr lvl="1"/>
            <a:r>
              <a:rPr lang="en-US" b="1" dirty="0"/>
              <a:t>private</a:t>
            </a:r>
            <a:r>
              <a:rPr lang="en-US" dirty="0"/>
              <a:t>: key used to sign the zone data (</a:t>
            </a:r>
            <a:r>
              <a:rPr lang="en-US" dirty="0" err="1"/>
              <a:t>RRsets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public</a:t>
            </a:r>
            <a:r>
              <a:rPr lang="en-US" dirty="0"/>
              <a:t>: key published (DNSKEY) in the zone</a:t>
            </a:r>
          </a:p>
          <a:p>
            <a:r>
              <a:rPr lang="en-US" dirty="0"/>
              <a:t>DNSSEC works fine with a single key pair</a:t>
            </a:r>
          </a:p>
          <a:p>
            <a:r>
              <a:rPr lang="en-US" dirty="0"/>
              <a:t>Problem with using a single key:</a:t>
            </a:r>
          </a:p>
          <a:p>
            <a:pPr lvl="1"/>
            <a:r>
              <a:rPr lang="en-US" dirty="0"/>
              <a:t>Every time the key is updated, the DS record must be updated on the parent zone as well</a:t>
            </a:r>
          </a:p>
          <a:p>
            <a:pPr lvl="1"/>
            <a:r>
              <a:rPr lang="en-US" dirty="0"/>
              <a:t>Introduction of </a:t>
            </a:r>
            <a:r>
              <a:rPr lang="en-US" b="1" dirty="0">
                <a:solidFill>
                  <a:srgbClr val="FF8B33"/>
                </a:solidFill>
              </a:rPr>
              <a:t>K</a:t>
            </a:r>
            <a:r>
              <a:rPr lang="en-US" dirty="0"/>
              <a:t>ey </a:t>
            </a:r>
            <a:r>
              <a:rPr lang="en-US" b="1" dirty="0">
                <a:solidFill>
                  <a:srgbClr val="FF8B33"/>
                </a:solidFill>
              </a:rPr>
              <a:t>S</a:t>
            </a:r>
            <a:r>
              <a:rPr lang="en-US" dirty="0"/>
              <a:t>igning </a:t>
            </a:r>
            <a:r>
              <a:rPr lang="en-US" b="1" dirty="0">
                <a:solidFill>
                  <a:srgbClr val="FF8B33"/>
                </a:solidFill>
              </a:rPr>
              <a:t>K</a:t>
            </a:r>
            <a:r>
              <a:rPr lang="en-US" dirty="0"/>
              <a:t>ey (flags=257)</a:t>
            </a:r>
          </a:p>
        </p:txBody>
      </p:sp>
    </p:spTree>
    <p:extLst>
      <p:ext uri="{BB962C8B-B14F-4D97-AF65-F5344CB8AC3E}">
        <p14:creationId xmlns:p14="http://schemas.microsoft.com/office/powerpoint/2010/main" val="258672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Recap: How DNS works</a:t>
            </a:r>
          </a:p>
          <a:p>
            <a:r>
              <a:rPr lang="en-US" dirty="0"/>
              <a:t>Understanding DNSSEC</a:t>
            </a:r>
          </a:p>
          <a:p>
            <a:pPr lvl="1"/>
            <a:r>
              <a:rPr lang="en-US" dirty="0"/>
              <a:t>What DNSSEC solves and what not</a:t>
            </a:r>
          </a:p>
          <a:p>
            <a:pPr lvl="1"/>
            <a:r>
              <a:rPr lang="en-US" dirty="0"/>
              <a:t>Brief reminder on Cryptography</a:t>
            </a:r>
          </a:p>
          <a:p>
            <a:pPr lvl="1"/>
            <a:r>
              <a:rPr lang="en-US" dirty="0"/>
              <a:t>How DNSSEC works</a:t>
            </a:r>
          </a:p>
          <a:p>
            <a:r>
              <a:rPr lang="en-US" dirty="0"/>
              <a:t>New Concepts</a:t>
            </a:r>
          </a:p>
          <a:p>
            <a:pPr lvl="1"/>
            <a:r>
              <a:rPr lang="en-US" dirty="0"/>
              <a:t>Secure Entry Points and Chain of trust</a:t>
            </a:r>
          </a:p>
          <a:p>
            <a:pPr lvl="1"/>
            <a:r>
              <a:rPr lang="en-US" dirty="0"/>
              <a:t>New </a:t>
            </a:r>
            <a:r>
              <a:rPr lang="en-US" dirty="0" err="1"/>
              <a:t>RRsigs</a:t>
            </a:r>
            <a:r>
              <a:rPr lang="en-US" dirty="0"/>
              <a:t> and flags</a:t>
            </a:r>
          </a:p>
          <a:p>
            <a:pPr lvl="1"/>
            <a:r>
              <a:rPr lang="en-US" dirty="0"/>
              <a:t>Key Rollovers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87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9043-1E45-7848-9011-5C9F45CD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KSK and ZSK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7DF8-E309-CE49-A393-5971046728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Key Signing Key (KSK)</a:t>
            </a:r>
          </a:p>
          <a:p>
            <a:pPr lvl="1"/>
            <a:r>
              <a:rPr lang="en-US" dirty="0"/>
              <a:t>Pointed to by parent zone in the form of DS (Delegation Signer). Also called Secure Entry Point.</a:t>
            </a:r>
          </a:p>
          <a:p>
            <a:pPr lvl="1"/>
            <a:r>
              <a:rPr lang="en-US" dirty="0"/>
              <a:t>Used to sign the Zone Signing Key</a:t>
            </a:r>
          </a:p>
          <a:p>
            <a:pPr lvl="1"/>
            <a:r>
              <a:rPr lang="en-US" dirty="0"/>
              <a:t>Flags: 256</a:t>
            </a:r>
          </a:p>
          <a:p>
            <a:r>
              <a:rPr lang="en-US" dirty="0"/>
              <a:t>Zone Signing Key (ZSK)</a:t>
            </a:r>
          </a:p>
          <a:p>
            <a:pPr lvl="1"/>
            <a:r>
              <a:rPr lang="en-US" dirty="0"/>
              <a:t>Signed by the KSK</a:t>
            </a:r>
          </a:p>
          <a:p>
            <a:pPr lvl="1"/>
            <a:r>
              <a:rPr lang="en-US" dirty="0"/>
              <a:t>Used to sign the zone data </a:t>
            </a:r>
            <a:r>
              <a:rPr lang="en-US" dirty="0" err="1"/>
              <a:t>RRsets</a:t>
            </a:r>
            <a:endParaRPr lang="en-US" dirty="0"/>
          </a:p>
          <a:p>
            <a:pPr lvl="1"/>
            <a:r>
              <a:rPr lang="en-US" dirty="0"/>
              <a:t>Flags: 257</a:t>
            </a:r>
          </a:p>
          <a:p>
            <a:r>
              <a:rPr lang="en-US" dirty="0"/>
              <a:t>This decoupling allows for independent updating of the ZSK without having to update the KSK, and involve the parents (i.e. less administrative interaction)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90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088F-E1A2-7749-9987-D445A68F2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RR: RRSIG (Resource Record Signature)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16E0-5648-BE4D-9DFF-125743FAB670}"/>
              </a:ext>
            </a:extLst>
          </p:cNvPr>
          <p:cNvSpPr/>
          <p:nvPr/>
        </p:nvSpPr>
        <p:spPr>
          <a:xfrm>
            <a:off x="609600" y="1028342"/>
            <a:ext cx="83548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Courier"/>
                <a:cs typeface="Consolas" panose="020B0609020204030204" pitchFamily="49" charset="0"/>
              </a:rPr>
              <a:t>example.com</a:t>
            </a:r>
            <a:r>
              <a:rPr lang="en-US" sz="1800" dirty="0">
                <a:latin typeface="Courier"/>
                <a:cs typeface="Consolas" panose="020B0609020204030204" pitchFamily="49" charset="0"/>
              </a:rPr>
              <a:t>.	 600	A 	192.168.10.10</a:t>
            </a:r>
          </a:p>
          <a:p>
            <a:pPr algn="l"/>
            <a:r>
              <a:rPr lang="en-US" sz="1800" dirty="0" err="1">
                <a:latin typeface="Courier"/>
                <a:cs typeface="Consolas" panose="020B0609020204030204" pitchFamily="49" charset="0"/>
              </a:rPr>
              <a:t>example.com</a:t>
            </a:r>
            <a:r>
              <a:rPr lang="en-US" sz="1800" dirty="0">
                <a:latin typeface="Courier"/>
                <a:cs typeface="Consolas" panose="020B0609020204030204" pitchFamily="49" charset="0"/>
              </a:rPr>
              <a:t>.	 600	A 	192.168.23.45</a:t>
            </a:r>
          </a:p>
          <a:p>
            <a:pPr algn="l"/>
            <a:endParaRPr lang="en-US" sz="1800" dirty="0">
              <a:latin typeface="Courier"/>
              <a:cs typeface="Consolas" panose="020B0609020204030204" pitchFamily="49" charset="0"/>
            </a:endParaRPr>
          </a:p>
          <a:p>
            <a:pPr algn="l"/>
            <a:endParaRPr lang="en-US" sz="1800" dirty="0">
              <a:latin typeface="Courier"/>
              <a:cs typeface="Consolas" panose="020B0609020204030204" pitchFamily="49" charset="0"/>
            </a:endParaRPr>
          </a:p>
          <a:p>
            <a:pPr algn="l"/>
            <a:br>
              <a:rPr lang="en-US" sz="1800" dirty="0">
                <a:latin typeface="Courier"/>
                <a:cs typeface="Consolas" panose="020B0609020204030204" pitchFamily="49" charset="0"/>
              </a:rPr>
            </a:br>
            <a:r>
              <a:rPr lang="en-US" sz="1800" dirty="0" err="1">
                <a:latin typeface="Courier"/>
                <a:cs typeface="Consolas" panose="020B0609020204030204" pitchFamily="49" charset="0"/>
              </a:rPr>
              <a:t>example.com</a:t>
            </a:r>
            <a:r>
              <a:rPr lang="en-US" sz="1800" dirty="0">
                <a:latin typeface="Courier"/>
                <a:cs typeface="Consolas" panose="020B0609020204030204" pitchFamily="49" charset="0"/>
              </a:rPr>
              <a:t>.	 600  RRSIG     A     7     2     600 (</a:t>
            </a:r>
          </a:p>
          <a:p>
            <a:pPr algn="l"/>
            <a:br>
              <a:rPr lang="en-US" sz="1800" dirty="0">
                <a:latin typeface="Courier"/>
                <a:cs typeface="Consolas" panose="020B0609020204030204" pitchFamily="49" charset="0"/>
              </a:rPr>
            </a:br>
            <a:endParaRPr lang="en-US" sz="1800" dirty="0">
              <a:latin typeface="Courier"/>
              <a:cs typeface="Consolas" panose="020B0609020204030204" pitchFamily="49" charset="0"/>
            </a:endParaRPr>
          </a:p>
          <a:p>
            <a:pPr algn="l"/>
            <a:endParaRPr lang="en-US" sz="1800" dirty="0">
              <a:latin typeface="Courier"/>
              <a:cs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urier"/>
                <a:cs typeface="Consolas" panose="020B0609020204030204" pitchFamily="49" charset="0"/>
              </a:rPr>
              <a:t>  20180115154303   20171017154303  23807  </a:t>
            </a:r>
            <a:r>
              <a:rPr lang="en-US" sz="1800" dirty="0" err="1">
                <a:latin typeface="Courier"/>
                <a:cs typeface="Consolas" panose="020B0609020204030204" pitchFamily="49" charset="0"/>
              </a:rPr>
              <a:t>example.com</a:t>
            </a:r>
            <a:r>
              <a:rPr lang="en-US" sz="1800" dirty="0">
                <a:latin typeface="Courier"/>
                <a:cs typeface="Consolas" panose="020B0609020204030204" pitchFamily="49" charset="0"/>
              </a:rPr>
              <a:t>.</a:t>
            </a:r>
            <a:br>
              <a:rPr lang="en-US" sz="1800" dirty="0">
                <a:latin typeface="Courier"/>
                <a:cs typeface="Consolas" panose="020B0609020204030204" pitchFamily="49" charset="0"/>
              </a:rPr>
            </a:br>
            <a:br>
              <a:rPr lang="en-US" sz="1800" dirty="0">
                <a:latin typeface="Courier"/>
                <a:cs typeface="Consolas" panose="020B0609020204030204" pitchFamily="49" charset="0"/>
              </a:rPr>
            </a:br>
            <a:endParaRPr lang="en-US" sz="1800" dirty="0">
              <a:latin typeface="Courier"/>
              <a:cs typeface="Consolas" panose="020B0609020204030204" pitchFamily="49" charset="0"/>
            </a:endParaRPr>
          </a:p>
          <a:p>
            <a:pPr algn="l"/>
            <a:endParaRPr lang="en-US" sz="1800" dirty="0">
              <a:latin typeface="Courier"/>
              <a:cs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urier"/>
                <a:cs typeface="Consolas" panose="020B0609020204030204" pitchFamily="49" charset="0"/>
              </a:rPr>
              <a:t>  CoYkYPqE8Jv6UaVJgRrh7u16m/cEFGtFM8TArbJdaiPu</a:t>
            </a:r>
          </a:p>
          <a:p>
            <a:pPr algn="l"/>
            <a:r>
              <a:rPr lang="en-US" sz="1800" dirty="0">
                <a:latin typeface="Courier"/>
                <a:cs typeface="Consolas" panose="020B0609020204030204" pitchFamily="49" charset="0"/>
              </a:rPr>
              <a:t>  W77wZhrvonoBEyqYbhQ1yDaS74u9whECEe08gfoe1FGg</a:t>
            </a:r>
          </a:p>
          <a:p>
            <a:pPr algn="l"/>
            <a:r>
              <a:rPr lang="en-US" sz="1800" dirty="0">
                <a:latin typeface="Courier"/>
                <a:cs typeface="Consolas" panose="020B0609020204030204" pitchFamily="49" charset="0"/>
              </a:rPr>
              <a:t>  . . .</a:t>
            </a:r>
          </a:p>
          <a:p>
            <a:pPr algn="l"/>
            <a:r>
              <a:rPr lang="en-US" sz="1800" dirty="0">
                <a:latin typeface="Courier"/>
                <a:cs typeface="Consolas" panose="020B0609020204030204" pitchFamily="49" charset="0"/>
              </a:rPr>
              <a:t>  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541AE-BD54-DA4C-A9AD-FB571CC6FAB4}"/>
              </a:ext>
            </a:extLst>
          </p:cNvPr>
          <p:cNvSpPr/>
          <p:nvPr/>
        </p:nvSpPr>
        <p:spPr>
          <a:xfrm>
            <a:off x="609600" y="1028342"/>
            <a:ext cx="5791200" cy="685800"/>
          </a:xfrm>
          <a:prstGeom prst="rect">
            <a:avLst/>
          </a:prstGeom>
          <a:ln w="28575" cmpd="sng">
            <a:solidFill>
              <a:srgbClr val="126F74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>
              <a:latin typeface="Abadi MT Condensed Light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448EFF-9133-D546-AFA8-1558585D14DA}"/>
              </a:ext>
            </a:extLst>
          </p:cNvPr>
          <p:cNvSpPr/>
          <p:nvPr/>
        </p:nvSpPr>
        <p:spPr>
          <a:xfrm flipV="1">
            <a:off x="609600" y="2399942"/>
            <a:ext cx="1676400" cy="3810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>
              <a:latin typeface="Abadi MT Condensed Light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25F44-A53C-304B-92BD-9BF14AFEA833}"/>
              </a:ext>
            </a:extLst>
          </p:cNvPr>
          <p:cNvSpPr/>
          <p:nvPr/>
        </p:nvSpPr>
        <p:spPr>
          <a:xfrm flipV="1">
            <a:off x="3200400" y="2399942"/>
            <a:ext cx="990600" cy="3810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>
              <a:latin typeface="Abadi MT Condensed Light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1A08B5-C784-914A-817D-F7621D0C79E9}"/>
              </a:ext>
            </a:extLst>
          </p:cNvPr>
          <p:cNvSpPr/>
          <p:nvPr/>
        </p:nvSpPr>
        <p:spPr>
          <a:xfrm flipV="1">
            <a:off x="4616823" y="2399942"/>
            <a:ext cx="381000" cy="3810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>
              <a:latin typeface="Abadi MT Condensed Light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2FA759-37D7-6849-B8DC-0C053F30C2AC}"/>
              </a:ext>
            </a:extLst>
          </p:cNvPr>
          <p:cNvSpPr/>
          <p:nvPr/>
        </p:nvSpPr>
        <p:spPr>
          <a:xfrm flipV="1">
            <a:off x="5410200" y="2399942"/>
            <a:ext cx="381000" cy="3810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>
              <a:latin typeface="Abadi MT Condensed Light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48DBF-38B1-E14C-9045-27D4B5A08738}"/>
              </a:ext>
            </a:extLst>
          </p:cNvPr>
          <p:cNvSpPr/>
          <p:nvPr/>
        </p:nvSpPr>
        <p:spPr>
          <a:xfrm flipV="1">
            <a:off x="6248400" y="2399942"/>
            <a:ext cx="381000" cy="3810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>
              <a:latin typeface="Abadi MT Condensed Light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3F3602-0422-7841-9BB0-F5169F76E1B0}"/>
              </a:ext>
            </a:extLst>
          </p:cNvPr>
          <p:cNvSpPr/>
          <p:nvPr/>
        </p:nvSpPr>
        <p:spPr>
          <a:xfrm flipV="1">
            <a:off x="7086600" y="2399942"/>
            <a:ext cx="609600" cy="3810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>
              <a:latin typeface="Abadi MT Condensed Light"/>
              <a:cs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471AF-C061-2043-B2F9-707D24C91325}"/>
              </a:ext>
            </a:extLst>
          </p:cNvPr>
          <p:cNvSpPr/>
          <p:nvPr/>
        </p:nvSpPr>
        <p:spPr>
          <a:xfrm flipV="1">
            <a:off x="914400" y="3466742"/>
            <a:ext cx="1981200" cy="3810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>
              <a:latin typeface="Abadi MT Condensed Light"/>
              <a:cs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B7AB97-C311-6A40-B951-C54EED30E0B4}"/>
              </a:ext>
            </a:extLst>
          </p:cNvPr>
          <p:cNvSpPr/>
          <p:nvPr/>
        </p:nvSpPr>
        <p:spPr>
          <a:xfrm flipV="1">
            <a:off x="3276600" y="3466742"/>
            <a:ext cx="1981200" cy="3810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>
              <a:latin typeface="Abadi MT Condensed Light"/>
              <a:cs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A4D739-067D-364C-980D-78A9FBCA2B05}"/>
              </a:ext>
            </a:extLst>
          </p:cNvPr>
          <p:cNvSpPr/>
          <p:nvPr/>
        </p:nvSpPr>
        <p:spPr>
          <a:xfrm flipV="1">
            <a:off x="5436096" y="3466742"/>
            <a:ext cx="762000" cy="3810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>
              <a:latin typeface="Abadi MT Condensed Light"/>
              <a:cs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F89A8E-8828-2D48-92F9-82D461B1C847}"/>
              </a:ext>
            </a:extLst>
          </p:cNvPr>
          <p:cNvSpPr/>
          <p:nvPr/>
        </p:nvSpPr>
        <p:spPr>
          <a:xfrm flipV="1">
            <a:off x="6397070" y="3466742"/>
            <a:ext cx="1524000" cy="3810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>
              <a:latin typeface="Abadi MT Condensed Light"/>
              <a:cs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248B0C-14AF-AB4B-AE35-10FBD1E7469A}"/>
              </a:ext>
            </a:extLst>
          </p:cNvPr>
          <p:cNvSpPr/>
          <p:nvPr/>
        </p:nvSpPr>
        <p:spPr>
          <a:xfrm>
            <a:off x="638681" y="1999832"/>
            <a:ext cx="10377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5A87A4"/>
                </a:solidFill>
                <a:latin typeface="Source Sans Pro"/>
                <a:cs typeface="Consolas" panose="020B0609020204030204" pitchFamily="49" charset="0"/>
              </a:rPr>
              <a:t>OWNER</a:t>
            </a: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2ED96E-2340-B54D-BEF6-95A118307FAC}"/>
              </a:ext>
            </a:extLst>
          </p:cNvPr>
          <p:cNvSpPr/>
          <p:nvPr/>
        </p:nvSpPr>
        <p:spPr>
          <a:xfrm>
            <a:off x="3124200" y="1999832"/>
            <a:ext cx="753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5A87A4"/>
                </a:solidFill>
                <a:latin typeface="Source Sans Pro"/>
                <a:cs typeface="Consolas" panose="020B0609020204030204" pitchFamily="49" charset="0"/>
              </a:rPr>
              <a:t>TYPE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47CD97-9A76-5D47-834D-571D762E1762}"/>
              </a:ext>
            </a:extLst>
          </p:cNvPr>
          <p:cNvSpPr/>
          <p:nvPr/>
        </p:nvSpPr>
        <p:spPr>
          <a:xfrm>
            <a:off x="3850387" y="1714142"/>
            <a:ext cx="1864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5A87A4"/>
                </a:solidFill>
                <a:latin typeface="Source Sans Pro"/>
                <a:cs typeface="Consolas" panose="020B0609020204030204" pitchFamily="49" charset="0"/>
              </a:rPr>
              <a:t>TYPE COVERED</a:t>
            </a:r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48CF48-5EE5-7E4A-88D6-91627BBDC6C1}"/>
              </a:ext>
            </a:extLst>
          </p:cNvPr>
          <p:cNvSpPr/>
          <p:nvPr/>
        </p:nvSpPr>
        <p:spPr>
          <a:xfrm>
            <a:off x="5257800" y="1999832"/>
            <a:ext cx="6206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5A87A4"/>
                </a:solidFill>
                <a:latin typeface="Source Sans Pro"/>
                <a:cs typeface="Consolas" panose="020B0609020204030204" pitchFamily="49" charset="0"/>
              </a:rPr>
              <a:t>ALG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FB538-27C0-2641-B375-0BB4BE66F57C}"/>
              </a:ext>
            </a:extLst>
          </p:cNvPr>
          <p:cNvSpPr/>
          <p:nvPr/>
        </p:nvSpPr>
        <p:spPr>
          <a:xfrm>
            <a:off x="5901358" y="1714142"/>
            <a:ext cx="1162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5A87A4"/>
                </a:solidFill>
                <a:latin typeface="Source Sans Pro"/>
                <a:cs typeface="Consolas" panose="020B0609020204030204" pitchFamily="49" charset="0"/>
              </a:rPr>
              <a:t>#LABELS</a:t>
            </a: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2F3B1E-6283-2045-B51D-75F718EFBF21}"/>
              </a:ext>
            </a:extLst>
          </p:cNvPr>
          <p:cNvSpPr/>
          <p:nvPr/>
        </p:nvSpPr>
        <p:spPr>
          <a:xfrm>
            <a:off x="7081930" y="1999832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5A87A4"/>
                </a:solidFill>
                <a:latin typeface="Source Sans Pro"/>
                <a:cs typeface="Consolas" panose="020B0609020204030204" pitchFamily="49" charset="0"/>
              </a:rPr>
              <a:t>TTL</a:t>
            </a: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627349-A42F-074D-B9E7-56227E425608}"/>
              </a:ext>
            </a:extLst>
          </p:cNvPr>
          <p:cNvSpPr/>
          <p:nvPr/>
        </p:nvSpPr>
        <p:spPr>
          <a:xfrm>
            <a:off x="838200" y="3066632"/>
            <a:ext cx="20749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5A87A4"/>
                </a:solidFill>
                <a:latin typeface="Source Sans Pro"/>
                <a:cs typeface="Consolas" panose="020B0609020204030204" pitchFamily="49" charset="0"/>
              </a:rPr>
              <a:t>SIG. EXPIRATION</a:t>
            </a: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A26978-FD59-CF43-ADE5-A681AC7A784A}"/>
              </a:ext>
            </a:extLst>
          </p:cNvPr>
          <p:cNvSpPr/>
          <p:nvPr/>
        </p:nvSpPr>
        <p:spPr>
          <a:xfrm>
            <a:off x="3200400" y="3085742"/>
            <a:ext cx="19543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5A87A4"/>
                </a:solidFill>
                <a:latin typeface="Source Sans Pro"/>
                <a:cs typeface="Consolas" panose="020B0609020204030204" pitchFamily="49" charset="0"/>
              </a:rPr>
              <a:t>SIG. INCEPTION</a:t>
            </a:r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D8326D-84E9-EF41-86BD-27E5E8268C8C}"/>
              </a:ext>
            </a:extLst>
          </p:cNvPr>
          <p:cNvSpPr/>
          <p:nvPr/>
        </p:nvSpPr>
        <p:spPr>
          <a:xfrm>
            <a:off x="5405224" y="3085742"/>
            <a:ext cx="9156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5A87A4"/>
                </a:solidFill>
                <a:latin typeface="Source Sans Pro"/>
                <a:cs typeface="Consolas" panose="020B0609020204030204" pitchFamily="49" charset="0"/>
              </a:rPr>
              <a:t>KEY ID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B3215D-C7C2-8348-A9DC-4E3FDFA5D101}"/>
              </a:ext>
            </a:extLst>
          </p:cNvPr>
          <p:cNvSpPr/>
          <p:nvPr/>
        </p:nvSpPr>
        <p:spPr>
          <a:xfrm>
            <a:off x="6423203" y="3085742"/>
            <a:ext cx="1749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5A87A4"/>
                </a:solidFill>
                <a:latin typeface="Source Sans Pro"/>
                <a:cs typeface="Consolas" panose="020B0609020204030204" pitchFamily="49" charset="0"/>
              </a:rPr>
              <a:t>SIGNER NAME</a:t>
            </a:r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E5A8A2-0188-E741-AEE5-866F938D3188}"/>
              </a:ext>
            </a:extLst>
          </p:cNvPr>
          <p:cNvSpPr/>
          <p:nvPr/>
        </p:nvSpPr>
        <p:spPr>
          <a:xfrm>
            <a:off x="914400" y="4609742"/>
            <a:ext cx="6477000" cy="9144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>
              <a:latin typeface="Abadi MT Condensed Light"/>
              <a:cs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C43249-5AA3-394E-BB00-01B04D20A587}"/>
              </a:ext>
            </a:extLst>
          </p:cNvPr>
          <p:cNvSpPr/>
          <p:nvPr/>
        </p:nvSpPr>
        <p:spPr>
          <a:xfrm>
            <a:off x="1187979" y="4209632"/>
            <a:ext cx="1492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5A87A4"/>
                </a:solidFill>
                <a:latin typeface="Source Sans Pro"/>
                <a:cs typeface="Consolas" panose="020B0609020204030204" pitchFamily="49" charset="0"/>
              </a:rPr>
              <a:t>SIGNATURE</a:t>
            </a:r>
            <a:endParaRPr lang="en-US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C5F358-4ADF-7D45-A0A1-8DBB431E0C13}"/>
              </a:ext>
            </a:extLst>
          </p:cNvPr>
          <p:cNvSpPr/>
          <p:nvPr/>
        </p:nvSpPr>
        <p:spPr>
          <a:xfrm flipV="1">
            <a:off x="2590800" y="1104542"/>
            <a:ext cx="533400" cy="5334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>
              <a:latin typeface="Abadi MT Condensed Ligh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62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7" grpId="0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DF5B-9D41-6347-A525-91472E5A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RRSIG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638DA-DCE8-3840-A2BA-9385C17A08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Typical default values</a:t>
            </a:r>
          </a:p>
          <a:p>
            <a:pPr lvl="1"/>
            <a:r>
              <a:rPr lang="en-US" dirty="0"/>
              <a:t>Signature inception time is 1 hour before.</a:t>
            </a:r>
          </a:p>
          <a:p>
            <a:pPr lvl="1"/>
            <a:r>
              <a:rPr lang="en-US" dirty="0"/>
              <a:t>Signature expiration is 30 from now</a:t>
            </a:r>
          </a:p>
          <a:p>
            <a:pPr lvl="1"/>
            <a:r>
              <a:rPr lang="en-US" dirty="0"/>
              <a:t>Proper timekeeping (NTP) is required</a:t>
            </a:r>
          </a:p>
          <a:p>
            <a:r>
              <a:rPr lang="en-US" dirty="0"/>
              <a:t>What happens when signatures run out?</a:t>
            </a:r>
          </a:p>
          <a:p>
            <a:pPr lvl="1"/>
            <a:r>
              <a:rPr lang="en-US" dirty="0"/>
              <a:t>SERVFAIL</a:t>
            </a:r>
          </a:p>
          <a:p>
            <a:pPr lvl="1"/>
            <a:r>
              <a:rPr lang="en-US" dirty="0"/>
              <a:t>Domain effectively disappears from the Internet for validating resolvers</a:t>
            </a:r>
          </a:p>
          <a:p>
            <a:r>
              <a:rPr lang="en-US" dirty="0"/>
              <a:t>Note that </a:t>
            </a:r>
            <a:r>
              <a:rPr lang="en-US" i="1" dirty="0"/>
              <a:t>keys</a:t>
            </a:r>
            <a:r>
              <a:rPr lang="en-US" dirty="0"/>
              <a:t> do </a:t>
            </a:r>
            <a:r>
              <a:rPr lang="en-US" b="1" dirty="0"/>
              <a:t>not</a:t>
            </a:r>
            <a:r>
              <a:rPr lang="en-US" dirty="0"/>
              <a:t> expire</a:t>
            </a:r>
          </a:p>
          <a:p>
            <a:r>
              <a:rPr lang="en-US" dirty="0"/>
              <a:t>No all </a:t>
            </a:r>
            <a:r>
              <a:rPr lang="en-US" dirty="0" err="1"/>
              <a:t>RRSets</a:t>
            </a:r>
            <a:r>
              <a:rPr lang="en-US" dirty="0"/>
              <a:t> need to be resigned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5766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7E19-81AD-EA4E-835A-6178C858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RR: NSEC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7AC8A-2751-1842-A88F-8A09D944A42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" y="800100"/>
            <a:ext cx="7907338" cy="1447800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NXDomains</a:t>
            </a:r>
            <a:r>
              <a:rPr lang="en-US" dirty="0"/>
              <a:t> also must be verified</a:t>
            </a:r>
          </a:p>
          <a:p>
            <a:r>
              <a:rPr lang="en-US" dirty="0"/>
              <a:t>NSEC provides a pointer to the </a:t>
            </a:r>
            <a:r>
              <a:rPr lang="en-US" b="1" dirty="0"/>
              <a:t>N</a:t>
            </a:r>
            <a:r>
              <a:rPr lang="en-US" dirty="0"/>
              <a:t>ext </a:t>
            </a:r>
            <a:r>
              <a:rPr lang="en-US" b="1" dirty="0" err="1"/>
              <a:t>SEC</a:t>
            </a:r>
            <a:r>
              <a:rPr lang="en-US" dirty="0" err="1"/>
              <a:t>ure</a:t>
            </a:r>
            <a:r>
              <a:rPr lang="en-US" dirty="0"/>
              <a:t> record in the chain of records.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C87A7-239B-7241-81A2-C8D61145F511}"/>
              </a:ext>
            </a:extLst>
          </p:cNvPr>
          <p:cNvSpPr txBox="1"/>
          <p:nvPr/>
        </p:nvSpPr>
        <p:spPr>
          <a:xfrm>
            <a:off x="4386244" y="2962489"/>
            <a:ext cx="4038600" cy="219321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8405" tIns="19202" rIns="38405" bIns="19202" rtlCol="0">
            <a:spAutoFit/>
          </a:bodyPr>
          <a:lstStyle/>
          <a:p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myzone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				NS		…</a:t>
            </a:r>
          </a:p>
          <a:p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alpha.myzone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			A		…</a:t>
            </a:r>
          </a:p>
          <a:p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beta.myzone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			CNAME	…</a:t>
            </a:r>
          </a:p>
          <a:p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charlie.myzone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		A		…</a:t>
            </a:r>
          </a:p>
          <a:p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delta.myzone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			MX		…</a:t>
            </a:r>
          </a:p>
          <a:p>
            <a:b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zulu.myzone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			A		…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4419AD3-D37E-5546-9901-C1DB4F39FEC1}"/>
              </a:ext>
            </a:extLst>
          </p:cNvPr>
          <p:cNvSpPr/>
          <p:nvPr/>
        </p:nvSpPr>
        <p:spPr>
          <a:xfrm>
            <a:off x="881044" y="3907214"/>
            <a:ext cx="1371600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en-US" sz="1800" b="1" dirty="0">
                <a:latin typeface="Source Sans Pro"/>
                <a:cs typeface="Source Sans Pro"/>
              </a:rPr>
              <a:t>RESOLVER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BBC2D9-7C86-6E42-A937-D244AF3757E7}"/>
              </a:ext>
            </a:extLst>
          </p:cNvPr>
          <p:cNvSpPr/>
          <p:nvPr/>
        </p:nvSpPr>
        <p:spPr>
          <a:xfrm>
            <a:off x="5220072" y="2564904"/>
            <a:ext cx="200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Source Sans Pro"/>
                <a:cs typeface="Source Sans Pro"/>
              </a:rPr>
              <a:t>AUTH for </a:t>
            </a:r>
            <a:r>
              <a:rPr lang="en-US" sz="1800" b="1" dirty="0" err="1">
                <a:latin typeface="Source Sans Pro"/>
                <a:cs typeface="Source Sans Pro"/>
              </a:rPr>
              <a:t>myzone</a:t>
            </a:r>
            <a:r>
              <a:rPr lang="en-US" sz="1800" b="1" dirty="0">
                <a:latin typeface="Source Sans Pro"/>
                <a:cs typeface="Source Sans Pro"/>
              </a:rPr>
              <a:t>.</a:t>
            </a:r>
            <a:endParaRPr lang="en-US" sz="1800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027BAC1B-E872-9745-85DA-940E3B59FC66}"/>
              </a:ext>
            </a:extLst>
          </p:cNvPr>
          <p:cNvCxnSpPr>
            <a:stCxn id="5" idx="0"/>
            <a:endCxn id="4" idx="1"/>
          </p:cNvCxnSpPr>
          <p:nvPr/>
        </p:nvCxnSpPr>
        <p:spPr bwMode="auto">
          <a:xfrm rot="16200000" flipH="1">
            <a:off x="2900602" y="2573455"/>
            <a:ext cx="151883" cy="2819400"/>
          </a:xfrm>
          <a:prstGeom prst="curvedConnector4">
            <a:avLst>
              <a:gd name="adj1" fmla="val -278397"/>
              <a:gd name="adj2" fmla="val 63222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1A8AC7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41D3C93-F56A-EA4F-A8C3-87CD962C346D}"/>
              </a:ext>
            </a:extLst>
          </p:cNvPr>
          <p:cNvSpPr/>
          <p:nvPr/>
        </p:nvSpPr>
        <p:spPr>
          <a:xfrm>
            <a:off x="1262044" y="2865239"/>
            <a:ext cx="251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err="1">
                <a:latin typeface="Source Sans Pro"/>
                <a:cs typeface="Source Sans Pro"/>
              </a:rPr>
              <a:t>omega.myzone</a:t>
            </a:r>
            <a:r>
              <a:rPr lang="en-US" sz="2400" b="1" i="1" dirty="0">
                <a:latin typeface="Source Sans Pro"/>
                <a:cs typeface="Source Sans Pro"/>
              </a:rPr>
              <a:t> ?</a:t>
            </a:r>
            <a:endParaRPr lang="en-US" sz="2400" b="1" i="1" dirty="0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683FD0ED-9538-984E-81FF-F5D553C4C49A}"/>
              </a:ext>
            </a:extLst>
          </p:cNvPr>
          <p:cNvCxnSpPr>
            <a:endCxn id="5" idx="3"/>
          </p:cNvCxnSpPr>
          <p:nvPr/>
        </p:nvCxnSpPr>
        <p:spPr bwMode="auto">
          <a:xfrm rot="10800000">
            <a:off x="2252644" y="4111526"/>
            <a:ext cx="2133600" cy="663178"/>
          </a:xfrm>
          <a:prstGeom prst="curvedConnector3">
            <a:avLst>
              <a:gd name="adj1" fmla="val 46499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FF8B3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DDE3EE8-C8BC-3345-9C34-72A5425A39AB}"/>
              </a:ext>
            </a:extLst>
          </p:cNvPr>
          <p:cNvSpPr/>
          <p:nvPr/>
        </p:nvSpPr>
        <p:spPr>
          <a:xfrm>
            <a:off x="957244" y="4585573"/>
            <a:ext cx="342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Source Sans Pro"/>
                <a:cs typeface="Source Sans Pro"/>
              </a:rPr>
              <a:t>NSEC</a:t>
            </a:r>
          </a:p>
          <a:p>
            <a:r>
              <a:rPr lang="en-US" sz="1800" b="1" dirty="0">
                <a:latin typeface="Source Sans Pro"/>
                <a:cs typeface="Source Sans Pro"/>
              </a:rPr>
              <a:t>] </a:t>
            </a:r>
            <a:r>
              <a:rPr lang="en-US" sz="1800" b="1" dirty="0" err="1">
                <a:latin typeface="Source Sans Pro"/>
                <a:cs typeface="Source Sans Pro"/>
              </a:rPr>
              <a:t>delta.myzone</a:t>
            </a:r>
            <a:r>
              <a:rPr lang="en-US" sz="1800" b="1" dirty="0">
                <a:latin typeface="Source Sans Pro"/>
                <a:cs typeface="Source Sans Pro"/>
              </a:rPr>
              <a:t>. , </a:t>
            </a:r>
            <a:r>
              <a:rPr lang="en-US" sz="1800" b="1" dirty="0" err="1">
                <a:latin typeface="Source Sans Pro"/>
                <a:cs typeface="Source Sans Pro"/>
              </a:rPr>
              <a:t>zulu.myzone</a:t>
            </a:r>
            <a:r>
              <a:rPr lang="en-US" sz="1800" b="1" dirty="0">
                <a:latin typeface="Source Sans Pro"/>
                <a:cs typeface="Source Sans Pro"/>
              </a:rPr>
              <a:t>.[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73790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F5BF-109A-5245-B98B-EFBAAE7F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RR: NSEC3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498B-81DC-634F-958E-6C695A758D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" y="800100"/>
            <a:ext cx="7907338" cy="1447800"/>
          </a:xfrm>
        </p:spPr>
        <p:txBody>
          <a:bodyPr/>
          <a:lstStyle/>
          <a:p>
            <a:r>
              <a:rPr lang="en-US" dirty="0"/>
              <a:t>To avoid concerns about “zone enumeration”</a:t>
            </a:r>
          </a:p>
          <a:p>
            <a:r>
              <a:rPr lang="en-US" dirty="0"/>
              <a:t>To avoid large zone-files: opt-out concept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61B707-CC92-0241-B820-5C9958DFA188}"/>
              </a:ext>
            </a:extLst>
          </p:cNvPr>
          <p:cNvSpPr txBox="1"/>
          <p:nvPr/>
        </p:nvSpPr>
        <p:spPr>
          <a:xfrm>
            <a:off x="5508104" y="3294276"/>
            <a:ext cx="3124200" cy="188543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8405" tIns="19202" rIns="38405" bIns="19202" rtlCol="0">
            <a:spAutoFit/>
          </a:bodyPr>
          <a:lstStyle/>
          <a:p>
            <a:pPr algn="l"/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</a:t>
            </a:r>
            <a:r>
              <a:rPr lang="en-US" sz="2000" b="1" i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zulu.myzone</a:t>
            </a:r>
            <a:r>
              <a:rPr lang="en-US" sz="2000" b="1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</a:t>
            </a:r>
            <a:r>
              <a:rPr lang="en-US" sz="2000" b="1" i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myzone</a:t>
            </a:r>
            <a:r>
              <a:rPr lang="en-US" sz="2000" b="1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</a:t>
            </a:r>
            <a:r>
              <a:rPr lang="en-US" sz="2000" b="1" i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delta.myzone</a:t>
            </a:r>
            <a:r>
              <a:rPr lang="en-US" sz="2000" b="1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b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</a:t>
            </a:r>
            <a:r>
              <a:rPr lang="en-US" sz="2000" b="1" i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charlie.myzone</a:t>
            </a:r>
            <a:r>
              <a:rPr lang="en-US" sz="2000" b="1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H(</a:t>
            </a:r>
            <a:r>
              <a:rPr lang="en-US" sz="2000" b="1" i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beta.myzone</a:t>
            </a:r>
            <a:r>
              <a:rPr lang="en-US" sz="2000" b="1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</a:t>
            </a:r>
            <a:r>
              <a:rPr lang="en-US" sz="2000" b="1" i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alpha.myzone</a:t>
            </a:r>
            <a:r>
              <a:rPr lang="en-US" sz="2000" b="1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5B3013-5DB9-3340-A94A-5E202CD26235}"/>
              </a:ext>
            </a:extLst>
          </p:cNvPr>
          <p:cNvSpPr/>
          <p:nvPr/>
        </p:nvSpPr>
        <p:spPr>
          <a:xfrm>
            <a:off x="5940152" y="2370946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1-Way Hash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D662D-A8B6-454C-9AD0-7EC65C98DA8D}"/>
              </a:ext>
            </a:extLst>
          </p:cNvPr>
          <p:cNvSpPr/>
          <p:nvPr/>
        </p:nvSpPr>
        <p:spPr>
          <a:xfrm>
            <a:off x="5292080" y="2789820"/>
            <a:ext cx="331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AUTH for </a:t>
            </a:r>
            <a:r>
              <a:rPr lang="en-US" sz="18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myzone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digests.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ADF43DB-442A-894C-A3EF-2D8C25B64330}"/>
              </a:ext>
            </a:extLst>
          </p:cNvPr>
          <p:cNvSpPr/>
          <p:nvPr/>
        </p:nvSpPr>
        <p:spPr>
          <a:xfrm>
            <a:off x="1016496" y="3798386"/>
            <a:ext cx="1371600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RESOLVER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50BAA8BE-CB61-4743-97C1-38DC9ADB0FFC}"/>
              </a:ext>
            </a:extLst>
          </p:cNvPr>
          <p:cNvCxnSpPr>
            <a:stCxn id="7" idx="0"/>
          </p:cNvCxnSpPr>
          <p:nvPr/>
        </p:nvCxnSpPr>
        <p:spPr bwMode="auto">
          <a:xfrm rot="16200000" flipH="1">
            <a:off x="3478352" y="2022330"/>
            <a:ext cx="105490" cy="3657602"/>
          </a:xfrm>
          <a:prstGeom prst="curvedConnector4">
            <a:avLst>
              <a:gd name="adj1" fmla="val -216703"/>
              <a:gd name="adj2" fmla="val 59375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1A8AC7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2591B9B-F65C-4F44-9560-4CD22BFF7A3D}"/>
              </a:ext>
            </a:extLst>
          </p:cNvPr>
          <p:cNvSpPr/>
          <p:nvPr/>
        </p:nvSpPr>
        <p:spPr>
          <a:xfrm>
            <a:off x="1397496" y="2756411"/>
            <a:ext cx="2814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omega.myzone</a:t>
            </a:r>
            <a:r>
              <a:rPr lang="en-US" sz="2400" b="1" i="1" dirty="0"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D3C2D59-02FF-2F4C-AB6F-7A57B92FDE09}"/>
              </a:ext>
            </a:extLst>
          </p:cNvPr>
          <p:cNvCxnSpPr>
            <a:endCxn id="7" idx="3"/>
          </p:cNvCxnSpPr>
          <p:nvPr/>
        </p:nvCxnSpPr>
        <p:spPr bwMode="auto">
          <a:xfrm rot="10800000">
            <a:off x="2388096" y="4002698"/>
            <a:ext cx="2971800" cy="510778"/>
          </a:xfrm>
          <a:prstGeom prst="curvedConnector3">
            <a:avLst>
              <a:gd name="adj1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FF8B3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18DA88A-056F-E749-8D8C-514506C6C7AB}"/>
              </a:ext>
            </a:extLst>
          </p:cNvPr>
          <p:cNvSpPr/>
          <p:nvPr/>
        </p:nvSpPr>
        <p:spPr>
          <a:xfrm>
            <a:off x="251520" y="4491147"/>
            <a:ext cx="53598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NSEC3</a:t>
            </a:r>
          </a:p>
          <a:p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] H(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charlie.myzone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.) , H(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alpha.myzone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.) [</a:t>
            </a:r>
          </a:p>
        </p:txBody>
      </p:sp>
    </p:spTree>
    <p:extLst>
      <p:ext uri="{BB962C8B-B14F-4D97-AF65-F5344CB8AC3E}">
        <p14:creationId xmlns:p14="http://schemas.microsoft.com/office/powerpoint/2010/main" val="274224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9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F604-2FBF-454F-9138-59FDDCE7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RR: DS (Delegation Server)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2C6C-E51E-5A45-B6E8-50DDFE9F02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" y="800100"/>
            <a:ext cx="7907338" cy="26289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Hash of the KSK of the child zone</a:t>
            </a:r>
          </a:p>
          <a:p>
            <a:pPr>
              <a:lnSpc>
                <a:spcPct val="80000"/>
              </a:lnSpc>
            </a:pPr>
            <a:r>
              <a:rPr lang="en-US" dirty="0"/>
              <a:t>Stored in the parent zone, together with the NS RRs indicating a delegation of the child zone.</a:t>
            </a:r>
          </a:p>
          <a:p>
            <a:pPr>
              <a:lnSpc>
                <a:spcPct val="80000"/>
              </a:lnSpc>
            </a:pPr>
            <a:r>
              <a:rPr lang="en-US" dirty="0"/>
              <a:t>The DS record for the child zone is signed together with the rest of the parent zone data</a:t>
            </a:r>
          </a:p>
          <a:p>
            <a:pPr>
              <a:lnSpc>
                <a:spcPct val="80000"/>
              </a:lnSpc>
            </a:pPr>
            <a:r>
              <a:rPr lang="en-US" dirty="0"/>
              <a:t>NS records are NOT signed (they are a hint/pointer)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C33EB3-63CE-2E4D-BC3A-BB61F23A3366}"/>
              </a:ext>
            </a:extLst>
          </p:cNvPr>
          <p:cNvSpPr/>
          <p:nvPr/>
        </p:nvSpPr>
        <p:spPr>
          <a:xfrm>
            <a:off x="609600" y="4077072"/>
            <a:ext cx="790733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myzone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.			DS		61138		5	1 F6CD025B3F5D0304089505354A0115584B56D683</a:t>
            </a:r>
          </a:p>
          <a:p>
            <a:pPr algn="l"/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myzone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.			DS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61138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5	2 CCBC0B557510E4256E88C01B0B1336AC4ED6FE08C8268CC1AA5FBF00 5DCE3210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8AAA8D-3DB1-E045-95A0-F0BB9DF2587F}"/>
              </a:ext>
            </a:extLst>
          </p:cNvPr>
          <p:cNvSpPr/>
          <p:nvPr/>
        </p:nvSpPr>
        <p:spPr>
          <a:xfrm flipV="1">
            <a:off x="5151718" y="4056112"/>
            <a:ext cx="381000" cy="3810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>
              <a:latin typeface="Abadi MT Condensed Light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D4F918-5CDC-5542-AA52-D585852FE8EB}"/>
              </a:ext>
            </a:extLst>
          </p:cNvPr>
          <p:cNvSpPr/>
          <p:nvPr/>
        </p:nvSpPr>
        <p:spPr>
          <a:xfrm flipV="1">
            <a:off x="5148064" y="4869160"/>
            <a:ext cx="381000" cy="38100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vert="vert" wrap="square" rtlCol="0" anchor="ctr">
            <a:spAutoFit/>
          </a:bodyPr>
          <a:lstStyle/>
          <a:p>
            <a:pPr algn="ctr"/>
            <a:endParaRPr lang="en-US" sz="9600" b="1" dirty="0">
              <a:latin typeface="Abadi MT Condensed Light"/>
              <a:cs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A794F6-ECFA-B348-88D7-6AA1D94802E3}"/>
              </a:ext>
            </a:extLst>
          </p:cNvPr>
          <p:cNvCxnSpPr/>
          <p:nvPr/>
        </p:nvCxnSpPr>
        <p:spPr bwMode="auto">
          <a:xfrm flipH="1">
            <a:off x="5562600" y="3848472"/>
            <a:ext cx="609600" cy="3810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1A8AC7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D2F2F9-4BBE-CA40-B3B3-254204AE5C05}"/>
              </a:ext>
            </a:extLst>
          </p:cNvPr>
          <p:cNvCxnSpPr/>
          <p:nvPr/>
        </p:nvCxnSpPr>
        <p:spPr bwMode="auto">
          <a:xfrm flipH="1">
            <a:off x="5486400" y="3848472"/>
            <a:ext cx="685800" cy="9906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1A8AC7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386DC41-47EE-904A-A633-00052885AE2C}"/>
              </a:ext>
            </a:extLst>
          </p:cNvPr>
          <p:cNvSpPr/>
          <p:nvPr/>
        </p:nvSpPr>
        <p:spPr>
          <a:xfrm>
            <a:off x="4038600" y="3543673"/>
            <a:ext cx="381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Digest type 1 = SHA-1, 2 = SHA-256</a:t>
            </a:r>
          </a:p>
        </p:txBody>
      </p:sp>
    </p:spTree>
    <p:extLst>
      <p:ext uri="{BB962C8B-B14F-4D97-AF65-F5344CB8AC3E}">
        <p14:creationId xmlns:p14="http://schemas.microsoft.com/office/powerpoint/2010/main" val="168958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3F53-6404-3B4D-9BD1-086A15F6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status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3320D-6469-C540-8D95-EF29A86DCBB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Secure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Resolver is able to build a chain of signed DNSKEY and DS RRs from a trusted security anchor to the </a:t>
            </a:r>
            <a:r>
              <a:rPr lang="en-US" dirty="0" err="1"/>
              <a:t>RRset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Insecure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Resolver knows that it has no chain of signed DNSKEY and DS RRs from any trusted starting point to the </a:t>
            </a:r>
            <a:r>
              <a:rPr lang="en-US" dirty="0" err="1"/>
              <a:t>RRset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b="1" dirty="0"/>
              <a:t>Bogus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Resolver believes that it ought to be able to establish a chain of trust but for which it is unable to do so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May indicate an attack but may also indicate a configuration error or some form of data corruption</a:t>
            </a:r>
          </a:p>
          <a:p>
            <a:pPr>
              <a:lnSpc>
                <a:spcPct val="90000"/>
              </a:lnSpc>
            </a:pPr>
            <a:r>
              <a:rPr lang="en-US" b="1" dirty="0"/>
              <a:t>Indeterminate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trust anchor to indicate if the zone and children should be secure.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Resolver is not able to determine whether the </a:t>
            </a:r>
            <a:r>
              <a:rPr lang="en-US" dirty="0" err="1"/>
              <a:t>RRset</a:t>
            </a:r>
            <a:r>
              <a:rPr lang="en-US" dirty="0"/>
              <a:t> should be signed.</a:t>
            </a:r>
          </a:p>
        </p:txBody>
      </p:sp>
    </p:spTree>
    <p:extLst>
      <p:ext uri="{BB962C8B-B14F-4D97-AF65-F5344CB8AC3E}">
        <p14:creationId xmlns:p14="http://schemas.microsoft.com/office/powerpoint/2010/main" val="3325122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Signatures expiration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…and Key Rollovers</a:t>
            </a:r>
          </a:p>
        </p:txBody>
      </p:sp>
    </p:spTree>
    <p:extLst>
      <p:ext uri="{BB962C8B-B14F-4D97-AF65-F5344CB8AC3E}">
        <p14:creationId xmlns:p14="http://schemas.microsoft.com/office/powerpoint/2010/main" val="1131178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430E-7ACA-164E-8DE5-FA111321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expiration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80F5-71D0-3047-94CC-60950E1CDC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For ISC BIND</a:t>
            </a:r>
          </a:p>
          <a:p>
            <a:pPr lvl="1"/>
            <a:r>
              <a:rPr lang="en-US" dirty="0"/>
              <a:t>Signatures are per default 30 days</a:t>
            </a:r>
          </a:p>
          <a:p>
            <a:r>
              <a:rPr lang="en-US" dirty="0"/>
              <a:t>Need for regular re-signing:</a:t>
            </a:r>
          </a:p>
          <a:p>
            <a:pPr lvl="1"/>
            <a:r>
              <a:rPr lang="en-US" dirty="0"/>
              <a:t>To maintain a constant window of validity for the signatures of the existing </a:t>
            </a:r>
            <a:r>
              <a:rPr lang="en-US" dirty="0" err="1"/>
              <a:t>RRset</a:t>
            </a:r>
            <a:endParaRPr lang="en-US" dirty="0"/>
          </a:p>
          <a:p>
            <a:pPr lvl="1"/>
            <a:r>
              <a:rPr lang="en-US" dirty="0"/>
              <a:t>To sign new and updated </a:t>
            </a:r>
            <a:r>
              <a:rPr lang="en-US" dirty="0" err="1"/>
              <a:t>RRsets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 of jitter to avoid having to resign all expiring </a:t>
            </a:r>
            <a:r>
              <a:rPr lang="en-US" dirty="0" err="1"/>
              <a:t>RRsets</a:t>
            </a:r>
            <a:r>
              <a:rPr lang="en-US" dirty="0"/>
              <a:t> at the same time</a:t>
            </a:r>
          </a:p>
          <a:p>
            <a:r>
              <a:rPr lang="en-US" dirty="0"/>
              <a:t>The keys themselves do NOT expire…</a:t>
            </a:r>
          </a:p>
          <a:p>
            <a:r>
              <a:rPr lang="en-US" dirty="0"/>
              <a:t>But they may need to be rolled over...</a:t>
            </a:r>
          </a:p>
        </p:txBody>
      </p:sp>
    </p:spTree>
    <p:extLst>
      <p:ext uri="{BB962C8B-B14F-4D97-AF65-F5344CB8AC3E}">
        <p14:creationId xmlns:p14="http://schemas.microsoft.com/office/powerpoint/2010/main" val="2508734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F8DE-093C-B242-A862-07290D27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Rollovers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9B1FF-01FD-7744-9ABA-7BF3A0E8992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Try to minimize impact</a:t>
            </a:r>
          </a:p>
          <a:p>
            <a:pPr lvl="1"/>
            <a:r>
              <a:rPr lang="en-US" dirty="0"/>
              <a:t>Short validity of signatures</a:t>
            </a:r>
          </a:p>
          <a:p>
            <a:pPr lvl="1"/>
            <a:r>
              <a:rPr lang="en-US" dirty="0"/>
              <a:t>Regular key rollover</a:t>
            </a:r>
          </a:p>
          <a:p>
            <a:r>
              <a:rPr lang="en-US" dirty="0"/>
              <a:t>Remember: DNSKEYs do not have timestamps</a:t>
            </a:r>
          </a:p>
          <a:p>
            <a:pPr lvl="1"/>
            <a:r>
              <a:rPr lang="en-US" dirty="0"/>
              <a:t>the RRSIG over the DNSKEY has the timestamp</a:t>
            </a:r>
          </a:p>
          <a:p>
            <a:r>
              <a:rPr lang="en-US" dirty="0"/>
              <a:t>Key rollover involves second party or parties:</a:t>
            </a:r>
          </a:p>
          <a:p>
            <a:pPr lvl="1"/>
            <a:r>
              <a:rPr lang="en-US" dirty="0"/>
              <a:t>State to be maintained during rollover</a:t>
            </a:r>
          </a:p>
          <a:p>
            <a:pPr lvl="1"/>
            <a:r>
              <a:rPr lang="en-US" dirty="0"/>
              <a:t>Operationally expensive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0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DNS Works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Quick Recap</a:t>
            </a:r>
          </a:p>
        </p:txBody>
      </p:sp>
    </p:spTree>
    <p:extLst>
      <p:ext uri="{BB962C8B-B14F-4D97-AF65-F5344CB8AC3E}">
        <p14:creationId xmlns:p14="http://schemas.microsoft.com/office/powerpoint/2010/main" val="1376595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9BAD-26CC-7249-AABC-CCABCDD4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rollovers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DEC93-8368-A34A-8400-353D90B9A4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Two methods for doing key rollover</a:t>
            </a:r>
          </a:p>
          <a:p>
            <a:pPr lvl="1"/>
            <a:r>
              <a:rPr lang="en-US" dirty="0"/>
              <a:t>Pre-Publish</a:t>
            </a:r>
          </a:p>
          <a:p>
            <a:pPr lvl="1"/>
            <a:r>
              <a:rPr lang="en-US" dirty="0"/>
              <a:t>Double Signature</a:t>
            </a:r>
          </a:p>
          <a:p>
            <a:r>
              <a:rPr lang="en-US" dirty="0"/>
              <a:t>KSK and ZSK rollover use different methods.</a:t>
            </a:r>
          </a:p>
          <a:p>
            <a:pPr lvl="1"/>
            <a:r>
              <a:rPr lang="en-US" dirty="0"/>
              <a:t>Remember that KSK needs to interact with parent zone to update DS record.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56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64B7-7FFE-B742-BA87-5E6B41E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Rollovers: Pre-Publish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CB64-3AB4-5244-BA91-3698507E70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ZSK Rollover using the pre-publish method</a:t>
            </a:r>
            <a:br>
              <a:rPr lang="en-US" dirty="0"/>
            </a:br>
            <a:endParaRPr lang="en-US" dirty="0"/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Wait for old zone data to expire from caches (TTL)</a:t>
            </a:r>
            <a:br>
              <a:rPr lang="en-US" dirty="0"/>
            </a:br>
            <a:endParaRPr lang="en-US" dirty="0"/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Sign the zone with the KSK and published ZSK</a:t>
            </a:r>
            <a:br>
              <a:rPr lang="en-US" dirty="0"/>
            </a:br>
            <a:endParaRPr lang="en-US" dirty="0"/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Wait for old zone data to expire from caches</a:t>
            </a:r>
            <a:br>
              <a:rPr lang="en-US" dirty="0"/>
            </a:br>
            <a:endParaRPr lang="en-US" dirty="0"/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Adjust Key list and sign the zone with new ZSK</a:t>
            </a:r>
          </a:p>
        </p:txBody>
      </p:sp>
    </p:spTree>
    <p:extLst>
      <p:ext uri="{BB962C8B-B14F-4D97-AF65-F5344CB8AC3E}">
        <p14:creationId xmlns:p14="http://schemas.microsoft.com/office/powerpoint/2010/main" val="336002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F74E-874F-D243-934F-E978B11B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Rollovers: Pre-Publish method</a:t>
            </a:r>
            <a:br>
              <a:rPr lang="en-US" dirty="0"/>
            </a:b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D7A806-5530-3F41-913B-E982AB2DA0C5}"/>
              </a:ext>
            </a:extLst>
          </p:cNvPr>
          <p:cNvCxnSpPr/>
          <p:nvPr/>
        </p:nvCxnSpPr>
        <p:spPr bwMode="auto">
          <a:xfrm>
            <a:off x="381000" y="1447800"/>
            <a:ext cx="85344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91556E0-6C2D-C543-8B8A-DD3CCC865A1E}"/>
              </a:ext>
            </a:extLst>
          </p:cNvPr>
          <p:cNvSpPr/>
          <p:nvPr/>
        </p:nvSpPr>
        <p:spPr>
          <a:xfrm>
            <a:off x="152400" y="1925661"/>
            <a:ext cx="900000" cy="318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b="1" dirty="0">
                <a:latin typeface="Source Sans Pro"/>
                <a:cs typeface="Source Sans Pro"/>
              </a:rPr>
              <a:t>KSK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4A1B8-C35D-6C4D-8D82-C12EB23AFCFB}"/>
              </a:ext>
            </a:extLst>
          </p:cNvPr>
          <p:cNvSpPr/>
          <p:nvPr/>
        </p:nvSpPr>
        <p:spPr>
          <a:xfrm>
            <a:off x="152400" y="2611461"/>
            <a:ext cx="900000" cy="318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b="1" dirty="0">
                <a:latin typeface="Source Sans Pro"/>
                <a:cs typeface="Source Sans Pro"/>
              </a:rPr>
              <a:t>ZSK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9B1F85-A827-6D45-8510-5DAD530CA2E9}"/>
              </a:ext>
            </a:extLst>
          </p:cNvPr>
          <p:cNvCxnSpPr/>
          <p:nvPr/>
        </p:nvCxnSpPr>
        <p:spPr bwMode="auto">
          <a:xfrm>
            <a:off x="2286000" y="1447800"/>
            <a:ext cx="0" cy="3276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93866D-B945-C146-859C-39843009CC1C}"/>
              </a:ext>
            </a:extLst>
          </p:cNvPr>
          <p:cNvCxnSpPr/>
          <p:nvPr/>
        </p:nvCxnSpPr>
        <p:spPr bwMode="auto">
          <a:xfrm>
            <a:off x="2895600" y="1447800"/>
            <a:ext cx="0" cy="3276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423DC2C-6C37-6040-B220-A010CC2C8854}"/>
              </a:ext>
            </a:extLst>
          </p:cNvPr>
          <p:cNvGrpSpPr/>
          <p:nvPr/>
        </p:nvGrpSpPr>
        <p:grpSpPr>
          <a:xfrm>
            <a:off x="2286000" y="4812268"/>
            <a:ext cx="609600" cy="674132"/>
            <a:chOff x="2286000" y="5867400"/>
            <a:chExt cx="609600" cy="674132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1EE4A176-FD7E-2C46-9771-985D2C80198E}"/>
                </a:ext>
              </a:extLst>
            </p:cNvPr>
            <p:cNvSpPr/>
            <p:nvPr/>
          </p:nvSpPr>
          <p:spPr bwMode="auto">
            <a:xfrm rot="16200000">
              <a:off x="2438400" y="5715000"/>
              <a:ext cx="304800" cy="609600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AF36986-F478-7144-88A3-DE0CF10E70C3}"/>
                </a:ext>
              </a:extLst>
            </p:cNvPr>
            <p:cNvSpPr/>
            <p:nvPr/>
          </p:nvSpPr>
          <p:spPr>
            <a:xfrm>
              <a:off x="2286000" y="6172200"/>
              <a:ext cx="6096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latin typeface="Source Sans Pro"/>
                  <a:cs typeface="Source Sans Pro"/>
                </a:rPr>
                <a:t>TTL</a:t>
              </a:r>
              <a:endParaRPr lang="en-US" sz="1800" b="1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EEDC4E1-0524-4942-AF99-398C339B1929}"/>
              </a:ext>
            </a:extLst>
          </p:cNvPr>
          <p:cNvSpPr/>
          <p:nvPr/>
        </p:nvSpPr>
        <p:spPr>
          <a:xfrm>
            <a:off x="1371600" y="3373461"/>
            <a:ext cx="900000" cy="3186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b="1" dirty="0">
                <a:latin typeface="Source Sans Pro"/>
                <a:cs typeface="Source Sans Pro"/>
              </a:rPr>
              <a:t>ZSK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7CAD31-A815-6B4E-92ED-C35A83E08524}"/>
              </a:ext>
            </a:extLst>
          </p:cNvPr>
          <p:cNvCxnSpPr>
            <a:stCxn id="12" idx="3"/>
            <a:endCxn id="14" idx="1"/>
          </p:cNvCxnSpPr>
          <p:nvPr/>
        </p:nvCxnSpPr>
        <p:spPr bwMode="auto">
          <a:xfrm>
            <a:off x="2271600" y="3532800"/>
            <a:ext cx="6240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256EE6-C132-CE44-8B27-015DCA135860}"/>
              </a:ext>
            </a:extLst>
          </p:cNvPr>
          <p:cNvSpPr/>
          <p:nvPr/>
        </p:nvSpPr>
        <p:spPr>
          <a:xfrm>
            <a:off x="2895600" y="3373461"/>
            <a:ext cx="900000" cy="3186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b="1" dirty="0">
                <a:latin typeface="Source Sans Pro"/>
                <a:cs typeface="Source Sans Pro"/>
              </a:rPr>
              <a:t>ZSK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2E4397-FF1F-B942-AA72-9CF1AAE37EB0}"/>
              </a:ext>
            </a:extLst>
          </p:cNvPr>
          <p:cNvCxnSpPr>
            <a:stCxn id="6" idx="3"/>
            <a:endCxn id="23" idx="1"/>
          </p:cNvCxnSpPr>
          <p:nvPr/>
        </p:nvCxnSpPr>
        <p:spPr bwMode="auto">
          <a:xfrm>
            <a:off x="1052400" y="2770800"/>
            <a:ext cx="33672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ED4F4D-7185-614D-982C-534C889B9E92}"/>
              </a:ext>
            </a:extLst>
          </p:cNvPr>
          <p:cNvCxnSpPr/>
          <p:nvPr/>
        </p:nvCxnSpPr>
        <p:spPr bwMode="auto">
          <a:xfrm>
            <a:off x="3810000" y="1447800"/>
            <a:ext cx="0" cy="3276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063EB7-7B2A-A246-AD62-87217A505267}"/>
              </a:ext>
            </a:extLst>
          </p:cNvPr>
          <p:cNvCxnSpPr/>
          <p:nvPr/>
        </p:nvCxnSpPr>
        <p:spPr bwMode="auto">
          <a:xfrm>
            <a:off x="4419600" y="1447800"/>
            <a:ext cx="0" cy="3276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3900A1-92EF-9C42-B66F-23DD3699A6D1}"/>
              </a:ext>
            </a:extLst>
          </p:cNvPr>
          <p:cNvGrpSpPr/>
          <p:nvPr/>
        </p:nvGrpSpPr>
        <p:grpSpPr>
          <a:xfrm>
            <a:off x="3810000" y="4812268"/>
            <a:ext cx="609600" cy="674132"/>
            <a:chOff x="2286000" y="5867400"/>
            <a:chExt cx="609600" cy="674132"/>
          </a:xfrm>
        </p:grpSpPr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7EBC88D7-9CC6-F74A-9FDF-208FA0EE7B43}"/>
                </a:ext>
              </a:extLst>
            </p:cNvPr>
            <p:cNvSpPr/>
            <p:nvPr/>
          </p:nvSpPr>
          <p:spPr bwMode="auto">
            <a:xfrm rot="16200000">
              <a:off x="2438400" y="5715000"/>
              <a:ext cx="304800" cy="609600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CB115EF-3FFD-EF45-AAA7-7A0ACF256A7F}"/>
                </a:ext>
              </a:extLst>
            </p:cNvPr>
            <p:cNvSpPr/>
            <p:nvPr/>
          </p:nvSpPr>
          <p:spPr>
            <a:xfrm>
              <a:off x="2286000" y="6172200"/>
              <a:ext cx="6096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latin typeface="Source Sans Pro"/>
                  <a:cs typeface="Source Sans Pro"/>
                </a:rPr>
                <a:t>TTL</a:t>
              </a:r>
              <a:endParaRPr lang="en-US" sz="1800" b="1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DED9BA3-4897-6F49-B8C7-7F6F73021E31}"/>
              </a:ext>
            </a:extLst>
          </p:cNvPr>
          <p:cNvSpPr/>
          <p:nvPr/>
        </p:nvSpPr>
        <p:spPr>
          <a:xfrm>
            <a:off x="4419600" y="3373461"/>
            <a:ext cx="900000" cy="318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b="1" dirty="0">
                <a:latin typeface="Source Sans Pro"/>
                <a:cs typeface="Source Sans Pro"/>
              </a:rPr>
              <a:t>ZSK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F9A4E6-CCC5-8D45-B32B-456D7196842B}"/>
              </a:ext>
            </a:extLst>
          </p:cNvPr>
          <p:cNvCxnSpPr>
            <a:stCxn id="14" idx="3"/>
            <a:endCxn id="21" idx="1"/>
          </p:cNvCxnSpPr>
          <p:nvPr/>
        </p:nvCxnSpPr>
        <p:spPr bwMode="auto">
          <a:xfrm>
            <a:off x="3795600" y="3532800"/>
            <a:ext cx="6240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00C40EE-65E8-254C-9214-3751A60736C2}"/>
              </a:ext>
            </a:extLst>
          </p:cNvPr>
          <p:cNvSpPr/>
          <p:nvPr/>
        </p:nvSpPr>
        <p:spPr>
          <a:xfrm>
            <a:off x="4419600" y="2611461"/>
            <a:ext cx="900000" cy="3186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b="1" dirty="0">
                <a:latin typeface="Source Sans Pro"/>
                <a:cs typeface="Source Sans Pro"/>
              </a:rPr>
              <a:t>ZSK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B54F0F-E141-6143-B776-08894A7C5620}"/>
              </a:ext>
            </a:extLst>
          </p:cNvPr>
          <p:cNvCxnSpPr/>
          <p:nvPr/>
        </p:nvCxnSpPr>
        <p:spPr bwMode="auto">
          <a:xfrm>
            <a:off x="5334000" y="1447800"/>
            <a:ext cx="0" cy="3276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5D6267-B08B-0346-89F2-DBF999A4DCC9}"/>
              </a:ext>
            </a:extLst>
          </p:cNvPr>
          <p:cNvCxnSpPr/>
          <p:nvPr/>
        </p:nvCxnSpPr>
        <p:spPr bwMode="auto">
          <a:xfrm>
            <a:off x="5943600" y="1447800"/>
            <a:ext cx="0" cy="3276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7EF967-81E1-D743-9840-4065BCB3357D}"/>
              </a:ext>
            </a:extLst>
          </p:cNvPr>
          <p:cNvGrpSpPr/>
          <p:nvPr/>
        </p:nvGrpSpPr>
        <p:grpSpPr>
          <a:xfrm>
            <a:off x="5334000" y="4812268"/>
            <a:ext cx="609600" cy="674132"/>
            <a:chOff x="2286000" y="5867400"/>
            <a:chExt cx="609600" cy="674132"/>
          </a:xfrm>
        </p:grpSpPr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A8394EF7-78D2-1F4B-8577-3778651382E8}"/>
                </a:ext>
              </a:extLst>
            </p:cNvPr>
            <p:cNvSpPr/>
            <p:nvPr/>
          </p:nvSpPr>
          <p:spPr bwMode="auto">
            <a:xfrm rot="16200000">
              <a:off x="2438400" y="5715000"/>
              <a:ext cx="304800" cy="609600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6C57460-C380-6048-AD55-A099CC190750}"/>
                </a:ext>
              </a:extLst>
            </p:cNvPr>
            <p:cNvSpPr/>
            <p:nvPr/>
          </p:nvSpPr>
          <p:spPr>
            <a:xfrm>
              <a:off x="2286000" y="6172200"/>
              <a:ext cx="6096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latin typeface="Source Sans Pro"/>
                  <a:cs typeface="Source Sans Pro"/>
                </a:rPr>
                <a:t>TTL</a:t>
              </a:r>
              <a:endParaRPr lang="en-US" sz="1800" b="1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97E9CA-0F50-8A42-AC58-4DDE8EF02539}"/>
              </a:ext>
            </a:extLst>
          </p:cNvPr>
          <p:cNvCxnSpPr>
            <a:stCxn id="23" idx="3"/>
            <a:endCxn id="30" idx="1"/>
          </p:cNvCxnSpPr>
          <p:nvPr/>
        </p:nvCxnSpPr>
        <p:spPr bwMode="auto">
          <a:xfrm>
            <a:off x="5319600" y="2770800"/>
            <a:ext cx="6240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F93DAC9-0D00-CB4B-AAF7-7B5476ACEC90}"/>
              </a:ext>
            </a:extLst>
          </p:cNvPr>
          <p:cNvSpPr/>
          <p:nvPr/>
        </p:nvSpPr>
        <p:spPr>
          <a:xfrm>
            <a:off x="5943600" y="2611461"/>
            <a:ext cx="900000" cy="3186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b="1" dirty="0">
                <a:latin typeface="Source Sans Pro"/>
                <a:cs typeface="Source Sans Pro"/>
              </a:rPr>
              <a:t>ZSK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22B859-CB49-C942-9848-AEE65E662EA9}"/>
              </a:ext>
            </a:extLst>
          </p:cNvPr>
          <p:cNvCxnSpPr>
            <a:stCxn id="5" idx="3"/>
          </p:cNvCxnSpPr>
          <p:nvPr/>
        </p:nvCxnSpPr>
        <p:spPr bwMode="auto">
          <a:xfrm flipV="1">
            <a:off x="1052400" y="2075262"/>
            <a:ext cx="6511138" cy="973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2BE897-0474-E143-82AE-E8B2FF8E8FDE}"/>
              </a:ext>
            </a:extLst>
          </p:cNvPr>
          <p:cNvCxnSpPr>
            <a:stCxn id="21" idx="3"/>
          </p:cNvCxnSpPr>
          <p:nvPr/>
        </p:nvCxnSpPr>
        <p:spPr bwMode="auto">
          <a:xfrm>
            <a:off x="5319600" y="3532800"/>
            <a:ext cx="2300636" cy="535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21B3855-C7D8-0E49-87A2-C7D8457EEC07}"/>
              </a:ext>
            </a:extLst>
          </p:cNvPr>
          <p:cNvGrpSpPr/>
          <p:nvPr/>
        </p:nvGrpSpPr>
        <p:grpSpPr>
          <a:xfrm>
            <a:off x="7164288" y="4038600"/>
            <a:ext cx="1674913" cy="1679377"/>
            <a:chOff x="7543800" y="4038600"/>
            <a:chExt cx="1295401" cy="16793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C8419D0-8409-D048-8BA1-B7370A07ABB1}"/>
                </a:ext>
              </a:extLst>
            </p:cNvPr>
            <p:cNvSpPr/>
            <p:nvPr/>
          </p:nvSpPr>
          <p:spPr>
            <a:xfrm>
              <a:off x="7543801" y="4424513"/>
              <a:ext cx="534555" cy="27186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dirty="0">
                  <a:latin typeface="Source Sans Pro"/>
                  <a:cs typeface="Source Sans Pro"/>
                </a:rPr>
                <a:t>*SK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6DE1F1C-18B9-934D-869A-71993D1E906E}"/>
                </a:ext>
              </a:extLst>
            </p:cNvPr>
            <p:cNvSpPr txBox="1"/>
            <p:nvPr/>
          </p:nvSpPr>
          <p:spPr>
            <a:xfrm>
              <a:off x="8142112" y="4413955"/>
              <a:ext cx="697089" cy="254223"/>
            </a:xfrm>
            <a:prstGeom prst="rect">
              <a:avLst/>
            </a:prstGeom>
            <a:noFill/>
          </p:spPr>
          <p:txBody>
            <a:bodyPr wrap="square" lIns="38405" tIns="19202" rIns="38405" bIns="19202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Source Sans Pro"/>
                  <a:cs typeface="Source Sans Pro"/>
                </a:rPr>
                <a:t>Signing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0164208-8A9B-EB41-9972-47FF7D5B118C}"/>
                </a:ext>
              </a:extLst>
            </p:cNvPr>
            <p:cNvSpPr/>
            <p:nvPr/>
          </p:nvSpPr>
          <p:spPr>
            <a:xfrm>
              <a:off x="7543801" y="4780359"/>
              <a:ext cx="534555" cy="2718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dirty="0">
                  <a:latin typeface="Source Sans Pro"/>
                  <a:cs typeface="Source Sans Pro"/>
                </a:rPr>
                <a:t>*SK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629A907-2389-114A-AE1C-05C21ABCB8F2}"/>
                </a:ext>
              </a:extLst>
            </p:cNvPr>
            <p:cNvSpPr txBox="1"/>
            <p:nvPr/>
          </p:nvSpPr>
          <p:spPr>
            <a:xfrm>
              <a:off x="8142112" y="4789311"/>
              <a:ext cx="697089" cy="254223"/>
            </a:xfrm>
            <a:prstGeom prst="rect">
              <a:avLst/>
            </a:prstGeom>
            <a:noFill/>
          </p:spPr>
          <p:txBody>
            <a:bodyPr wrap="square" lIns="38405" tIns="19202" rIns="38405" bIns="19202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Source Sans Pro"/>
                  <a:cs typeface="Source Sans Pro"/>
                </a:rPr>
                <a:t>Present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2B8C93-B230-7F49-923C-19FCA49F9ACC}"/>
                </a:ext>
              </a:extLst>
            </p:cNvPr>
            <p:cNvSpPr/>
            <p:nvPr/>
          </p:nvSpPr>
          <p:spPr>
            <a:xfrm>
              <a:off x="7681669" y="4038600"/>
              <a:ext cx="8707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Source Sans Pro"/>
                  <a:cs typeface="Source Sans Pro"/>
                </a:rPr>
                <a:t>Glossary</a:t>
              </a:r>
              <a:endParaRPr lang="en-US" sz="1400" b="1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A5BAA2B-23FE-E24C-B15E-29977B5CFE22}"/>
                </a:ext>
              </a:extLst>
            </p:cNvPr>
            <p:cNvSpPr/>
            <p:nvPr/>
          </p:nvSpPr>
          <p:spPr>
            <a:xfrm>
              <a:off x="7543801" y="5102092"/>
              <a:ext cx="534555" cy="27186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dirty="0">
                  <a:latin typeface="Source Sans Pro"/>
                  <a:cs typeface="Source Sans Pro"/>
                </a:rPr>
                <a:t>*SK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5C0162D-1661-7342-A413-CFE96CCA1856}"/>
                </a:ext>
              </a:extLst>
            </p:cNvPr>
            <p:cNvSpPr txBox="1"/>
            <p:nvPr/>
          </p:nvSpPr>
          <p:spPr>
            <a:xfrm>
              <a:off x="8142112" y="5111044"/>
              <a:ext cx="697088" cy="469666"/>
            </a:xfrm>
            <a:prstGeom prst="rect">
              <a:avLst/>
            </a:prstGeom>
            <a:noFill/>
          </p:spPr>
          <p:txBody>
            <a:bodyPr wrap="square" lIns="38405" tIns="19202" rIns="38405" bIns="19202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Source Sans Pro"/>
                  <a:cs typeface="Source Sans Pro"/>
                </a:rPr>
                <a:t>Inactive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9773FF8-24F1-A844-9728-E9B4E9579B33}"/>
                </a:ext>
              </a:extLst>
            </p:cNvPr>
            <p:cNvCxnSpPr/>
            <p:nvPr/>
          </p:nvCxnSpPr>
          <p:spPr bwMode="auto">
            <a:xfrm>
              <a:off x="7543800" y="5562600"/>
              <a:ext cx="53340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1FE255A-0FC6-DB44-9EDC-8DF5F294E99A}"/>
                </a:ext>
              </a:extLst>
            </p:cNvPr>
            <p:cNvSpPr/>
            <p:nvPr/>
          </p:nvSpPr>
          <p:spPr>
            <a:xfrm>
              <a:off x="8153400" y="5410200"/>
              <a:ext cx="6078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Source Sans Pro"/>
                  <a:cs typeface="Source Sans Pro"/>
                </a:rPr>
                <a:t>Signs</a:t>
              </a:r>
              <a:endParaRPr lang="en-US" sz="1400" b="1" dirty="0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291F72-B0DA-B543-B54E-719938304D3F}"/>
              </a:ext>
            </a:extLst>
          </p:cNvPr>
          <p:cNvCxnSpPr>
            <a:stCxn id="5" idx="2"/>
            <a:endCxn id="6" idx="0"/>
          </p:cNvCxnSpPr>
          <p:nvPr/>
        </p:nvCxnSpPr>
        <p:spPr bwMode="auto">
          <a:xfrm>
            <a:off x="602400" y="2244338"/>
            <a:ext cx="0" cy="36712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C386E0-0C83-C745-A6B0-8EC38D45AFD3}"/>
              </a:ext>
            </a:extLst>
          </p:cNvPr>
          <p:cNvCxnSpPr>
            <a:endCxn id="14" idx="0"/>
          </p:cNvCxnSpPr>
          <p:nvPr/>
        </p:nvCxnSpPr>
        <p:spPr bwMode="auto">
          <a:xfrm flipH="1">
            <a:off x="3345600" y="2057400"/>
            <a:ext cx="7200" cy="131606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03644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919E-3BB1-694C-B2B1-62F17780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Rollovers: Double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0C4F5-5759-204B-827B-B60442A293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KSK Rollover using the Double Signature method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Wait for old zone data to expire from caches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generate a new (published) KSK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Wait for the old DNSKEY </a:t>
            </a:r>
            <a:r>
              <a:rPr lang="en-US" dirty="0" err="1"/>
              <a:t>RRset</a:t>
            </a:r>
            <a:r>
              <a:rPr lang="en-US" dirty="0"/>
              <a:t> to expire from caches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roll the KSKs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Transfer new DS keyset to the parent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Wait for parent to publish the new DS record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Reload the zone</a:t>
            </a:r>
          </a:p>
          <a:p>
            <a:r>
              <a:rPr lang="en-US" dirty="0"/>
              <a:t>It is also possible to use dual DS in the parent zone</a:t>
            </a:r>
          </a:p>
        </p:txBody>
      </p:sp>
    </p:spTree>
    <p:extLst>
      <p:ext uri="{BB962C8B-B14F-4D97-AF65-F5344CB8AC3E}">
        <p14:creationId xmlns:p14="http://schemas.microsoft.com/office/powerpoint/2010/main" val="1342629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04E9-07DE-3247-A2D5-73832A22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Rollovers: Double Signature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F21088-35B9-0441-9756-FD41C877EC31}"/>
              </a:ext>
            </a:extLst>
          </p:cNvPr>
          <p:cNvCxnSpPr/>
          <p:nvPr/>
        </p:nvCxnSpPr>
        <p:spPr bwMode="auto">
          <a:xfrm>
            <a:off x="381000" y="1447800"/>
            <a:ext cx="85344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035153C-54CE-0342-8197-55342B5222C9}"/>
              </a:ext>
            </a:extLst>
          </p:cNvPr>
          <p:cNvSpPr/>
          <p:nvPr/>
        </p:nvSpPr>
        <p:spPr>
          <a:xfrm>
            <a:off x="152400" y="1905000"/>
            <a:ext cx="90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b="1" dirty="0">
                <a:latin typeface="Source Sans Pro"/>
                <a:cs typeface="Source Sans Pro"/>
              </a:rPr>
              <a:t>KSK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2933D7-231C-7E46-B563-EFF3F61D2F39}"/>
              </a:ext>
            </a:extLst>
          </p:cNvPr>
          <p:cNvSpPr/>
          <p:nvPr/>
        </p:nvSpPr>
        <p:spPr>
          <a:xfrm>
            <a:off x="152400" y="2590800"/>
            <a:ext cx="90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b="1" dirty="0">
                <a:latin typeface="Source Sans Pro"/>
                <a:cs typeface="Source Sans Pro"/>
              </a:rPr>
              <a:t>ZSK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941F1C-09DC-0F41-B5D7-8024937D9777}"/>
              </a:ext>
            </a:extLst>
          </p:cNvPr>
          <p:cNvCxnSpPr/>
          <p:nvPr/>
        </p:nvCxnSpPr>
        <p:spPr bwMode="auto">
          <a:xfrm>
            <a:off x="2286000" y="1447800"/>
            <a:ext cx="0" cy="3276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F2E50C-F9C4-4C41-826F-9C4702FD0DEB}"/>
              </a:ext>
            </a:extLst>
          </p:cNvPr>
          <p:cNvCxnSpPr/>
          <p:nvPr/>
        </p:nvCxnSpPr>
        <p:spPr bwMode="auto">
          <a:xfrm>
            <a:off x="2895600" y="1447800"/>
            <a:ext cx="0" cy="3276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CD75D57-13EB-7E4B-AD62-6649A5EFD5A2}"/>
              </a:ext>
            </a:extLst>
          </p:cNvPr>
          <p:cNvGrpSpPr/>
          <p:nvPr/>
        </p:nvGrpSpPr>
        <p:grpSpPr>
          <a:xfrm>
            <a:off x="2286000" y="4812268"/>
            <a:ext cx="609600" cy="674132"/>
            <a:chOff x="2286000" y="5867400"/>
            <a:chExt cx="609600" cy="674132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FB6378E5-9EF7-C149-BFCB-58CF3A5F63C9}"/>
                </a:ext>
              </a:extLst>
            </p:cNvPr>
            <p:cNvSpPr/>
            <p:nvPr/>
          </p:nvSpPr>
          <p:spPr bwMode="auto">
            <a:xfrm rot="16200000">
              <a:off x="2438400" y="5715000"/>
              <a:ext cx="304800" cy="609600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A4A0DA-A875-9746-AB42-022429782558}"/>
                </a:ext>
              </a:extLst>
            </p:cNvPr>
            <p:cNvSpPr/>
            <p:nvPr/>
          </p:nvSpPr>
          <p:spPr>
            <a:xfrm>
              <a:off x="2286000" y="6172200"/>
              <a:ext cx="6096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Source Sans Pro"/>
                  <a:cs typeface="Source Sans Pro"/>
                </a:rPr>
                <a:t>TTL</a:t>
              </a:r>
              <a:endParaRPr lang="en-US" sz="1800" b="1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A12FBAE-62E9-814A-9978-E306896469ED}"/>
              </a:ext>
            </a:extLst>
          </p:cNvPr>
          <p:cNvSpPr/>
          <p:nvPr/>
        </p:nvSpPr>
        <p:spPr>
          <a:xfrm>
            <a:off x="1371600" y="3371217"/>
            <a:ext cx="900000" cy="323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b="1" dirty="0">
                <a:latin typeface="Source Sans Pro"/>
                <a:cs typeface="Source Sans Pro"/>
              </a:rPr>
              <a:t>KSK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A53618-E312-AA4D-92F6-F681878EAAD0}"/>
              </a:ext>
            </a:extLst>
          </p:cNvPr>
          <p:cNvCxnSpPr>
            <a:stCxn id="12" idx="3"/>
            <a:endCxn id="14" idx="1"/>
          </p:cNvCxnSpPr>
          <p:nvPr/>
        </p:nvCxnSpPr>
        <p:spPr bwMode="auto">
          <a:xfrm>
            <a:off x="2271600" y="3532800"/>
            <a:ext cx="6240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9D9EDAB-23BC-6343-8176-8E434F551F6F}"/>
              </a:ext>
            </a:extLst>
          </p:cNvPr>
          <p:cNvSpPr/>
          <p:nvPr/>
        </p:nvSpPr>
        <p:spPr>
          <a:xfrm>
            <a:off x="2895600" y="3371217"/>
            <a:ext cx="900000" cy="3231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b="1" dirty="0">
                <a:latin typeface="Source Sans Pro"/>
                <a:cs typeface="Source Sans Pro"/>
              </a:rPr>
              <a:t>KSK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7725FC-D9EC-084A-BC38-4A613C7394B5}"/>
              </a:ext>
            </a:extLst>
          </p:cNvPr>
          <p:cNvCxnSpPr/>
          <p:nvPr/>
        </p:nvCxnSpPr>
        <p:spPr bwMode="auto">
          <a:xfrm>
            <a:off x="3810000" y="1447800"/>
            <a:ext cx="0" cy="3276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C9CAD6-33F5-1946-9D92-A25691CC321A}"/>
              </a:ext>
            </a:extLst>
          </p:cNvPr>
          <p:cNvCxnSpPr/>
          <p:nvPr/>
        </p:nvCxnSpPr>
        <p:spPr bwMode="auto">
          <a:xfrm>
            <a:off x="4419600" y="1447800"/>
            <a:ext cx="0" cy="3276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12F962-E542-ED40-8533-D688D69779D3}"/>
              </a:ext>
            </a:extLst>
          </p:cNvPr>
          <p:cNvGrpSpPr/>
          <p:nvPr/>
        </p:nvGrpSpPr>
        <p:grpSpPr>
          <a:xfrm>
            <a:off x="3810000" y="4812268"/>
            <a:ext cx="609600" cy="674132"/>
            <a:chOff x="2286000" y="5867400"/>
            <a:chExt cx="609600" cy="674132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B844B547-6D01-8F43-A084-67844B0C895E}"/>
                </a:ext>
              </a:extLst>
            </p:cNvPr>
            <p:cNvSpPr/>
            <p:nvPr/>
          </p:nvSpPr>
          <p:spPr bwMode="auto">
            <a:xfrm rot="16200000">
              <a:off x="2438400" y="5715000"/>
              <a:ext cx="304800" cy="609600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A35BDCE-CBC4-264A-8E8F-052D48CB18AC}"/>
                </a:ext>
              </a:extLst>
            </p:cNvPr>
            <p:cNvSpPr/>
            <p:nvPr/>
          </p:nvSpPr>
          <p:spPr>
            <a:xfrm>
              <a:off x="2286000" y="6172200"/>
              <a:ext cx="6096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Source Sans Pro"/>
                  <a:cs typeface="Source Sans Pro"/>
                </a:rPr>
                <a:t>TTL</a:t>
              </a:r>
              <a:endParaRPr lang="en-US" sz="1800" b="1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530958-58EE-AA44-A949-174F337D235A}"/>
              </a:ext>
            </a:extLst>
          </p:cNvPr>
          <p:cNvCxnSpPr>
            <a:stCxn id="14" idx="3"/>
          </p:cNvCxnSpPr>
          <p:nvPr/>
        </p:nvCxnSpPr>
        <p:spPr bwMode="auto">
          <a:xfrm>
            <a:off x="3795600" y="3532800"/>
            <a:ext cx="37482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31FCDD-99FD-FD49-B23D-F98B1706FE76}"/>
              </a:ext>
            </a:extLst>
          </p:cNvPr>
          <p:cNvCxnSpPr/>
          <p:nvPr/>
        </p:nvCxnSpPr>
        <p:spPr bwMode="auto">
          <a:xfrm>
            <a:off x="5334000" y="1447800"/>
            <a:ext cx="0" cy="3276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EDDD82-1FDC-7740-A133-A5175B8BFE48}"/>
              </a:ext>
            </a:extLst>
          </p:cNvPr>
          <p:cNvCxnSpPr/>
          <p:nvPr/>
        </p:nvCxnSpPr>
        <p:spPr bwMode="auto">
          <a:xfrm>
            <a:off x="5943600" y="1447800"/>
            <a:ext cx="0" cy="327660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313784-1ACF-2B4F-B87D-7868EFC039F9}"/>
              </a:ext>
            </a:extLst>
          </p:cNvPr>
          <p:cNvGrpSpPr/>
          <p:nvPr/>
        </p:nvGrpSpPr>
        <p:grpSpPr>
          <a:xfrm>
            <a:off x="5334000" y="4812268"/>
            <a:ext cx="609600" cy="674132"/>
            <a:chOff x="2286000" y="5867400"/>
            <a:chExt cx="609600" cy="674132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ACC0159C-BB86-FC48-85B0-2647A0554760}"/>
                </a:ext>
              </a:extLst>
            </p:cNvPr>
            <p:cNvSpPr/>
            <p:nvPr/>
          </p:nvSpPr>
          <p:spPr bwMode="auto">
            <a:xfrm rot="16200000">
              <a:off x="2438400" y="5715000"/>
              <a:ext cx="304800" cy="609600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7291BF-FA44-E746-A882-34B8C9948665}"/>
                </a:ext>
              </a:extLst>
            </p:cNvPr>
            <p:cNvSpPr/>
            <p:nvPr/>
          </p:nvSpPr>
          <p:spPr>
            <a:xfrm>
              <a:off x="2286000" y="6172200"/>
              <a:ext cx="6096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Source Sans Pro"/>
                  <a:cs typeface="Source Sans Pro"/>
                </a:rPr>
                <a:t>TTL</a:t>
              </a:r>
              <a:endParaRPr lang="en-US" sz="1800" b="1" dirty="0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D0E30C-7E87-1541-AC09-40CDA3E33895}"/>
              </a:ext>
            </a:extLst>
          </p:cNvPr>
          <p:cNvCxnSpPr>
            <a:stCxn id="6" idx="3"/>
          </p:cNvCxnSpPr>
          <p:nvPr/>
        </p:nvCxnSpPr>
        <p:spPr bwMode="auto">
          <a:xfrm flipV="1">
            <a:off x="1052400" y="2743201"/>
            <a:ext cx="6525538" cy="2759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6ADDB3-338C-214A-AF5A-BA028287604E}"/>
              </a:ext>
            </a:extLst>
          </p:cNvPr>
          <p:cNvCxnSpPr>
            <a:stCxn id="5" idx="3"/>
          </p:cNvCxnSpPr>
          <p:nvPr/>
        </p:nvCxnSpPr>
        <p:spPr bwMode="auto">
          <a:xfrm flipV="1">
            <a:off x="1052400" y="2077222"/>
            <a:ext cx="1843200" cy="777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5CE50F9-6612-A14C-A069-1FC8B6FF7931}"/>
              </a:ext>
            </a:extLst>
          </p:cNvPr>
          <p:cNvSpPr/>
          <p:nvPr/>
        </p:nvSpPr>
        <p:spPr>
          <a:xfrm>
            <a:off x="2895600" y="1905000"/>
            <a:ext cx="90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b="1" dirty="0">
                <a:latin typeface="Source Sans Pro"/>
                <a:cs typeface="Source Sans Pro"/>
              </a:rPr>
              <a:t>KSK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0BA152-9DEF-7141-9FCE-3DA731658C50}"/>
              </a:ext>
            </a:extLst>
          </p:cNvPr>
          <p:cNvCxnSpPr>
            <a:stCxn id="28" idx="2"/>
          </p:cNvCxnSpPr>
          <p:nvPr/>
        </p:nvCxnSpPr>
        <p:spPr bwMode="auto">
          <a:xfrm>
            <a:off x="3345600" y="2265000"/>
            <a:ext cx="7200" cy="4782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325466-25C6-F54B-B1E7-3BE5F715B785}"/>
              </a:ext>
            </a:extLst>
          </p:cNvPr>
          <p:cNvCxnSpPr>
            <a:stCxn id="14" idx="0"/>
          </p:cNvCxnSpPr>
          <p:nvPr/>
        </p:nvCxnSpPr>
        <p:spPr bwMode="auto">
          <a:xfrm flipV="1">
            <a:off x="3345600" y="2743200"/>
            <a:ext cx="7200" cy="62801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D662B14-1C32-544C-B50D-D9C732DE5B9C}"/>
              </a:ext>
            </a:extLst>
          </p:cNvPr>
          <p:cNvSpPr/>
          <p:nvPr/>
        </p:nvSpPr>
        <p:spPr>
          <a:xfrm>
            <a:off x="4419600" y="1905000"/>
            <a:ext cx="90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b="1" dirty="0">
                <a:latin typeface="Source Sans Pro"/>
                <a:cs typeface="Source Sans Pro"/>
              </a:rPr>
              <a:t>KSK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B7358A-146D-F043-9FF4-6844F32E8DD6}"/>
              </a:ext>
            </a:extLst>
          </p:cNvPr>
          <p:cNvCxnSpPr>
            <a:stCxn id="28" idx="3"/>
            <a:endCxn id="31" idx="1"/>
          </p:cNvCxnSpPr>
          <p:nvPr/>
        </p:nvCxnSpPr>
        <p:spPr bwMode="auto">
          <a:xfrm>
            <a:off x="3795600" y="2085000"/>
            <a:ext cx="6240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224B11E-CFD2-5E41-80F1-57C4808C9128}"/>
              </a:ext>
            </a:extLst>
          </p:cNvPr>
          <p:cNvSpPr/>
          <p:nvPr/>
        </p:nvSpPr>
        <p:spPr>
          <a:xfrm>
            <a:off x="5943600" y="1905000"/>
            <a:ext cx="90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b="1" dirty="0">
                <a:latin typeface="Source Sans Pro"/>
                <a:cs typeface="Source Sans Pro"/>
              </a:rPr>
              <a:t>KSK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208D0B-A71B-B340-9FBC-6565FC476A3A}"/>
              </a:ext>
            </a:extLst>
          </p:cNvPr>
          <p:cNvCxnSpPr>
            <a:stCxn id="31" idx="3"/>
            <a:endCxn id="33" idx="1"/>
          </p:cNvCxnSpPr>
          <p:nvPr/>
        </p:nvCxnSpPr>
        <p:spPr bwMode="auto">
          <a:xfrm>
            <a:off x="5319600" y="2085000"/>
            <a:ext cx="624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B5EA2E-9C98-554F-AC21-D3819DA13A21}"/>
              </a:ext>
            </a:extLst>
          </p:cNvPr>
          <p:cNvCxnSpPr>
            <a:stCxn id="5" idx="2"/>
            <a:endCxn id="6" idx="0"/>
          </p:cNvCxnSpPr>
          <p:nvPr/>
        </p:nvCxnSpPr>
        <p:spPr bwMode="auto">
          <a:xfrm>
            <a:off x="602400" y="2265000"/>
            <a:ext cx="0" cy="3258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B44108A-CB19-534A-AE01-0E79130D3E1B}"/>
              </a:ext>
            </a:extLst>
          </p:cNvPr>
          <p:cNvGrpSpPr/>
          <p:nvPr/>
        </p:nvGrpSpPr>
        <p:grpSpPr>
          <a:xfrm>
            <a:off x="7467600" y="4038600"/>
            <a:ext cx="1371601" cy="1828800"/>
            <a:chOff x="7467600" y="4038600"/>
            <a:chExt cx="1371601" cy="18288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34CBA82-9015-8F4C-BA12-85AF24ADAAD6}"/>
                </a:ext>
              </a:extLst>
            </p:cNvPr>
            <p:cNvSpPr/>
            <p:nvPr/>
          </p:nvSpPr>
          <p:spPr>
            <a:xfrm>
              <a:off x="7543801" y="4424513"/>
              <a:ext cx="534555" cy="27186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dirty="0">
                  <a:latin typeface="Source Sans Pro"/>
                  <a:cs typeface="Source Sans Pro"/>
                </a:rPr>
                <a:t>*SK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36A3401-22FD-AD46-A22F-9FE222149CC6}"/>
                </a:ext>
              </a:extLst>
            </p:cNvPr>
            <p:cNvSpPr txBox="1"/>
            <p:nvPr/>
          </p:nvSpPr>
          <p:spPr>
            <a:xfrm>
              <a:off x="8142112" y="4413955"/>
              <a:ext cx="697089" cy="178898"/>
            </a:xfrm>
            <a:prstGeom prst="rect">
              <a:avLst/>
            </a:prstGeom>
            <a:noFill/>
          </p:spPr>
          <p:txBody>
            <a:bodyPr wrap="square" lIns="38405" tIns="19202" rIns="38405" bIns="19202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tx2"/>
                  </a:solidFill>
                  <a:latin typeface="Source Sans Pro"/>
                  <a:cs typeface="Source Sans Pro"/>
                </a:rPr>
                <a:t>Signing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12461E6-22BF-3F44-A461-C24279BEACF6}"/>
                </a:ext>
              </a:extLst>
            </p:cNvPr>
            <p:cNvSpPr/>
            <p:nvPr/>
          </p:nvSpPr>
          <p:spPr>
            <a:xfrm>
              <a:off x="7467600" y="4038600"/>
              <a:ext cx="1371601" cy="18288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wrap="square" rtlCol="0" anchor="ctr">
              <a:spAutoFit/>
            </a:bodyPr>
            <a:lstStyle/>
            <a:p>
              <a:pPr algn="ctr"/>
              <a:endParaRPr lang="en-US" sz="1400" b="1" dirty="0">
                <a:latin typeface="Abadi MT Condensed Light"/>
                <a:cs typeface="Abadi MT Condensed Light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76B400B-AE07-0F40-87C8-A5F331761D61}"/>
                </a:ext>
              </a:extLst>
            </p:cNvPr>
            <p:cNvSpPr/>
            <p:nvPr/>
          </p:nvSpPr>
          <p:spPr>
            <a:xfrm>
              <a:off x="7543801" y="4780359"/>
              <a:ext cx="534555" cy="2718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dirty="0">
                  <a:latin typeface="Source Sans Pro"/>
                  <a:cs typeface="Source Sans Pro"/>
                </a:rPr>
                <a:t>*SK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6FE2528-CF31-EA46-9D9A-2E27F4776229}"/>
                </a:ext>
              </a:extLst>
            </p:cNvPr>
            <p:cNvSpPr txBox="1"/>
            <p:nvPr/>
          </p:nvSpPr>
          <p:spPr>
            <a:xfrm>
              <a:off x="8142112" y="4789311"/>
              <a:ext cx="697089" cy="178898"/>
            </a:xfrm>
            <a:prstGeom prst="rect">
              <a:avLst/>
            </a:prstGeom>
            <a:noFill/>
          </p:spPr>
          <p:txBody>
            <a:bodyPr wrap="square" lIns="38405" tIns="19202" rIns="38405" bIns="19202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tx2"/>
                  </a:solidFill>
                  <a:latin typeface="Source Sans Pro"/>
                  <a:cs typeface="Source Sans Pro"/>
                </a:rPr>
                <a:t>Present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D7EEFD9-0EA0-D142-83B6-014D7D1D2733}"/>
                </a:ext>
              </a:extLst>
            </p:cNvPr>
            <p:cNvSpPr/>
            <p:nvPr/>
          </p:nvSpPr>
          <p:spPr>
            <a:xfrm>
              <a:off x="7821949" y="4038600"/>
              <a:ext cx="590190" cy="2165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Source Sans Pro"/>
                  <a:cs typeface="Source Sans Pro"/>
                </a:rPr>
                <a:t>Glossary</a:t>
              </a:r>
              <a:endParaRPr lang="en-US" sz="14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4EC1DED-DED0-6540-BE86-2336673A403D}"/>
                </a:ext>
              </a:extLst>
            </p:cNvPr>
            <p:cNvSpPr/>
            <p:nvPr/>
          </p:nvSpPr>
          <p:spPr>
            <a:xfrm>
              <a:off x="7543801" y="5102092"/>
              <a:ext cx="534555" cy="27186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dirty="0">
                  <a:latin typeface="Source Sans Pro"/>
                  <a:cs typeface="Source Sans Pro"/>
                </a:rPr>
                <a:t>*SK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561A81-69B3-E245-9ECD-C973B87E2B47}"/>
                </a:ext>
              </a:extLst>
            </p:cNvPr>
            <p:cNvSpPr txBox="1"/>
            <p:nvPr/>
          </p:nvSpPr>
          <p:spPr>
            <a:xfrm>
              <a:off x="8142112" y="5111044"/>
              <a:ext cx="697088" cy="178898"/>
            </a:xfrm>
            <a:prstGeom prst="rect">
              <a:avLst/>
            </a:prstGeom>
            <a:noFill/>
          </p:spPr>
          <p:txBody>
            <a:bodyPr wrap="square" lIns="38405" tIns="19202" rIns="38405" bIns="19202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tx2"/>
                  </a:solidFill>
                  <a:latin typeface="Source Sans Pro"/>
                  <a:cs typeface="Source Sans Pro"/>
                </a:rPr>
                <a:t>Inactive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FE1B71A-FECC-B64D-887D-02BE5C5EBC8E}"/>
                </a:ext>
              </a:extLst>
            </p:cNvPr>
            <p:cNvCxnSpPr/>
            <p:nvPr/>
          </p:nvCxnSpPr>
          <p:spPr bwMode="auto">
            <a:xfrm>
              <a:off x="7543800" y="5562600"/>
              <a:ext cx="53340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BC39A29-A7D6-E147-935F-871579652E55}"/>
                </a:ext>
              </a:extLst>
            </p:cNvPr>
            <p:cNvSpPr/>
            <p:nvPr/>
          </p:nvSpPr>
          <p:spPr>
            <a:xfrm>
              <a:off x="8153400" y="5410200"/>
              <a:ext cx="6078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>
                  <a:solidFill>
                    <a:schemeClr val="tx2"/>
                  </a:solidFill>
                  <a:latin typeface="Source Sans Pro"/>
                  <a:cs typeface="Source Sans Pro"/>
                </a:rPr>
                <a:t>Signs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2392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</p:spTree>
    <p:extLst>
      <p:ext uri="{BB962C8B-B14F-4D97-AF65-F5344CB8AC3E}">
        <p14:creationId xmlns:p14="http://schemas.microsoft.com/office/powerpoint/2010/main" val="16415672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DC3F-3B73-8B4F-87BD-FB4B8A4C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A47CB-EC27-8F4E-BC3F-B55661856C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https://www.dnssec-deployment.org</a:t>
            </a:r>
            <a:endParaRPr lang="en-US" dirty="0"/>
          </a:p>
          <a:p>
            <a:r>
              <a:rPr lang="en-US" dirty="0">
                <a:hlinkClick r:id="rId3"/>
              </a:rPr>
              <a:t>http://www.internetsociety.org/deploy360/dnssec</a:t>
            </a:r>
            <a:endParaRPr lang="en-US" dirty="0"/>
          </a:p>
          <a:p>
            <a:r>
              <a:rPr lang="en-US" dirty="0">
                <a:hlinkClick r:id="rId4"/>
              </a:rPr>
              <a:t>http://dnssec-debugger.verisignlabs.com</a:t>
            </a:r>
            <a:endParaRPr lang="en-US" dirty="0"/>
          </a:p>
          <a:p>
            <a:r>
              <a:rPr lang="en-US" dirty="0">
                <a:hlinkClick r:id="rId5"/>
              </a:rPr>
              <a:t>http://dnsviz.net</a:t>
            </a:r>
            <a:endParaRPr lang="en-US" dirty="0"/>
          </a:p>
          <a:p>
            <a:r>
              <a:rPr lang="en-US" dirty="0">
                <a:hlinkClick r:id="rId6"/>
              </a:rPr>
              <a:t>http://www.dnssec-failed.org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479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42A7-ED6B-8F4D-9ED3-41F5FDF7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9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26230A-C0B4-7D49-AA45-FE74D352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in a nutshell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C6CBEC-B0E1-2D4E-9A4E-32ADCD49EE6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DNS is a distributed database</a:t>
            </a:r>
          </a:p>
          <a:p>
            <a:r>
              <a:rPr lang="en-US" dirty="0"/>
              <a:t>There are 2 types of DNS servers</a:t>
            </a:r>
          </a:p>
          <a:p>
            <a:pPr lvl="1"/>
            <a:r>
              <a:rPr lang="en-US" dirty="0"/>
              <a:t>DNS Authoritative</a:t>
            </a:r>
          </a:p>
          <a:p>
            <a:pPr lvl="2"/>
            <a:r>
              <a:rPr lang="en-US" dirty="0"/>
              <a:t>Master </a:t>
            </a:r>
          </a:p>
          <a:p>
            <a:pPr lvl="2"/>
            <a:r>
              <a:rPr lang="en-US" dirty="0"/>
              <a:t>Slaves</a:t>
            </a:r>
          </a:p>
          <a:p>
            <a:pPr lvl="1"/>
            <a:r>
              <a:rPr lang="en-US" dirty="0"/>
              <a:t>DNS Resolver</a:t>
            </a:r>
          </a:p>
          <a:p>
            <a:pPr lvl="2"/>
            <a:r>
              <a:rPr lang="en-US" dirty="0"/>
              <a:t>Recursive</a:t>
            </a:r>
          </a:p>
          <a:p>
            <a:pPr lvl="2"/>
            <a:r>
              <a:rPr lang="en-US" dirty="0"/>
              <a:t>Cache</a:t>
            </a:r>
          </a:p>
          <a:p>
            <a:pPr lvl="2"/>
            <a:r>
              <a:rPr lang="en-US" dirty="0"/>
              <a:t>Stub resolver</a:t>
            </a:r>
          </a:p>
        </p:txBody>
      </p:sp>
    </p:spTree>
    <p:extLst>
      <p:ext uri="{BB962C8B-B14F-4D97-AF65-F5344CB8AC3E}">
        <p14:creationId xmlns:p14="http://schemas.microsoft.com/office/powerpoint/2010/main" val="335296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DCD4-19B0-724E-9D35-E82137B0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Resource Records (RR)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92F3D-700B-A541-9303-15CAFACD06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" y="800100"/>
            <a:ext cx="7907338" cy="1447800"/>
          </a:xfrm>
        </p:spPr>
        <p:txBody>
          <a:bodyPr/>
          <a:lstStyle/>
          <a:p>
            <a:r>
              <a:rPr lang="en-US" dirty="0"/>
              <a:t>Unit of data in the Domain Name System</a:t>
            </a:r>
          </a:p>
          <a:p>
            <a:r>
              <a:rPr lang="en-US" dirty="0"/>
              <a:t>Define attributes for a domain name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1CE464-7D10-3240-9340-07AD85007E76}"/>
              </a:ext>
            </a:extLst>
          </p:cNvPr>
          <p:cNvSpPr txBox="1">
            <a:spLocks/>
          </p:cNvSpPr>
          <p:nvPr/>
        </p:nvSpPr>
        <p:spPr>
          <a:xfrm>
            <a:off x="618331" y="3429000"/>
            <a:ext cx="7907338" cy="27003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 algn="l" defTabSz="457200" rtl="0" eaLnBrk="1" latinLnBrk="0" hangingPunct="1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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98513" indent="-341313" algn="l" defTabSz="457200" rtl="0" eaLnBrk="1" latinLnBrk="0" hangingPunct="1">
              <a:spcBef>
                <a:spcPts val="500"/>
              </a:spcBef>
              <a:buSzPct val="75000"/>
              <a:buFont typeface="Wingdings" panose="05000000000000000000" pitchFamily="2" charset="2"/>
              <a:buChar char="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457200" rtl="0" eaLnBrk="1" latinLnBrk="0" hangingPunct="1"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9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9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common types of RR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AAAA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SOA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MX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4134F-68A0-F548-833B-5A9D69576320}"/>
              </a:ext>
            </a:extLst>
          </p:cNvPr>
          <p:cNvSpPr txBox="1"/>
          <p:nvPr/>
        </p:nvSpPr>
        <p:spPr>
          <a:xfrm>
            <a:off x="618330" y="2247900"/>
            <a:ext cx="7898607" cy="7774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8405" tIns="19202" rIns="38405" bIns="19202" rtlCol="0">
            <a:spAutoFit/>
          </a:bodyPr>
          <a:lstStyle/>
          <a:p>
            <a:pPr algn="l"/>
            <a:r>
              <a:rPr lang="en-US" sz="2400" b="1" i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		TTL	  Class	  Type	    Data</a:t>
            </a:r>
          </a:p>
          <a:p>
            <a:pPr algn="l"/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		3600	   IN	      A	    192.168.0.1</a:t>
            </a:r>
          </a:p>
        </p:txBody>
      </p:sp>
    </p:spTree>
    <p:extLst>
      <p:ext uri="{BB962C8B-B14F-4D97-AF65-F5344CB8AC3E}">
        <p14:creationId xmlns:p14="http://schemas.microsoft.com/office/powerpoint/2010/main" val="356877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EB0E-F69C-A44B-87CF-E1CF010F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DNS Resource Records sets (</a:t>
            </a:r>
            <a:r>
              <a:rPr lang="en-US" dirty="0" err="1"/>
              <a:t>RRsets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E513C-9779-514E-B26D-44BB9F9DB6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" y="800100"/>
            <a:ext cx="7907338" cy="1044724"/>
          </a:xfrm>
        </p:spPr>
        <p:txBody>
          <a:bodyPr/>
          <a:lstStyle/>
          <a:p>
            <a:r>
              <a:rPr lang="en-US" dirty="0"/>
              <a:t>Multiple RR with same LABEL and TYPE are grouped into Resource Record Sets (</a:t>
            </a:r>
            <a:r>
              <a:rPr lang="en-US" dirty="0" err="1"/>
              <a:t>RRsets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E0B061-E6C6-9B44-B6DB-CE03D9A2FB1F}"/>
              </a:ext>
            </a:extLst>
          </p:cNvPr>
          <p:cNvSpPr txBox="1"/>
          <p:nvPr/>
        </p:nvSpPr>
        <p:spPr>
          <a:xfrm>
            <a:off x="660250" y="2247900"/>
            <a:ext cx="5486400" cy="4101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8405" tIns="19202" rIns="38405" bIns="19202" rtlCol="0">
            <a:spAutoFit/>
          </a:bodyPr>
          <a:lstStyle/>
          <a:p>
            <a:pPr algn="l"/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		A			192.168.0.1</a:t>
            </a:r>
          </a:p>
          <a:p>
            <a:pPr algn="l"/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		A			192.168.10.10</a:t>
            </a:r>
          </a:p>
          <a:p>
            <a:pPr algn="l"/>
            <a:endParaRPr lang="en-US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		MX			5 server1.zone.</a:t>
            </a:r>
          </a:p>
          <a:p>
            <a:pPr algn="l"/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		MX			5 server1.zone.</a:t>
            </a:r>
          </a:p>
          <a:p>
            <a:pPr algn="l"/>
            <a:endParaRPr lang="en-US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server2	A			10.20.30.40</a:t>
            </a:r>
          </a:p>
          <a:p>
            <a:pPr algn="l"/>
            <a:endParaRPr lang="en-US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server1	AAAA		2001:123:456::1</a:t>
            </a:r>
          </a:p>
          <a:p>
            <a:pPr algn="l"/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server2	AAAA		2001:123:456::2</a:t>
            </a:r>
          </a:p>
          <a:p>
            <a:pPr algn="l"/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F3C9EB-8996-3849-9F9D-6C30A0F199F1}"/>
              </a:ext>
            </a:extLst>
          </p:cNvPr>
          <p:cNvSpPr/>
          <p:nvPr/>
        </p:nvSpPr>
        <p:spPr bwMode="auto">
          <a:xfrm>
            <a:off x="615699" y="2324100"/>
            <a:ext cx="2372125" cy="685800"/>
          </a:xfrm>
          <a:prstGeom prst="rect">
            <a:avLst/>
          </a:prstGeom>
          <a:noFill/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7200" dirty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448812-F97E-354B-B84B-6460FCC96671}"/>
              </a:ext>
            </a:extLst>
          </p:cNvPr>
          <p:cNvGrpSpPr/>
          <p:nvPr/>
        </p:nvGrpSpPr>
        <p:grpSpPr>
          <a:xfrm>
            <a:off x="6299050" y="2036802"/>
            <a:ext cx="1264249" cy="1107996"/>
            <a:chOff x="5943600" y="2255351"/>
            <a:chExt cx="1264249" cy="123930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8151B7D-535F-3B4C-AF56-2550FB669938}"/>
                </a:ext>
              </a:extLst>
            </p:cNvPr>
            <p:cNvSpPr/>
            <p:nvPr/>
          </p:nvSpPr>
          <p:spPr>
            <a:xfrm>
              <a:off x="5943600" y="2255351"/>
              <a:ext cx="702436" cy="123930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6600" dirty="0">
                  <a:solidFill>
                    <a:schemeClr val="accent2"/>
                  </a:solidFill>
                </a:rPr>
                <a:t>}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4BAB959-CEB4-9946-B819-2DADD84A3502}"/>
                </a:ext>
              </a:extLst>
            </p:cNvPr>
            <p:cNvSpPr/>
            <p:nvPr/>
          </p:nvSpPr>
          <p:spPr>
            <a:xfrm>
              <a:off x="6381982" y="2738736"/>
              <a:ext cx="825867" cy="4131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RRset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939B1DD-B3B9-EF4D-BB55-35EAC49DCC27}"/>
              </a:ext>
            </a:extLst>
          </p:cNvPr>
          <p:cNvGrpSpPr/>
          <p:nvPr/>
        </p:nvGrpSpPr>
        <p:grpSpPr>
          <a:xfrm>
            <a:off x="6299050" y="3079206"/>
            <a:ext cx="1264249" cy="1107996"/>
            <a:chOff x="5943600" y="2255351"/>
            <a:chExt cx="1264249" cy="123930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9EEA43-FAF1-D84E-A9D3-E2840DBC5AF7}"/>
                </a:ext>
              </a:extLst>
            </p:cNvPr>
            <p:cNvSpPr/>
            <p:nvPr/>
          </p:nvSpPr>
          <p:spPr>
            <a:xfrm>
              <a:off x="5943600" y="2255351"/>
              <a:ext cx="702436" cy="123930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6600" dirty="0">
                  <a:solidFill>
                    <a:schemeClr val="accent2"/>
                  </a:solidFill>
                </a:rPr>
                <a:t>}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D67900-87C3-4844-A677-9B09A0613A7A}"/>
                </a:ext>
              </a:extLst>
            </p:cNvPr>
            <p:cNvSpPr/>
            <p:nvPr/>
          </p:nvSpPr>
          <p:spPr>
            <a:xfrm>
              <a:off x="6381982" y="2738736"/>
              <a:ext cx="825867" cy="4131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RRset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DC8EA6-E716-984E-8395-8AC25F34CF73}"/>
              </a:ext>
            </a:extLst>
          </p:cNvPr>
          <p:cNvGrpSpPr/>
          <p:nvPr/>
        </p:nvGrpSpPr>
        <p:grpSpPr>
          <a:xfrm>
            <a:off x="6299050" y="4020632"/>
            <a:ext cx="1216896" cy="1107996"/>
            <a:chOff x="5943600" y="1072976"/>
            <a:chExt cx="1364259" cy="36040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507EF0-ADA0-D24D-828B-EA62827F8969}"/>
                </a:ext>
              </a:extLst>
            </p:cNvPr>
            <p:cNvSpPr/>
            <p:nvPr/>
          </p:nvSpPr>
          <p:spPr>
            <a:xfrm>
              <a:off x="5943600" y="1072976"/>
              <a:ext cx="787499" cy="360405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6600" dirty="0">
                  <a:solidFill>
                    <a:schemeClr val="accent2"/>
                  </a:solidFill>
                </a:rPr>
                <a:t>} 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07D860-B62F-8345-BA94-258DFDF8D069}"/>
                </a:ext>
              </a:extLst>
            </p:cNvPr>
            <p:cNvSpPr/>
            <p:nvPr/>
          </p:nvSpPr>
          <p:spPr>
            <a:xfrm>
              <a:off x="6381982" y="2738735"/>
              <a:ext cx="925877" cy="12013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RRset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E1C18A5-F450-3141-87CE-3D8A16D20E8C}"/>
              </a:ext>
            </a:extLst>
          </p:cNvPr>
          <p:cNvGrpSpPr/>
          <p:nvPr/>
        </p:nvGrpSpPr>
        <p:grpSpPr>
          <a:xfrm>
            <a:off x="6299050" y="5004788"/>
            <a:ext cx="1216896" cy="1107996"/>
            <a:chOff x="5943600" y="1072976"/>
            <a:chExt cx="1364259" cy="360405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7493F3-BEA5-9042-B10B-2A65EB985207}"/>
                </a:ext>
              </a:extLst>
            </p:cNvPr>
            <p:cNvSpPr/>
            <p:nvPr/>
          </p:nvSpPr>
          <p:spPr>
            <a:xfrm>
              <a:off x="5943600" y="1072976"/>
              <a:ext cx="787499" cy="360405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6600" dirty="0">
                  <a:solidFill>
                    <a:schemeClr val="accent2"/>
                  </a:solidFill>
                </a:rPr>
                <a:t>} 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F0FC861-7C15-4945-93EC-AA822EECCF4D}"/>
                </a:ext>
              </a:extLst>
            </p:cNvPr>
            <p:cNvSpPr/>
            <p:nvPr/>
          </p:nvSpPr>
          <p:spPr>
            <a:xfrm>
              <a:off x="6381982" y="2738735"/>
              <a:ext cx="925877" cy="12013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RRset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DC96384-E995-A74C-82D9-8E5E2968C850}"/>
              </a:ext>
            </a:extLst>
          </p:cNvPr>
          <p:cNvSpPr/>
          <p:nvPr/>
        </p:nvSpPr>
        <p:spPr bwMode="auto">
          <a:xfrm>
            <a:off x="615698" y="3400940"/>
            <a:ext cx="2372125" cy="685800"/>
          </a:xfrm>
          <a:prstGeom prst="rect">
            <a:avLst/>
          </a:prstGeom>
          <a:noFill/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7200" dirty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C48736-8B3B-374F-A2A2-D4F63E94FD37}"/>
              </a:ext>
            </a:extLst>
          </p:cNvPr>
          <p:cNvSpPr/>
          <p:nvPr/>
        </p:nvSpPr>
        <p:spPr bwMode="auto">
          <a:xfrm>
            <a:off x="609600" y="4308413"/>
            <a:ext cx="2372125" cy="685800"/>
          </a:xfrm>
          <a:prstGeom prst="rect">
            <a:avLst/>
          </a:prstGeom>
          <a:noFill/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7200" dirty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9D3CA2-8541-EE4D-883A-44299B9E6EC9}"/>
              </a:ext>
            </a:extLst>
          </p:cNvPr>
          <p:cNvSpPr/>
          <p:nvPr/>
        </p:nvSpPr>
        <p:spPr bwMode="auto">
          <a:xfrm>
            <a:off x="609648" y="5215886"/>
            <a:ext cx="2372125" cy="685800"/>
          </a:xfrm>
          <a:prstGeom prst="rect">
            <a:avLst/>
          </a:prstGeom>
          <a:noFill/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10000"/>
              </a:lnSpc>
            </a:pPr>
            <a:endParaRPr lang="en-US" sz="7200" dirty="0">
              <a:solidFill>
                <a:srgbClr val="1A8AC7"/>
              </a:solidFill>
              <a:latin typeface="DINOT-Medium" charset="0"/>
              <a:ea typeface="ＭＳ Ｐゴシック" charset="0"/>
              <a:cs typeface="DINOT-Medium" charset="0"/>
              <a:sym typeface="DINOT-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58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A573-9931-504A-9A14-2602259B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DNS Flow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F99D7E-3BC0-DA40-94C7-828E70BE107A}"/>
              </a:ext>
            </a:extLst>
          </p:cNvPr>
          <p:cNvSpPr/>
          <p:nvPr/>
        </p:nvSpPr>
        <p:spPr bwMode="auto">
          <a:xfrm>
            <a:off x="693961" y="1059479"/>
            <a:ext cx="822960" cy="82296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463C7D-6337-F24E-A899-8D4731D0F39F}"/>
              </a:ext>
            </a:extLst>
          </p:cNvPr>
          <p:cNvSpPr/>
          <p:nvPr/>
        </p:nvSpPr>
        <p:spPr bwMode="auto">
          <a:xfrm>
            <a:off x="122312" y="1025319"/>
            <a:ext cx="1371600" cy="656492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ctr">
              <a:lnSpc>
                <a:spcPct val="70000"/>
              </a:lnSpc>
            </a:pPr>
            <a:br>
              <a:rPr lang="en-US" sz="1800" b="1" dirty="0">
                <a:solidFill>
                  <a:schemeClr val="accent2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r>
              <a:rPr lang="en-US" b="1" dirty="0">
                <a:solidFill>
                  <a:schemeClr val="accent2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>Client</a:t>
            </a:r>
            <a:br>
              <a:rPr lang="en-US" sz="1800" b="1" dirty="0">
                <a:solidFill>
                  <a:schemeClr val="accent2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endParaRPr lang="en-US" sz="1800" b="1" dirty="0">
              <a:solidFill>
                <a:schemeClr val="accent2"/>
              </a:solidFill>
              <a:latin typeface="Source Sans Pro"/>
              <a:ea typeface="ＭＳ Ｐゴシック" charset="0"/>
              <a:cs typeface="Source Sans Pro"/>
              <a:sym typeface="DINOT-Medium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3411BC-5B05-1B40-AFF6-13B108BE7FE7}"/>
              </a:ext>
            </a:extLst>
          </p:cNvPr>
          <p:cNvSpPr/>
          <p:nvPr/>
        </p:nvSpPr>
        <p:spPr bwMode="auto">
          <a:xfrm>
            <a:off x="3779912" y="994256"/>
            <a:ext cx="1371600" cy="871019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ctr">
              <a:lnSpc>
                <a:spcPct val="70000"/>
              </a:lnSpc>
            </a:pPr>
            <a:br>
              <a:rPr lang="en-US" sz="1800" b="1" dirty="0">
                <a:solidFill>
                  <a:schemeClr val="accent2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r>
              <a:rPr lang="en-US" b="1" dirty="0">
                <a:solidFill>
                  <a:schemeClr val="accent2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>Resolver</a:t>
            </a:r>
            <a:br>
              <a:rPr lang="en-US" b="1" dirty="0">
                <a:solidFill>
                  <a:schemeClr val="accent2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r>
              <a:rPr lang="en-US" b="1" dirty="0">
                <a:solidFill>
                  <a:schemeClr val="accent2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  <a:t>(ISP)</a:t>
            </a:r>
            <a:br>
              <a:rPr lang="en-US" sz="1800" b="1" dirty="0">
                <a:solidFill>
                  <a:schemeClr val="accent2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rPr>
            </a:br>
            <a:endParaRPr lang="en-US" sz="1800" b="1" dirty="0">
              <a:solidFill>
                <a:schemeClr val="accent2"/>
              </a:solidFill>
              <a:latin typeface="Source Sans Pro"/>
              <a:ea typeface="ＭＳ Ｐゴシック" charset="0"/>
              <a:cs typeface="Source Sans Pro"/>
              <a:sym typeface="DINOT-Medium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CFC324D-E4A2-A143-B052-B505A30FA30D}"/>
              </a:ext>
            </a:extLst>
          </p:cNvPr>
          <p:cNvGrpSpPr/>
          <p:nvPr/>
        </p:nvGrpSpPr>
        <p:grpSpPr>
          <a:xfrm>
            <a:off x="1482807" y="901181"/>
            <a:ext cx="2289705" cy="391978"/>
            <a:chOff x="1512895" y="446222"/>
            <a:chExt cx="2289705" cy="39197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4FF5697-9A7C-C547-89EC-1F0BAE19E80D}"/>
                </a:ext>
              </a:extLst>
            </p:cNvPr>
            <p:cNvCxnSpPr/>
            <p:nvPr/>
          </p:nvCxnSpPr>
          <p:spPr bwMode="auto">
            <a:xfrm>
              <a:off x="1676400" y="838200"/>
              <a:ext cx="205740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572D59-2AE9-0B44-9830-39C257E260E4}"/>
                </a:ext>
              </a:extLst>
            </p:cNvPr>
            <p:cNvSpPr txBox="1"/>
            <p:nvPr/>
          </p:nvSpPr>
          <p:spPr>
            <a:xfrm>
              <a:off x="1512895" y="446222"/>
              <a:ext cx="2289705" cy="3157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8405" tIns="19202" rIns="38405" bIns="19202" rtlCol="0">
              <a:spAutoFit/>
            </a:bodyPr>
            <a:lstStyle/>
            <a:p>
              <a:pPr algn="ctr"/>
              <a:r>
                <a:rPr lang="en-US" sz="1800" b="1" dirty="0" err="1">
                  <a:solidFill>
                    <a:schemeClr val="accent2"/>
                  </a:solidFill>
                  <a:latin typeface="Source Sans Pro"/>
                  <a:cs typeface="Source Sans Pro"/>
                </a:rPr>
                <a:t>www.example.com</a:t>
              </a:r>
              <a:r>
                <a:rPr lang="en-US" sz="1800" b="1" dirty="0">
                  <a:solidFill>
                    <a:schemeClr val="accent2"/>
                  </a:solidFill>
                  <a:latin typeface="Source Sans Pro"/>
                  <a:cs typeface="Source Sans Pro"/>
                </a:rPr>
                <a:t>. ?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1B7F-D361-C742-BAE2-82F890E9507F}"/>
              </a:ext>
            </a:extLst>
          </p:cNvPr>
          <p:cNvGrpSpPr/>
          <p:nvPr/>
        </p:nvGrpSpPr>
        <p:grpSpPr>
          <a:xfrm>
            <a:off x="5227712" y="912159"/>
            <a:ext cx="2286000" cy="391978"/>
            <a:chOff x="1676400" y="446222"/>
            <a:chExt cx="2057400" cy="39197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F8F8019-C06F-2244-90CF-569AEA50865F}"/>
                </a:ext>
              </a:extLst>
            </p:cNvPr>
            <p:cNvCxnSpPr/>
            <p:nvPr/>
          </p:nvCxnSpPr>
          <p:spPr bwMode="auto">
            <a:xfrm>
              <a:off x="1676400" y="838200"/>
              <a:ext cx="205740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E2ECBE-4612-C540-9627-B78F6EC9FF3B}"/>
                </a:ext>
              </a:extLst>
            </p:cNvPr>
            <p:cNvSpPr txBox="1"/>
            <p:nvPr/>
          </p:nvSpPr>
          <p:spPr>
            <a:xfrm>
              <a:off x="1697352" y="446222"/>
              <a:ext cx="1920792" cy="3157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8405" tIns="19202" rIns="38405" bIns="19202" rtlCol="0">
              <a:spAutoFit/>
            </a:bodyPr>
            <a:lstStyle/>
            <a:p>
              <a:pPr algn="ctr"/>
              <a:r>
                <a:rPr lang="en-US" sz="1800" b="1" dirty="0" err="1">
                  <a:solidFill>
                    <a:schemeClr val="accent2"/>
                  </a:solidFill>
                  <a:latin typeface="Source Sans Pro"/>
                  <a:cs typeface="Source Sans Pro"/>
                </a:rPr>
                <a:t>www.example.com</a:t>
              </a:r>
              <a:r>
                <a:rPr lang="en-US" sz="1800" b="1" dirty="0">
                  <a:solidFill>
                    <a:schemeClr val="accent2"/>
                  </a:solidFill>
                  <a:latin typeface="Source Sans Pro"/>
                  <a:cs typeface="Source Sans Pro"/>
                </a:rPr>
                <a:t>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97FE68-F287-2A42-A9B5-A8FDB6D55700}"/>
              </a:ext>
            </a:extLst>
          </p:cNvPr>
          <p:cNvGrpSpPr/>
          <p:nvPr/>
        </p:nvGrpSpPr>
        <p:grpSpPr>
          <a:xfrm rot="2511976">
            <a:off x="4517270" y="2820221"/>
            <a:ext cx="3455044" cy="391979"/>
            <a:chOff x="1676400" y="446221"/>
            <a:chExt cx="2057400" cy="39197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285A7D1-5A0C-F143-B70A-C80C754BDB2D}"/>
                </a:ext>
              </a:extLst>
            </p:cNvPr>
            <p:cNvCxnSpPr/>
            <p:nvPr/>
          </p:nvCxnSpPr>
          <p:spPr bwMode="auto">
            <a:xfrm>
              <a:off x="1676400" y="838200"/>
              <a:ext cx="205740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9B32D2-2A12-C047-BD94-8B4831023E9C}"/>
                </a:ext>
              </a:extLst>
            </p:cNvPr>
            <p:cNvSpPr txBox="1"/>
            <p:nvPr/>
          </p:nvSpPr>
          <p:spPr>
            <a:xfrm>
              <a:off x="2042834" y="446221"/>
              <a:ext cx="1229830" cy="3157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8405" tIns="19202" rIns="38405" bIns="19202" rtlCol="0">
              <a:spAutoFit/>
            </a:bodyPr>
            <a:lstStyle/>
            <a:p>
              <a:pPr algn="ctr"/>
              <a:r>
                <a:rPr lang="en-US" sz="1800" b="1" dirty="0" err="1">
                  <a:solidFill>
                    <a:schemeClr val="accent2"/>
                  </a:solidFill>
                  <a:latin typeface="Source Sans Pro"/>
                  <a:cs typeface="Source Sans Pro"/>
                </a:rPr>
                <a:t>www.example.com</a:t>
              </a:r>
              <a:endParaRPr lang="en-US" sz="1800" b="1" dirty="0">
                <a:solidFill>
                  <a:schemeClr val="accent2"/>
                </a:solidFill>
                <a:latin typeface="Source Sans Pro"/>
                <a:cs typeface="Source Sans Pro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1798C1-69D4-A740-B4AC-BA8E6B6AE3B2}"/>
              </a:ext>
            </a:extLst>
          </p:cNvPr>
          <p:cNvGrpSpPr/>
          <p:nvPr/>
        </p:nvGrpSpPr>
        <p:grpSpPr>
          <a:xfrm rot="7605343">
            <a:off x="1520427" y="2890503"/>
            <a:ext cx="2827374" cy="342101"/>
            <a:chOff x="1676400" y="838200"/>
            <a:chExt cx="2057400" cy="342101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112F0A7-5FE4-7848-99F2-39C497BA60D7}"/>
                </a:ext>
              </a:extLst>
            </p:cNvPr>
            <p:cNvCxnSpPr/>
            <p:nvPr/>
          </p:nvCxnSpPr>
          <p:spPr bwMode="auto">
            <a:xfrm>
              <a:off x="1676400" y="838200"/>
              <a:ext cx="205740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D2D6F3-494D-8D4E-8B24-8C1368BD7B09}"/>
                </a:ext>
              </a:extLst>
            </p:cNvPr>
            <p:cNvSpPr txBox="1"/>
            <p:nvPr/>
          </p:nvSpPr>
          <p:spPr>
            <a:xfrm rot="10756169">
              <a:off x="1817828" y="864523"/>
              <a:ext cx="1666153" cy="31577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38405" tIns="19202" rIns="38405" bIns="19202" rtlCol="0">
              <a:spAutoFit/>
            </a:bodyPr>
            <a:lstStyle/>
            <a:p>
              <a:pPr algn="ctr"/>
              <a:r>
                <a:rPr lang="en-US" sz="1800" b="1" dirty="0" err="1">
                  <a:solidFill>
                    <a:schemeClr val="accent2"/>
                  </a:solidFill>
                  <a:latin typeface="Source Sans Pro"/>
                  <a:cs typeface="Source Sans Pro"/>
                </a:rPr>
                <a:t>www.example.com</a:t>
              </a:r>
              <a:r>
                <a:rPr lang="en-US" sz="1800" b="1" dirty="0">
                  <a:solidFill>
                    <a:schemeClr val="accent2"/>
                  </a:solidFill>
                  <a:latin typeface="Source Sans Pro"/>
                  <a:cs typeface="Source Sans Pro"/>
                </a:rPr>
                <a:t>. ?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BA9F40-0476-C14F-BA84-2A0EA84EED17}"/>
              </a:ext>
            </a:extLst>
          </p:cNvPr>
          <p:cNvGrpSpPr/>
          <p:nvPr/>
        </p:nvGrpSpPr>
        <p:grpSpPr>
          <a:xfrm>
            <a:off x="5227712" y="1521758"/>
            <a:ext cx="2286000" cy="315778"/>
            <a:chOff x="457200" y="2362200"/>
            <a:chExt cx="2133600" cy="21810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48CBC4E-F4DF-C444-903B-B26B40E21EB4}"/>
                </a:ext>
              </a:extLst>
            </p:cNvPr>
            <p:cNvCxnSpPr/>
            <p:nvPr/>
          </p:nvCxnSpPr>
          <p:spPr bwMode="auto">
            <a:xfrm>
              <a:off x="457200" y="2362200"/>
              <a:ext cx="213360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5715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6DD5B0-7366-954C-AFE3-FCD4F7342E6A}"/>
                </a:ext>
              </a:extLst>
            </p:cNvPr>
            <p:cNvSpPr txBox="1"/>
            <p:nvPr/>
          </p:nvSpPr>
          <p:spPr>
            <a:xfrm>
              <a:off x="589110" y="2362200"/>
              <a:ext cx="1851296" cy="21810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8405" tIns="19202" rIns="38405" bIns="19202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2"/>
                  </a:solidFill>
                  <a:latin typeface="Source Sans Pro"/>
                  <a:cs typeface="Source Sans Pro"/>
                </a:rPr>
                <a:t>a.gtld-servers.net</a:t>
              </a:r>
              <a:r>
                <a:rPr lang="en-US" b="1" dirty="0">
                  <a:solidFill>
                    <a:schemeClr val="accent2"/>
                  </a:solidFill>
                  <a:latin typeface="Source Sans Pro"/>
                  <a:cs typeface="Source Sans Pro"/>
                </a:rPr>
                <a:t>.</a:t>
              </a:r>
              <a:endParaRPr lang="en-US" sz="1800" b="1" dirty="0">
                <a:solidFill>
                  <a:schemeClr val="accent2"/>
                </a:solidFill>
                <a:latin typeface="Source Sans Pro"/>
                <a:cs typeface="Source Sans Pro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B02897-7557-8C4D-81E5-1F65D997F2B0}"/>
              </a:ext>
            </a:extLst>
          </p:cNvPr>
          <p:cNvGrpSpPr/>
          <p:nvPr/>
        </p:nvGrpSpPr>
        <p:grpSpPr>
          <a:xfrm rot="2499942">
            <a:off x="3885855" y="3116700"/>
            <a:ext cx="3289486" cy="592777"/>
            <a:chOff x="457200" y="2313011"/>
            <a:chExt cx="2133600" cy="477031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C1DC5AE-3A83-9B40-BFC3-A94A77A01D23}"/>
                </a:ext>
              </a:extLst>
            </p:cNvPr>
            <p:cNvCxnSpPr/>
            <p:nvPr/>
          </p:nvCxnSpPr>
          <p:spPr bwMode="auto">
            <a:xfrm>
              <a:off x="457200" y="2362200"/>
              <a:ext cx="213360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5715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253350-6C7A-B341-AE09-68E8CEFBA169}"/>
                </a:ext>
              </a:extLst>
            </p:cNvPr>
            <p:cNvSpPr txBox="1"/>
            <p:nvPr/>
          </p:nvSpPr>
          <p:spPr>
            <a:xfrm>
              <a:off x="638170" y="2313011"/>
              <a:ext cx="1776260" cy="4770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8405" tIns="19202" rIns="38405" bIns="19202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2"/>
                  </a:solidFill>
                  <a:latin typeface="Source Sans Pro"/>
                  <a:cs typeface="Source Sans Pro"/>
                </a:rPr>
                <a:t>n</a:t>
              </a:r>
              <a:r>
                <a:rPr lang="en-US" sz="1800" b="1" dirty="0" err="1">
                  <a:solidFill>
                    <a:schemeClr val="accent2"/>
                  </a:solidFill>
                  <a:latin typeface="Source Sans Pro"/>
                  <a:cs typeface="Source Sans Pro"/>
                </a:rPr>
                <a:t>s.example.com</a:t>
              </a:r>
              <a:r>
                <a:rPr lang="en-US" sz="1800" b="1" dirty="0">
                  <a:solidFill>
                    <a:schemeClr val="accent2"/>
                  </a:solidFill>
                  <a:latin typeface="Source Sans Pro"/>
                  <a:cs typeface="Source Sans Pro"/>
                </a:rPr>
                <a:t>.</a:t>
              </a:r>
              <a:br>
                <a:rPr lang="en-US" sz="1800" b="1" dirty="0">
                  <a:solidFill>
                    <a:schemeClr val="accent2"/>
                  </a:solidFill>
                  <a:latin typeface="Source Sans Pro"/>
                  <a:cs typeface="Source Sans Pro"/>
                </a:rPr>
              </a:br>
              <a:r>
                <a:rPr lang="en-US" sz="1800" b="1" dirty="0">
                  <a:solidFill>
                    <a:schemeClr val="accent2"/>
                  </a:solidFill>
                  <a:latin typeface="Source Sans Pro"/>
                  <a:cs typeface="Source Sans Pro"/>
                </a:rPr>
                <a:t>(GLUE: 198.51.100.100)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F2CD3F-66F1-7247-9C98-B6672BCA8296}"/>
              </a:ext>
            </a:extLst>
          </p:cNvPr>
          <p:cNvGrpSpPr/>
          <p:nvPr/>
        </p:nvGrpSpPr>
        <p:grpSpPr>
          <a:xfrm rot="18346419">
            <a:off x="2092373" y="3128886"/>
            <a:ext cx="2870521" cy="342848"/>
            <a:chOff x="2096071" y="6082835"/>
            <a:chExt cx="1526942" cy="34284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F6A78B2-C838-FA43-8945-A3D9DE982FF5}"/>
                </a:ext>
              </a:extLst>
            </p:cNvPr>
            <p:cNvCxnSpPr/>
            <p:nvPr/>
          </p:nvCxnSpPr>
          <p:spPr bwMode="auto">
            <a:xfrm flipH="1">
              <a:off x="2096071" y="6082835"/>
              <a:ext cx="1526942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5715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E475FF-2893-6B43-84A6-1C6C724749C8}"/>
                </a:ext>
              </a:extLst>
            </p:cNvPr>
            <p:cNvSpPr txBox="1"/>
            <p:nvPr/>
          </p:nvSpPr>
          <p:spPr>
            <a:xfrm>
              <a:off x="2537511" y="6109905"/>
              <a:ext cx="540086" cy="3157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8405" tIns="19202" rIns="38405" bIns="19202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2"/>
                  </a:solidFill>
                  <a:latin typeface="Source Sans Pro"/>
                  <a:cs typeface="Source Sans Pro"/>
                </a:rPr>
                <a:t>192.0.2.2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D0CCE6E-9EF0-2D4F-9BF1-F2AC95889B33}"/>
              </a:ext>
            </a:extLst>
          </p:cNvPr>
          <p:cNvGrpSpPr/>
          <p:nvPr/>
        </p:nvGrpSpPr>
        <p:grpSpPr>
          <a:xfrm>
            <a:off x="1570112" y="1521759"/>
            <a:ext cx="2133600" cy="315778"/>
            <a:chOff x="457200" y="2362200"/>
            <a:chExt cx="2133600" cy="31577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A9DC73C-6A75-A54F-8C8B-D08B893C26C2}"/>
                </a:ext>
              </a:extLst>
            </p:cNvPr>
            <p:cNvCxnSpPr/>
            <p:nvPr/>
          </p:nvCxnSpPr>
          <p:spPr bwMode="auto">
            <a:xfrm>
              <a:off x="457200" y="2362200"/>
              <a:ext cx="213360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5715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13442EB-7589-514A-88B5-B5D5D50B7CCC}"/>
                </a:ext>
              </a:extLst>
            </p:cNvPr>
            <p:cNvSpPr txBox="1"/>
            <p:nvPr/>
          </p:nvSpPr>
          <p:spPr>
            <a:xfrm>
              <a:off x="1001481" y="2362200"/>
              <a:ext cx="1026538" cy="3157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8405" tIns="19202" rIns="38405" bIns="19202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2"/>
                  </a:solidFill>
                  <a:latin typeface="Source Sans Pro"/>
                  <a:cs typeface="Source Sans Pro"/>
                </a:rPr>
                <a:t>192.0.2.2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E4FAD33-ADCA-0545-B72D-92818417DD9F}"/>
              </a:ext>
            </a:extLst>
          </p:cNvPr>
          <p:cNvGrpSpPr/>
          <p:nvPr/>
        </p:nvGrpSpPr>
        <p:grpSpPr>
          <a:xfrm>
            <a:off x="6156176" y="4564136"/>
            <a:ext cx="2304256" cy="1773666"/>
            <a:chOff x="6186264" y="4947377"/>
            <a:chExt cx="2304256" cy="1773666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DF9F6E00-241C-BB46-92BF-BC26F132C55A}"/>
                </a:ext>
              </a:extLst>
            </p:cNvPr>
            <p:cNvSpPr/>
            <p:nvPr/>
          </p:nvSpPr>
          <p:spPr bwMode="auto">
            <a:xfrm>
              <a:off x="6477000" y="4947377"/>
              <a:ext cx="1828800" cy="871019"/>
            </a:xfrm>
            <a:prstGeom prst="roundRect">
              <a:avLst/>
            </a:prstGeom>
            <a:ln/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>
                <a:lnSpc>
                  <a:spcPct val="70000"/>
                </a:lnSpc>
              </a:pPr>
              <a:br>
                <a:rPr lang="en-US" b="1" dirty="0">
                  <a:solidFill>
                    <a:schemeClr val="accent2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</a:br>
              <a:r>
                <a:rPr lang="en-US" b="1" dirty="0">
                  <a:solidFill>
                    <a:schemeClr val="accent2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  <a:t>.COM.</a:t>
              </a:r>
              <a:br>
                <a:rPr lang="en-US" b="1" dirty="0">
                  <a:solidFill>
                    <a:schemeClr val="accent2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</a:br>
              <a:r>
                <a:rPr lang="en-US" b="1" dirty="0">
                  <a:solidFill>
                    <a:schemeClr val="accent2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  <a:t>nameserver</a:t>
              </a:r>
              <a:br>
                <a:rPr lang="en-US" b="1" dirty="0">
                  <a:solidFill>
                    <a:schemeClr val="accent2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</a:br>
              <a:endParaRPr lang="en-US" b="1" dirty="0">
                <a:solidFill>
                  <a:schemeClr val="accent2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9A0973-D0C6-894B-80BC-22A26B331779}"/>
                </a:ext>
              </a:extLst>
            </p:cNvPr>
            <p:cNvSpPr txBox="1"/>
            <p:nvPr/>
          </p:nvSpPr>
          <p:spPr>
            <a:xfrm>
              <a:off x="6186264" y="5943600"/>
              <a:ext cx="2304256" cy="777443"/>
            </a:xfrm>
            <a:prstGeom prst="rect">
              <a:avLst/>
            </a:prstGeom>
            <a:noFill/>
          </p:spPr>
          <p:txBody>
            <a:bodyPr wrap="square" lIns="38405" tIns="19202" rIns="38405" bIns="19202" rtlCol="0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a.gtld-servers.net</a:t>
              </a:r>
              <a:endPara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1600" b="1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192.5.6.30</a:t>
              </a:r>
            </a:p>
            <a:p>
              <a:pPr algn="ctr"/>
              <a:r>
                <a:rPr lang="en-US" sz="1600" b="1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2001:503:a83e::2:30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9CE3C21-B83C-C746-9720-81169C51E8E2}"/>
              </a:ext>
            </a:extLst>
          </p:cNvPr>
          <p:cNvGrpSpPr/>
          <p:nvPr/>
        </p:nvGrpSpPr>
        <p:grpSpPr>
          <a:xfrm>
            <a:off x="6805736" y="982736"/>
            <a:ext cx="2590800" cy="1849866"/>
            <a:chOff x="6835824" y="1365977"/>
            <a:chExt cx="2590800" cy="1849866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172A8150-9CA2-0F4F-9218-F3898E3A3ABC}"/>
                </a:ext>
              </a:extLst>
            </p:cNvPr>
            <p:cNvSpPr/>
            <p:nvPr/>
          </p:nvSpPr>
          <p:spPr bwMode="auto">
            <a:xfrm>
              <a:off x="7554416" y="1365977"/>
              <a:ext cx="1371600" cy="871019"/>
            </a:xfrm>
            <a:prstGeom prst="roundRect">
              <a:avLst/>
            </a:prstGeom>
            <a:ln/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>
                <a:lnSpc>
                  <a:spcPct val="70000"/>
                </a:lnSpc>
              </a:pPr>
              <a:br>
                <a:rPr lang="en-US" b="1" dirty="0">
                  <a:solidFill>
                    <a:schemeClr val="accent2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</a:br>
              <a:r>
                <a:rPr lang="en-US" b="1" dirty="0">
                  <a:solidFill>
                    <a:schemeClr val="accent2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  <a:t>Root</a:t>
              </a:r>
              <a:br>
                <a:rPr lang="en-US" b="1" dirty="0">
                  <a:solidFill>
                    <a:schemeClr val="accent2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</a:br>
              <a:r>
                <a:rPr lang="en-US" b="1" dirty="0">
                  <a:solidFill>
                    <a:schemeClr val="accent2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  <a:t>Server</a:t>
              </a:r>
              <a:br>
                <a:rPr lang="en-US" b="1" dirty="0">
                  <a:solidFill>
                    <a:schemeClr val="accent2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</a:br>
              <a:endParaRPr lang="en-US" b="1" dirty="0">
                <a:solidFill>
                  <a:schemeClr val="accent2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A3C88D6-E90F-5848-A0BF-447093B72AAD}"/>
                </a:ext>
              </a:extLst>
            </p:cNvPr>
            <p:cNvSpPr txBox="1"/>
            <p:nvPr/>
          </p:nvSpPr>
          <p:spPr>
            <a:xfrm>
              <a:off x="6835824" y="2438400"/>
              <a:ext cx="2590800" cy="777443"/>
            </a:xfrm>
            <a:prstGeom prst="rect">
              <a:avLst/>
            </a:prstGeom>
            <a:noFill/>
          </p:spPr>
          <p:txBody>
            <a:bodyPr wrap="square" lIns="38405" tIns="19202" rIns="38405" bIns="19202" rtlCol="0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l.root-servers.net</a:t>
              </a:r>
              <a:r>
                <a:rPr lang="en-US" sz="1600" b="1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</a:p>
            <a:p>
              <a:pPr algn="ctr"/>
              <a:r>
                <a:rPr lang="en-US" sz="1600" b="1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199.7.83.42</a:t>
              </a:r>
              <a:br>
                <a:rPr lang="en-US" sz="1600" b="1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600" b="1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2001:500:3::42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11E0EF-FDDF-5C4B-8DFD-D530C1659B51}"/>
              </a:ext>
            </a:extLst>
          </p:cNvPr>
          <p:cNvGrpSpPr/>
          <p:nvPr/>
        </p:nvGrpSpPr>
        <p:grpSpPr>
          <a:xfrm>
            <a:off x="1493912" y="4564136"/>
            <a:ext cx="1981200" cy="1580998"/>
            <a:chOff x="1524000" y="4947377"/>
            <a:chExt cx="1981200" cy="1580998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8DC3F31-2ED8-114B-B770-B582A112B6BF}"/>
                </a:ext>
              </a:extLst>
            </p:cNvPr>
            <p:cNvSpPr/>
            <p:nvPr/>
          </p:nvSpPr>
          <p:spPr bwMode="auto">
            <a:xfrm>
              <a:off x="1600200" y="4947377"/>
              <a:ext cx="1828800" cy="871019"/>
            </a:xfrm>
            <a:prstGeom prst="roundRect">
              <a:avLst/>
            </a:prstGeom>
            <a:ln/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>
                <a:lnSpc>
                  <a:spcPct val="70000"/>
                </a:lnSpc>
              </a:pPr>
              <a:br>
                <a:rPr lang="en-US" b="1" dirty="0">
                  <a:solidFill>
                    <a:schemeClr val="accent2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</a:br>
              <a:r>
                <a:rPr lang="en-US" b="1" dirty="0">
                  <a:solidFill>
                    <a:schemeClr val="accent2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  <a:t>EXAMPLE.COM.</a:t>
              </a:r>
              <a:br>
                <a:rPr lang="en-US" b="1" dirty="0">
                  <a:solidFill>
                    <a:schemeClr val="accent2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</a:br>
              <a:r>
                <a:rPr lang="en-US" b="1" dirty="0" err="1">
                  <a:solidFill>
                    <a:schemeClr val="accent2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  <a:t>nameserver</a:t>
              </a:r>
              <a:br>
                <a:rPr lang="en-US" b="1" dirty="0">
                  <a:solidFill>
                    <a:schemeClr val="accent2"/>
                  </a:solidFill>
                  <a:latin typeface="Source Sans Pro"/>
                  <a:ea typeface="ＭＳ Ｐゴシック" charset="0"/>
                  <a:cs typeface="Source Sans Pro"/>
                  <a:sym typeface="DINOT-Medium" charset="0"/>
                </a:rPr>
              </a:br>
              <a:endParaRPr lang="en-US" b="1" dirty="0">
                <a:solidFill>
                  <a:schemeClr val="accent2"/>
                </a:solidFill>
                <a:latin typeface="Source Sans Pro"/>
                <a:ea typeface="ＭＳ Ｐゴシック" charset="0"/>
                <a:cs typeface="Source Sans Pro"/>
                <a:sym typeface="DINOT-Medium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E268B9-84F6-8448-878D-CAB5A1BCAB78}"/>
                </a:ext>
              </a:extLst>
            </p:cNvPr>
            <p:cNvSpPr/>
            <p:nvPr/>
          </p:nvSpPr>
          <p:spPr>
            <a:xfrm>
              <a:off x="1524000" y="5943600"/>
              <a:ext cx="19812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ns.example.com</a:t>
              </a:r>
              <a:r>
                <a:rPr lang="en-US" sz="1600" b="1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</a:p>
            <a:p>
              <a:pPr algn="ctr"/>
              <a:r>
                <a:rPr lang="en-US" sz="1600" b="1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198.51.100.100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006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9226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9226"/>
                                      </p:to>
                                    </p:animClr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9226"/>
                                      </p:to>
                                    </p:animClr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DNSSEC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DNSSEC does</a:t>
            </a:r>
          </a:p>
        </p:txBody>
      </p:sp>
    </p:spTree>
    <p:extLst>
      <p:ext uri="{BB962C8B-B14F-4D97-AF65-F5344CB8AC3E}">
        <p14:creationId xmlns:p14="http://schemas.microsoft.com/office/powerpoint/2010/main" val="1233829458"/>
      </p:ext>
    </p:extLst>
  </p:cSld>
  <p:clrMapOvr>
    <a:masterClrMapping/>
  </p:clrMapOvr>
</p:sld>
</file>

<file path=ppt/theme/theme1.xml><?xml version="1.0" encoding="utf-8"?>
<a:theme xmlns:a="http://schemas.openxmlformats.org/drawingml/2006/main" name="ICANNPPT_Arial_4x3_June 2017_potx">
  <a:themeElements>
    <a:clrScheme name="ICANN PPT Colors">
      <a:dk1>
        <a:srgbClr val="0A1F24"/>
      </a:dk1>
      <a:lt1>
        <a:sysClr val="window" lastClr="FFFFFF"/>
      </a:lt1>
      <a:dk2>
        <a:srgbClr val="1A87C9"/>
      </a:dk2>
      <a:lt2>
        <a:srgbClr val="EEECE1"/>
      </a:lt2>
      <a:accent1>
        <a:srgbClr val="1A87C9"/>
      </a:accent1>
      <a:accent2>
        <a:srgbClr val="0D436C"/>
      </a:accent2>
      <a:accent3>
        <a:srgbClr val="1B6F74"/>
      </a:accent3>
      <a:accent4>
        <a:srgbClr val="EA903A"/>
      </a:accent4>
      <a:accent5>
        <a:srgbClr val="DB6033"/>
      </a:accent5>
      <a:accent6>
        <a:srgbClr val="1768B1"/>
      </a:accent6>
      <a:hlink>
        <a:srgbClr val="1D98D3"/>
      </a:hlink>
      <a:folHlink>
        <a:srgbClr val="427BB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dirty="0" err="1" smtClean="0">
            <a:cs typeface="Source Sans Pro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7" id="{0EB056D1-DF82-ED43-A75A-15472DCA2F45}" vid="{0BDCD195-BFED-5145-8A5D-0651D729DA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ICANNPPT_Arial_4x3_June 2017_potx</Template>
  <TotalTime>1897</TotalTime>
  <Words>1792</Words>
  <Application>Microsoft Macintosh PowerPoint</Application>
  <PresentationFormat>On-screen Show (4:3)</PresentationFormat>
  <Paragraphs>458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ＭＳ Ｐゴシック</vt:lpstr>
      <vt:lpstr>ヒラギノ角ゴ ProN W3</vt:lpstr>
      <vt:lpstr>Abadi MT Condensed Light</vt:lpstr>
      <vt:lpstr>Arial</vt:lpstr>
      <vt:lpstr>Calibri</vt:lpstr>
      <vt:lpstr>Consolas</vt:lpstr>
      <vt:lpstr>Courier</vt:lpstr>
      <vt:lpstr>DINOT-Medium</vt:lpstr>
      <vt:lpstr>Gill Sans</vt:lpstr>
      <vt:lpstr>Segoe UI</vt:lpstr>
      <vt:lpstr>Source Sans Pro</vt:lpstr>
      <vt:lpstr>Wingdings</vt:lpstr>
      <vt:lpstr>ICANNPPT_Arial_4x3_June 2017_potx</vt:lpstr>
      <vt:lpstr>DNSSEC: Security Extensions for DNS</vt:lpstr>
      <vt:lpstr>DNSSEC: Security extensions for DNS</vt:lpstr>
      <vt:lpstr>Agenda</vt:lpstr>
      <vt:lpstr>How DNS Works</vt:lpstr>
      <vt:lpstr>DNS in a nutshell</vt:lpstr>
      <vt:lpstr>DNS Resource Records (RR)</vt:lpstr>
      <vt:lpstr>DNS Resource Records sets (RRsets) </vt:lpstr>
      <vt:lpstr>Normal DNS Flow</vt:lpstr>
      <vt:lpstr>Understanding DNSSEC</vt:lpstr>
      <vt:lpstr>DNS Data flow</vt:lpstr>
      <vt:lpstr>What DNSSEC solves and what not</vt:lpstr>
      <vt:lpstr>Understanding DNSSEC</vt:lpstr>
      <vt:lpstr>Brief reminder on cryptography</vt:lpstr>
      <vt:lpstr>One-way hash functions</vt:lpstr>
      <vt:lpstr>One-way hash functions</vt:lpstr>
      <vt:lpstr>Symmetric key crypto</vt:lpstr>
      <vt:lpstr>Asymmetric or Public Key crypto</vt:lpstr>
      <vt:lpstr>Public Key crypto functions</vt:lpstr>
      <vt:lpstr>Understanding DNSSEC</vt:lpstr>
      <vt:lpstr>How DNSSEC Works</vt:lpstr>
      <vt:lpstr>How DNSSEC Works (part 2)</vt:lpstr>
      <vt:lpstr>Understanding DNSSEC</vt:lpstr>
      <vt:lpstr>New Concepts</vt:lpstr>
      <vt:lpstr>Chain of trust and Secure Entry Point</vt:lpstr>
      <vt:lpstr>New Fields and Flags</vt:lpstr>
      <vt:lpstr>DNSSEC Resource Records</vt:lpstr>
      <vt:lpstr>New RRs</vt:lpstr>
      <vt:lpstr>New RR: DNSKEY</vt:lpstr>
      <vt:lpstr>DNSKEY: Two keys, not one…</vt:lpstr>
      <vt:lpstr>KSK and ZSK</vt:lpstr>
      <vt:lpstr>New RR: RRSIG (Resource Record Signature)</vt:lpstr>
      <vt:lpstr>RRSIG</vt:lpstr>
      <vt:lpstr>New RR: NSEC</vt:lpstr>
      <vt:lpstr>New RR: NSEC3</vt:lpstr>
      <vt:lpstr>New RR: DS (Delegation Server)</vt:lpstr>
      <vt:lpstr>Security status of Data</vt:lpstr>
      <vt:lpstr>Signatures expiration </vt:lpstr>
      <vt:lpstr>Signature expiration</vt:lpstr>
      <vt:lpstr>Key Rollovers</vt:lpstr>
      <vt:lpstr>Key rollovers</vt:lpstr>
      <vt:lpstr>Key Rollovers: Pre-Publish method</vt:lpstr>
      <vt:lpstr>Key Rollovers: Pre-Publish method </vt:lpstr>
      <vt:lpstr>Key Rollovers: Double Signature</vt:lpstr>
      <vt:lpstr>Key Rollovers: Double Signature</vt:lpstr>
      <vt:lpstr>Final thoughts</vt:lpstr>
      <vt:lpstr>Useful links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DNSSEC: Security extensions for DNS</dc:title>
  <dc:creator>Mauricio Vergara Ereche</dc:creator>
  <cp:lastModifiedBy>Mauricio Vergara Ereche</cp:lastModifiedBy>
  <cp:revision>25</cp:revision>
  <cp:lastPrinted>2018-03-02T16:33:35Z</cp:lastPrinted>
  <dcterms:created xsi:type="dcterms:W3CDTF">2018-09-20T19:47:38Z</dcterms:created>
  <dcterms:modified xsi:type="dcterms:W3CDTF">2018-09-24T18:19:38Z</dcterms:modified>
</cp:coreProperties>
</file>