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29A759-5130-4BA1-99E8-56D342C8407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D2CABD-8EF7-40E9-8561-1E7C468257C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7406C6-71A8-4848-AB51-E25C1C6D0B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Ref1 Zhun Zhong, Liang Zheng, Guoliang Kang, Shaozi Li, Yi Yang “Random Erasing Data Augmentation”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29199E-D28F-494C-9573-B483EBEA49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092C30-DC01-4C84-8557-D6880089998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011BC6-02E2-4D67-9AFD-DF16899C116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2BC9C8-B9DD-4FAA-AD03-95A3F2329C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94AC73-30CF-487B-A05A-09C8584302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A457D2-D11B-4319-BA22-2C3CC410523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Model architecture as seen in the figure consists of a multi-layer conv2D to extract features from 16 image slices one at a time, flattening features, average over 16 image slices and then generating 17 Sigmoid outputs (one per zone).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F3C9E4-5DA2-4F6E-A79B-18F92F7912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Model architecture as seen in the figure consists of a multi-layer conv2D to extract features from 16 image slices one at a time, flattening features, average over 16 image slices and then generating 17 Sigmoid outputs (one per zone).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30FD97-9A34-4B99-BA67-84EDE719550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D10FFC-3FD7-492B-A3F0-59D085871D0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E1141E-5D31-4EFA-B030-5D208EC803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2EAF37-8ECE-4859-84B6-9F7D35FD89D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0440" y="361440"/>
            <a:ext cx="8237160" cy="2715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CLICK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TO EDIT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MASTE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R TITLE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STYLE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60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2742840" cy="5143320"/>
          </a:xfrm>
          <a:prstGeom prst="rect">
            <a:avLst/>
          </a:prstGeom>
          <a:solidFill>
            <a:schemeClr val="bg1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TextShape 2"/>
          <p:cNvSpPr txBox="1"/>
          <p:nvPr/>
        </p:nvSpPr>
        <p:spPr>
          <a:xfrm>
            <a:off x="0" y="0"/>
            <a:ext cx="2361960" cy="3028680"/>
          </a:xfrm>
          <a:prstGeom prst="rect">
            <a:avLst/>
          </a:prstGeom>
          <a:noFill/>
          <a:ln>
            <a:noFill/>
          </a:ln>
        </p:spPr>
        <p:txBody>
          <a:bodyPr lIns="360000" tIns="360000" bIns="360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Kaggle</a:t>
            </a:r>
            <a:r>
              <a:rPr b="1" lang="en-US" sz="20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
</a:t>
            </a:r>
            <a:r>
              <a:rPr b="1" lang="en-US" sz="20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
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Passenger Screening Competition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
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
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Michael Avendi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
</a:t>
            </a:r>
            <a:r>
              <a:rPr b="1" lang="en-US" sz="1400" spc="-1" strike="noStrike">
                <a:solidFill>
                  <a:srgbClr val="046085"/>
                </a:solidFill>
                <a:uFill>
                  <a:solidFill>
                    <a:srgbClr val="ffffff"/>
                  </a:solidFill>
                </a:uFill>
                <a:latin typeface="Verdana"/>
                <a:ea typeface="ＭＳ Ｐゴシック"/>
              </a:rPr>
              <a:t>PhD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504360" y="4476600"/>
            <a:ext cx="790560" cy="30132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2743200" y="-180000"/>
            <a:ext cx="6400440" cy="54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05560" y="308880"/>
            <a:ext cx="15710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Training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819520" y="308880"/>
            <a:ext cx="5714640" cy="40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Stage1-train: 1047 subjects for training and 100 subjects for local validation.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Stochastic gradient descent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Optimizer: </a:t>
            </a:r>
            <a:r>
              <a:rPr b="0" i="1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Nadam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Loss: Binary cross 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Batch size: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Epochs: 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Initial learning rate: 3E-4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888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Drop learning rate by factor of 2 at saturation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5560" y="308880"/>
            <a:ext cx="1571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Training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666880" y="308880"/>
            <a:ext cx="586692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Various image augmentations techniques: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 </a:t>
            </a: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Rotation (10-15 degrees)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Width and height shift (10-15%)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Shear, zoom (10-15 %)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Random erasing [Ref1]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5638680" y="1962000"/>
            <a:ext cx="253980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Single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19520" y="308880"/>
            <a:ext cx="59432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Models performed almost similarly!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Single model on stage1-leaderboard ranged from 0.0157 to 0.0297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3505320" y="1504800"/>
            <a:ext cx="415368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5560" y="308880"/>
            <a:ext cx="15710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Insights and findings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819520" y="387360"/>
            <a:ext cx="571464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Building separate models on 90,180,270 rotated dataset was very effective.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Random erasing augmentation provided some improvements.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 </a:t>
            </a: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Using the original data size.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Using batch normalization.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Fine-tuning models after releasing labels for stage1-test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8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3448080" y="2061000"/>
            <a:ext cx="2247120" cy="10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819520" y="308880"/>
            <a:ext cx="5714640" cy="268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Training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Important findings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46086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Simple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19520" y="308880"/>
            <a:ext cx="5866920" cy="36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End-to-end convolutional neural networks.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 input: 16 images per subject.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 output: 17 probabilities per zone.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Ensemble of 11 models.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Only APS data format was used.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Training on Titan X GPUs.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Training time:  ~48 hours per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5560" y="308880"/>
            <a:ext cx="1571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19520" y="308880"/>
            <a:ext cx="5866920" cy="36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Anaconda with Python 2.7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Jupyter notebook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Numpy: 1.12.1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Keras 1.1.1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Theano 0.9.0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Cv2 3.1.0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668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Sklearn 0.18.1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819520" y="308880"/>
            <a:ext cx="58669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Single Model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2743200" y="1200240"/>
            <a:ext cx="5631480" cy="207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>
            <a:off x="0" y="-1908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Model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19520" y="308880"/>
            <a:ext cx="58669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4608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46086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Ensemble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743200" y="1504800"/>
            <a:ext cx="5302080" cy="224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 flipH="1">
            <a:off x="33840" y="576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Data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666880" y="308880"/>
            <a:ext cx="586692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Convert APS data to Numpy float32 arrays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Down-sampled to 256 by 330 for nine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Original 512 by 660 for two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 </a:t>
            </a: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Rotate data by 90, 180 and 270 degrees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 </a:t>
            </a: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Global zero-mean and unit-variance 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 flipH="1">
            <a:off x="33840" y="576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Data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666880" y="308880"/>
            <a:ext cx="5866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Rotated data 90 and 270 degrees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2428920" y="831960"/>
            <a:ext cx="2936520" cy="3041640"/>
          </a:xfrm>
          <a:prstGeom prst="rect">
            <a:avLst/>
          </a:prstGeom>
          <a:ln>
            <a:noFill/>
          </a:ln>
        </p:spPr>
      </p:pic>
      <p:pic>
        <p:nvPicPr>
          <p:cNvPr id="105" name="Picture 7" descr=""/>
          <p:cNvPicPr/>
          <p:nvPr/>
        </p:nvPicPr>
        <p:blipFill>
          <a:blip r:embed="rId2"/>
          <a:stretch/>
        </p:blipFill>
        <p:spPr>
          <a:xfrm>
            <a:off x="5604120" y="831960"/>
            <a:ext cx="2930040" cy="303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 flipH="1">
            <a:off x="33840" y="5760"/>
            <a:ext cx="1980720" cy="5143320"/>
          </a:xfrm>
          <a:prstGeom prst="rect">
            <a:avLst/>
          </a:prstGeom>
          <a:solidFill>
            <a:srgbClr val="e7edf2"/>
          </a:solidFill>
          <a:ln w="1260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05560" y="308880"/>
            <a:ext cx="1571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Data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666880" y="308880"/>
            <a:ext cx="5866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668f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668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ヒラギノ角ゴ Pro W3"/>
              </a:rPr>
              <a:t>Rotated data 0 and 180 degrees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2395800" y="885960"/>
            <a:ext cx="2827800" cy="2682360"/>
          </a:xfrm>
          <a:prstGeom prst="rect">
            <a:avLst/>
          </a:prstGeom>
          <a:ln>
            <a:noFill/>
          </a:ln>
        </p:spPr>
      </p:pic>
      <p:pic>
        <p:nvPicPr>
          <p:cNvPr id="110" name="Picture 6" descr=""/>
          <p:cNvPicPr/>
          <p:nvPr/>
        </p:nvPicPr>
        <p:blipFill>
          <a:blip r:embed="rId2"/>
          <a:stretch/>
        </p:blipFill>
        <p:spPr>
          <a:xfrm>
            <a:off x="5468040" y="900720"/>
            <a:ext cx="2827800" cy="26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59321</TotalTime>
  <Application>LibreOffice/5.1.6.2$Linux_X86_64 LibreOffice_project/10m0$Build-2</Application>
  <Words>421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2012-07-01T20:21:58Z</dcterms:created>
  <dc:creator>Chris</dc:creator>
  <dc:description/>
  <dc:language>en-US</dc:language>
  <cp:lastModifiedBy/>
  <dcterms:modified xsi:type="dcterms:W3CDTF">2019-12-01T11:40:34Z</dcterms:modified>
  <cp:revision>936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