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1" autoAdjust="0"/>
    <p:restoredTop sz="95801" autoAdjust="0"/>
  </p:normalViewPr>
  <p:slideViewPr>
    <p:cSldViewPr snapToGrid="0" snapToObjects="1">
      <p:cViewPr varScale="1">
        <p:scale>
          <a:sx n="110" d="100"/>
          <a:sy n="110" d="100"/>
        </p:scale>
        <p:origin x="-16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Saturday, November 14,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Saturday, November 14,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Saturday, November 14,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Saturday, November 14,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Saturday, November 14, 15</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Saturday, November 14,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Saturday, November 14, 15</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Saturday, November 14, 15</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Saturday, November 14, 15</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Saturday, November 14,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Saturday, November 14, 15</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Saturday, November 14, 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Q.U.E.E.R. Tour</a:t>
            </a:r>
            <a:endParaRPr lang="en-US" dirty="0"/>
          </a:p>
        </p:txBody>
      </p:sp>
      <p:sp>
        <p:nvSpPr>
          <p:cNvPr id="3" name="Subtitle 2"/>
          <p:cNvSpPr>
            <a:spLocks noGrp="1"/>
          </p:cNvSpPr>
          <p:nvPr>
            <p:ph type="subTitle" idx="1"/>
          </p:nvPr>
        </p:nvSpPr>
        <p:spPr/>
        <p:txBody>
          <a:bodyPr/>
          <a:lstStyle/>
          <a:p>
            <a:r>
              <a:rPr lang="en-US" dirty="0" smtClean="0"/>
              <a:t>11.14.15</a:t>
            </a:r>
            <a:endParaRPr lang="en-US" dirty="0"/>
          </a:p>
        </p:txBody>
      </p:sp>
    </p:spTree>
    <p:extLst>
      <p:ext uri="{BB962C8B-B14F-4D97-AF65-F5344CB8AC3E}">
        <p14:creationId xmlns:p14="http://schemas.microsoft.com/office/powerpoint/2010/main" val="290445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Universal Elements</a:t>
            </a:r>
            <a:endParaRPr lang="en-US" dirty="0"/>
          </a:p>
        </p:txBody>
      </p:sp>
      <p:pic>
        <p:nvPicPr>
          <p:cNvPr id="12" name="Content Placeholder 11" descr="IMG_0138.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1850" t="11343" r="62623" b="13559"/>
          <a:stretch/>
        </p:blipFill>
        <p:spPr>
          <a:xfrm>
            <a:off x="457200" y="1673352"/>
            <a:ext cx="2134545" cy="4718304"/>
          </a:xfrm>
        </p:spPr>
      </p:pic>
      <p:sp>
        <p:nvSpPr>
          <p:cNvPr id="17" name="Line Callout 2 16"/>
          <p:cNvSpPr/>
          <p:nvPr/>
        </p:nvSpPr>
        <p:spPr>
          <a:xfrm>
            <a:off x="3174888" y="3265406"/>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Persistent floating button on all screens except Thank You and About Page. On this page, the button starts the tour.</a:t>
            </a:r>
          </a:p>
        </p:txBody>
      </p:sp>
      <p:sp>
        <p:nvSpPr>
          <p:cNvPr id="19" name="Line Callout 2 18"/>
          <p:cNvSpPr/>
          <p:nvPr/>
        </p:nvSpPr>
        <p:spPr>
          <a:xfrm>
            <a:off x="3174888" y="2552718"/>
            <a:ext cx="5680376" cy="544233"/>
          </a:xfrm>
          <a:prstGeom prst="borderCallout2">
            <a:avLst>
              <a:gd name="adj1" fmla="val 52083"/>
              <a:gd name="adj2" fmla="val 336"/>
              <a:gd name="adj3" fmla="val 52083"/>
              <a:gd name="adj4" fmla="val -7542"/>
              <a:gd name="adj5" fmla="val 245570"/>
              <a:gd name="adj6" fmla="val -42105"/>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Persistent Donate icon ($) and Settings icon (gear) floating on bottom left of all pages. Settings will not appear until V2 (language, text size)</a:t>
            </a:r>
          </a:p>
        </p:txBody>
      </p:sp>
      <p:sp>
        <p:nvSpPr>
          <p:cNvPr id="20" name="Line Callout 2 19"/>
          <p:cNvSpPr/>
          <p:nvPr/>
        </p:nvSpPr>
        <p:spPr>
          <a:xfrm>
            <a:off x="3174888" y="1673352"/>
            <a:ext cx="5680376" cy="544233"/>
          </a:xfrm>
          <a:prstGeom prst="borderCallout2">
            <a:avLst>
              <a:gd name="adj1" fmla="val 52083"/>
              <a:gd name="adj2" fmla="val 336"/>
              <a:gd name="adj3" fmla="val 52083"/>
              <a:gd name="adj4" fmla="val -7542"/>
              <a:gd name="adj5" fmla="val 45569"/>
              <a:gd name="adj6" fmla="val -42789"/>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Hamburger menu shows all pages, including Home, Tour, Glossary, and About Lyric. V2 will include the Landmarks page</a:t>
            </a:r>
          </a:p>
        </p:txBody>
      </p:sp>
      <p:sp>
        <p:nvSpPr>
          <p:cNvPr id="23" name="Line Callout 2 22"/>
          <p:cNvSpPr/>
          <p:nvPr/>
        </p:nvSpPr>
        <p:spPr>
          <a:xfrm>
            <a:off x="3174888" y="5403469"/>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Remember to build some extra space at the bottom of each page for that floating persistent button that appears above </a:t>
            </a:r>
            <a:r>
              <a:rPr lang="en-US" sz="1400" dirty="0" smtClean="0">
                <a:sym typeface="Wingdings"/>
              </a:rPr>
              <a:t></a:t>
            </a:r>
            <a:endParaRPr lang="en-US" sz="1400" dirty="0" smtClean="0"/>
          </a:p>
        </p:txBody>
      </p:sp>
    </p:spTree>
    <p:extLst>
      <p:ext uri="{BB962C8B-B14F-4D97-AF65-F5344CB8AC3E}">
        <p14:creationId xmlns:p14="http://schemas.microsoft.com/office/powerpoint/2010/main" val="2924540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Home</a:t>
            </a:r>
            <a:endParaRPr lang="en-US" dirty="0"/>
          </a:p>
        </p:txBody>
      </p:sp>
      <p:pic>
        <p:nvPicPr>
          <p:cNvPr id="12" name="Content Placeholder 11" descr="IMG_0138.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1850" t="11343" r="62623" b="13559"/>
          <a:stretch/>
        </p:blipFill>
        <p:spPr>
          <a:xfrm>
            <a:off x="457200" y="1673352"/>
            <a:ext cx="2134545" cy="4718304"/>
          </a:xfrm>
        </p:spPr>
      </p:pic>
      <p:sp>
        <p:nvSpPr>
          <p:cNvPr id="17" name="Line Callout 2 16"/>
          <p:cNvSpPr/>
          <p:nvPr/>
        </p:nvSpPr>
        <p:spPr>
          <a:xfrm>
            <a:off x="3174888" y="3265406"/>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On this page, the floating Start Tour button starts the tour at the first POI (point of interest).</a:t>
            </a:r>
          </a:p>
        </p:txBody>
      </p:sp>
      <p:sp>
        <p:nvSpPr>
          <p:cNvPr id="19" name="Line Callout 2 18"/>
          <p:cNvSpPr/>
          <p:nvPr/>
        </p:nvSpPr>
        <p:spPr>
          <a:xfrm>
            <a:off x="3174888" y="2552718"/>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Intro to Lyric, context for the tour, idea of illuminating the Castro’s invisible queer history.</a:t>
            </a:r>
          </a:p>
        </p:txBody>
      </p:sp>
      <p:sp>
        <p:nvSpPr>
          <p:cNvPr id="20" name="Line Callout 2 19"/>
          <p:cNvSpPr/>
          <p:nvPr/>
        </p:nvSpPr>
        <p:spPr>
          <a:xfrm>
            <a:off x="3174888" y="1673352"/>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Graphic header, similar to postcard flyer</a:t>
            </a:r>
          </a:p>
        </p:txBody>
      </p:sp>
      <p:sp>
        <p:nvSpPr>
          <p:cNvPr id="21" name="Line Callout 2 20"/>
          <p:cNvSpPr/>
          <p:nvPr/>
        </p:nvSpPr>
        <p:spPr>
          <a:xfrm>
            <a:off x="3174888" y="3991051"/>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err="1" smtClean="0"/>
              <a:t>Zoomable</a:t>
            </a:r>
            <a:r>
              <a:rPr lang="en-US" sz="1400" dirty="0" smtClean="0"/>
              <a:t> Google map showing all POI’s and borders of Castro. Allow screen to break map at bottom, encouraging user to scroll down.</a:t>
            </a:r>
          </a:p>
        </p:txBody>
      </p:sp>
      <p:sp>
        <p:nvSpPr>
          <p:cNvPr id="22" name="Line Callout 2 21"/>
          <p:cNvSpPr/>
          <p:nvPr/>
        </p:nvSpPr>
        <p:spPr>
          <a:xfrm>
            <a:off x="3174888" y="4690781"/>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Description of Castro neighborhood and why the viewer should care about it’s history.</a:t>
            </a:r>
          </a:p>
        </p:txBody>
      </p:sp>
    </p:spTree>
    <p:extLst>
      <p:ext uri="{BB962C8B-B14F-4D97-AF65-F5344CB8AC3E}">
        <p14:creationId xmlns:p14="http://schemas.microsoft.com/office/powerpoint/2010/main" val="258387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IMG_0139.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35788" t="13195" r="43996" b="26127"/>
          <a:stretch/>
        </p:blipFill>
        <p:spPr>
          <a:xfrm>
            <a:off x="457200" y="1673352"/>
            <a:ext cx="2095844" cy="4718304"/>
          </a:xfrm>
        </p:spPr>
      </p:pic>
      <p:sp>
        <p:nvSpPr>
          <p:cNvPr id="14" name="Title 13"/>
          <p:cNvSpPr>
            <a:spLocks noGrp="1"/>
          </p:cNvSpPr>
          <p:nvPr>
            <p:ph type="title"/>
          </p:nvPr>
        </p:nvSpPr>
        <p:spPr/>
        <p:txBody>
          <a:bodyPr/>
          <a:lstStyle/>
          <a:p>
            <a:r>
              <a:rPr lang="en-US" dirty="0" smtClean="0"/>
              <a:t>Tour</a:t>
            </a:r>
            <a:endParaRPr lang="en-US" dirty="0"/>
          </a:p>
        </p:txBody>
      </p:sp>
      <p:sp>
        <p:nvSpPr>
          <p:cNvPr id="17" name="Line Callout 2 16"/>
          <p:cNvSpPr/>
          <p:nvPr/>
        </p:nvSpPr>
        <p:spPr>
          <a:xfrm>
            <a:off x="3174888" y="3265406"/>
            <a:ext cx="5680376" cy="544233"/>
          </a:xfrm>
          <a:prstGeom prst="borderCallout2">
            <a:avLst>
              <a:gd name="adj1" fmla="val 52083"/>
              <a:gd name="adj2" fmla="val 336"/>
              <a:gd name="adj3" fmla="val 52083"/>
              <a:gd name="adj4" fmla="val -7542"/>
              <a:gd name="adj5" fmla="val 49937"/>
              <a:gd name="adj6" fmla="val -2461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Audio player including length of audio clip.</a:t>
            </a:r>
          </a:p>
        </p:txBody>
      </p:sp>
      <p:sp>
        <p:nvSpPr>
          <p:cNvPr id="19" name="Line Callout 2 18"/>
          <p:cNvSpPr/>
          <p:nvPr/>
        </p:nvSpPr>
        <p:spPr>
          <a:xfrm>
            <a:off x="3174888" y="2552718"/>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Pair of pictures - one from event date, one from today.</a:t>
            </a:r>
          </a:p>
        </p:txBody>
      </p:sp>
      <p:sp>
        <p:nvSpPr>
          <p:cNvPr id="20" name="Line Callout 2 19"/>
          <p:cNvSpPr/>
          <p:nvPr/>
        </p:nvSpPr>
        <p:spPr>
          <a:xfrm>
            <a:off x="3174888" y="1673352"/>
            <a:ext cx="5680376" cy="658830"/>
          </a:xfrm>
          <a:prstGeom prst="borderCallout2">
            <a:avLst>
              <a:gd name="adj1" fmla="val 52083"/>
              <a:gd name="adj2" fmla="val 336"/>
              <a:gd name="adj3" fmla="val 52083"/>
              <a:gd name="adj4" fmla="val -7542"/>
              <a:gd name="adj5" fmla="val 78807"/>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Title of POI on first line, year on second line, both left aligned. Icons for wheelchair accessibility. In V2, color coding dots for type of POI based on filters. Left arrow for back, right arrow to Navigation screen.</a:t>
            </a:r>
          </a:p>
        </p:txBody>
      </p:sp>
      <p:sp>
        <p:nvSpPr>
          <p:cNvPr id="21" name="Line Callout 2 20"/>
          <p:cNvSpPr/>
          <p:nvPr/>
        </p:nvSpPr>
        <p:spPr>
          <a:xfrm>
            <a:off x="3174888" y="3991051"/>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a:t>On this page, the floating </a:t>
            </a:r>
            <a:r>
              <a:rPr lang="en-US" sz="1400" dirty="0" smtClean="0"/>
              <a:t>Next </a:t>
            </a:r>
            <a:r>
              <a:rPr lang="en-US" sz="1400" dirty="0"/>
              <a:t>button </a:t>
            </a:r>
            <a:r>
              <a:rPr lang="en-US" sz="1400" dirty="0" smtClean="0"/>
              <a:t>goes to the Navigation screen.</a:t>
            </a:r>
            <a:endParaRPr lang="en-US" sz="1400" dirty="0"/>
          </a:p>
        </p:txBody>
      </p:sp>
      <p:sp>
        <p:nvSpPr>
          <p:cNvPr id="22" name="Line Callout 2 21"/>
          <p:cNvSpPr/>
          <p:nvPr/>
        </p:nvSpPr>
        <p:spPr>
          <a:xfrm>
            <a:off x="3174888" y="4690781"/>
            <a:ext cx="5680376"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Below the screen break will appear the source link(s) and related events and people. Hyperlink when possible.</a:t>
            </a:r>
          </a:p>
        </p:txBody>
      </p:sp>
    </p:spTree>
    <p:extLst>
      <p:ext uri="{BB962C8B-B14F-4D97-AF65-F5344CB8AC3E}">
        <p14:creationId xmlns:p14="http://schemas.microsoft.com/office/powerpoint/2010/main" val="178771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IMG_0139.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62071" t="13195" r="10626" b="44516"/>
          <a:stretch/>
        </p:blipFill>
        <p:spPr>
          <a:xfrm>
            <a:off x="457200" y="1673352"/>
            <a:ext cx="2830664" cy="3288386"/>
          </a:xfrm>
        </p:spPr>
      </p:pic>
      <p:sp>
        <p:nvSpPr>
          <p:cNvPr id="14" name="Title 13"/>
          <p:cNvSpPr>
            <a:spLocks noGrp="1"/>
          </p:cNvSpPr>
          <p:nvPr>
            <p:ph type="title"/>
          </p:nvPr>
        </p:nvSpPr>
        <p:spPr/>
        <p:txBody>
          <a:bodyPr/>
          <a:lstStyle/>
          <a:p>
            <a:r>
              <a:rPr lang="en-US" dirty="0" smtClean="0"/>
              <a:t>Navigation</a:t>
            </a:r>
            <a:endParaRPr lang="en-US" dirty="0"/>
          </a:p>
        </p:txBody>
      </p:sp>
      <p:sp>
        <p:nvSpPr>
          <p:cNvPr id="17" name="Line Callout 2 16"/>
          <p:cNvSpPr/>
          <p:nvPr/>
        </p:nvSpPr>
        <p:spPr>
          <a:xfrm>
            <a:off x="3537124" y="3265406"/>
            <a:ext cx="5318140" cy="544233"/>
          </a:xfrm>
          <a:prstGeom prst="borderCallout2">
            <a:avLst>
              <a:gd name="adj1" fmla="val 52083"/>
              <a:gd name="adj2" fmla="val 336"/>
              <a:gd name="adj3" fmla="val 52083"/>
              <a:gd name="adj4" fmla="val -7542"/>
              <a:gd name="adj5" fmla="val 49937"/>
              <a:gd name="adj6" fmla="val -2461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Show map from current location to next POI.</a:t>
            </a:r>
          </a:p>
        </p:txBody>
      </p:sp>
      <p:sp>
        <p:nvSpPr>
          <p:cNvPr id="19" name="Line Callout 2 18"/>
          <p:cNvSpPr/>
          <p:nvPr/>
        </p:nvSpPr>
        <p:spPr>
          <a:xfrm>
            <a:off x="3537124" y="2552718"/>
            <a:ext cx="5318140" cy="544233"/>
          </a:xfrm>
          <a:prstGeom prst="borderCallout2">
            <a:avLst>
              <a:gd name="adj1" fmla="val 52083"/>
              <a:gd name="adj2" fmla="val 336"/>
              <a:gd name="adj3" fmla="val 52083"/>
              <a:gd name="adj4" fmla="val -7542"/>
              <a:gd name="adj5" fmla="val 54179"/>
              <a:gd name="adj6" fmla="val -23486"/>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Estimate walking travel time and miles (see </a:t>
            </a:r>
            <a:r>
              <a:rPr lang="en-US" sz="1400" dirty="0" err="1" smtClean="0"/>
              <a:t>google</a:t>
            </a:r>
            <a:r>
              <a:rPr lang="en-US" sz="1400" dirty="0" smtClean="0"/>
              <a:t> maps app).</a:t>
            </a:r>
          </a:p>
        </p:txBody>
      </p:sp>
      <p:sp>
        <p:nvSpPr>
          <p:cNvPr id="20" name="Line Callout 2 19"/>
          <p:cNvSpPr/>
          <p:nvPr/>
        </p:nvSpPr>
        <p:spPr>
          <a:xfrm>
            <a:off x="3537124" y="1673352"/>
            <a:ext cx="5318140" cy="658830"/>
          </a:xfrm>
          <a:prstGeom prst="borderCallout2">
            <a:avLst>
              <a:gd name="adj1" fmla="val 52083"/>
              <a:gd name="adj2" fmla="val 336"/>
              <a:gd name="adj3" fmla="val 52083"/>
              <a:gd name="adj4" fmla="val -7542"/>
              <a:gd name="adj5" fmla="val 78807"/>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Navigation screen helps user get from current location to next POI. Left arrow to previous screen, right arrow to next POI.</a:t>
            </a:r>
          </a:p>
        </p:txBody>
      </p:sp>
      <p:sp>
        <p:nvSpPr>
          <p:cNvPr id="21" name="Line Callout 2 20"/>
          <p:cNvSpPr/>
          <p:nvPr/>
        </p:nvSpPr>
        <p:spPr>
          <a:xfrm>
            <a:off x="3537124" y="3991051"/>
            <a:ext cx="5318140" cy="544233"/>
          </a:xfrm>
          <a:prstGeom prst="borderCallout2">
            <a:avLst>
              <a:gd name="adj1" fmla="val 52083"/>
              <a:gd name="adj2" fmla="val 336"/>
              <a:gd name="adj3" fmla="val 52083"/>
              <a:gd name="adj4" fmla="val -7542"/>
              <a:gd name="adj5" fmla="val 105093"/>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a:t>On this page, the floating </a:t>
            </a:r>
            <a:r>
              <a:rPr lang="en-US" sz="1400" dirty="0" smtClean="0"/>
              <a:t>I’m Here button goes to the next POI.</a:t>
            </a:r>
            <a:endParaRPr lang="en-US" sz="1400" dirty="0"/>
          </a:p>
        </p:txBody>
      </p:sp>
      <p:pic>
        <p:nvPicPr>
          <p:cNvPr id="9" name="Content Placeholder 2" descr="IMG_0139.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36988" t="18084" r="61049" b="78332"/>
          <a:stretch/>
        </p:blipFill>
        <p:spPr>
          <a:xfrm>
            <a:off x="683349" y="2192862"/>
            <a:ext cx="203483" cy="278640"/>
          </a:xfrm>
        </p:spPr>
      </p:pic>
      <p:pic>
        <p:nvPicPr>
          <p:cNvPr id="10" name="Content Placeholder 2" descr="IMG_0139.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36988" t="18084" r="61049" b="78332"/>
          <a:stretch/>
        </p:blipFill>
        <p:spPr>
          <a:xfrm rot="10800000">
            <a:off x="3084381" y="2192862"/>
            <a:ext cx="203483" cy="278640"/>
          </a:xfrm>
        </p:spPr>
      </p:pic>
    </p:spTree>
    <p:extLst>
      <p:ext uri="{BB962C8B-B14F-4D97-AF65-F5344CB8AC3E}">
        <p14:creationId xmlns:p14="http://schemas.microsoft.com/office/powerpoint/2010/main" val="19976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IMG_0139.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3893" t="59793" r="68513" b="10092"/>
          <a:stretch/>
        </p:blipFill>
        <p:spPr>
          <a:xfrm>
            <a:off x="457200" y="1673352"/>
            <a:ext cx="2095844" cy="2690830"/>
          </a:xfrm>
        </p:spPr>
      </p:pic>
      <p:sp>
        <p:nvSpPr>
          <p:cNvPr id="14" name="Title 13"/>
          <p:cNvSpPr>
            <a:spLocks noGrp="1"/>
          </p:cNvSpPr>
          <p:nvPr>
            <p:ph type="title"/>
          </p:nvPr>
        </p:nvSpPr>
        <p:spPr/>
        <p:txBody>
          <a:bodyPr/>
          <a:lstStyle/>
          <a:p>
            <a:r>
              <a:rPr lang="en-US" dirty="0" smtClean="0"/>
              <a:t>Thank You</a:t>
            </a:r>
            <a:endParaRPr lang="en-US" dirty="0"/>
          </a:p>
        </p:txBody>
      </p:sp>
      <p:sp>
        <p:nvSpPr>
          <p:cNvPr id="17" name="Line Callout 2 16"/>
          <p:cNvSpPr/>
          <p:nvPr/>
        </p:nvSpPr>
        <p:spPr>
          <a:xfrm>
            <a:off x="3174888" y="3265406"/>
            <a:ext cx="5680376" cy="544233"/>
          </a:xfrm>
          <a:prstGeom prst="borderCallout2">
            <a:avLst>
              <a:gd name="adj1" fmla="val 52083"/>
              <a:gd name="adj2" fmla="val 336"/>
              <a:gd name="adj3" fmla="val 52083"/>
              <a:gd name="adj4" fmla="val -7542"/>
              <a:gd name="adj5" fmla="val -45527"/>
              <a:gd name="adj6" fmla="val -2400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“donate now” should be a hyperlink</a:t>
            </a:r>
          </a:p>
        </p:txBody>
      </p:sp>
      <p:sp>
        <p:nvSpPr>
          <p:cNvPr id="19" name="Line Callout 2 18"/>
          <p:cNvSpPr/>
          <p:nvPr/>
        </p:nvSpPr>
        <p:spPr>
          <a:xfrm>
            <a:off x="3174888" y="2552718"/>
            <a:ext cx="5680376" cy="544233"/>
          </a:xfrm>
          <a:prstGeom prst="borderCallout2">
            <a:avLst>
              <a:gd name="adj1" fmla="val 52083"/>
              <a:gd name="adj2" fmla="val 336"/>
              <a:gd name="adj3" fmla="val 52083"/>
              <a:gd name="adj4" fmla="val -7542"/>
              <a:gd name="adj5" fmla="val -15828"/>
              <a:gd name="adj6" fmla="val -19938"/>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Thank you popup overlays the About Lyric page and can be closed with the X in the top right corner of the popup. </a:t>
            </a:r>
          </a:p>
        </p:txBody>
      </p:sp>
      <p:sp>
        <p:nvSpPr>
          <p:cNvPr id="20" name="Line Callout 2 19"/>
          <p:cNvSpPr/>
          <p:nvPr/>
        </p:nvSpPr>
        <p:spPr>
          <a:xfrm>
            <a:off x="3174888" y="1673352"/>
            <a:ext cx="5680376" cy="658830"/>
          </a:xfrm>
          <a:prstGeom prst="borderCallout2">
            <a:avLst>
              <a:gd name="adj1" fmla="val 52083"/>
              <a:gd name="adj2" fmla="val 336"/>
              <a:gd name="adj3" fmla="val 52083"/>
              <a:gd name="adj4" fmla="val -7542"/>
              <a:gd name="adj5" fmla="val 78807"/>
              <a:gd name="adj6" fmla="val -2522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The last POI of any tour is Lyric, which makes the call to donate more “real” - now you’re standing in front of queer history in progress.</a:t>
            </a:r>
          </a:p>
        </p:txBody>
      </p:sp>
    </p:spTree>
    <p:extLst>
      <p:ext uri="{BB962C8B-B14F-4D97-AF65-F5344CB8AC3E}">
        <p14:creationId xmlns:p14="http://schemas.microsoft.com/office/powerpoint/2010/main" val="12663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IMG_0139.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65080" t="61556" r="17326" b="2172"/>
          <a:stretch/>
        </p:blipFill>
        <p:spPr>
          <a:xfrm>
            <a:off x="457200" y="1673351"/>
            <a:ext cx="2095844" cy="3240905"/>
          </a:xfrm>
        </p:spPr>
      </p:pic>
      <p:sp>
        <p:nvSpPr>
          <p:cNvPr id="14" name="Title 13"/>
          <p:cNvSpPr>
            <a:spLocks noGrp="1"/>
          </p:cNvSpPr>
          <p:nvPr>
            <p:ph type="title"/>
          </p:nvPr>
        </p:nvSpPr>
        <p:spPr/>
        <p:txBody>
          <a:bodyPr/>
          <a:lstStyle/>
          <a:p>
            <a:r>
              <a:rPr lang="en-US" dirty="0" smtClean="0"/>
              <a:t>About Lyric</a:t>
            </a:r>
            <a:endParaRPr lang="en-US" dirty="0"/>
          </a:p>
        </p:txBody>
      </p:sp>
      <p:sp>
        <p:nvSpPr>
          <p:cNvPr id="17" name="Line Callout 2 16"/>
          <p:cNvSpPr/>
          <p:nvPr/>
        </p:nvSpPr>
        <p:spPr>
          <a:xfrm>
            <a:off x="3174888" y="3265406"/>
            <a:ext cx="5680376" cy="544233"/>
          </a:xfrm>
          <a:prstGeom prst="borderCallout2">
            <a:avLst>
              <a:gd name="adj1" fmla="val 52083"/>
              <a:gd name="adj2" fmla="val 336"/>
              <a:gd name="adj3" fmla="val 52083"/>
              <a:gd name="adj4" fmla="val -7542"/>
              <a:gd name="adj5" fmla="val -45527"/>
              <a:gd name="adj6" fmla="val -2400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Google map of lyric location</a:t>
            </a:r>
          </a:p>
        </p:txBody>
      </p:sp>
      <p:sp>
        <p:nvSpPr>
          <p:cNvPr id="19" name="Line Callout 2 18"/>
          <p:cNvSpPr/>
          <p:nvPr/>
        </p:nvSpPr>
        <p:spPr>
          <a:xfrm>
            <a:off x="3174888" y="2552718"/>
            <a:ext cx="5680376" cy="544233"/>
          </a:xfrm>
          <a:prstGeom prst="borderCallout2">
            <a:avLst>
              <a:gd name="adj1" fmla="val 52083"/>
              <a:gd name="adj2" fmla="val 336"/>
              <a:gd name="adj3" fmla="val 52083"/>
              <a:gd name="adj4" fmla="val -7542"/>
              <a:gd name="adj5" fmla="val -3099"/>
              <a:gd name="adj6" fmla="val -23596"/>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Lyric’s mission statement</a:t>
            </a:r>
          </a:p>
        </p:txBody>
      </p:sp>
      <p:sp>
        <p:nvSpPr>
          <p:cNvPr id="20" name="Line Callout 2 19"/>
          <p:cNvSpPr/>
          <p:nvPr/>
        </p:nvSpPr>
        <p:spPr>
          <a:xfrm>
            <a:off x="3174888" y="1673352"/>
            <a:ext cx="5680376" cy="658830"/>
          </a:xfrm>
          <a:prstGeom prst="borderCallout2">
            <a:avLst>
              <a:gd name="adj1" fmla="val 52083"/>
              <a:gd name="adj2" fmla="val 336"/>
              <a:gd name="adj3" fmla="val 52083"/>
              <a:gd name="adj4" fmla="val -7542"/>
              <a:gd name="adj5" fmla="val 78807"/>
              <a:gd name="adj6" fmla="val -2400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Social media icons: www (to lyric), twitter, </a:t>
            </a:r>
            <a:r>
              <a:rPr lang="en-US" sz="1400" dirty="0" err="1" smtClean="0"/>
              <a:t>facebook</a:t>
            </a:r>
            <a:r>
              <a:rPr lang="en-US" sz="1400" dirty="0" smtClean="0"/>
              <a:t>, </a:t>
            </a:r>
            <a:r>
              <a:rPr lang="en-US" sz="1400" dirty="0" err="1" smtClean="0"/>
              <a:t>instagram</a:t>
            </a:r>
            <a:endParaRPr lang="en-US" sz="1400" dirty="0" smtClean="0"/>
          </a:p>
        </p:txBody>
      </p:sp>
      <p:sp>
        <p:nvSpPr>
          <p:cNvPr id="7" name="Line Callout 2 6"/>
          <p:cNvSpPr/>
          <p:nvPr/>
        </p:nvSpPr>
        <p:spPr>
          <a:xfrm>
            <a:off x="3174888" y="4015861"/>
            <a:ext cx="5680376" cy="544233"/>
          </a:xfrm>
          <a:prstGeom prst="borderCallout2">
            <a:avLst>
              <a:gd name="adj1" fmla="val 52083"/>
              <a:gd name="adj2" fmla="val 336"/>
              <a:gd name="adj3" fmla="val 52083"/>
              <a:gd name="adj4" fmla="val -7542"/>
              <a:gd name="adj5" fmla="val -45527"/>
              <a:gd name="adj6" fmla="val -24003"/>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Lyric’s address, phone, email, hours</a:t>
            </a:r>
          </a:p>
        </p:txBody>
      </p:sp>
      <p:sp>
        <p:nvSpPr>
          <p:cNvPr id="9" name="Line Callout 2 8"/>
          <p:cNvSpPr/>
          <p:nvPr/>
        </p:nvSpPr>
        <p:spPr>
          <a:xfrm>
            <a:off x="3174888" y="4717991"/>
            <a:ext cx="5680376" cy="544233"/>
          </a:xfrm>
          <a:prstGeom prst="borderCallout2">
            <a:avLst>
              <a:gd name="adj1" fmla="val 52083"/>
              <a:gd name="adj2" fmla="val 336"/>
              <a:gd name="adj3" fmla="val 52083"/>
              <a:gd name="adj4" fmla="val -7542"/>
              <a:gd name="adj5" fmla="val 5387"/>
              <a:gd name="adj6" fmla="val -24206"/>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Credits</a:t>
            </a:r>
          </a:p>
        </p:txBody>
      </p:sp>
    </p:spTree>
    <p:extLst>
      <p:ext uri="{BB962C8B-B14F-4D97-AF65-F5344CB8AC3E}">
        <p14:creationId xmlns:p14="http://schemas.microsoft.com/office/powerpoint/2010/main" val="227967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IMG_0139.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12859" t="12758" r="65471" b="49907"/>
          <a:stretch/>
        </p:blipFill>
        <p:spPr>
          <a:xfrm>
            <a:off x="457199" y="1673351"/>
            <a:ext cx="2581403" cy="3335868"/>
          </a:xfrm>
        </p:spPr>
      </p:pic>
      <p:sp>
        <p:nvSpPr>
          <p:cNvPr id="14" name="Title 13"/>
          <p:cNvSpPr>
            <a:spLocks noGrp="1"/>
          </p:cNvSpPr>
          <p:nvPr>
            <p:ph type="title"/>
          </p:nvPr>
        </p:nvSpPr>
        <p:spPr/>
        <p:txBody>
          <a:bodyPr/>
          <a:lstStyle/>
          <a:p>
            <a:r>
              <a:rPr lang="en-US" dirty="0" smtClean="0"/>
              <a:t>V2 Landmarks Views</a:t>
            </a:r>
            <a:endParaRPr lang="en-US" dirty="0"/>
          </a:p>
        </p:txBody>
      </p:sp>
      <p:sp>
        <p:nvSpPr>
          <p:cNvPr id="20" name="Line Callout 2 19"/>
          <p:cNvSpPr/>
          <p:nvPr/>
        </p:nvSpPr>
        <p:spPr>
          <a:xfrm>
            <a:off x="3174888" y="1673352"/>
            <a:ext cx="3768796" cy="658830"/>
          </a:xfrm>
          <a:prstGeom prst="borderCallout2">
            <a:avLst>
              <a:gd name="adj1" fmla="val 52083"/>
              <a:gd name="adj2" fmla="val 336"/>
              <a:gd name="adj3" fmla="val 83627"/>
              <a:gd name="adj4" fmla="val 25791"/>
              <a:gd name="adj5" fmla="val 71797"/>
              <a:gd name="adj6" fmla="val 35346"/>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r>
              <a:rPr lang="en-US" sz="1400" dirty="0" smtClean="0"/>
              <a:t>Landmarks with filter button and toggle between list view (left) and map view (middle). Filter popup can hide POI’s (right).</a:t>
            </a:r>
          </a:p>
        </p:txBody>
      </p:sp>
      <p:pic>
        <p:nvPicPr>
          <p:cNvPr id="2" name="Picture 1" descr="IMG_0138.JPG"/>
          <p:cNvPicPr>
            <a:picLocks noChangeAspect="1"/>
          </p:cNvPicPr>
          <p:nvPr/>
        </p:nvPicPr>
        <p:blipFill rotWithShape="1">
          <a:blip r:embed="rId3" cstate="print">
            <a:extLst>
              <a:ext uri="{28A0092B-C50C-407E-A947-70E740481C1C}">
                <a14:useLocalDpi xmlns:a14="http://schemas.microsoft.com/office/drawing/2010/main" val="0"/>
              </a:ext>
            </a:extLst>
          </a:blip>
          <a:srcRect l="37384" t="11078" r="41976" b="47728"/>
          <a:stretch/>
        </p:blipFill>
        <p:spPr>
          <a:xfrm>
            <a:off x="3174888" y="2504609"/>
            <a:ext cx="1887258" cy="2825104"/>
          </a:xfrm>
          <a:prstGeom prst="rect">
            <a:avLst/>
          </a:prstGeom>
        </p:spPr>
      </p:pic>
      <p:pic>
        <p:nvPicPr>
          <p:cNvPr id="4" name="Picture 3" descr="IMG_0140.JPG"/>
          <p:cNvPicPr>
            <a:picLocks noChangeAspect="1"/>
          </p:cNvPicPr>
          <p:nvPr/>
        </p:nvPicPr>
        <p:blipFill rotWithShape="1">
          <a:blip r:embed="rId4" cstate="print">
            <a:extLst>
              <a:ext uri="{28A0092B-C50C-407E-A947-70E740481C1C}">
                <a14:useLocalDpi xmlns:a14="http://schemas.microsoft.com/office/drawing/2010/main" val="0"/>
              </a:ext>
            </a:extLst>
          </a:blip>
          <a:srcRect l="27778" t="62484" r="53270" b="4284"/>
          <a:stretch/>
        </p:blipFill>
        <p:spPr>
          <a:xfrm>
            <a:off x="5210729" y="2504609"/>
            <a:ext cx="1732955" cy="2279077"/>
          </a:xfrm>
          <a:prstGeom prst="rect">
            <a:avLst/>
          </a:prstGeom>
        </p:spPr>
      </p:pic>
      <p:sp>
        <p:nvSpPr>
          <p:cNvPr id="10" name="Arc 9"/>
          <p:cNvSpPr/>
          <p:nvPr/>
        </p:nvSpPr>
        <p:spPr>
          <a:xfrm rot="213720">
            <a:off x="2678545" y="1212278"/>
            <a:ext cx="2736273" cy="1697182"/>
          </a:xfrm>
          <a:prstGeom prst="arc">
            <a:avLst>
              <a:gd name="adj1" fmla="val 2002445"/>
              <a:gd name="adj2" fmla="val 11099899"/>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9405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V2 Future Needs</a:t>
            </a:r>
            <a:endParaRPr lang="en-US" dirty="0"/>
          </a:p>
        </p:txBody>
      </p:sp>
      <p:sp>
        <p:nvSpPr>
          <p:cNvPr id="20" name="Line Callout 2 19"/>
          <p:cNvSpPr/>
          <p:nvPr/>
        </p:nvSpPr>
        <p:spPr>
          <a:xfrm>
            <a:off x="4251285" y="1673351"/>
            <a:ext cx="3768796" cy="1132193"/>
          </a:xfrm>
          <a:prstGeom prst="borderCallout2">
            <a:avLst>
              <a:gd name="adj1" fmla="val 52083"/>
              <a:gd name="adj2" fmla="val 336"/>
              <a:gd name="adj3" fmla="val 83627"/>
              <a:gd name="adj4" fmla="val 25791"/>
              <a:gd name="adj5" fmla="val 71797"/>
              <a:gd name="adj6" fmla="val 35346"/>
            </a:avLst>
          </a:prstGeom>
          <a:solidFill>
            <a:schemeClr val="accent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marL="342900" indent="-342900">
              <a:buFont typeface="+mj-lt"/>
              <a:buAutoNum type="arabicPeriod"/>
            </a:pPr>
            <a:r>
              <a:rPr lang="en-US" sz="1400" dirty="0" smtClean="0"/>
              <a:t>Queer glossary</a:t>
            </a:r>
          </a:p>
          <a:p>
            <a:pPr marL="342900" indent="-342900">
              <a:buFont typeface="+mj-lt"/>
              <a:buAutoNum type="arabicPeriod"/>
            </a:pPr>
            <a:r>
              <a:rPr lang="en-US" sz="1400" dirty="0" smtClean="0"/>
              <a:t>Testing and </a:t>
            </a:r>
            <a:r>
              <a:rPr lang="en-US" sz="1400" dirty="0"/>
              <a:t>h</a:t>
            </a:r>
            <a:r>
              <a:rPr lang="en-US" sz="1400" dirty="0" smtClean="0"/>
              <a:t>ousing resources</a:t>
            </a:r>
          </a:p>
          <a:p>
            <a:pPr marL="342900" indent="-342900">
              <a:buFont typeface="+mj-lt"/>
              <a:buAutoNum type="arabicPeriod"/>
            </a:pPr>
            <a:r>
              <a:rPr lang="en-US" sz="1400" dirty="0" smtClean="0"/>
              <a:t>Text size and language settings</a:t>
            </a:r>
          </a:p>
          <a:p>
            <a:pPr marL="342900" indent="-342900">
              <a:buFont typeface="+mj-lt"/>
              <a:buAutoNum type="arabicPeriod"/>
            </a:pPr>
            <a:r>
              <a:rPr lang="en-US" sz="1400" dirty="0" smtClean="0"/>
              <a:t>Connection banner to Lyric home page</a:t>
            </a:r>
          </a:p>
        </p:txBody>
      </p:sp>
      <p:pic>
        <p:nvPicPr>
          <p:cNvPr id="6" name="Content Placeholder 5" descr="IMG_0138.JPG"/>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39563" t="62773" r="43565" b="7803"/>
          <a:stretch/>
        </p:blipFill>
        <p:spPr>
          <a:xfrm>
            <a:off x="457200" y="1673352"/>
            <a:ext cx="3606800" cy="4718304"/>
          </a:xfrm>
        </p:spPr>
      </p:pic>
    </p:spTree>
    <p:extLst>
      <p:ext uri="{BB962C8B-B14F-4D97-AF65-F5344CB8AC3E}">
        <p14:creationId xmlns:p14="http://schemas.microsoft.com/office/powerpoint/2010/main" val="1931905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67</TotalTime>
  <Words>509</Words>
  <Application>Microsoft Macintosh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The Q.U.E.E.R. Tour</vt:lpstr>
      <vt:lpstr>Universal Elements</vt:lpstr>
      <vt:lpstr>Home</vt:lpstr>
      <vt:lpstr>Tour</vt:lpstr>
      <vt:lpstr>Navigation</vt:lpstr>
      <vt:lpstr>Thank You</vt:lpstr>
      <vt:lpstr>About Lyric</vt:lpstr>
      <vt:lpstr>V2 Landmarks Views</vt:lpstr>
      <vt:lpstr>V2 Future Needs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Queer Tour</dc:title>
  <dc:subject/>
  <dc:creator>Andy Conrad</dc:creator>
  <cp:keywords/>
  <dc:description/>
  <cp:lastModifiedBy>Andy Conrad</cp:lastModifiedBy>
  <cp:revision>10</cp:revision>
  <dcterms:created xsi:type="dcterms:W3CDTF">2015-11-14T23:59:10Z</dcterms:created>
  <dcterms:modified xsi:type="dcterms:W3CDTF">2015-11-15T01:06:49Z</dcterms:modified>
  <cp:category/>
</cp:coreProperties>
</file>