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8"/>
  </p:notesMasterIdLst>
  <p:sldIdLst>
    <p:sldId id="256" r:id="rId2"/>
    <p:sldId id="257" r:id="rId3"/>
    <p:sldId id="258" r:id="rId4"/>
    <p:sldId id="259" r:id="rId5"/>
    <p:sldId id="260" r:id="rId6"/>
    <p:sldId id="268" r:id="rId7"/>
    <p:sldId id="269" r:id="rId8"/>
    <p:sldId id="261" r:id="rId9"/>
    <p:sldId id="270" r:id="rId10"/>
    <p:sldId id="265" r:id="rId11"/>
    <p:sldId id="267" r:id="rId12"/>
    <p:sldId id="271" r:id="rId13"/>
    <p:sldId id="272" r:id="rId14"/>
    <p:sldId id="262" r:id="rId15"/>
    <p:sldId id="263"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5033" autoAdjust="0"/>
  </p:normalViewPr>
  <p:slideViewPr>
    <p:cSldViewPr snapToGrid="0">
      <p:cViewPr varScale="1">
        <p:scale>
          <a:sx n="78" d="100"/>
          <a:sy n="78" d="100"/>
        </p:scale>
        <p:origin x="74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A8BC8-1E47-451F-BB17-DBA545B18845}" type="datetimeFigureOut">
              <a:rPr lang="en-IN" smtClean="0"/>
              <a:t>28-05-2025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2FF-B5CB-4E41-8DA0-18E2391B5602}" type="slidenum">
              <a:rPr lang="en-IN" smtClean="0"/>
              <a:t>‹#›</a:t>
            </a:fld>
            <a:endParaRPr lang="en-IN"/>
          </a:p>
        </p:txBody>
      </p:sp>
    </p:spTree>
    <p:extLst>
      <p:ext uri="{BB962C8B-B14F-4D97-AF65-F5344CB8AC3E}">
        <p14:creationId xmlns:p14="http://schemas.microsoft.com/office/powerpoint/2010/main" val="79980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7DD2FF-B5CB-4E41-8DA0-18E2391B5602}" type="slidenum">
              <a:rPr lang="en-IN" smtClean="0"/>
              <a:t>2</a:t>
            </a:fld>
            <a:endParaRPr lang="en-IN"/>
          </a:p>
        </p:txBody>
      </p:sp>
    </p:spTree>
    <p:extLst>
      <p:ext uri="{BB962C8B-B14F-4D97-AF65-F5344CB8AC3E}">
        <p14:creationId xmlns:p14="http://schemas.microsoft.com/office/powerpoint/2010/main" val="2462055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869623478"/>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17928666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242161330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74009844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77537152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244937732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43600162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800333015"/>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659256862"/>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09554502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253508698"/>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327328458"/>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10-04-2022</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187046856"/>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10-04-2022</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130486401"/>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10-04-2022</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982312222"/>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198293890"/>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253095323"/>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IN"/>
              <a:t>10-04-2022</a:t>
            </a: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50C117-A8B7-44AD-9C02-F3C433722954}" type="slidenum">
              <a:rPr lang="en-IN" smtClean="0"/>
              <a:t>‹#›</a:t>
            </a:fld>
            <a:endParaRPr lang="en-IN"/>
          </a:p>
        </p:txBody>
      </p:sp>
    </p:spTree>
    <p:extLst>
      <p:ext uri="{BB962C8B-B14F-4D97-AF65-F5344CB8AC3E}">
        <p14:creationId xmlns:p14="http://schemas.microsoft.com/office/powerpoint/2010/main" val="351935621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ransition>
    <p:wipe/>
  </p:transition>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471275" y="136525"/>
            <a:ext cx="720725" cy="720725"/>
          </a:xfrm>
        </p:spPr>
      </p:pic>
      <p:sp>
        <p:nvSpPr>
          <p:cNvPr id="22" name="TextBox 21">
            <a:extLst>
              <a:ext uri="{FF2B5EF4-FFF2-40B4-BE49-F238E27FC236}">
                <a16:creationId xmlns:a16="http://schemas.microsoft.com/office/drawing/2014/main" id="{B3B39D78-962A-40BD-A140-45AC22225A7F}"/>
              </a:ext>
            </a:extLst>
          </p:cNvPr>
          <p:cNvSpPr txBox="1"/>
          <p:nvPr/>
        </p:nvSpPr>
        <p:spPr>
          <a:xfrm>
            <a:off x="4410627" y="990474"/>
            <a:ext cx="3370731"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MCA Major Project</a:t>
            </a:r>
            <a:endParaRPr lang="en-IN" sz="2800"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4E9B825-9D5B-42B0-91D4-4CD2F94B3E9F}"/>
              </a:ext>
            </a:extLst>
          </p:cNvPr>
          <p:cNvSpPr txBox="1"/>
          <p:nvPr/>
        </p:nvSpPr>
        <p:spPr>
          <a:xfrm>
            <a:off x="4075330" y="1689035"/>
            <a:ext cx="4480841"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Resume Builder</a:t>
            </a:r>
            <a:endParaRPr lang="en-IN" sz="48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F0DF445-1012-42A1-8AF0-1E35E1ADD624}"/>
              </a:ext>
            </a:extLst>
          </p:cNvPr>
          <p:cNvSpPr txBox="1"/>
          <p:nvPr/>
        </p:nvSpPr>
        <p:spPr>
          <a:xfrm>
            <a:off x="4991366" y="4915078"/>
            <a:ext cx="2209259" cy="126188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Divyanshu Singhal</a:t>
            </a:r>
          </a:p>
          <a:p>
            <a:pPr algn="ctr"/>
            <a:r>
              <a:rPr lang="en-US" sz="2000" dirty="0">
                <a:latin typeface="Times New Roman" panose="02020603050405020304" pitchFamily="18" charset="0"/>
                <a:cs typeface="Times New Roman" panose="02020603050405020304" pitchFamily="18" charset="0"/>
              </a:rPr>
              <a:t>23FS20MCA00072</a:t>
            </a:r>
          </a:p>
          <a:p>
            <a:pPr algn="ctr"/>
            <a:r>
              <a:rPr lang="en-US" sz="2000" dirty="0">
                <a:latin typeface="Times New Roman" panose="02020603050405020304" pitchFamily="18" charset="0"/>
                <a:cs typeface="Times New Roman" panose="02020603050405020304" pitchFamily="18" charset="0"/>
              </a:rPr>
              <a:t>2023-25</a:t>
            </a:r>
            <a:endParaRPr lang="en-IN" sz="36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99D1AB1-7FAA-41CD-B3E8-21A94B6D0BD4}"/>
              </a:ext>
            </a:extLst>
          </p:cNvPr>
          <p:cNvSpPr txBox="1"/>
          <p:nvPr/>
        </p:nvSpPr>
        <p:spPr>
          <a:xfrm>
            <a:off x="3996957" y="2870714"/>
            <a:ext cx="4198072" cy="1504836"/>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Under the guidance of</a:t>
            </a:r>
            <a:endParaRPr lang="en-US" sz="28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Dr. Monika </a:t>
            </a:r>
            <a:r>
              <a:rPr lang="en-US" sz="2000" dirty="0" err="1">
                <a:latin typeface="Times New Roman" panose="02020603050405020304" pitchFamily="18" charset="0"/>
                <a:cs typeface="Times New Roman" panose="02020603050405020304" pitchFamily="18" charset="0"/>
              </a:rPr>
              <a:t>Jyotiyana</a:t>
            </a:r>
            <a:endParaRPr lang="en-US" sz="20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Department of Computer Applications</a:t>
            </a:r>
          </a:p>
          <a:p>
            <a:pPr marL="0" marR="0" algn="ctr">
              <a:lnSpc>
                <a:spcPct val="107000"/>
              </a:lnSpc>
              <a:spcAft>
                <a:spcPts val="800"/>
              </a:spcAft>
            </a:pPr>
            <a:r>
              <a:rPr lang="en-US" sz="1600" dirty="0">
                <a:latin typeface="Times New Roman" panose="02020603050405020304" pitchFamily="18" charset="0"/>
                <a:cs typeface="Times New Roman" panose="02020603050405020304" pitchFamily="18" charset="0"/>
              </a:rPr>
              <a:t>Faculty of Science, Technology and Architecture</a:t>
            </a:r>
          </a:p>
          <a:p>
            <a:pPr algn="ctr"/>
            <a:r>
              <a:rPr lang="en-US" sz="1600" dirty="0">
                <a:latin typeface="Times New Roman" panose="02020603050405020304" pitchFamily="18" charset="0"/>
                <a:cs typeface="Times New Roman" panose="02020603050405020304" pitchFamily="18" charset="0"/>
              </a:rPr>
              <a:t>Manipal University Jaipur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681227"/>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16E83-6081-78E8-96CD-FDFF2A2B59BA}"/>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0CEBFEE9-4342-0BE5-1537-C9A1A3411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Slide Number Placeholder 7">
            <a:extLst>
              <a:ext uri="{FF2B5EF4-FFF2-40B4-BE49-F238E27FC236}">
                <a16:creationId xmlns:a16="http://schemas.microsoft.com/office/drawing/2014/main" id="{D251AB71-1475-DA58-8A7F-ED212DD2E80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effectLst/>
                <a:uLnTx/>
                <a:uFillTx/>
                <a:latin typeface="Calibri" panose="020F0502020204030204"/>
                <a:ea typeface="+mn-ea"/>
                <a:cs typeface="+mn-cs"/>
              </a:rPr>
              <a:t>9</a:t>
            </a:r>
          </a:p>
        </p:txBody>
      </p:sp>
      <p:sp>
        <p:nvSpPr>
          <p:cNvPr id="4" name="TextBox 3">
            <a:extLst>
              <a:ext uri="{FF2B5EF4-FFF2-40B4-BE49-F238E27FC236}">
                <a16:creationId xmlns:a16="http://schemas.microsoft.com/office/drawing/2014/main" id="{B76039F1-6816-E5A9-F0A6-F30A3910706F}"/>
              </a:ext>
            </a:extLst>
          </p:cNvPr>
          <p:cNvSpPr txBox="1"/>
          <p:nvPr/>
        </p:nvSpPr>
        <p:spPr>
          <a:xfrm>
            <a:off x="4018481" y="429978"/>
            <a:ext cx="4025974" cy="523220"/>
          </a:xfrm>
          <a:prstGeom prst="rect">
            <a:avLst/>
          </a:prstGeom>
          <a:noFill/>
        </p:spPr>
        <p:txBody>
          <a:bodyPr wrap="none" rtlCol="0">
            <a:spAutoFit/>
          </a:bodyPr>
          <a:lstStyle/>
          <a:p>
            <a:pPr algn="ctr"/>
            <a:r>
              <a:rPr lang="en-IN" sz="2800" b="1">
                <a:solidFill>
                  <a:schemeClr val="accent2"/>
                </a:solidFill>
                <a:latin typeface="Times New Roman" panose="02020603050405020304" pitchFamily="18" charset="0"/>
                <a:cs typeface="Times New Roman" panose="02020603050405020304" pitchFamily="18" charset="0"/>
              </a:rPr>
              <a:t>DATA FLOW DIAGRAM</a:t>
            </a:r>
            <a:endParaRPr lang="en-IN" sz="2800" b="1" dirty="0">
              <a:solidFill>
                <a:schemeClr val="accent2"/>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5A2F8CE-23A0-61BE-7AB7-9EAF4DB2BAE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72472" y="1528524"/>
            <a:ext cx="8231684" cy="39764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751FB4BB-331E-24D5-8106-8E9ADB80A2DB}"/>
              </a:ext>
            </a:extLst>
          </p:cNvPr>
          <p:cNvSpPr txBox="1"/>
          <p:nvPr/>
        </p:nvSpPr>
        <p:spPr>
          <a:xfrm>
            <a:off x="5519949" y="5632457"/>
            <a:ext cx="2597186" cy="32316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Figure 5.1 Context Level DFD </a:t>
            </a:r>
          </a:p>
        </p:txBody>
      </p:sp>
    </p:spTree>
    <p:extLst>
      <p:ext uri="{BB962C8B-B14F-4D97-AF65-F5344CB8AC3E}">
        <p14:creationId xmlns:p14="http://schemas.microsoft.com/office/powerpoint/2010/main" val="656117184"/>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2F35B-3D3F-09BA-3087-73EC58B01026}"/>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4C773AAB-D363-4E02-4A36-3B91DF376B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Slide Number Placeholder 7">
            <a:extLst>
              <a:ext uri="{FF2B5EF4-FFF2-40B4-BE49-F238E27FC236}">
                <a16:creationId xmlns:a16="http://schemas.microsoft.com/office/drawing/2014/main" id="{6688B4A6-F101-3ACD-D801-9EFA676BA523}"/>
              </a:ext>
            </a:extLst>
          </p:cNvPr>
          <p:cNvSpPr>
            <a:spLocks noGrp="1"/>
          </p:cNvSpPr>
          <p:nvPr>
            <p:ph type="sldNum" sz="quarter" idx="12"/>
          </p:nvPr>
        </p:nvSpPr>
        <p:spPr>
          <a:xfrm>
            <a:off x="11078216" y="628008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effectLst/>
                <a:uLnTx/>
                <a:uFillTx/>
                <a:latin typeface="Calibri" panose="020F0502020204030204"/>
                <a:ea typeface="+mn-ea"/>
                <a:cs typeface="+mn-cs"/>
              </a:rPr>
              <a:t>10</a:t>
            </a:r>
          </a:p>
        </p:txBody>
      </p:sp>
      <p:sp>
        <p:nvSpPr>
          <p:cNvPr id="4" name="TextBox 3">
            <a:extLst>
              <a:ext uri="{FF2B5EF4-FFF2-40B4-BE49-F238E27FC236}">
                <a16:creationId xmlns:a16="http://schemas.microsoft.com/office/drawing/2014/main" id="{48CDA538-5407-5897-65C7-810BF84B19BA}"/>
              </a:ext>
            </a:extLst>
          </p:cNvPr>
          <p:cNvSpPr txBox="1"/>
          <p:nvPr/>
        </p:nvSpPr>
        <p:spPr>
          <a:xfrm>
            <a:off x="3232210" y="429978"/>
            <a:ext cx="5598520" cy="523220"/>
          </a:xfrm>
          <a:prstGeom prst="rect">
            <a:avLst/>
          </a:prstGeom>
          <a:noFill/>
        </p:spPr>
        <p:txBody>
          <a:bodyPr wrap="none" rtlCol="0">
            <a:spAutoFit/>
          </a:bodyPr>
          <a:lstStyle/>
          <a:p>
            <a:pPr algn="ctr"/>
            <a:r>
              <a:rPr lang="en-IN" sz="2800" b="1" dirty="0">
                <a:solidFill>
                  <a:schemeClr val="accent2"/>
                </a:solidFill>
                <a:latin typeface="Times New Roman" panose="02020603050405020304" pitchFamily="18" charset="0"/>
                <a:cs typeface="Times New Roman" panose="02020603050405020304" pitchFamily="18" charset="0"/>
              </a:rPr>
              <a:t>DATA FLOW DIAGRAM  Level -0</a:t>
            </a:r>
          </a:p>
        </p:txBody>
      </p:sp>
      <p:pic>
        <p:nvPicPr>
          <p:cNvPr id="2" name="Picture 1">
            <a:extLst>
              <a:ext uri="{FF2B5EF4-FFF2-40B4-BE49-F238E27FC236}">
                <a16:creationId xmlns:a16="http://schemas.microsoft.com/office/drawing/2014/main" id="{B91A842D-4A76-8BF3-B1FA-6BA2FF34B6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7430" y="1208087"/>
            <a:ext cx="6903720" cy="4441825"/>
          </a:xfrm>
          <a:prstGeom prst="rect">
            <a:avLst/>
          </a:prstGeom>
          <a:noFill/>
          <a:ln>
            <a:noFill/>
          </a:ln>
        </p:spPr>
      </p:pic>
      <p:sp>
        <p:nvSpPr>
          <p:cNvPr id="3" name="TextBox 2">
            <a:extLst>
              <a:ext uri="{FF2B5EF4-FFF2-40B4-BE49-F238E27FC236}">
                <a16:creationId xmlns:a16="http://schemas.microsoft.com/office/drawing/2014/main" id="{673EF0C0-816F-D443-195C-0EF341FE385F}"/>
              </a:ext>
            </a:extLst>
          </p:cNvPr>
          <p:cNvSpPr txBox="1"/>
          <p:nvPr/>
        </p:nvSpPr>
        <p:spPr>
          <a:xfrm>
            <a:off x="6296697" y="5705269"/>
            <a:ext cx="2085827" cy="32316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Figure 5.2  DFD Level 0</a:t>
            </a:r>
          </a:p>
        </p:txBody>
      </p:sp>
    </p:spTree>
    <p:extLst>
      <p:ext uri="{BB962C8B-B14F-4D97-AF65-F5344CB8AC3E}">
        <p14:creationId xmlns:p14="http://schemas.microsoft.com/office/powerpoint/2010/main" val="1832723359"/>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9CA4E-D6E4-9E79-8675-1011F143D5B6}"/>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B6569E0B-9A33-5257-9934-7D27267D6B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Slide Number Placeholder 7">
            <a:extLst>
              <a:ext uri="{FF2B5EF4-FFF2-40B4-BE49-F238E27FC236}">
                <a16:creationId xmlns:a16="http://schemas.microsoft.com/office/drawing/2014/main" id="{C589E4E0-35EE-238F-36A1-1788FE481386}"/>
              </a:ext>
            </a:extLst>
          </p:cNvPr>
          <p:cNvSpPr>
            <a:spLocks noGrp="1"/>
          </p:cNvSpPr>
          <p:nvPr>
            <p:ph type="sldNum" sz="quarter" idx="12"/>
          </p:nvPr>
        </p:nvSpPr>
        <p:spPr>
          <a:xfrm>
            <a:off x="11078216" y="628008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effectLst/>
                <a:uLnTx/>
                <a:uFillTx/>
                <a:latin typeface="Calibri" panose="020F0502020204030204"/>
                <a:ea typeface="+mn-ea"/>
                <a:cs typeface="+mn-cs"/>
              </a:rPr>
              <a:t>11</a:t>
            </a:r>
          </a:p>
        </p:txBody>
      </p:sp>
      <p:sp>
        <p:nvSpPr>
          <p:cNvPr id="4" name="TextBox 3">
            <a:extLst>
              <a:ext uri="{FF2B5EF4-FFF2-40B4-BE49-F238E27FC236}">
                <a16:creationId xmlns:a16="http://schemas.microsoft.com/office/drawing/2014/main" id="{560FCBDA-60CF-DA95-A3CE-AA43F763C185}"/>
              </a:ext>
            </a:extLst>
          </p:cNvPr>
          <p:cNvSpPr txBox="1"/>
          <p:nvPr/>
        </p:nvSpPr>
        <p:spPr>
          <a:xfrm>
            <a:off x="3232210" y="429978"/>
            <a:ext cx="5598520" cy="523220"/>
          </a:xfrm>
          <a:prstGeom prst="rect">
            <a:avLst/>
          </a:prstGeom>
          <a:noFill/>
        </p:spPr>
        <p:txBody>
          <a:bodyPr wrap="none" rtlCol="0">
            <a:spAutoFit/>
          </a:bodyPr>
          <a:lstStyle/>
          <a:p>
            <a:pPr algn="ctr"/>
            <a:r>
              <a:rPr lang="en-IN" sz="2800" b="1" dirty="0">
                <a:solidFill>
                  <a:schemeClr val="accent2"/>
                </a:solidFill>
                <a:latin typeface="Times New Roman" panose="02020603050405020304" pitchFamily="18" charset="0"/>
                <a:cs typeface="Times New Roman" panose="02020603050405020304" pitchFamily="18" charset="0"/>
              </a:rPr>
              <a:t>DATA FLOW DIAGRAM  Level -1</a:t>
            </a:r>
          </a:p>
        </p:txBody>
      </p:sp>
      <p:pic>
        <p:nvPicPr>
          <p:cNvPr id="3" name="Picture 2">
            <a:extLst>
              <a:ext uri="{FF2B5EF4-FFF2-40B4-BE49-F238E27FC236}">
                <a16:creationId xmlns:a16="http://schemas.microsoft.com/office/drawing/2014/main" id="{37F1130B-7B77-E398-4B09-16F9B8128A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3410" y="1545272"/>
            <a:ext cx="7056120" cy="3767455"/>
          </a:xfrm>
          <a:prstGeom prst="rect">
            <a:avLst/>
          </a:prstGeom>
          <a:noFill/>
          <a:ln>
            <a:noFill/>
          </a:ln>
        </p:spPr>
      </p:pic>
      <p:sp>
        <p:nvSpPr>
          <p:cNvPr id="5" name="TextBox 4">
            <a:extLst>
              <a:ext uri="{FF2B5EF4-FFF2-40B4-BE49-F238E27FC236}">
                <a16:creationId xmlns:a16="http://schemas.microsoft.com/office/drawing/2014/main" id="{49D59428-C61E-A31B-8A7C-7FAB529B7AC8}"/>
              </a:ext>
            </a:extLst>
          </p:cNvPr>
          <p:cNvSpPr txBox="1"/>
          <p:nvPr/>
        </p:nvSpPr>
        <p:spPr>
          <a:xfrm>
            <a:off x="5814917" y="5386650"/>
            <a:ext cx="1973617" cy="32316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Figure 5.3 DFD level 1</a:t>
            </a:r>
          </a:p>
        </p:txBody>
      </p:sp>
    </p:spTree>
    <p:extLst>
      <p:ext uri="{BB962C8B-B14F-4D97-AF65-F5344CB8AC3E}">
        <p14:creationId xmlns:p14="http://schemas.microsoft.com/office/powerpoint/2010/main" val="836830797"/>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1B0B7-C1EB-46D6-60E1-BC51CC8878ED}"/>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014A8C4A-4D83-4407-8A55-66D71F642F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Slide Number Placeholder 7">
            <a:extLst>
              <a:ext uri="{FF2B5EF4-FFF2-40B4-BE49-F238E27FC236}">
                <a16:creationId xmlns:a16="http://schemas.microsoft.com/office/drawing/2014/main" id="{534A8B50-4F62-8C48-6B59-EB7FA32D9689}"/>
              </a:ext>
            </a:extLst>
          </p:cNvPr>
          <p:cNvSpPr>
            <a:spLocks noGrp="1"/>
          </p:cNvSpPr>
          <p:nvPr>
            <p:ph type="sldNum" sz="quarter" idx="12"/>
          </p:nvPr>
        </p:nvSpPr>
        <p:spPr>
          <a:xfrm>
            <a:off x="11078216" y="628008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effectLst/>
                <a:uLnTx/>
                <a:uFillTx/>
                <a:latin typeface="Calibri" panose="020F0502020204030204"/>
                <a:ea typeface="+mn-ea"/>
                <a:cs typeface="+mn-cs"/>
              </a:rPr>
              <a:t>12</a:t>
            </a:r>
          </a:p>
        </p:txBody>
      </p:sp>
      <p:sp>
        <p:nvSpPr>
          <p:cNvPr id="4" name="TextBox 3">
            <a:extLst>
              <a:ext uri="{FF2B5EF4-FFF2-40B4-BE49-F238E27FC236}">
                <a16:creationId xmlns:a16="http://schemas.microsoft.com/office/drawing/2014/main" id="{970EA49F-9114-E678-64D9-0657849797D7}"/>
              </a:ext>
            </a:extLst>
          </p:cNvPr>
          <p:cNvSpPr txBox="1"/>
          <p:nvPr/>
        </p:nvSpPr>
        <p:spPr>
          <a:xfrm>
            <a:off x="3232210" y="429978"/>
            <a:ext cx="5598520" cy="523220"/>
          </a:xfrm>
          <a:prstGeom prst="rect">
            <a:avLst/>
          </a:prstGeom>
          <a:noFill/>
        </p:spPr>
        <p:txBody>
          <a:bodyPr wrap="none" rtlCol="0">
            <a:spAutoFit/>
          </a:bodyPr>
          <a:lstStyle/>
          <a:p>
            <a:pPr algn="ctr"/>
            <a:r>
              <a:rPr lang="en-IN" sz="2800" b="1" dirty="0">
                <a:solidFill>
                  <a:schemeClr val="accent2"/>
                </a:solidFill>
                <a:latin typeface="Times New Roman" panose="02020603050405020304" pitchFamily="18" charset="0"/>
                <a:cs typeface="Times New Roman" panose="02020603050405020304" pitchFamily="18" charset="0"/>
              </a:rPr>
              <a:t>DATA FLOW DIAGRAM  Level -1</a:t>
            </a:r>
          </a:p>
        </p:txBody>
      </p:sp>
      <p:pic>
        <p:nvPicPr>
          <p:cNvPr id="2" name="Picture 1" descr="A diagram of a software process&#10;&#10;AI-generated content may be incorrect.">
            <a:extLst>
              <a:ext uri="{FF2B5EF4-FFF2-40B4-BE49-F238E27FC236}">
                <a16:creationId xmlns:a16="http://schemas.microsoft.com/office/drawing/2014/main" id="{9590B46B-32F3-22AE-FCEF-A9CE8CAD1F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67940" y="1722826"/>
            <a:ext cx="7056120" cy="3884295"/>
          </a:xfrm>
          <a:prstGeom prst="rect">
            <a:avLst/>
          </a:prstGeom>
          <a:noFill/>
          <a:ln>
            <a:noFill/>
          </a:ln>
        </p:spPr>
      </p:pic>
      <p:sp>
        <p:nvSpPr>
          <p:cNvPr id="5" name="TextBox 4">
            <a:extLst>
              <a:ext uri="{FF2B5EF4-FFF2-40B4-BE49-F238E27FC236}">
                <a16:creationId xmlns:a16="http://schemas.microsoft.com/office/drawing/2014/main" id="{582C2715-3664-E28E-A6C7-5D4F969BEABF}"/>
              </a:ext>
            </a:extLst>
          </p:cNvPr>
          <p:cNvSpPr txBox="1"/>
          <p:nvPr/>
        </p:nvSpPr>
        <p:spPr>
          <a:xfrm>
            <a:off x="5873910" y="5607121"/>
            <a:ext cx="2133918" cy="323165"/>
          </a:xfrm>
          <a:prstGeom prst="rect">
            <a:avLst/>
          </a:prstGeom>
          <a:noFill/>
        </p:spPr>
        <p:txBody>
          <a:bodyPr wrap="none" rtlCol="0">
            <a:spAutoFit/>
          </a:bodyPr>
          <a:lstStyle/>
          <a:p>
            <a:r>
              <a:rPr lang="en-IN" sz="1500" dirty="0">
                <a:latin typeface="Times New Roman" panose="02020603050405020304" pitchFamily="18" charset="0"/>
                <a:cs typeface="Times New Roman" panose="02020603050405020304" pitchFamily="18" charset="0"/>
              </a:rPr>
              <a:t>Figure 5.4 DFD Level 1 </a:t>
            </a:r>
          </a:p>
        </p:txBody>
      </p:sp>
    </p:spTree>
    <p:extLst>
      <p:ext uri="{BB962C8B-B14F-4D97-AF65-F5344CB8AC3E}">
        <p14:creationId xmlns:p14="http://schemas.microsoft.com/office/powerpoint/2010/main" val="1704016662"/>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E5356-DB6A-EA8F-AD7A-2299B1C4B72F}"/>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9D2E072E-AAD4-7C1B-A00D-FD0FB19FC2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Slide Number Placeholder 7">
            <a:extLst>
              <a:ext uri="{FF2B5EF4-FFF2-40B4-BE49-F238E27FC236}">
                <a16:creationId xmlns:a16="http://schemas.microsoft.com/office/drawing/2014/main" id="{D2DC6321-CCEC-152B-B2C1-7A9518A0C3AC}"/>
              </a:ext>
            </a:extLst>
          </p:cNvPr>
          <p:cNvSpPr>
            <a:spLocks noGrp="1"/>
          </p:cNvSpPr>
          <p:nvPr>
            <p:ph type="sldNum" sz="quarter" idx="12"/>
          </p:nvPr>
        </p:nvSpPr>
        <p:spPr>
          <a:xfrm>
            <a:off x="11227439" y="6356350"/>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13</a:t>
            </a:r>
          </a:p>
        </p:txBody>
      </p:sp>
      <p:sp>
        <p:nvSpPr>
          <p:cNvPr id="4" name="TextBox 3">
            <a:extLst>
              <a:ext uri="{FF2B5EF4-FFF2-40B4-BE49-F238E27FC236}">
                <a16:creationId xmlns:a16="http://schemas.microsoft.com/office/drawing/2014/main" id="{6F4AF9A2-79BB-2F3F-D506-C5AB336E449F}"/>
              </a:ext>
            </a:extLst>
          </p:cNvPr>
          <p:cNvSpPr txBox="1"/>
          <p:nvPr/>
        </p:nvSpPr>
        <p:spPr>
          <a:xfrm>
            <a:off x="4557341" y="594915"/>
            <a:ext cx="2619628" cy="523220"/>
          </a:xfrm>
          <a:prstGeom prst="rect">
            <a:avLst/>
          </a:prstGeom>
          <a:noFill/>
        </p:spPr>
        <p:txBody>
          <a:bodyPr wrap="non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E572120D-5085-371D-6116-B6B95EA505E1}"/>
              </a:ext>
            </a:extLst>
          </p:cNvPr>
          <p:cNvSpPr txBox="1"/>
          <p:nvPr/>
        </p:nvSpPr>
        <p:spPr>
          <a:xfrm>
            <a:off x="2048813" y="1652014"/>
            <a:ext cx="9178626" cy="2535566"/>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Working on the Resume Builder project has been a great learning experience. It allowed me to apply my technical skills to solve a real problem that many students face creating a strong &amp; professional resume. Through this project I explored modern web technologies built a user-friendly platform and added useful features like an ATS checker to improve resume quality. Overall, this project not only helped me grow as a developer but also gave me the chance to build something meaningful that can actually help students in their job search journey.</a:t>
            </a:r>
          </a:p>
        </p:txBody>
      </p:sp>
    </p:spTree>
    <p:extLst>
      <p:ext uri="{BB962C8B-B14F-4D97-AF65-F5344CB8AC3E}">
        <p14:creationId xmlns:p14="http://schemas.microsoft.com/office/powerpoint/2010/main" val="3905379742"/>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E7ED0-0847-623D-E3A3-A8F9332A9E84}"/>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D374573B-D00C-E7C1-757B-77E6FE0454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Slide Number Placeholder 7">
            <a:extLst>
              <a:ext uri="{FF2B5EF4-FFF2-40B4-BE49-F238E27FC236}">
                <a16:creationId xmlns:a16="http://schemas.microsoft.com/office/drawing/2014/main" id="{521042F8-7E4C-4900-FA3C-C5E163A7118A}"/>
              </a:ext>
            </a:extLst>
          </p:cNvPr>
          <p:cNvSpPr>
            <a:spLocks noGrp="1"/>
          </p:cNvSpPr>
          <p:nvPr>
            <p:ph type="sldNum" sz="quarter" idx="12"/>
          </p:nvPr>
        </p:nvSpPr>
        <p:spPr>
          <a:xfrm>
            <a:off x="11353800" y="6248195"/>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14</a:t>
            </a:r>
            <a:endParaRPr kumimoji="0" lang="en-IN" sz="1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3A2FCE2-6C7E-A81E-2BBA-53A60A81FED4}"/>
              </a:ext>
            </a:extLst>
          </p:cNvPr>
          <p:cNvSpPr txBox="1"/>
          <p:nvPr/>
        </p:nvSpPr>
        <p:spPr>
          <a:xfrm>
            <a:off x="4557341" y="594915"/>
            <a:ext cx="2948243" cy="523220"/>
          </a:xfrm>
          <a:prstGeom prst="rect">
            <a:avLst/>
          </a:prstGeom>
          <a:noFill/>
        </p:spPr>
        <p:txBody>
          <a:bodyPr wrap="non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FUTURE SCOPE</a:t>
            </a:r>
          </a:p>
        </p:txBody>
      </p:sp>
      <p:sp>
        <p:nvSpPr>
          <p:cNvPr id="5" name="TextBox 4">
            <a:extLst>
              <a:ext uri="{FF2B5EF4-FFF2-40B4-BE49-F238E27FC236}">
                <a16:creationId xmlns:a16="http://schemas.microsoft.com/office/drawing/2014/main" id="{B66FACAA-FEDB-E6DB-4399-8B0BAB44345C}"/>
              </a:ext>
            </a:extLst>
          </p:cNvPr>
          <p:cNvSpPr txBox="1"/>
          <p:nvPr/>
        </p:nvSpPr>
        <p:spPr>
          <a:xfrm>
            <a:off x="2006985" y="1842823"/>
            <a:ext cx="10644673" cy="2777940"/>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LinkedIn Integration</a:t>
            </a:r>
          </a:p>
          <a:p>
            <a:pPr marL="285750" indent="-285750">
              <a:lnSpc>
                <a:spcPct val="20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Multi-Language Support</a:t>
            </a:r>
          </a:p>
          <a:p>
            <a:pPr marL="285750" indent="-285750">
              <a:lnSpc>
                <a:spcPct val="20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More Resume Templates</a:t>
            </a:r>
          </a:p>
          <a:p>
            <a:pPr marL="285750" indent="-285750">
              <a:lnSpc>
                <a:spcPct val="20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Admin Panel With Analytics</a:t>
            </a:r>
          </a:p>
          <a:p>
            <a:pPr marL="285750" indent="-285750">
              <a:lnSpc>
                <a:spcPct val="200000"/>
              </a:lnSpc>
              <a:buFont typeface="Wingdings" panose="05000000000000000000" pitchFamily="2" charset="2"/>
              <a:buChar char="q"/>
            </a:pPr>
            <a:r>
              <a:rPr lang="en-IN" dirty="0" err="1">
                <a:latin typeface="Times New Roman" panose="02020603050405020304" pitchFamily="18" charset="0"/>
                <a:cs typeface="Times New Roman" panose="02020603050405020304" pitchFamily="18" charset="0"/>
              </a:rPr>
              <a:t>Enhaced</a:t>
            </a:r>
            <a:r>
              <a:rPr lang="en-IN" dirty="0">
                <a:latin typeface="Times New Roman" panose="02020603050405020304" pitchFamily="18" charset="0"/>
                <a:cs typeface="Times New Roman" panose="02020603050405020304" pitchFamily="18" charset="0"/>
              </a:rPr>
              <a:t> Mobile UX</a:t>
            </a:r>
          </a:p>
        </p:txBody>
      </p:sp>
    </p:spTree>
    <p:extLst>
      <p:ext uri="{BB962C8B-B14F-4D97-AF65-F5344CB8AC3E}">
        <p14:creationId xmlns:p14="http://schemas.microsoft.com/office/powerpoint/2010/main" val="1566055046"/>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F04F3-802C-AE69-9BB9-8ABDE93740DE}"/>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EEF9E1E3-E986-131D-29EE-78528A6488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Slide Number Placeholder 7">
            <a:extLst>
              <a:ext uri="{FF2B5EF4-FFF2-40B4-BE49-F238E27FC236}">
                <a16:creationId xmlns:a16="http://schemas.microsoft.com/office/drawing/2014/main" id="{1D6D2A9C-A8D0-7CE4-2ADA-0106CFAFEF65}"/>
              </a:ext>
            </a:extLst>
          </p:cNvPr>
          <p:cNvSpPr>
            <a:spLocks noGrp="1"/>
          </p:cNvSpPr>
          <p:nvPr>
            <p:ph type="sldNum" sz="quarter" idx="12"/>
          </p:nvPr>
        </p:nvSpPr>
        <p:spPr>
          <a:xfrm>
            <a:off x="11353800" y="6248195"/>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14</a:t>
            </a:r>
            <a:endParaRPr kumimoji="0" lang="en-IN" sz="1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3ED3280-C59C-A627-143D-8D389845D300}"/>
              </a:ext>
            </a:extLst>
          </p:cNvPr>
          <p:cNvSpPr txBox="1"/>
          <p:nvPr/>
        </p:nvSpPr>
        <p:spPr>
          <a:xfrm>
            <a:off x="4061928" y="1970642"/>
            <a:ext cx="4718280" cy="1918539"/>
          </a:xfrm>
          <a:prstGeom prst="rect">
            <a:avLst/>
          </a:prstGeom>
          <a:noFill/>
        </p:spPr>
        <p:txBody>
          <a:bodyPr wrap="square" rtlCol="0">
            <a:spAutoFit/>
          </a:bodyPr>
          <a:lstStyle/>
          <a:p>
            <a:pPr>
              <a:lnSpc>
                <a:spcPct val="200000"/>
              </a:lnSpc>
            </a:pPr>
            <a:r>
              <a:rPr lang="en-IN" sz="7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15505313"/>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Slide Number Placeholder 7">
            <a:extLst>
              <a:ext uri="{FF2B5EF4-FFF2-40B4-BE49-F238E27FC236}">
                <a16:creationId xmlns:a16="http://schemas.microsoft.com/office/drawing/2014/main" id="{FAE91E9F-D04B-4015-B474-692D077F6054}"/>
              </a:ext>
            </a:extLst>
          </p:cNvPr>
          <p:cNvSpPr>
            <a:spLocks noGrp="1"/>
          </p:cNvSpPr>
          <p:nvPr>
            <p:ph type="sldNum" sz="quarter" idx="12"/>
          </p:nvPr>
        </p:nvSpPr>
        <p:spPr>
          <a:xfrm>
            <a:off x="10971520" y="634020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9" name="TextBox 8">
            <a:extLst>
              <a:ext uri="{FF2B5EF4-FFF2-40B4-BE49-F238E27FC236}">
                <a16:creationId xmlns:a16="http://schemas.microsoft.com/office/drawing/2014/main" id="{8D5ABD82-3DB9-4BA9-9051-717D1910BD0D}"/>
              </a:ext>
            </a:extLst>
          </p:cNvPr>
          <p:cNvSpPr txBox="1"/>
          <p:nvPr/>
        </p:nvSpPr>
        <p:spPr>
          <a:xfrm>
            <a:off x="5424983" y="856525"/>
            <a:ext cx="1342034"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Outline</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5044EB-8CB4-41F9-9EA3-AAB77C711AB6}"/>
              </a:ext>
            </a:extLst>
          </p:cNvPr>
          <p:cNvSpPr txBox="1"/>
          <p:nvPr/>
        </p:nvSpPr>
        <p:spPr>
          <a:xfrm>
            <a:off x="1437968" y="1598136"/>
            <a:ext cx="10515600" cy="2954655"/>
          </a:xfrm>
          <a:prstGeom prst="rect">
            <a:avLst/>
          </a:prstGeom>
          <a:noFill/>
        </p:spPr>
        <p:txBody>
          <a:bodyPr wrap="square" rtlCol="0">
            <a:spAutoFit/>
          </a:bodyPr>
          <a:lstStyle/>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Introduction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Motivation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Process Model</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Software Requirement Specification (SRS) </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Data Flow Diagram (DFD)</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Conclusion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215241231"/>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2313D-21DC-6827-1936-DF2A43BFB67B}"/>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DEB2C654-55A9-88E5-EDCA-2802A4BBD9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Slide Number Placeholder 7">
            <a:extLst>
              <a:ext uri="{FF2B5EF4-FFF2-40B4-BE49-F238E27FC236}">
                <a16:creationId xmlns:a16="http://schemas.microsoft.com/office/drawing/2014/main" id="{12C149A1-761A-106F-0184-2F007EF3659C}"/>
              </a:ext>
            </a:extLst>
          </p:cNvPr>
          <p:cNvSpPr>
            <a:spLocks noGrp="1"/>
          </p:cNvSpPr>
          <p:nvPr>
            <p:ph type="sldNum" sz="quarter" idx="12"/>
          </p:nvPr>
        </p:nvSpPr>
        <p:spPr>
          <a:xfrm>
            <a:off x="10802633" y="634020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2</a:t>
            </a:r>
            <a:endParaRPr kumimoji="0" lang="en-IN" sz="1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C0ADECD-D720-DBA8-C4CA-98AC64B3BB05}"/>
              </a:ext>
            </a:extLst>
          </p:cNvPr>
          <p:cNvSpPr txBox="1"/>
          <p:nvPr/>
        </p:nvSpPr>
        <p:spPr>
          <a:xfrm>
            <a:off x="4567376" y="873295"/>
            <a:ext cx="3057247"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INTRODUCTION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613D92C-952E-B475-98D3-D19FD22DD77C}"/>
              </a:ext>
            </a:extLst>
          </p:cNvPr>
          <p:cNvSpPr txBox="1"/>
          <p:nvPr/>
        </p:nvSpPr>
        <p:spPr>
          <a:xfrm>
            <a:off x="1747576" y="1742341"/>
            <a:ext cx="9129465" cy="4524315"/>
          </a:xfrm>
          <a:prstGeom prst="rect">
            <a:avLst/>
          </a:prstGeom>
          <a:noFill/>
        </p:spPr>
        <p:txBody>
          <a:bodyPr wrap="square" rtlCol="0">
            <a:spAutoFit/>
          </a:bodyPr>
          <a:lstStyle/>
          <a:p>
            <a:pPr algn="just">
              <a:buNone/>
            </a:pPr>
            <a:r>
              <a:rPr lang="en-US" dirty="0">
                <a:latin typeface="Times New Roman" panose="02020603050405020304" pitchFamily="18" charset="0"/>
                <a:cs typeface="Times New Roman" panose="02020603050405020304" pitchFamily="18" charset="0"/>
              </a:rPr>
              <a:t>In today’s job market, having a good resume is really important. But making a professional resume can take a lot of time and effort. To make this easier, I built a Resume Builder application as part of my major project during my internship.</a:t>
            </a:r>
          </a:p>
          <a:p>
            <a:pPr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tool helps students quickly create clean and professional resumes. It also includes an ATS (Applicant Tracking System) checker that shows how well a resume will perform when scanned by hiring software used by many companies.</a:t>
            </a:r>
          </a:p>
          <a:p>
            <a:pPr algn="just"/>
            <a:endParaRPr lang="en-US" dirty="0">
              <a:latin typeface="Times New Roman" panose="02020603050405020304" pitchFamily="18" charset="0"/>
              <a:cs typeface="Times New Roman" panose="02020603050405020304" pitchFamily="18" charset="0"/>
            </a:endParaRPr>
          </a:p>
          <a:p>
            <a:pPr algn="just">
              <a:buNone/>
            </a:pPr>
            <a:r>
              <a:rPr lang="en-US" dirty="0">
                <a:latin typeface="Times New Roman" panose="02020603050405020304" pitchFamily="18" charset="0"/>
                <a:cs typeface="Times New Roman" panose="02020603050405020304" pitchFamily="18" charset="0"/>
              </a:rPr>
              <a:t>The application is designed to be simple and user-friendly, allowing users to fill in their details step-by-step without needing any prior design skills. It offers pre-defined templates and formatting options to make the final resume look polished and industry-ready.</a:t>
            </a:r>
          </a:p>
          <a:p>
            <a:pPr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Additionally, the ATS checker uses AI to analyze keywords, formatting, and overall relevance to the job title entered by the user. This feature helps students understand how to improve their resumes to increase their chances of getting noticed by recruiters and automated hiring tools.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18041"/>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85D13-3F01-77C9-19DF-4F8AD5CF4F73}"/>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052FA8BE-20B5-CA9C-8349-869F1B493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Slide Number Placeholder 7">
            <a:extLst>
              <a:ext uri="{FF2B5EF4-FFF2-40B4-BE49-F238E27FC236}">
                <a16:creationId xmlns:a16="http://schemas.microsoft.com/office/drawing/2014/main" id="{52195370-6C3E-F2CF-36BB-DFEB2B913DE2}"/>
              </a:ext>
            </a:extLst>
          </p:cNvPr>
          <p:cNvSpPr>
            <a:spLocks noGrp="1"/>
          </p:cNvSpPr>
          <p:nvPr>
            <p:ph type="sldNum" sz="quarter" idx="12"/>
          </p:nvPr>
        </p:nvSpPr>
        <p:spPr>
          <a:xfrm>
            <a:off x="10911657" y="633491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3</a:t>
            </a:r>
            <a:endParaRPr kumimoji="0" lang="en-IN" sz="1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FD4C556-7527-820D-9D21-F5E01C864A65}"/>
              </a:ext>
            </a:extLst>
          </p:cNvPr>
          <p:cNvSpPr txBox="1"/>
          <p:nvPr/>
        </p:nvSpPr>
        <p:spPr>
          <a:xfrm>
            <a:off x="4824273" y="856525"/>
            <a:ext cx="2543453"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MOTIVATION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8D39078-D3CC-A757-5E93-2E57B9F2240E}"/>
              </a:ext>
            </a:extLst>
          </p:cNvPr>
          <p:cNvSpPr txBox="1"/>
          <p:nvPr/>
        </p:nvSpPr>
        <p:spPr>
          <a:xfrm>
            <a:off x="1417500" y="1454626"/>
            <a:ext cx="9936300" cy="3970318"/>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idea for this project came from the need to make resume building easier for students at the college level. Many students face challenges with formatting and organizing their resumes properly.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Supporting students in job preparation:</a:t>
            </a:r>
            <a:r>
              <a:rPr lang="en-US" dirty="0">
                <a:latin typeface="Times New Roman" panose="02020603050405020304" pitchFamily="18" charset="0"/>
                <a:cs typeface="Times New Roman" panose="02020603050405020304" pitchFamily="18" charset="0"/>
              </a:rPr>
              <a:t> Many students find it difficult to format and structure their resumes correctly. This platform helps them create professional resumes with guidance tailored to their needs.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ATS Score Checker:</a:t>
            </a:r>
            <a:r>
              <a:rPr lang="en-US" dirty="0">
                <a:latin typeface="Times New Roman" panose="02020603050405020304" pitchFamily="18" charset="0"/>
                <a:cs typeface="Times New Roman" panose="02020603050405020304" pitchFamily="18" charset="0"/>
              </a:rPr>
              <a:t> The platform includes an ATS (Applicant Tracking System) score feature that helps students see how well their resume is likely to perform when scanned by hiring software used by many companies.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Learning and innovation:</a:t>
            </a:r>
            <a:r>
              <a:rPr lang="en-US" dirty="0">
                <a:latin typeface="Times New Roman" panose="02020603050405020304" pitchFamily="18" charset="0"/>
                <a:cs typeface="Times New Roman" panose="02020603050405020304" pitchFamily="18" charset="0"/>
              </a:rPr>
              <a:t> This project has allowed me to explore enterprise-level SaaS development, integrating Next.js, Node.js, MongoDB, authentication systems, and scalable architecture.</a:t>
            </a:r>
          </a:p>
        </p:txBody>
      </p:sp>
    </p:spTree>
    <p:extLst>
      <p:ext uri="{BB962C8B-B14F-4D97-AF65-F5344CB8AC3E}">
        <p14:creationId xmlns:p14="http://schemas.microsoft.com/office/powerpoint/2010/main" val="1013621916"/>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175A8-7C8A-3642-25A5-CFF113AE770D}"/>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CFAF4F1E-F806-AA68-E199-8D6ED7582B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Slide Number Placeholder 7">
            <a:extLst>
              <a:ext uri="{FF2B5EF4-FFF2-40B4-BE49-F238E27FC236}">
                <a16:creationId xmlns:a16="http://schemas.microsoft.com/office/drawing/2014/main" id="{61A3ABB6-62CE-DF97-CA6A-65956704C85D}"/>
              </a:ext>
            </a:extLst>
          </p:cNvPr>
          <p:cNvSpPr>
            <a:spLocks noGrp="1"/>
          </p:cNvSpPr>
          <p:nvPr>
            <p:ph type="sldNum" sz="quarter" idx="12"/>
          </p:nvPr>
        </p:nvSpPr>
        <p:spPr>
          <a:xfrm>
            <a:off x="10970582" y="634020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4</a:t>
            </a:r>
          </a:p>
        </p:txBody>
      </p:sp>
      <p:sp>
        <p:nvSpPr>
          <p:cNvPr id="9" name="TextBox 8">
            <a:extLst>
              <a:ext uri="{FF2B5EF4-FFF2-40B4-BE49-F238E27FC236}">
                <a16:creationId xmlns:a16="http://schemas.microsoft.com/office/drawing/2014/main" id="{C3E11E53-3022-9013-37C8-459ECC035C5B}"/>
              </a:ext>
            </a:extLst>
          </p:cNvPr>
          <p:cNvSpPr txBox="1"/>
          <p:nvPr/>
        </p:nvSpPr>
        <p:spPr>
          <a:xfrm>
            <a:off x="4452760" y="934713"/>
            <a:ext cx="3286477"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PROCESS MODEL</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E2AAFAE-1D66-C541-7478-99C3130D0E42}"/>
              </a:ext>
            </a:extLst>
          </p:cNvPr>
          <p:cNvSpPr txBox="1"/>
          <p:nvPr/>
        </p:nvSpPr>
        <p:spPr>
          <a:xfrm>
            <a:off x="670247" y="1637321"/>
            <a:ext cx="10851502"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AGILE DEVELOPMENT</a:t>
            </a:r>
          </a:p>
        </p:txBody>
      </p:sp>
      <p:sp>
        <p:nvSpPr>
          <p:cNvPr id="3" name="TextBox 2">
            <a:extLst>
              <a:ext uri="{FF2B5EF4-FFF2-40B4-BE49-F238E27FC236}">
                <a16:creationId xmlns:a16="http://schemas.microsoft.com/office/drawing/2014/main" id="{7C1C2A39-7561-ED3F-4573-E3E1B6C3DCDE}"/>
              </a:ext>
            </a:extLst>
          </p:cNvPr>
          <p:cNvSpPr txBox="1"/>
          <p:nvPr/>
        </p:nvSpPr>
        <p:spPr>
          <a:xfrm>
            <a:off x="1859150" y="2356374"/>
            <a:ext cx="8327069" cy="3416320"/>
          </a:xfrm>
          <a:prstGeom prst="rect">
            <a:avLst/>
          </a:prstGeom>
          <a:noFill/>
        </p:spPr>
        <p:txBody>
          <a:bodyPr wrap="square" rtlCol="0">
            <a:spAutoFit/>
          </a:bodyPr>
          <a:lstStyle/>
          <a:p>
            <a:pPr>
              <a:buNone/>
            </a:pPr>
            <a:r>
              <a:rPr lang="en-US" b="1" dirty="0">
                <a:latin typeface="Times New Roman" panose="02020603050405020304" pitchFamily="18" charset="0"/>
                <a:cs typeface="Times New Roman" panose="02020603050405020304" pitchFamily="18" charset="0"/>
              </a:rPr>
              <a:t>Why Agile?</a:t>
            </a:r>
          </a:p>
          <a:p>
            <a:pPr>
              <a:buNone/>
            </a:pPr>
            <a:endParaRPr lang="en-US" b="1"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The Agile model was chosen for this project because it offered flexibility, faster iteration, and better project tracking-ideal for a solo/student-led development process. Since the Resume Builder involved multiple evolving features like AI-based suggestions to improve format and ATS scoring, Agile allowed the work to be broken down into small, manageable sprints, each delivering a working component (e.g., login, form sections, PDF export). This approach made it easy to adapt to changes, incorporate feedback early, and improve UI/UX continuously. Agile also helped in maintaining consistent progress through weekly planning, without overwhelming the development process with rigid structures.</a:t>
            </a:r>
            <a:endParaRPr lang="en-US" b="1" dirty="0">
              <a:latin typeface="Times New Roman" panose="02020603050405020304" pitchFamily="18" charset="0"/>
              <a:cs typeface="Times New Roman" panose="02020603050405020304" pitchFamily="18" charset="0"/>
            </a:endParaRPr>
          </a:p>
          <a:p>
            <a:pPr>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85549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44673-CA20-FBC7-74BA-61DEA77539C3}"/>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B0237348-289B-2B0D-B9F8-9252728EBC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Slide Number Placeholder 7">
            <a:extLst>
              <a:ext uri="{FF2B5EF4-FFF2-40B4-BE49-F238E27FC236}">
                <a16:creationId xmlns:a16="http://schemas.microsoft.com/office/drawing/2014/main" id="{B0B0A287-4E21-E55D-AC56-8E8B377BA736}"/>
              </a:ext>
            </a:extLst>
          </p:cNvPr>
          <p:cNvSpPr>
            <a:spLocks noGrp="1"/>
          </p:cNvSpPr>
          <p:nvPr>
            <p:ph type="sldNum" sz="quarter" idx="12"/>
          </p:nvPr>
        </p:nvSpPr>
        <p:spPr>
          <a:xfrm>
            <a:off x="10970582" y="634020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5</a:t>
            </a:r>
            <a:endParaRPr kumimoji="0" lang="en-IN" sz="1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3EE5C3E-E2A0-0C7D-5C13-23AC393619EB}"/>
              </a:ext>
            </a:extLst>
          </p:cNvPr>
          <p:cNvSpPr txBox="1"/>
          <p:nvPr/>
        </p:nvSpPr>
        <p:spPr>
          <a:xfrm>
            <a:off x="1568246" y="580103"/>
            <a:ext cx="8893278" cy="5078313"/>
          </a:xfrm>
          <a:prstGeom prst="rect">
            <a:avLst/>
          </a:prstGeom>
          <a:noFill/>
        </p:spPr>
        <p:txBody>
          <a:bodyPr wrap="square" rtlCol="0">
            <a:spAutoFit/>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Requirement Gathering (Sprint 0):</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Initial planning session to define the project scope: Resume Builder with ATS and AI assistance.</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Identified user stories like: "As a user, I want to create a resume with live preview", "As a user, I want AI to suggest ATS based changes", "As a user, I want to upload my resume and get ATS score".</a:t>
            </a:r>
          </a:p>
          <a:p>
            <a:pPr marL="342900" indent="-342900">
              <a:buFont typeface="+mj-lt"/>
              <a:buAutoNum type="arabicPeriod"/>
            </a:pPr>
            <a:endParaRPr lang="en-IN" dirty="0"/>
          </a:p>
          <a:p>
            <a:r>
              <a:rPr lang="en-US" b="1" dirty="0">
                <a:latin typeface="Times New Roman" panose="02020603050405020304" pitchFamily="18" charset="0"/>
                <a:cs typeface="Times New Roman" panose="02020603050405020304" pitchFamily="18" charset="0"/>
              </a:rPr>
              <a:t>2.   Sprint-Based Development: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project was divided into short sprints (1-2 weeks each), with each sprint targeting a specific module or feature:</a:t>
            </a:r>
          </a:p>
          <a:p>
            <a:pPr marL="742950" lvl="1"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Sprint 1</a:t>
            </a:r>
            <a:r>
              <a:rPr lang="en-US" dirty="0">
                <a:latin typeface="Times New Roman" panose="02020603050405020304" pitchFamily="18" charset="0"/>
                <a:cs typeface="Times New Roman" panose="02020603050405020304" pitchFamily="18" charset="0"/>
              </a:rPr>
              <a:t> – User Authentication (Clerk), Project setup.</a:t>
            </a:r>
          </a:p>
          <a:p>
            <a:pPr marL="742950" lvl="1"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Sprint 2</a:t>
            </a:r>
            <a:r>
              <a:rPr lang="en-US" dirty="0">
                <a:latin typeface="Times New Roman" panose="02020603050405020304" pitchFamily="18" charset="0"/>
                <a:cs typeface="Times New Roman" panose="02020603050405020304" pitchFamily="18" charset="0"/>
              </a:rPr>
              <a:t> – Multi-step Form (React Hook Form + Zod).</a:t>
            </a:r>
          </a:p>
          <a:p>
            <a:pPr marL="742950" lvl="1"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Sprint 3</a:t>
            </a:r>
            <a:r>
              <a:rPr lang="en-US" dirty="0">
                <a:latin typeface="Times New Roman" panose="02020603050405020304" pitchFamily="18" charset="0"/>
                <a:cs typeface="Times New Roman" panose="02020603050405020304" pitchFamily="18" charset="0"/>
              </a:rPr>
              <a:t> – Live Resume Preview &amp; Auto Save.</a:t>
            </a:r>
          </a:p>
          <a:p>
            <a:pPr marL="742950" lvl="1"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Sprint 4</a:t>
            </a:r>
            <a:r>
              <a:rPr lang="en-US" dirty="0">
                <a:latin typeface="Times New Roman" panose="02020603050405020304" pitchFamily="18" charset="0"/>
                <a:cs typeface="Times New Roman" panose="02020603050405020304" pitchFamily="18" charset="0"/>
              </a:rPr>
              <a:t> – AI Suggestions based on ATS using Gemini 2.</a:t>
            </a:r>
          </a:p>
          <a:p>
            <a:pPr marL="742950" lvl="1"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Sprint 5</a:t>
            </a:r>
            <a:r>
              <a:rPr lang="en-US" dirty="0">
                <a:latin typeface="Times New Roman" panose="02020603050405020304" pitchFamily="18" charset="0"/>
                <a:cs typeface="Times New Roman" panose="02020603050405020304" pitchFamily="18" charset="0"/>
              </a:rPr>
              <a:t> – ATS Resume Upload and Scoring.</a:t>
            </a:r>
          </a:p>
          <a:p>
            <a:pPr marL="742950" lvl="1"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Sprint 6</a:t>
            </a:r>
            <a:r>
              <a:rPr lang="en-US" dirty="0">
                <a:latin typeface="Times New Roman" panose="02020603050405020304" pitchFamily="18" charset="0"/>
                <a:cs typeface="Times New Roman" panose="02020603050405020304" pitchFamily="18" charset="0"/>
              </a:rPr>
              <a:t> – PDF Export and Final UI polish.</a:t>
            </a:r>
          </a:p>
          <a:p>
            <a:endParaRPr lang="en-IN" dirty="0"/>
          </a:p>
          <a:p>
            <a:endParaRPr lang="en-IN" dirty="0"/>
          </a:p>
        </p:txBody>
      </p:sp>
    </p:spTree>
    <p:extLst>
      <p:ext uri="{BB962C8B-B14F-4D97-AF65-F5344CB8AC3E}">
        <p14:creationId xmlns:p14="http://schemas.microsoft.com/office/powerpoint/2010/main" val="3310336946"/>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3EC4F-31CF-7CCA-DD91-2BCCEF9A5276}"/>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EC21BFE9-C6F7-AFDD-642D-CA20F0AA8F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Slide Number Placeholder 7">
            <a:extLst>
              <a:ext uri="{FF2B5EF4-FFF2-40B4-BE49-F238E27FC236}">
                <a16:creationId xmlns:a16="http://schemas.microsoft.com/office/drawing/2014/main" id="{3B80CE10-E50F-7285-7DF2-4AAD587B1336}"/>
              </a:ext>
            </a:extLst>
          </p:cNvPr>
          <p:cNvSpPr>
            <a:spLocks noGrp="1"/>
          </p:cNvSpPr>
          <p:nvPr>
            <p:ph type="sldNum" sz="quarter" idx="12"/>
          </p:nvPr>
        </p:nvSpPr>
        <p:spPr>
          <a:xfrm>
            <a:off x="10970582" y="634020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6</a:t>
            </a:r>
          </a:p>
        </p:txBody>
      </p:sp>
      <p:sp>
        <p:nvSpPr>
          <p:cNvPr id="4" name="TextBox 3">
            <a:extLst>
              <a:ext uri="{FF2B5EF4-FFF2-40B4-BE49-F238E27FC236}">
                <a16:creationId xmlns:a16="http://schemas.microsoft.com/office/drawing/2014/main" id="{5245A178-7D06-F217-5587-2C491184B984}"/>
              </a:ext>
            </a:extLst>
          </p:cNvPr>
          <p:cNvSpPr txBox="1"/>
          <p:nvPr/>
        </p:nvSpPr>
        <p:spPr>
          <a:xfrm>
            <a:off x="1568246" y="580103"/>
            <a:ext cx="8893278" cy="4247317"/>
          </a:xfrm>
          <a:prstGeom prst="rect">
            <a:avLst/>
          </a:prstGeom>
          <a:noFill/>
        </p:spPr>
        <p:txBody>
          <a:bodyPr wrap="square" rtlCol="0">
            <a:spAutoFit/>
          </a:bodyPr>
          <a:lstStyle/>
          <a:p>
            <a:pPr>
              <a:buNone/>
            </a:pPr>
            <a:r>
              <a:rPr lang="en-US" b="1" dirty="0">
                <a:latin typeface="Times New Roman" panose="02020603050405020304" pitchFamily="18" charset="0"/>
                <a:cs typeface="Times New Roman" panose="02020603050405020304" pitchFamily="18" charset="0"/>
              </a:rPr>
              <a:t>3.  Daily/Weekly Standups:</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Regular review sessions (could be weekly if solo or small team) to check progress, update the task board, and adjust priorities.</a:t>
            </a:r>
          </a:p>
          <a:p>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Continuous Testing &amp; Feedback:</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After each sprint, the feature was tested manually or with unit tests.</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User feedback was collected early (friends, peers), and changes were made based on real feedback.</a:t>
            </a:r>
          </a:p>
          <a:p>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Final Sprint (Sprint 7):</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Bug fixes, performance tuning, and documentation.</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Prepared the project for submission/demo.</a:t>
            </a:r>
          </a:p>
          <a:p>
            <a:endParaRPr lang="en-US"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939085012"/>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B6A60-4516-390B-4610-F2ACD4AFDEFC}"/>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468AE26D-2997-386B-2D61-9C670AE77E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Slide Number Placeholder 7">
            <a:extLst>
              <a:ext uri="{FF2B5EF4-FFF2-40B4-BE49-F238E27FC236}">
                <a16:creationId xmlns:a16="http://schemas.microsoft.com/office/drawing/2014/main" id="{86220866-1FB0-8C51-9C81-65D6AAE5B27E}"/>
              </a:ext>
            </a:extLst>
          </p:cNvPr>
          <p:cNvSpPr>
            <a:spLocks noGrp="1"/>
          </p:cNvSpPr>
          <p:nvPr>
            <p:ph type="sldNum" sz="quarter" idx="12"/>
          </p:nvPr>
        </p:nvSpPr>
        <p:spPr>
          <a:xfrm>
            <a:off x="10802633" y="6356350"/>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7</a:t>
            </a:r>
            <a:endParaRPr kumimoji="0" lang="en-IN" sz="1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9749589-9BDA-D179-8B8C-C245A1037304}"/>
              </a:ext>
            </a:extLst>
          </p:cNvPr>
          <p:cNvSpPr txBox="1"/>
          <p:nvPr/>
        </p:nvSpPr>
        <p:spPr>
          <a:xfrm>
            <a:off x="2075925" y="856525"/>
            <a:ext cx="8040150" cy="523220"/>
          </a:xfrm>
          <a:prstGeom prst="rect">
            <a:avLst/>
          </a:prstGeom>
          <a:noFill/>
        </p:spPr>
        <p:txBody>
          <a:bodyPr wrap="non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SOFTWARE REQUIREMENT SPECIFICATION </a:t>
            </a:r>
          </a:p>
        </p:txBody>
      </p:sp>
      <p:sp>
        <p:nvSpPr>
          <p:cNvPr id="5" name="TextBox 4">
            <a:extLst>
              <a:ext uri="{FF2B5EF4-FFF2-40B4-BE49-F238E27FC236}">
                <a16:creationId xmlns:a16="http://schemas.microsoft.com/office/drawing/2014/main" id="{57A842B7-7B70-D8CC-EDB6-50E5EEEDE88B}"/>
              </a:ext>
            </a:extLst>
          </p:cNvPr>
          <p:cNvSpPr txBox="1"/>
          <p:nvPr/>
        </p:nvSpPr>
        <p:spPr>
          <a:xfrm>
            <a:off x="1948104" y="1418512"/>
            <a:ext cx="9034527" cy="4801314"/>
          </a:xfrm>
          <a:prstGeom prst="rect">
            <a:avLst/>
          </a:prstGeom>
          <a:noFill/>
        </p:spPr>
        <p:txBody>
          <a:bodyPr wrap="square" rtlCol="0">
            <a:spAutoFit/>
          </a:bodyPr>
          <a:lstStyle/>
          <a:p>
            <a:pPr>
              <a:buNone/>
            </a:pPr>
            <a:r>
              <a:rPr lang="en-US" b="1" dirty="0">
                <a:latin typeface="Times New Roman" panose="02020603050405020304" pitchFamily="18" charset="0"/>
                <a:cs typeface="Times New Roman" panose="02020603050405020304" pitchFamily="18" charset="0"/>
              </a:rPr>
              <a:t>Project Title</a:t>
            </a:r>
            <a:r>
              <a:rPr lang="en-US" dirty="0">
                <a:latin typeface="Times New Roman" panose="02020603050405020304" pitchFamily="18" charset="0"/>
                <a:cs typeface="Times New Roman" panose="02020603050405020304" pitchFamily="18" charset="0"/>
              </a:rPr>
              <a:t>: Resume Builder</a:t>
            </a:r>
          </a:p>
          <a:p>
            <a:pPr>
              <a:buNone/>
            </a:pP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 build a smart, user-friendly resume builder that generates ATS-friendly resumes with real-time preview, AI-powered suggestions based on ATS, and resume scoring based on job relevance.</a:t>
            </a:r>
          </a:p>
          <a:p>
            <a:pPr>
              <a:buNone/>
            </a:pP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Scope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web application for creating, editing, previewing, and downloading resumes with intelligent features like ATS compatibility analysis.</a:t>
            </a:r>
          </a:p>
          <a:p>
            <a:pPr>
              <a:buNone/>
            </a:pP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Functional Requirements</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Secure user authentication using Clerk</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Multi-step form with autosave to MongoDB</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Live resume preview panel</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Download as ATS-friendly PDF</a:t>
            </a: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Upload resume for ATS score, suggestions, and strength detection using Gemini AI 2</a:t>
            </a:r>
          </a:p>
        </p:txBody>
      </p:sp>
    </p:spTree>
    <p:extLst>
      <p:ext uri="{BB962C8B-B14F-4D97-AF65-F5344CB8AC3E}">
        <p14:creationId xmlns:p14="http://schemas.microsoft.com/office/powerpoint/2010/main" val="3896156361"/>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6F49C-9311-139D-3755-BA4CB4DA3FD6}"/>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A48A9FE7-22F6-BFFB-AAB6-4BCE428A19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Slide Number Placeholder 7">
            <a:extLst>
              <a:ext uri="{FF2B5EF4-FFF2-40B4-BE49-F238E27FC236}">
                <a16:creationId xmlns:a16="http://schemas.microsoft.com/office/drawing/2014/main" id="{A96ACCE7-8624-0D91-AE46-F658C27E9FC3}"/>
              </a:ext>
            </a:extLst>
          </p:cNvPr>
          <p:cNvSpPr>
            <a:spLocks noGrp="1"/>
          </p:cNvSpPr>
          <p:nvPr>
            <p:ph type="sldNum" sz="quarter" idx="12"/>
          </p:nvPr>
        </p:nvSpPr>
        <p:spPr>
          <a:xfrm>
            <a:off x="10802633" y="6356350"/>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8</a:t>
            </a:r>
          </a:p>
        </p:txBody>
      </p:sp>
      <p:sp>
        <p:nvSpPr>
          <p:cNvPr id="5" name="TextBox 4">
            <a:extLst>
              <a:ext uri="{FF2B5EF4-FFF2-40B4-BE49-F238E27FC236}">
                <a16:creationId xmlns:a16="http://schemas.microsoft.com/office/drawing/2014/main" id="{507AA9AD-0938-5238-8D07-CBCBA15E31D0}"/>
              </a:ext>
            </a:extLst>
          </p:cNvPr>
          <p:cNvSpPr txBox="1"/>
          <p:nvPr/>
        </p:nvSpPr>
        <p:spPr>
          <a:xfrm>
            <a:off x="1768106" y="425454"/>
            <a:ext cx="9034527" cy="3693319"/>
          </a:xfrm>
          <a:prstGeom prst="rect">
            <a:avLst/>
          </a:prstGeom>
          <a:noFill/>
        </p:spPr>
        <p:txBody>
          <a:bodyPr wrap="square" rtlCol="0">
            <a:spAutoFit/>
          </a:bodyPr>
          <a:lstStyle/>
          <a:p>
            <a:pPr>
              <a:buNone/>
            </a:pPr>
            <a:r>
              <a:rPr lang="en-IN" b="1" dirty="0">
                <a:latin typeface="Times New Roman" panose="02020603050405020304" pitchFamily="18" charset="0"/>
                <a:cs typeface="Times New Roman" panose="02020603050405020304" pitchFamily="18" charset="0"/>
              </a:rPr>
              <a:t>Non-Functional Requirements</a:t>
            </a:r>
            <a:r>
              <a:rPr lang="en-IN"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Responsive design (mobile &amp; desktop)</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Fast load times &amp; autosave (under 2s)</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Secure communication over HTTPS</a:t>
            </a: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Modular and maintainable code structure</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None/>
            </a:pPr>
            <a:r>
              <a:rPr lang="en-IN" b="1" dirty="0">
                <a:latin typeface="Times New Roman" panose="02020603050405020304" pitchFamily="18" charset="0"/>
                <a:cs typeface="Times New Roman" panose="02020603050405020304" pitchFamily="18" charset="0"/>
              </a:rPr>
              <a:t>Technology Stack</a:t>
            </a:r>
            <a:r>
              <a:rPr lang="en-IN"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Frontend</a:t>
            </a:r>
            <a:r>
              <a:rPr lang="en-IN" dirty="0">
                <a:latin typeface="Times New Roman" panose="02020603050405020304" pitchFamily="18" charset="0"/>
                <a:cs typeface="Times New Roman" panose="02020603050405020304" pitchFamily="18" charset="0"/>
              </a:rPr>
              <a:t>: Next.js, TypeScript, Tailwind CSS, </a:t>
            </a:r>
            <a:r>
              <a:rPr lang="en-IN" dirty="0" err="1">
                <a:latin typeface="Times New Roman" panose="02020603050405020304" pitchFamily="18" charset="0"/>
                <a:cs typeface="Times New Roman" panose="02020603050405020304" pitchFamily="18" charset="0"/>
              </a:rPr>
              <a:t>Shadcn</a:t>
            </a:r>
            <a:r>
              <a:rPr lang="en-IN" dirty="0">
                <a:latin typeface="Times New Roman" panose="02020603050405020304" pitchFamily="18" charset="0"/>
                <a:cs typeface="Times New Roman" panose="02020603050405020304" pitchFamily="18" charset="0"/>
              </a:rPr>
              <a:t> UI</a:t>
            </a: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Backend</a:t>
            </a:r>
            <a:r>
              <a:rPr lang="en-IN" dirty="0">
                <a:latin typeface="Times New Roman" panose="02020603050405020304" pitchFamily="18" charset="0"/>
                <a:cs typeface="Times New Roman" panose="02020603050405020304" pitchFamily="18" charset="0"/>
              </a:rPr>
              <a:t>: Node.js, Express.js</a:t>
            </a: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Database</a:t>
            </a:r>
            <a:r>
              <a:rPr lang="en-IN" dirty="0">
                <a:latin typeface="Times New Roman" panose="02020603050405020304" pitchFamily="18" charset="0"/>
                <a:cs typeface="Times New Roman" panose="02020603050405020304" pitchFamily="18" charset="0"/>
              </a:rPr>
              <a:t>: MongoDB</a:t>
            </a: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Authentication</a:t>
            </a:r>
            <a:r>
              <a:rPr lang="en-IN" dirty="0">
                <a:latin typeface="Times New Roman" panose="02020603050405020304" pitchFamily="18" charset="0"/>
                <a:cs typeface="Times New Roman" panose="02020603050405020304" pitchFamily="18" charset="0"/>
              </a:rPr>
              <a:t>: Clerk</a:t>
            </a: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AI Integration</a:t>
            </a:r>
            <a:r>
              <a:rPr lang="en-IN" dirty="0">
                <a:latin typeface="Times New Roman" panose="02020603050405020304" pitchFamily="18" charset="0"/>
                <a:cs typeface="Times New Roman" panose="02020603050405020304" pitchFamily="18" charset="0"/>
              </a:rPr>
              <a:t>: Gemini 2 API</a:t>
            </a:r>
          </a:p>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Resume Parsing</a:t>
            </a:r>
            <a:r>
              <a:rPr lang="en-IN" dirty="0">
                <a:latin typeface="Times New Roman" panose="02020603050405020304" pitchFamily="18" charset="0"/>
                <a:cs typeface="Times New Roman" panose="02020603050405020304" pitchFamily="18" charset="0"/>
              </a:rPr>
              <a:t>: pdf-parse</a:t>
            </a:r>
          </a:p>
        </p:txBody>
      </p:sp>
    </p:spTree>
    <p:extLst>
      <p:ext uri="{BB962C8B-B14F-4D97-AF65-F5344CB8AC3E}">
        <p14:creationId xmlns:p14="http://schemas.microsoft.com/office/powerpoint/2010/main" val="1506234980"/>
      </p:ext>
    </p:extLst>
  </p:cSld>
  <p:clrMapOvr>
    <a:masterClrMapping/>
  </p:clrMapOvr>
  <p:transition>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2776</TotalTime>
  <Words>1096</Words>
  <Application>Microsoft Office PowerPoint</Application>
  <PresentationFormat>Widescreen</PresentationFormat>
  <Paragraphs>123</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Corbel</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Hirawat [MU - Jaipur]</dc:creator>
  <cp:lastModifiedBy>[MCA-001-2023-24] DIVYANSHU SINGHAL</cp:lastModifiedBy>
  <cp:revision>59</cp:revision>
  <dcterms:created xsi:type="dcterms:W3CDTF">2022-04-04T16:03:24Z</dcterms:created>
  <dcterms:modified xsi:type="dcterms:W3CDTF">2025-05-27T23:01:17Z</dcterms:modified>
</cp:coreProperties>
</file>