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4075330" y="1689035"/>
            <a:ext cx="4480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991366" y="4915078"/>
            <a:ext cx="22092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Divyanshu Singhal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23FS20MCA00072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935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Monika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Jyotiyana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E7ED0-0847-623D-E3A3-A8F9332A9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4BC2CC-48AC-7CB7-7A60-3150ED6B714C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374573B-D00C-E7C1-757B-77E6FE045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705B86-F440-86E2-EAD5-59A9059C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1042F8-7E4C-4900-FA3C-C5E163A7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8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2FCE2-6C7E-A81E-2BBA-53A60A81FED4}"/>
              </a:ext>
            </a:extLst>
          </p:cNvPr>
          <p:cNvSpPr txBox="1"/>
          <p:nvPr/>
        </p:nvSpPr>
        <p:spPr>
          <a:xfrm>
            <a:off x="4557341" y="594915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ACAA-FEDB-E6DB-4399-8B0BAB44345C}"/>
              </a:ext>
            </a:extLst>
          </p:cNvPr>
          <p:cNvSpPr txBox="1"/>
          <p:nvPr/>
        </p:nvSpPr>
        <p:spPr>
          <a:xfrm>
            <a:off x="709127" y="1819469"/>
            <a:ext cx="10644673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AI-Powered Resume Suggestions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LinkedIn Integration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Resume Analytics for Colleges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Multi-Language Support</a:t>
            </a:r>
          </a:p>
        </p:txBody>
      </p:sp>
    </p:spTree>
    <p:extLst>
      <p:ext uri="{BB962C8B-B14F-4D97-AF65-F5344CB8AC3E}">
        <p14:creationId xmlns:p14="http://schemas.microsoft.com/office/powerpoint/2010/main" val="156605504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C60C9-4505-498D-9386-E79AFB70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91E9F-D04B-4015-B474-692D077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5652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044EB-8CB4-41F9-9EA3-AAB77C711AB6}"/>
              </a:ext>
            </a:extLst>
          </p:cNvPr>
          <p:cNvSpPr txBox="1"/>
          <p:nvPr/>
        </p:nvSpPr>
        <p:spPr>
          <a:xfrm>
            <a:off x="838200" y="1608529"/>
            <a:ext cx="10515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2313D-21DC-6827-1936-DF2A43BFB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7C0E18-37BF-B2B7-68DA-C4755022D14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EB2C654-55A9-88E5-EDCA-2802A4BB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B44654-931D-874C-4805-4F58996A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C149A1-761A-106F-0184-2F007EF3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ADECD-D720-DBA8-C4CA-98AC64B3BB05}"/>
              </a:ext>
            </a:extLst>
          </p:cNvPr>
          <p:cNvSpPr txBox="1"/>
          <p:nvPr/>
        </p:nvSpPr>
        <p:spPr>
          <a:xfrm>
            <a:off x="4567376" y="87329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3D92C-952E-B475-98D3-D19FD22DD77C}"/>
              </a:ext>
            </a:extLst>
          </p:cNvPr>
          <p:cNvSpPr txBox="1"/>
          <p:nvPr/>
        </p:nvSpPr>
        <p:spPr>
          <a:xfrm>
            <a:off x="838200" y="1808586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today’s competitive job market, a well-crafted resume plays a crucial role in showcasing a candidate's skills and experiences. However, building a professional resume can be a time-consuming and complex task. To address this challenge, I have developed a </a:t>
            </a:r>
            <a:r>
              <a:rPr lang="en-US" b="1" dirty="0"/>
              <a:t>Resume Builder</a:t>
            </a:r>
            <a:r>
              <a:rPr lang="en-US" dirty="0"/>
              <a:t> application as part of my major project during my internship.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platform is designed as a </a:t>
            </a:r>
            <a:r>
              <a:rPr lang="en-US" b="1" dirty="0"/>
              <a:t>Software-as-a-Service (SaaS) solution</a:t>
            </a:r>
            <a:r>
              <a:rPr lang="en-US" dirty="0"/>
              <a:t> for </a:t>
            </a:r>
            <a:r>
              <a:rPr lang="en-US" b="1" dirty="0"/>
              <a:t>colleges and educational institutions</a:t>
            </a:r>
            <a:r>
              <a:rPr lang="en-US" dirty="0"/>
              <a:t>, allowing them to provide a branded, white-labeled resume-building experience for their 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1804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85D13-3F01-77C9-19DF-4F8AD5CF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2EEB71-96EE-EBF9-2E46-675D7E0A0280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52FA8BE-20B5-CA9C-8349-869F1B49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E40379-2716-388F-2E63-D979609E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195370-6C3E-F2CF-36BB-DFEB2B91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4C556-7527-820D-9D21-F5E01C864A65}"/>
              </a:ext>
            </a:extLst>
          </p:cNvPr>
          <p:cNvSpPr txBox="1"/>
          <p:nvPr/>
        </p:nvSpPr>
        <p:spPr>
          <a:xfrm>
            <a:off x="4824273" y="856525"/>
            <a:ext cx="254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39078-D3CC-A757-5E93-2E57B9F2240E}"/>
              </a:ext>
            </a:extLst>
          </p:cNvPr>
          <p:cNvSpPr txBox="1"/>
          <p:nvPr/>
        </p:nvSpPr>
        <p:spPr>
          <a:xfrm>
            <a:off x="670248" y="1707503"/>
            <a:ext cx="10851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motivation behind this project stems from the need to </a:t>
            </a:r>
            <a:r>
              <a:rPr lang="en-US" b="1" dirty="0"/>
              <a:t>streamline resume creation at an institutional level</a:t>
            </a:r>
            <a:r>
              <a:rPr lang="en-US" dirty="0"/>
              <a:t> and provide a scalable, enterprise-grade solution.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Helping students transition to the job market:</a:t>
            </a:r>
            <a:r>
              <a:rPr lang="en-US" dirty="0"/>
              <a:t> Many students struggle with resume formatting and structuring. By providing a college-branded platform, institutions can guide students effectively.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White-labeling for institutions:</a:t>
            </a:r>
            <a:r>
              <a:rPr lang="en-US" dirty="0"/>
              <a:t> Colleges can offer this tool as their own service, improving student placement support without developing software from scratch.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Scalable SaaS model:</a:t>
            </a:r>
            <a:r>
              <a:rPr lang="en-US" dirty="0"/>
              <a:t> The project is built to support multiple institutions, offering customization and easy deployment.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Learning and innovation:</a:t>
            </a:r>
            <a:r>
              <a:rPr lang="en-US" dirty="0"/>
              <a:t> This project has allowed me to explore enterprise-level SaaS development, integrating </a:t>
            </a:r>
            <a:r>
              <a:rPr lang="en-US" b="1" dirty="0"/>
              <a:t>Next.js, Node.js, MongoDB, authentication systems, and scalable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2191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75A8-7C8A-3642-25A5-CFF113AE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34DCF4-3153-C88D-2603-18017B40ECF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FAF4F1E-F806-AA68-E199-8D6ED7582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ACBB2-F0FA-642D-87F8-CBFF979D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3ABB6-62CE-DF97-CA6A-65956704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11E53-3022-9013-37C8-459ECC035C5B}"/>
              </a:ext>
            </a:extLst>
          </p:cNvPr>
          <p:cNvSpPr txBox="1"/>
          <p:nvPr/>
        </p:nvSpPr>
        <p:spPr>
          <a:xfrm>
            <a:off x="4452760" y="934713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AAFAE-1D66-C541-7478-99C3130D0E42}"/>
              </a:ext>
            </a:extLst>
          </p:cNvPr>
          <p:cNvSpPr txBox="1"/>
          <p:nvPr/>
        </p:nvSpPr>
        <p:spPr>
          <a:xfrm>
            <a:off x="670247" y="1637321"/>
            <a:ext cx="108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Agile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2A39-7561-ED3F-4573-E3E1B6C3DCDE}"/>
              </a:ext>
            </a:extLst>
          </p:cNvPr>
          <p:cNvSpPr txBox="1"/>
          <p:nvPr/>
        </p:nvSpPr>
        <p:spPr>
          <a:xfrm>
            <a:off x="502299" y="2386032"/>
            <a:ext cx="10851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Why Agile?</a:t>
            </a:r>
          </a:p>
          <a:p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terative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Progress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Deliver incremental improvements with each sprint.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Adaptable for SaaS with continuous feature updates.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User-Centric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Regular feedback loops ensure alignment with client needs.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/>
              <a:t>Phases:</a:t>
            </a:r>
          </a:p>
          <a:p>
            <a:r>
              <a:rPr lang="en-US" dirty="0"/>
              <a:t>Phase 1: Core Resume Builder</a:t>
            </a:r>
          </a:p>
          <a:p>
            <a:r>
              <a:rPr lang="en-IN" dirty="0"/>
              <a:t>Phase 2: AI-Powered Enhancements</a:t>
            </a:r>
          </a:p>
          <a:p>
            <a:r>
              <a:rPr lang="en-US" dirty="0"/>
              <a:t>Phase 3: Cover Letter &amp; Job-Specific Customization</a:t>
            </a:r>
          </a:p>
          <a:p>
            <a:r>
              <a:rPr lang="en-US" dirty="0"/>
              <a:t>Phase 4: Custom Branding &amp; White-Labeling</a:t>
            </a:r>
          </a:p>
          <a:p>
            <a:r>
              <a:rPr lang="en-US" dirty="0"/>
              <a:t>Phase 5: Continuous Feedback &amp; Refinements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85549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6A60-4516-390B-4610-F2ACD4AF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204E03-BBC1-3675-B400-1D7B0E3E2C5D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68AE26D-2997-386B-2D61-9C670AE77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F8C6EB-4C93-01FA-19D4-ED48A9A3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220866-1FB0-8C51-9C81-65D6AAE5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49589-9BDA-D179-8B8C-C245A1037304}"/>
              </a:ext>
            </a:extLst>
          </p:cNvPr>
          <p:cNvSpPr txBox="1"/>
          <p:nvPr/>
        </p:nvSpPr>
        <p:spPr>
          <a:xfrm>
            <a:off x="2075925" y="856525"/>
            <a:ext cx="8040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842B7-7B70-D8CC-EDB6-50E5EEEDE88B}"/>
              </a:ext>
            </a:extLst>
          </p:cNvPr>
          <p:cNvSpPr txBox="1"/>
          <p:nvPr/>
        </p:nvSpPr>
        <p:spPr>
          <a:xfrm>
            <a:off x="709127" y="2180702"/>
            <a:ext cx="10644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User Roles &amp; Features: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Functional Requirements: </a:t>
            </a:r>
          </a:p>
          <a:p>
            <a:r>
              <a:rPr lang="en-US" b="1" dirty="0"/>
              <a:t>Students: </a:t>
            </a:r>
            <a:r>
              <a:rPr lang="en-US" dirty="0"/>
              <a:t>Create, edit, and download resumes.</a:t>
            </a:r>
          </a:p>
          <a:p>
            <a:r>
              <a:rPr lang="en-US" b="1" dirty="0"/>
              <a:t>College Admins:</a:t>
            </a:r>
            <a:r>
              <a:rPr lang="en-US" dirty="0"/>
              <a:t> Manage student accounts, track usage.</a:t>
            </a:r>
          </a:p>
          <a:p>
            <a:r>
              <a:rPr lang="en-US" b="1" dirty="0"/>
              <a:t>Super Admin:</a:t>
            </a:r>
            <a:r>
              <a:rPr lang="en-US" dirty="0"/>
              <a:t> Manage multiple institutions, set up subscription plans.</a:t>
            </a:r>
          </a:p>
          <a:p>
            <a:endParaRPr lang="en-IN" dirty="0"/>
          </a:p>
          <a:p>
            <a:r>
              <a:rPr lang="en-IN" b="1" dirty="0"/>
              <a:t>Non-Functional Requirements</a:t>
            </a:r>
          </a:p>
          <a:p>
            <a:r>
              <a:rPr lang="en-IN" b="1" dirty="0"/>
              <a:t>Scalability</a:t>
            </a:r>
            <a:r>
              <a:rPr lang="en-IN" dirty="0"/>
              <a:t> – Handles multiple colleges &amp; users</a:t>
            </a:r>
            <a:br>
              <a:rPr lang="en-IN" dirty="0"/>
            </a:br>
            <a:r>
              <a:rPr lang="en-IN" b="1" dirty="0"/>
              <a:t>Security</a:t>
            </a:r>
            <a:r>
              <a:rPr lang="en-IN" dirty="0"/>
              <a:t> – Encrypted data, JWT authentication</a:t>
            </a:r>
            <a:br>
              <a:rPr lang="en-IN" dirty="0"/>
            </a:br>
            <a:r>
              <a:rPr lang="en-IN" b="1" dirty="0"/>
              <a:t>Performance</a:t>
            </a:r>
            <a:r>
              <a:rPr lang="en-IN" dirty="0"/>
              <a:t> – Fast resume generation</a:t>
            </a:r>
            <a:br>
              <a:rPr lang="en-IN" dirty="0"/>
            </a:br>
            <a:r>
              <a:rPr lang="en-IN" b="1" dirty="0"/>
              <a:t>Availability</a:t>
            </a:r>
            <a:r>
              <a:rPr lang="en-IN" dirty="0"/>
              <a:t> – Cloud hosting with </a:t>
            </a:r>
            <a:r>
              <a:rPr lang="en-IN" b="1" dirty="0"/>
              <a:t>99.9% uptime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15636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16E83-6081-78E8-96CD-FDFF2A2B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E7B8F5-C2B7-5D33-AEE4-B9853C656207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EBFEE9-4342-0BE5-1537-C9A1A3411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2DEF35-086D-A831-D8DD-CDADB801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AB71-1475-DA58-8A7F-ED212DD2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6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039F1-6816-E5A9-F0A6-F30A3910706F}"/>
              </a:ext>
            </a:extLst>
          </p:cNvPr>
          <p:cNvSpPr txBox="1"/>
          <p:nvPr/>
        </p:nvSpPr>
        <p:spPr>
          <a:xfrm>
            <a:off x="4018481" y="429978"/>
            <a:ext cx="40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DB985-9611-F282-49A7-531C4101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90" y="1346611"/>
            <a:ext cx="9385738" cy="46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1718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EBB3-A6AE-6A47-187D-B5F72B3F5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74F18-8A52-7635-3E4A-EB792FA69627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5DC4B33-63A8-4716-E8E7-16B2BA027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1C7299-C5B8-E722-1FE8-CCF4224C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D612A-2ABB-A308-938A-569946AD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6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52DD6-E904-2B6D-B567-D1F598FC7B73}"/>
              </a:ext>
            </a:extLst>
          </p:cNvPr>
          <p:cNvSpPr txBox="1"/>
          <p:nvPr/>
        </p:nvSpPr>
        <p:spPr>
          <a:xfrm>
            <a:off x="3818389" y="429978"/>
            <a:ext cx="442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C6B37-2671-FD87-95D2-07747FA2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17" y="1166229"/>
            <a:ext cx="9843766" cy="47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7727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E5356-DB6A-EA8F-AD7A-2299B1C4B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0420AB-F1C4-C9C1-5798-86B7834E38E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D2E072E-AAD4-7C1B-A00D-FD0FB19FC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47590-F906-C1F2-B75B-1BD46E2E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DC6321-CCEC-152B-B2C1-7A9518A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7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AF9A2-79BB-2F3F-D506-C5AB336E449F}"/>
              </a:ext>
            </a:extLst>
          </p:cNvPr>
          <p:cNvSpPr txBox="1"/>
          <p:nvPr/>
        </p:nvSpPr>
        <p:spPr>
          <a:xfrm>
            <a:off x="4557341" y="59491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2120D-5085-371D-6116-B6B95EA505E1}"/>
              </a:ext>
            </a:extLst>
          </p:cNvPr>
          <p:cNvSpPr txBox="1"/>
          <p:nvPr/>
        </p:nvSpPr>
        <p:spPr>
          <a:xfrm>
            <a:off x="609355" y="1716833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Resume Builder SaaS</a:t>
            </a:r>
            <a:r>
              <a:rPr lang="en-US" dirty="0"/>
              <a:t> platform offers a </a:t>
            </a:r>
            <a:r>
              <a:rPr lang="en-US" b="1" dirty="0"/>
              <a:t>white-labeled, scalable solution</a:t>
            </a:r>
            <a:r>
              <a:rPr lang="en-US" dirty="0"/>
              <a:t> for colleges, enabling students to create professional resumes with ease.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By integrating </a:t>
            </a:r>
            <a:r>
              <a:rPr lang="en-US" b="1" dirty="0"/>
              <a:t>Next.js and Node.js</a:t>
            </a:r>
            <a:r>
              <a:rPr lang="en-US" dirty="0"/>
              <a:t>, the platform ensures: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Seamless performance</a:t>
            </a:r>
            <a:r>
              <a:rPr lang="en-US" dirty="0"/>
              <a:t> with fast resume generation.</a:t>
            </a:r>
          </a:p>
          <a:p>
            <a:r>
              <a:rPr lang="en-US" b="1" dirty="0"/>
              <a:t>Secure authentication</a:t>
            </a:r>
            <a:r>
              <a:rPr lang="en-US" dirty="0"/>
              <a:t> using OAuth and JWT.</a:t>
            </a:r>
          </a:p>
          <a:p>
            <a:r>
              <a:rPr lang="en-US" b="1" dirty="0"/>
              <a:t>Scalable architecture</a:t>
            </a:r>
            <a:r>
              <a:rPr lang="en-US" dirty="0"/>
              <a:t> to support multiple institutions.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dirty="0"/>
              <a:t>AI-powered enhancements and LinkedIn integration</a:t>
            </a:r>
            <a:r>
              <a:rPr lang="en-US" dirty="0"/>
              <a:t> planned for the future, the platform aims to become a </a:t>
            </a:r>
            <a:r>
              <a:rPr lang="en-US" b="1" dirty="0"/>
              <a:t>comprehensive tool for student placements</a:t>
            </a:r>
            <a:r>
              <a:rPr lang="en-US" dirty="0"/>
              <a:t>, helping colleges boost employability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7974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2532</TotalTime>
  <Words>551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[MCA-001-2023-24] DIVYANSHU SINGHAL</cp:lastModifiedBy>
  <cp:revision>50</cp:revision>
  <dcterms:created xsi:type="dcterms:W3CDTF">2022-04-04T16:03:24Z</dcterms:created>
  <dcterms:modified xsi:type="dcterms:W3CDTF">2025-04-03T09:36:42Z</dcterms:modified>
</cp:coreProperties>
</file>