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12"/>
  </p:notesMasterIdLst>
  <p:sldIdLst>
    <p:sldId id="256" r:id="rId2"/>
    <p:sldId id="257" r:id="rId3"/>
    <p:sldId id="258" r:id="rId4"/>
    <p:sldId id="259" r:id="rId5"/>
    <p:sldId id="260" r:id="rId6"/>
    <p:sldId id="261" r:id="rId7"/>
    <p:sldId id="265" r:id="rId8"/>
    <p:sldId id="267"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5033" autoAdjust="0"/>
  </p:normalViewPr>
  <p:slideViewPr>
    <p:cSldViewPr snapToGrid="0">
      <p:cViewPr varScale="1">
        <p:scale>
          <a:sx n="78" d="100"/>
          <a:sy n="78" d="100"/>
        </p:scale>
        <p:origin x="74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A8BC8-1E47-451F-BB17-DBA545B18845}" type="datetimeFigureOut">
              <a:rPr lang="en-IN" smtClean="0"/>
              <a:t>03-05-2025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DD2FF-B5CB-4E41-8DA0-18E2391B5602}" type="slidenum">
              <a:rPr lang="en-IN" smtClean="0"/>
              <a:t>‹#›</a:t>
            </a:fld>
            <a:endParaRPr lang="en-IN"/>
          </a:p>
        </p:txBody>
      </p:sp>
    </p:spTree>
    <p:extLst>
      <p:ext uri="{BB962C8B-B14F-4D97-AF65-F5344CB8AC3E}">
        <p14:creationId xmlns:p14="http://schemas.microsoft.com/office/powerpoint/2010/main" val="799806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87DD2FF-B5CB-4E41-8DA0-18E2391B5602}" type="slidenum">
              <a:rPr lang="en-IN" smtClean="0"/>
              <a:t>2</a:t>
            </a:fld>
            <a:endParaRPr lang="en-IN"/>
          </a:p>
        </p:txBody>
      </p:sp>
    </p:spTree>
    <p:extLst>
      <p:ext uri="{BB962C8B-B14F-4D97-AF65-F5344CB8AC3E}">
        <p14:creationId xmlns:p14="http://schemas.microsoft.com/office/powerpoint/2010/main" val="2462055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869623478"/>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17928666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242161330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74009844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775371523"/>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244937732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43600162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800333015"/>
      </p:ext>
    </p:extLst>
  </p:cSld>
  <p:clrMapOvr>
    <a:masterClrMapping/>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659256862"/>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095545023"/>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253508698"/>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327328458"/>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10-04-2022</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187046856"/>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10-04-2022</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130486401"/>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10-04-2022</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982312222"/>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198293890"/>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253095323"/>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IN"/>
              <a:t>10-04-2022</a:t>
            </a: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50C117-A8B7-44AD-9C02-F3C433722954}" type="slidenum">
              <a:rPr lang="en-IN" smtClean="0"/>
              <a:t>‹#›</a:t>
            </a:fld>
            <a:endParaRPr lang="en-IN"/>
          </a:p>
        </p:txBody>
      </p:sp>
    </p:spTree>
    <p:extLst>
      <p:ext uri="{BB962C8B-B14F-4D97-AF65-F5344CB8AC3E}">
        <p14:creationId xmlns:p14="http://schemas.microsoft.com/office/powerpoint/2010/main" val="3519356212"/>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ransition>
    <p:wipe/>
  </p:transition>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471275" y="136525"/>
            <a:ext cx="720725" cy="720725"/>
          </a:xfrm>
        </p:spPr>
      </p:pic>
      <p:sp>
        <p:nvSpPr>
          <p:cNvPr id="22" name="TextBox 21">
            <a:extLst>
              <a:ext uri="{FF2B5EF4-FFF2-40B4-BE49-F238E27FC236}">
                <a16:creationId xmlns:a16="http://schemas.microsoft.com/office/drawing/2014/main" id="{B3B39D78-962A-40BD-A140-45AC22225A7F}"/>
              </a:ext>
            </a:extLst>
          </p:cNvPr>
          <p:cNvSpPr txBox="1"/>
          <p:nvPr/>
        </p:nvSpPr>
        <p:spPr>
          <a:xfrm>
            <a:off x="2755206" y="815134"/>
            <a:ext cx="6681573"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MCA Major Project Mid Term Evaluation</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94E9B825-9D5B-42B0-91D4-4CD2F94B3E9F}"/>
              </a:ext>
            </a:extLst>
          </p:cNvPr>
          <p:cNvSpPr txBox="1"/>
          <p:nvPr/>
        </p:nvSpPr>
        <p:spPr>
          <a:xfrm>
            <a:off x="4075330" y="1689035"/>
            <a:ext cx="4480841"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Resume Builder</a:t>
            </a:r>
            <a:endParaRPr lang="en-IN" sz="48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F0DF445-1012-42A1-8AF0-1E35E1ADD624}"/>
              </a:ext>
            </a:extLst>
          </p:cNvPr>
          <p:cNvSpPr txBox="1"/>
          <p:nvPr/>
        </p:nvSpPr>
        <p:spPr>
          <a:xfrm>
            <a:off x="4991366" y="4915078"/>
            <a:ext cx="2209259" cy="126188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By</a:t>
            </a:r>
            <a:endParaRPr lang="en-US"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Divyanshu Singhal</a:t>
            </a:r>
          </a:p>
          <a:p>
            <a:pPr algn="ctr"/>
            <a:r>
              <a:rPr lang="en-US" sz="2000" dirty="0">
                <a:latin typeface="Times New Roman" panose="02020603050405020304" pitchFamily="18" charset="0"/>
                <a:cs typeface="Times New Roman" panose="02020603050405020304" pitchFamily="18" charset="0"/>
              </a:rPr>
              <a:t>23FS20MCA00072</a:t>
            </a:r>
          </a:p>
          <a:p>
            <a:pPr algn="ctr"/>
            <a:r>
              <a:rPr lang="en-US" sz="2000" dirty="0">
                <a:latin typeface="Times New Roman" panose="02020603050405020304" pitchFamily="18" charset="0"/>
                <a:cs typeface="Times New Roman" panose="02020603050405020304" pitchFamily="18" charset="0"/>
              </a:rPr>
              <a:t>2023-25</a:t>
            </a:r>
            <a:endParaRPr lang="en-IN" sz="36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99D1AB1-7FAA-41CD-B3E8-21A94B6D0BD4}"/>
              </a:ext>
            </a:extLst>
          </p:cNvPr>
          <p:cNvSpPr txBox="1"/>
          <p:nvPr/>
        </p:nvSpPr>
        <p:spPr>
          <a:xfrm>
            <a:off x="3996957" y="2870714"/>
            <a:ext cx="4198072" cy="1504836"/>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Under the guidance of</a:t>
            </a:r>
            <a:endParaRPr lang="en-US" sz="28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Dr. Monika </a:t>
            </a:r>
            <a:r>
              <a:rPr lang="en-US" sz="2000" dirty="0" err="1">
                <a:latin typeface="Times New Roman" panose="02020603050405020304" pitchFamily="18" charset="0"/>
                <a:cs typeface="Times New Roman" panose="02020603050405020304" pitchFamily="18" charset="0"/>
              </a:rPr>
              <a:t>Jyotiyana</a:t>
            </a:r>
            <a:endParaRPr lang="en-US" sz="20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Department of Computer Applications</a:t>
            </a:r>
          </a:p>
          <a:p>
            <a:pPr marL="0" marR="0" algn="ctr">
              <a:lnSpc>
                <a:spcPct val="107000"/>
              </a:lnSpc>
              <a:spcAft>
                <a:spcPts val="800"/>
              </a:spcAft>
            </a:pPr>
            <a:r>
              <a:rPr lang="en-US" sz="1600" dirty="0">
                <a:latin typeface="Times New Roman" panose="02020603050405020304" pitchFamily="18" charset="0"/>
                <a:cs typeface="Times New Roman" panose="02020603050405020304" pitchFamily="18" charset="0"/>
              </a:rPr>
              <a:t>Faculty of Science, Technology and Architecture</a:t>
            </a:r>
          </a:p>
          <a:p>
            <a:pPr algn="ctr"/>
            <a:r>
              <a:rPr lang="en-US" sz="1600" dirty="0">
                <a:latin typeface="Times New Roman" panose="02020603050405020304" pitchFamily="18" charset="0"/>
                <a:cs typeface="Times New Roman" panose="02020603050405020304" pitchFamily="18" charset="0"/>
              </a:rPr>
              <a:t>Manipal University Jaipur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681227"/>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E7ED0-0847-623D-E3A3-A8F9332A9E84}"/>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4C4BC2CC-48AC-7CB7-7A60-3150ED6B714C}"/>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pic>
        <p:nvPicPr>
          <p:cNvPr id="17" name="Content Placeholder 16">
            <a:extLst>
              <a:ext uri="{FF2B5EF4-FFF2-40B4-BE49-F238E27FC236}">
                <a16:creationId xmlns:a16="http://schemas.microsoft.com/office/drawing/2014/main" id="{D374573B-D00C-E7C1-757B-77E6FE0454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54705B86-F440-86E2-EAD5-59A9059C2C95}"/>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30-03-2025</a:t>
            </a:r>
          </a:p>
        </p:txBody>
      </p:sp>
      <p:sp>
        <p:nvSpPr>
          <p:cNvPr id="8" name="Slide Number Placeholder 7">
            <a:extLst>
              <a:ext uri="{FF2B5EF4-FFF2-40B4-BE49-F238E27FC236}">
                <a16:creationId xmlns:a16="http://schemas.microsoft.com/office/drawing/2014/main" id="{521042F8-7E4C-4900-FA3C-C5E163A7118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a:solidFill>
                  <a:prstClr val="white"/>
                </a:solidFill>
                <a:latin typeface="Times New Roman" panose="02020603050405020304" pitchFamily="18" charset="0"/>
                <a:cs typeface="Times New Roman" panose="02020603050405020304" pitchFamily="18" charset="0"/>
              </a:rPr>
              <a:t>8</a:t>
            </a:r>
            <a:endPar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3A2FCE2-6C7E-A81E-2BBA-53A60A81FED4}"/>
              </a:ext>
            </a:extLst>
          </p:cNvPr>
          <p:cNvSpPr txBox="1"/>
          <p:nvPr/>
        </p:nvSpPr>
        <p:spPr>
          <a:xfrm>
            <a:off x="4557341" y="594915"/>
            <a:ext cx="2948243" cy="523220"/>
          </a:xfrm>
          <a:prstGeom prst="rect">
            <a:avLst/>
          </a:prstGeom>
          <a:noFill/>
        </p:spPr>
        <p:txBody>
          <a:bodyPr wrap="none" rtlCol="0">
            <a:spAutoFit/>
          </a:bodyPr>
          <a:lstStyle/>
          <a:p>
            <a:r>
              <a:rPr lang="en-IN" sz="2800" b="1" dirty="0">
                <a:solidFill>
                  <a:schemeClr val="accent2"/>
                </a:solidFill>
                <a:latin typeface="Times New Roman" panose="02020603050405020304" pitchFamily="18" charset="0"/>
                <a:cs typeface="Times New Roman" panose="02020603050405020304" pitchFamily="18" charset="0"/>
              </a:rPr>
              <a:t>FUTURE SCOPE</a:t>
            </a:r>
          </a:p>
        </p:txBody>
      </p:sp>
      <p:sp>
        <p:nvSpPr>
          <p:cNvPr id="5" name="TextBox 4">
            <a:extLst>
              <a:ext uri="{FF2B5EF4-FFF2-40B4-BE49-F238E27FC236}">
                <a16:creationId xmlns:a16="http://schemas.microsoft.com/office/drawing/2014/main" id="{B66FACAA-FEDB-E6DB-4399-8B0BAB44345C}"/>
              </a:ext>
            </a:extLst>
          </p:cNvPr>
          <p:cNvSpPr txBox="1"/>
          <p:nvPr/>
        </p:nvSpPr>
        <p:spPr>
          <a:xfrm>
            <a:off x="2006985" y="1842823"/>
            <a:ext cx="10644673" cy="111594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LinkedIn Integration</a:t>
            </a:r>
          </a:p>
          <a:p>
            <a:pPr marL="285750" indent="-285750">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Multi-Language Support</a:t>
            </a:r>
          </a:p>
        </p:txBody>
      </p:sp>
    </p:spTree>
    <p:extLst>
      <p:ext uri="{BB962C8B-B14F-4D97-AF65-F5344CB8AC3E}">
        <p14:creationId xmlns:p14="http://schemas.microsoft.com/office/powerpoint/2010/main" val="1566055046"/>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19EC60C9-4505-498D-9386-E79AFB708A35}"/>
              </a:ext>
            </a:extLst>
          </p:cNvPr>
          <p:cNvSpPr>
            <a:spLocks noGrp="1"/>
          </p:cNvSpPr>
          <p:nvPr>
            <p:ph type="dt" sz="half" idx="10"/>
          </p:nvPr>
        </p:nvSpPr>
        <p:spPr>
          <a:xfrm>
            <a:off x="9752320" y="6356350"/>
            <a:ext cx="11430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30-03-2025</a:t>
            </a:r>
          </a:p>
        </p:txBody>
      </p:sp>
      <p:sp>
        <p:nvSpPr>
          <p:cNvPr id="8" name="Slide Number Placeholder 7">
            <a:extLst>
              <a:ext uri="{FF2B5EF4-FFF2-40B4-BE49-F238E27FC236}">
                <a16:creationId xmlns:a16="http://schemas.microsoft.com/office/drawing/2014/main" id="{FAE91E9F-D04B-4015-B474-692D077F6054}"/>
              </a:ext>
            </a:extLst>
          </p:cNvPr>
          <p:cNvSpPr>
            <a:spLocks noGrp="1"/>
          </p:cNvSpPr>
          <p:nvPr>
            <p:ph type="sldNum" sz="quarter" idx="12"/>
          </p:nvPr>
        </p:nvSpPr>
        <p:spPr>
          <a:xfrm>
            <a:off x="10971520" y="634020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1</a:t>
            </a:r>
          </a:p>
        </p:txBody>
      </p:sp>
      <p:sp>
        <p:nvSpPr>
          <p:cNvPr id="9" name="TextBox 8">
            <a:extLst>
              <a:ext uri="{FF2B5EF4-FFF2-40B4-BE49-F238E27FC236}">
                <a16:creationId xmlns:a16="http://schemas.microsoft.com/office/drawing/2014/main" id="{8D5ABD82-3DB9-4BA9-9051-717D1910BD0D}"/>
              </a:ext>
            </a:extLst>
          </p:cNvPr>
          <p:cNvSpPr txBox="1"/>
          <p:nvPr/>
        </p:nvSpPr>
        <p:spPr>
          <a:xfrm>
            <a:off x="5424983" y="856525"/>
            <a:ext cx="1342034"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Outline</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65044EB-8CB4-41F9-9EA3-AAB77C711AB6}"/>
              </a:ext>
            </a:extLst>
          </p:cNvPr>
          <p:cNvSpPr txBox="1"/>
          <p:nvPr/>
        </p:nvSpPr>
        <p:spPr>
          <a:xfrm>
            <a:off x="1437968" y="1598136"/>
            <a:ext cx="10515600" cy="2954655"/>
          </a:xfrm>
          <a:prstGeom prst="rect">
            <a:avLst/>
          </a:prstGeom>
          <a:noFill/>
        </p:spPr>
        <p:txBody>
          <a:bodyPr wrap="square" rtlCol="0">
            <a:spAutoFit/>
          </a:bodyPr>
          <a:lstStyle/>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Introduction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Motivation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Process Model</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Software Requirement Specification (SRS) </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Data Flow Diagram (DFD)</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Conclusion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215241231"/>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2313D-21DC-6827-1936-DF2A43BFB67B}"/>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0E7C0E18-37BF-B2B7-68DA-C4755022D14A}"/>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pic>
        <p:nvPicPr>
          <p:cNvPr id="17" name="Content Placeholder 16">
            <a:extLst>
              <a:ext uri="{FF2B5EF4-FFF2-40B4-BE49-F238E27FC236}">
                <a16:creationId xmlns:a16="http://schemas.microsoft.com/office/drawing/2014/main" id="{DEB2C654-55A9-88E5-EDCA-2802A4BBD9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EFB44654-931D-874C-4805-4F58996A0B1E}"/>
              </a:ext>
            </a:extLst>
          </p:cNvPr>
          <p:cNvSpPr>
            <a:spLocks noGrp="1"/>
          </p:cNvSpPr>
          <p:nvPr>
            <p:ph type="dt" sz="half" idx="10"/>
          </p:nvPr>
        </p:nvSpPr>
        <p:spPr>
          <a:xfrm>
            <a:off x="9583433" y="6356350"/>
            <a:ext cx="11430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30-03-2025</a:t>
            </a:r>
          </a:p>
        </p:txBody>
      </p:sp>
      <p:sp>
        <p:nvSpPr>
          <p:cNvPr id="8" name="Slide Number Placeholder 7">
            <a:extLst>
              <a:ext uri="{FF2B5EF4-FFF2-40B4-BE49-F238E27FC236}">
                <a16:creationId xmlns:a16="http://schemas.microsoft.com/office/drawing/2014/main" id="{12C149A1-761A-106F-0184-2F007EF3659C}"/>
              </a:ext>
            </a:extLst>
          </p:cNvPr>
          <p:cNvSpPr>
            <a:spLocks noGrp="1"/>
          </p:cNvSpPr>
          <p:nvPr>
            <p:ph type="sldNum" sz="quarter" idx="12"/>
          </p:nvPr>
        </p:nvSpPr>
        <p:spPr>
          <a:xfrm>
            <a:off x="10802633" y="634020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a:solidFill>
                  <a:prstClr val="white"/>
                </a:solidFill>
                <a:latin typeface="Times New Roman" panose="02020603050405020304" pitchFamily="18" charset="0"/>
                <a:cs typeface="Times New Roman" panose="02020603050405020304" pitchFamily="18" charset="0"/>
              </a:rPr>
              <a:t>2</a:t>
            </a:r>
            <a:endPar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C0ADECD-D720-DBA8-C4CA-98AC64B3BB05}"/>
              </a:ext>
            </a:extLst>
          </p:cNvPr>
          <p:cNvSpPr txBox="1"/>
          <p:nvPr/>
        </p:nvSpPr>
        <p:spPr>
          <a:xfrm>
            <a:off x="4567376" y="873295"/>
            <a:ext cx="3057247"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INTRODUCTION</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613D92C-952E-B475-98D3-D19FD22DD77C}"/>
              </a:ext>
            </a:extLst>
          </p:cNvPr>
          <p:cNvSpPr txBox="1"/>
          <p:nvPr/>
        </p:nvSpPr>
        <p:spPr>
          <a:xfrm>
            <a:off x="1558200" y="1877412"/>
            <a:ext cx="9129465" cy="2031325"/>
          </a:xfrm>
          <a:prstGeom prst="rect">
            <a:avLst/>
          </a:prstGeom>
          <a:noFill/>
        </p:spPr>
        <p:txBody>
          <a:bodyPr wrap="square" rtlCol="0">
            <a:spAutoFit/>
          </a:bodyPr>
          <a:lstStyle/>
          <a:p>
            <a:pPr>
              <a:buNone/>
            </a:pPr>
            <a:r>
              <a:rPr lang="en-US" dirty="0">
                <a:latin typeface="Times New Roman" panose="02020603050405020304" pitchFamily="18" charset="0"/>
                <a:cs typeface="Times New Roman" panose="02020603050405020304" pitchFamily="18" charset="0"/>
              </a:rPr>
              <a:t>In today’s job market, having a good resume is really important. But making a professional resume can take a lot of time and effort. To make this easier, I built a Resume Builder application as part of my major project during my internship.</a:t>
            </a:r>
          </a:p>
          <a:p>
            <a:pPr>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tool helps students quickly create clean and professional resumes. It also includes an ATS (Applicant Tracking System) checker that shows how well a resume will perform when scanned by hiring software used by many companies.</a:t>
            </a:r>
          </a:p>
        </p:txBody>
      </p:sp>
    </p:spTree>
    <p:extLst>
      <p:ext uri="{BB962C8B-B14F-4D97-AF65-F5344CB8AC3E}">
        <p14:creationId xmlns:p14="http://schemas.microsoft.com/office/powerpoint/2010/main" val="310218041"/>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785D13-3F01-77C9-19DF-4F8AD5CF4F73}"/>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D22EEB71-96EE-EBF9-2E46-675D7E0A0280}"/>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pic>
        <p:nvPicPr>
          <p:cNvPr id="17" name="Content Placeholder 16">
            <a:extLst>
              <a:ext uri="{FF2B5EF4-FFF2-40B4-BE49-F238E27FC236}">
                <a16:creationId xmlns:a16="http://schemas.microsoft.com/office/drawing/2014/main" id="{052FA8BE-20B5-CA9C-8349-869F1B493E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38E40379-2716-388F-2E63-D979609E1709}"/>
              </a:ext>
            </a:extLst>
          </p:cNvPr>
          <p:cNvSpPr>
            <a:spLocks noGrp="1"/>
          </p:cNvSpPr>
          <p:nvPr>
            <p:ph type="dt" sz="half" idx="10"/>
          </p:nvPr>
        </p:nvSpPr>
        <p:spPr>
          <a:xfrm>
            <a:off x="9024734" y="6334917"/>
            <a:ext cx="11430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30-03-2025</a:t>
            </a:r>
          </a:p>
        </p:txBody>
      </p:sp>
      <p:sp>
        <p:nvSpPr>
          <p:cNvPr id="8" name="Slide Number Placeholder 7">
            <a:extLst>
              <a:ext uri="{FF2B5EF4-FFF2-40B4-BE49-F238E27FC236}">
                <a16:creationId xmlns:a16="http://schemas.microsoft.com/office/drawing/2014/main" id="{52195370-6C3E-F2CF-36BB-DFEB2B913DE2}"/>
              </a:ext>
            </a:extLst>
          </p:cNvPr>
          <p:cNvSpPr>
            <a:spLocks noGrp="1"/>
          </p:cNvSpPr>
          <p:nvPr>
            <p:ph type="sldNum" sz="quarter" idx="12"/>
          </p:nvPr>
        </p:nvSpPr>
        <p:spPr>
          <a:xfrm>
            <a:off x="10911657" y="633491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a:solidFill>
                  <a:prstClr val="white"/>
                </a:solidFill>
                <a:latin typeface="Times New Roman" panose="02020603050405020304" pitchFamily="18" charset="0"/>
                <a:cs typeface="Times New Roman" panose="02020603050405020304" pitchFamily="18" charset="0"/>
              </a:rPr>
              <a:t>3</a:t>
            </a:r>
            <a:endPar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FD4C556-7527-820D-9D21-F5E01C864A65}"/>
              </a:ext>
            </a:extLst>
          </p:cNvPr>
          <p:cNvSpPr txBox="1"/>
          <p:nvPr/>
        </p:nvSpPr>
        <p:spPr>
          <a:xfrm>
            <a:off x="4824273" y="856525"/>
            <a:ext cx="2543453"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MOTIVATION</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8D39078-D3CC-A757-5E93-2E57B9F2240E}"/>
              </a:ext>
            </a:extLst>
          </p:cNvPr>
          <p:cNvSpPr txBox="1"/>
          <p:nvPr/>
        </p:nvSpPr>
        <p:spPr>
          <a:xfrm>
            <a:off x="1417500" y="1454626"/>
            <a:ext cx="9936300" cy="4801314"/>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idea for this project came from the need to make resume building easier for students at the college level. Many students face challenges with formatting and organizing their resumes properly.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Supporting students in job preparation:</a:t>
            </a:r>
            <a:r>
              <a:rPr lang="en-US" dirty="0">
                <a:latin typeface="Times New Roman" panose="02020603050405020304" pitchFamily="18" charset="0"/>
                <a:cs typeface="Times New Roman" panose="02020603050405020304" pitchFamily="18" charset="0"/>
              </a:rPr>
              <a:t> Many students find it difficult to format and structure their resumes correctly. This platform helps them create professional resumes with guidance tailored to their needs.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ATS Score Checker:</a:t>
            </a:r>
            <a:r>
              <a:rPr lang="en-US" dirty="0">
                <a:latin typeface="Times New Roman" panose="02020603050405020304" pitchFamily="18" charset="0"/>
                <a:cs typeface="Times New Roman" panose="02020603050405020304" pitchFamily="18" charset="0"/>
              </a:rPr>
              <a:t> The platform includes an ATS (Applicant Tracking System) score feature that helps students see how well their resume is likely to perform when scanned by hiring software used by many companies.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Scalable SaaS model:</a:t>
            </a:r>
            <a:r>
              <a:rPr lang="en-US" dirty="0">
                <a:latin typeface="Times New Roman" panose="02020603050405020304" pitchFamily="18" charset="0"/>
                <a:cs typeface="Times New Roman" panose="02020603050405020304" pitchFamily="18" charset="0"/>
              </a:rPr>
              <a:t> The project is built to support multiple institutions, offering customization and easy deployment.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Learning and innovation:</a:t>
            </a:r>
            <a:r>
              <a:rPr lang="en-US" dirty="0">
                <a:latin typeface="Times New Roman" panose="02020603050405020304" pitchFamily="18" charset="0"/>
                <a:cs typeface="Times New Roman" panose="02020603050405020304" pitchFamily="18" charset="0"/>
              </a:rPr>
              <a:t> This project has allowed me to explore enterprise-level SaaS development, integrating Next.js, Node.js, MongoDB, authentication systems, and scalable architecture.</a:t>
            </a:r>
          </a:p>
        </p:txBody>
      </p:sp>
    </p:spTree>
    <p:extLst>
      <p:ext uri="{BB962C8B-B14F-4D97-AF65-F5344CB8AC3E}">
        <p14:creationId xmlns:p14="http://schemas.microsoft.com/office/powerpoint/2010/main" val="1013621916"/>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175A8-7C8A-3642-25A5-CFF113AE770D}"/>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1434DCF4-3153-C88D-2603-18017B40ECFA}"/>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pic>
        <p:nvPicPr>
          <p:cNvPr id="17" name="Content Placeholder 16">
            <a:extLst>
              <a:ext uri="{FF2B5EF4-FFF2-40B4-BE49-F238E27FC236}">
                <a16:creationId xmlns:a16="http://schemas.microsoft.com/office/drawing/2014/main" id="{CFAF4F1E-F806-AA68-E199-8D6ED7582B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D18ACBB2-F0FA-642D-87F8-CBFF979DCA87}"/>
              </a:ext>
            </a:extLst>
          </p:cNvPr>
          <p:cNvSpPr>
            <a:spLocks noGrp="1"/>
          </p:cNvSpPr>
          <p:nvPr>
            <p:ph type="dt" sz="half" idx="10"/>
          </p:nvPr>
        </p:nvSpPr>
        <p:spPr>
          <a:xfrm>
            <a:off x="9751382" y="6356350"/>
            <a:ext cx="11430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30-03-2025</a:t>
            </a:r>
          </a:p>
        </p:txBody>
      </p:sp>
      <p:sp>
        <p:nvSpPr>
          <p:cNvPr id="8" name="Slide Number Placeholder 7">
            <a:extLst>
              <a:ext uri="{FF2B5EF4-FFF2-40B4-BE49-F238E27FC236}">
                <a16:creationId xmlns:a16="http://schemas.microsoft.com/office/drawing/2014/main" id="{61A3ABB6-62CE-DF97-CA6A-65956704C85D}"/>
              </a:ext>
            </a:extLst>
          </p:cNvPr>
          <p:cNvSpPr>
            <a:spLocks noGrp="1"/>
          </p:cNvSpPr>
          <p:nvPr>
            <p:ph type="sldNum" sz="quarter" idx="12"/>
          </p:nvPr>
        </p:nvSpPr>
        <p:spPr>
          <a:xfrm>
            <a:off x="10970582" y="6340206"/>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4</a:t>
            </a:r>
          </a:p>
        </p:txBody>
      </p:sp>
      <p:sp>
        <p:nvSpPr>
          <p:cNvPr id="9" name="TextBox 8">
            <a:extLst>
              <a:ext uri="{FF2B5EF4-FFF2-40B4-BE49-F238E27FC236}">
                <a16:creationId xmlns:a16="http://schemas.microsoft.com/office/drawing/2014/main" id="{C3E11E53-3022-9013-37C8-459ECC035C5B}"/>
              </a:ext>
            </a:extLst>
          </p:cNvPr>
          <p:cNvSpPr txBox="1"/>
          <p:nvPr/>
        </p:nvSpPr>
        <p:spPr>
          <a:xfrm>
            <a:off x="4452760" y="934713"/>
            <a:ext cx="3286477"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PROCESS MODEL</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E2AAFAE-1D66-C541-7478-99C3130D0E42}"/>
              </a:ext>
            </a:extLst>
          </p:cNvPr>
          <p:cNvSpPr txBox="1"/>
          <p:nvPr/>
        </p:nvSpPr>
        <p:spPr>
          <a:xfrm>
            <a:off x="670247" y="1637321"/>
            <a:ext cx="10851502"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AGILE DEVELOPMENT</a:t>
            </a:r>
          </a:p>
        </p:txBody>
      </p:sp>
      <p:sp>
        <p:nvSpPr>
          <p:cNvPr id="3" name="TextBox 2">
            <a:extLst>
              <a:ext uri="{FF2B5EF4-FFF2-40B4-BE49-F238E27FC236}">
                <a16:creationId xmlns:a16="http://schemas.microsoft.com/office/drawing/2014/main" id="{7C1C2A39-7561-ED3F-4573-E3E1B6C3DCDE}"/>
              </a:ext>
            </a:extLst>
          </p:cNvPr>
          <p:cNvSpPr txBox="1"/>
          <p:nvPr/>
        </p:nvSpPr>
        <p:spPr>
          <a:xfrm>
            <a:off x="1859150" y="2356374"/>
            <a:ext cx="8327069" cy="3693319"/>
          </a:xfrm>
          <a:prstGeom prst="rect">
            <a:avLst/>
          </a:prstGeom>
          <a:noFill/>
        </p:spPr>
        <p:txBody>
          <a:bodyPr wrap="square" rtlCol="0">
            <a:spAutoFit/>
          </a:bodyPr>
          <a:lstStyle/>
          <a:p>
            <a:pPr>
              <a:buNone/>
            </a:pPr>
            <a:r>
              <a:rPr lang="en-US" b="1" dirty="0">
                <a:latin typeface="Times New Roman" panose="02020603050405020304" pitchFamily="18" charset="0"/>
                <a:cs typeface="Times New Roman" panose="02020603050405020304" pitchFamily="18" charset="0"/>
              </a:rPr>
              <a:t>Why Agile?</a:t>
            </a:r>
          </a:p>
          <a:p>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a:t>
            </a:r>
            <a:r>
              <a:rPr lang="en-IN" b="1" i="0" dirty="0" err="1">
                <a:solidFill>
                  <a:srgbClr val="404040"/>
                </a:solidFill>
                <a:effectLst/>
                <a:latin typeface="Times New Roman" panose="02020603050405020304" pitchFamily="18" charset="0"/>
                <a:cs typeface="Times New Roman" panose="02020603050405020304" pitchFamily="18" charset="0"/>
              </a:rPr>
              <a:t>terative</a:t>
            </a:r>
            <a:r>
              <a:rPr lang="en-IN" b="1" i="0" dirty="0">
                <a:solidFill>
                  <a:srgbClr val="404040"/>
                </a:solidFill>
                <a:effectLst/>
                <a:latin typeface="Times New Roman" panose="02020603050405020304" pitchFamily="18" charset="0"/>
                <a:cs typeface="Times New Roman" panose="02020603050405020304" pitchFamily="18" charset="0"/>
              </a:rPr>
              <a:t> Progress</a:t>
            </a:r>
            <a:r>
              <a:rPr lang="en-IN" b="0" i="0" dirty="0">
                <a:solidFill>
                  <a:srgbClr val="404040"/>
                </a:solidFill>
                <a:effectLst/>
                <a:latin typeface="Times New Roman" panose="02020603050405020304" pitchFamily="18" charset="0"/>
                <a:cs typeface="Times New Roman" panose="02020603050405020304" pitchFamily="18" charset="0"/>
              </a:rPr>
              <a:t> – Deliver incremental improvements with each sprint.</a:t>
            </a:r>
            <a:br>
              <a:rPr lang="en-IN" dirty="0">
                <a:latin typeface="Times New Roman" panose="02020603050405020304" pitchFamily="18" charset="0"/>
                <a:cs typeface="Times New Roman" panose="02020603050405020304" pitchFamily="18" charset="0"/>
              </a:rPr>
            </a:br>
            <a:r>
              <a:rPr lang="en-IN" b="1" i="0" dirty="0">
                <a:solidFill>
                  <a:srgbClr val="404040"/>
                </a:solidFill>
                <a:effectLst/>
                <a:latin typeface="Times New Roman" panose="02020603050405020304" pitchFamily="18" charset="0"/>
                <a:cs typeface="Times New Roman" panose="02020603050405020304" pitchFamily="18" charset="0"/>
              </a:rPr>
              <a:t>Scalability</a:t>
            </a:r>
            <a:r>
              <a:rPr lang="en-IN" b="0" i="0" dirty="0">
                <a:solidFill>
                  <a:srgbClr val="404040"/>
                </a:solidFill>
                <a:effectLst/>
                <a:latin typeface="Times New Roman" panose="02020603050405020304" pitchFamily="18" charset="0"/>
                <a:cs typeface="Times New Roman" panose="02020603050405020304" pitchFamily="18" charset="0"/>
              </a:rPr>
              <a:t> – Adaptable for SaaS with continuous feature updates.</a:t>
            </a:r>
            <a:br>
              <a:rPr lang="en-IN" dirty="0">
                <a:latin typeface="Times New Roman" panose="02020603050405020304" pitchFamily="18" charset="0"/>
                <a:cs typeface="Times New Roman" panose="02020603050405020304" pitchFamily="18" charset="0"/>
              </a:rPr>
            </a:br>
            <a:r>
              <a:rPr lang="en-IN" b="1" i="0" dirty="0">
                <a:solidFill>
                  <a:srgbClr val="404040"/>
                </a:solidFill>
                <a:effectLst/>
                <a:latin typeface="Times New Roman" panose="02020603050405020304" pitchFamily="18" charset="0"/>
                <a:cs typeface="Times New Roman" panose="02020603050405020304" pitchFamily="18" charset="0"/>
              </a:rPr>
              <a:t>User-Centric</a:t>
            </a:r>
            <a:r>
              <a:rPr lang="en-IN" b="0" i="0" dirty="0">
                <a:solidFill>
                  <a:srgbClr val="404040"/>
                </a:solidFill>
                <a:effectLst/>
                <a:latin typeface="Times New Roman" panose="02020603050405020304" pitchFamily="18" charset="0"/>
                <a:cs typeface="Times New Roman" panose="02020603050405020304" pitchFamily="18" charset="0"/>
              </a:rPr>
              <a:t> – Regular feedback loops ensure alignment with client needs.</a:t>
            </a:r>
          </a:p>
          <a:p>
            <a:endParaRPr lang="en-US" b="1"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Phases:</a:t>
            </a:r>
          </a:p>
          <a:p>
            <a:r>
              <a:rPr lang="en-US" dirty="0">
                <a:latin typeface="Times New Roman" panose="02020603050405020304" pitchFamily="18" charset="0"/>
                <a:cs typeface="Times New Roman" panose="02020603050405020304" pitchFamily="18" charset="0"/>
              </a:rPr>
              <a:t>Phase 1: Core Resume Builder</a:t>
            </a:r>
          </a:p>
          <a:p>
            <a:r>
              <a:rPr lang="en-IN" dirty="0">
                <a:latin typeface="Times New Roman" panose="02020603050405020304" pitchFamily="18" charset="0"/>
                <a:cs typeface="Times New Roman" panose="02020603050405020304" pitchFamily="18" charset="0"/>
              </a:rPr>
              <a:t>Phase 2: AI-Powered Enhancements</a:t>
            </a:r>
          </a:p>
          <a:p>
            <a:r>
              <a:rPr lang="en-US" dirty="0">
                <a:latin typeface="Times New Roman" panose="02020603050405020304" pitchFamily="18" charset="0"/>
                <a:cs typeface="Times New Roman" panose="02020603050405020304" pitchFamily="18" charset="0"/>
              </a:rPr>
              <a:t>Phase 3: Cover Letter &amp; Job-Specific Customization</a:t>
            </a:r>
          </a:p>
          <a:p>
            <a:r>
              <a:rPr lang="en-US" dirty="0">
                <a:latin typeface="Times New Roman" panose="02020603050405020304" pitchFamily="18" charset="0"/>
                <a:cs typeface="Times New Roman" panose="02020603050405020304" pitchFamily="18" charset="0"/>
              </a:rPr>
              <a:t>Phase 4: Custom Branding &amp; White-Labeling</a:t>
            </a:r>
          </a:p>
          <a:p>
            <a:r>
              <a:rPr lang="en-US" dirty="0">
                <a:latin typeface="Times New Roman" panose="02020603050405020304" pitchFamily="18" charset="0"/>
                <a:cs typeface="Times New Roman" panose="02020603050405020304" pitchFamily="18" charset="0"/>
              </a:rPr>
              <a:t>Phase 5: Continuous Feedback &amp; Refinements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585549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B6A60-4516-390B-4610-F2ACD4AFDEFC}"/>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66204E03-BBC1-3675-B400-1D7B0E3E2C5D}"/>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Times New Roman" panose="02020603050405020304" pitchFamily="18" charset="0"/>
              <a:cs typeface="Times New Roman" panose="02020603050405020304" pitchFamily="18" charset="0"/>
            </a:endParaRPr>
          </a:p>
        </p:txBody>
      </p:sp>
      <p:pic>
        <p:nvPicPr>
          <p:cNvPr id="17" name="Content Placeholder 16">
            <a:extLst>
              <a:ext uri="{FF2B5EF4-FFF2-40B4-BE49-F238E27FC236}">
                <a16:creationId xmlns:a16="http://schemas.microsoft.com/office/drawing/2014/main" id="{468AE26D-2997-386B-2D61-9C670AE77E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E5F8C6EB-4C93-01FA-19D4-ED48A9A3159D}"/>
              </a:ext>
            </a:extLst>
          </p:cNvPr>
          <p:cNvSpPr>
            <a:spLocks noGrp="1"/>
          </p:cNvSpPr>
          <p:nvPr>
            <p:ph type="dt" sz="half" idx="10"/>
          </p:nvPr>
        </p:nvSpPr>
        <p:spPr>
          <a:xfrm>
            <a:off x="9583433" y="6372494"/>
            <a:ext cx="11430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30-03-2025</a:t>
            </a:r>
          </a:p>
        </p:txBody>
      </p:sp>
      <p:sp>
        <p:nvSpPr>
          <p:cNvPr id="8" name="Slide Number Placeholder 7">
            <a:extLst>
              <a:ext uri="{FF2B5EF4-FFF2-40B4-BE49-F238E27FC236}">
                <a16:creationId xmlns:a16="http://schemas.microsoft.com/office/drawing/2014/main" id="{86220866-1FB0-8C51-9C81-65D6AAE5B27E}"/>
              </a:ext>
            </a:extLst>
          </p:cNvPr>
          <p:cNvSpPr>
            <a:spLocks noGrp="1"/>
          </p:cNvSpPr>
          <p:nvPr>
            <p:ph type="sldNum" sz="quarter" idx="12"/>
          </p:nvPr>
        </p:nvSpPr>
        <p:spPr>
          <a:xfrm>
            <a:off x="10802633" y="6356350"/>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a:solidFill>
                  <a:prstClr val="white"/>
                </a:solidFill>
                <a:latin typeface="Times New Roman" panose="02020603050405020304" pitchFamily="18" charset="0"/>
                <a:cs typeface="Times New Roman" panose="02020603050405020304" pitchFamily="18" charset="0"/>
              </a:rPr>
              <a:t>5</a:t>
            </a:r>
            <a:endPar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9749589-9BDA-D179-8B8C-C245A1037304}"/>
              </a:ext>
            </a:extLst>
          </p:cNvPr>
          <p:cNvSpPr txBox="1"/>
          <p:nvPr/>
        </p:nvSpPr>
        <p:spPr>
          <a:xfrm>
            <a:off x="2075925" y="856525"/>
            <a:ext cx="8040150" cy="523220"/>
          </a:xfrm>
          <a:prstGeom prst="rect">
            <a:avLst/>
          </a:prstGeom>
          <a:noFill/>
        </p:spPr>
        <p:txBody>
          <a:bodyPr wrap="none" rtlCol="0">
            <a:spAutoFit/>
          </a:bodyPr>
          <a:lstStyle/>
          <a:p>
            <a:r>
              <a:rPr lang="en-IN" sz="2800" b="1" dirty="0">
                <a:solidFill>
                  <a:schemeClr val="accent2"/>
                </a:solidFill>
                <a:latin typeface="Times New Roman" panose="02020603050405020304" pitchFamily="18" charset="0"/>
                <a:cs typeface="Times New Roman" panose="02020603050405020304" pitchFamily="18" charset="0"/>
              </a:rPr>
              <a:t>SOFTWARE REQUIREMENT SPECIFICATION </a:t>
            </a:r>
          </a:p>
        </p:txBody>
      </p:sp>
      <p:sp>
        <p:nvSpPr>
          <p:cNvPr id="5" name="TextBox 4">
            <a:extLst>
              <a:ext uri="{FF2B5EF4-FFF2-40B4-BE49-F238E27FC236}">
                <a16:creationId xmlns:a16="http://schemas.microsoft.com/office/drawing/2014/main" id="{57A842B7-7B70-D8CC-EDB6-50E5EEEDE88B}"/>
              </a:ext>
            </a:extLst>
          </p:cNvPr>
          <p:cNvSpPr txBox="1"/>
          <p:nvPr/>
        </p:nvSpPr>
        <p:spPr>
          <a:xfrm>
            <a:off x="2075925" y="2031157"/>
            <a:ext cx="7962810" cy="3970318"/>
          </a:xfrm>
          <a:prstGeom prst="rect">
            <a:avLst/>
          </a:prstGeom>
          <a:noFill/>
        </p:spPr>
        <p:txBody>
          <a:bodyPr wrap="square" rtlCol="0">
            <a:spAutoFit/>
          </a:bodyPr>
          <a:lstStyle/>
          <a:p>
            <a:pPr>
              <a:buNone/>
            </a:pPr>
            <a:r>
              <a:rPr lang="en-US" b="1" dirty="0">
                <a:latin typeface="Times New Roman" panose="02020603050405020304" pitchFamily="18" charset="0"/>
                <a:cs typeface="Times New Roman" panose="02020603050405020304" pitchFamily="18" charset="0"/>
              </a:rPr>
              <a:t>User Roles &amp; Features</a:t>
            </a:r>
          </a:p>
          <a:p>
            <a:pPr>
              <a:buNone/>
            </a:pPr>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Functional Requirements</a:t>
            </a:r>
          </a:p>
          <a:p>
            <a:pPr>
              <a:buNone/>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Users: </a:t>
            </a:r>
            <a:r>
              <a:rPr lang="en-US" dirty="0">
                <a:latin typeface="Times New Roman" panose="02020603050405020304" pitchFamily="18" charset="0"/>
                <a:cs typeface="Times New Roman" panose="02020603050405020304" pitchFamily="18" charset="0"/>
              </a:rPr>
              <a:t>Create, edit, and download resumes.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Enterprise Admins:</a:t>
            </a:r>
            <a:r>
              <a:rPr lang="en-US" dirty="0">
                <a:latin typeface="Times New Roman" panose="02020603050405020304" pitchFamily="18" charset="0"/>
                <a:cs typeface="Times New Roman" panose="02020603050405020304" pitchFamily="18" charset="0"/>
              </a:rPr>
              <a:t> Manage student accounts, track usage.</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Super Admin:</a:t>
            </a:r>
            <a:r>
              <a:rPr lang="en-US" dirty="0">
                <a:latin typeface="Times New Roman" panose="02020603050405020304" pitchFamily="18" charset="0"/>
                <a:cs typeface="Times New Roman" panose="02020603050405020304" pitchFamily="18" charset="0"/>
              </a:rPr>
              <a:t> Manage multiple institutions, set up subscription plans.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Non-Functional Requirements</a:t>
            </a:r>
          </a:p>
          <a:p>
            <a:endParaRPr lang="en-IN"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Scalability: </a:t>
            </a:r>
            <a:r>
              <a:rPr lang="en-US" dirty="0">
                <a:latin typeface="Times New Roman" panose="02020603050405020304" pitchFamily="18" charset="0"/>
                <a:cs typeface="Times New Roman" panose="02020603050405020304" pitchFamily="18" charset="0"/>
              </a:rPr>
              <a:t>Handles multiple colleges &amp; users.</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Security: </a:t>
            </a:r>
            <a:r>
              <a:rPr lang="en-US" dirty="0">
                <a:latin typeface="Times New Roman" panose="02020603050405020304" pitchFamily="18" charset="0"/>
                <a:cs typeface="Times New Roman" panose="02020603050405020304" pitchFamily="18" charset="0"/>
              </a:rPr>
              <a:t>Encrypted data, JWT authentication.</a:t>
            </a: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Performance: </a:t>
            </a:r>
            <a:r>
              <a:rPr lang="en-IN" dirty="0">
                <a:latin typeface="Times New Roman" panose="02020603050405020304" pitchFamily="18" charset="0"/>
                <a:cs typeface="Times New Roman" panose="02020603050405020304" pitchFamily="18" charset="0"/>
              </a:rPr>
              <a:t>Fast resume generation.</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Availability: </a:t>
            </a:r>
            <a:r>
              <a:rPr lang="en-US" dirty="0">
                <a:latin typeface="Times New Roman" panose="02020603050405020304" pitchFamily="18" charset="0"/>
                <a:cs typeface="Times New Roman" panose="02020603050405020304" pitchFamily="18" charset="0"/>
              </a:rPr>
              <a:t>Cloud hosting with 99.9% uptime.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6156361"/>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16E83-6081-78E8-96CD-FDFF2A2B59BA}"/>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E3E7B8F5-C2B7-5D33-AEE4-B9853C656207}"/>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0CEBFEE9-4342-0BE5-1537-C9A1A3411A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522DEF35-086D-A831-D8DD-CDADB801A708}"/>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white"/>
                </a:solidFill>
                <a:effectLst/>
                <a:uLnTx/>
                <a:uFillTx/>
                <a:latin typeface="Calibri" panose="020F0502020204030204"/>
                <a:ea typeface="+mn-ea"/>
                <a:cs typeface="+mn-cs"/>
              </a:rPr>
              <a:t>30-03-2025</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D251AB71-1475-DA58-8A7F-ED212DD2E800}"/>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a:solidFill>
                  <a:prstClr val="white"/>
                </a:solidFill>
                <a:latin typeface="Calibri" panose="020F0502020204030204"/>
              </a:rPr>
              <a:t>6</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B76039F1-6816-E5A9-F0A6-F30A3910706F}"/>
              </a:ext>
            </a:extLst>
          </p:cNvPr>
          <p:cNvSpPr txBox="1"/>
          <p:nvPr/>
        </p:nvSpPr>
        <p:spPr>
          <a:xfrm>
            <a:off x="4018481" y="429978"/>
            <a:ext cx="4025974" cy="523220"/>
          </a:xfrm>
          <a:prstGeom prst="rect">
            <a:avLst/>
          </a:prstGeom>
          <a:noFill/>
        </p:spPr>
        <p:txBody>
          <a:bodyPr wrap="none" rtlCol="0">
            <a:spAutoFit/>
          </a:bodyPr>
          <a:lstStyle/>
          <a:p>
            <a:pPr algn="ctr"/>
            <a:r>
              <a:rPr lang="en-IN" sz="2800" b="1">
                <a:solidFill>
                  <a:schemeClr val="accent2"/>
                </a:solidFill>
                <a:latin typeface="Times New Roman" panose="02020603050405020304" pitchFamily="18" charset="0"/>
                <a:cs typeface="Times New Roman" panose="02020603050405020304" pitchFamily="18" charset="0"/>
              </a:rPr>
              <a:t>DATA FLOW DIAGRAM</a:t>
            </a:r>
            <a:endParaRPr lang="en-IN" sz="2800" b="1" dirty="0">
              <a:solidFill>
                <a:schemeClr val="accent2"/>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75A2F8CE-23A0-61BE-7AB7-9EAF4DB2BAE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072472" y="1528524"/>
            <a:ext cx="8231684" cy="397644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65611718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2F35B-3D3F-09BA-3087-73EC58B01026}"/>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38A93013-745E-94BE-1024-5FB368F1D205}"/>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4C773AAB-D363-4E02-4A36-3B91DF376B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BCF6200C-1B7C-1C31-8143-6681A94190AD}"/>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rPr>
              <a:t>30-03-2025</a:t>
            </a:r>
          </a:p>
        </p:txBody>
      </p:sp>
      <p:sp>
        <p:nvSpPr>
          <p:cNvPr id="8" name="Slide Number Placeholder 7">
            <a:extLst>
              <a:ext uri="{FF2B5EF4-FFF2-40B4-BE49-F238E27FC236}">
                <a16:creationId xmlns:a16="http://schemas.microsoft.com/office/drawing/2014/main" id="{6688B4A6-F101-3ACD-D801-9EFA676BA52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a:solidFill>
                  <a:prstClr val="white"/>
                </a:solidFill>
                <a:latin typeface="Calibri" panose="020F0502020204030204"/>
              </a:rPr>
              <a:t>6</a:t>
            </a: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8CDA538-5407-5897-65C7-810BF84B19BA}"/>
              </a:ext>
            </a:extLst>
          </p:cNvPr>
          <p:cNvSpPr txBox="1"/>
          <p:nvPr/>
        </p:nvSpPr>
        <p:spPr>
          <a:xfrm>
            <a:off x="3232210" y="429978"/>
            <a:ext cx="5598520" cy="523220"/>
          </a:xfrm>
          <a:prstGeom prst="rect">
            <a:avLst/>
          </a:prstGeom>
          <a:noFill/>
        </p:spPr>
        <p:txBody>
          <a:bodyPr wrap="none" rtlCol="0">
            <a:spAutoFit/>
          </a:bodyPr>
          <a:lstStyle/>
          <a:p>
            <a:pPr algn="ctr"/>
            <a:r>
              <a:rPr lang="en-IN" sz="2800" b="1" dirty="0">
                <a:solidFill>
                  <a:schemeClr val="accent2"/>
                </a:solidFill>
                <a:latin typeface="Times New Roman" panose="02020603050405020304" pitchFamily="18" charset="0"/>
                <a:cs typeface="Times New Roman" panose="02020603050405020304" pitchFamily="18" charset="0"/>
              </a:rPr>
              <a:t>DATA FLOW DIAGRAM  Level -0</a:t>
            </a:r>
          </a:p>
        </p:txBody>
      </p:sp>
      <p:pic>
        <p:nvPicPr>
          <p:cNvPr id="5" name="Picture 4">
            <a:extLst>
              <a:ext uri="{FF2B5EF4-FFF2-40B4-BE49-F238E27FC236}">
                <a16:creationId xmlns:a16="http://schemas.microsoft.com/office/drawing/2014/main" id="{1B56CCC6-F06E-E48D-F4DD-B62C4801ED4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19861" y="1201925"/>
            <a:ext cx="7352277" cy="4629637"/>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832723359"/>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E5356-DB6A-EA8F-AD7A-2299B1C4B72F}"/>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980420AB-F1C4-C9C1-5798-86B7834E38EA}"/>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pic>
        <p:nvPicPr>
          <p:cNvPr id="17" name="Content Placeholder 16">
            <a:extLst>
              <a:ext uri="{FF2B5EF4-FFF2-40B4-BE49-F238E27FC236}">
                <a16:creationId xmlns:a16="http://schemas.microsoft.com/office/drawing/2014/main" id="{9D2E072E-AAD4-7C1B-A00D-FD0FB19FC2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40D47590-F906-C1F2-B75B-1BD46E2E76A3}"/>
              </a:ext>
            </a:extLst>
          </p:cNvPr>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30-03-2025</a:t>
            </a:r>
          </a:p>
        </p:txBody>
      </p:sp>
      <p:sp>
        <p:nvSpPr>
          <p:cNvPr id="8" name="Slide Number Placeholder 7">
            <a:extLst>
              <a:ext uri="{FF2B5EF4-FFF2-40B4-BE49-F238E27FC236}">
                <a16:creationId xmlns:a16="http://schemas.microsoft.com/office/drawing/2014/main" id="{D2DC6321-CCEC-152B-B2C1-7A9518A0C3AC}"/>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a:solidFill>
                  <a:prstClr val="white"/>
                </a:solidFill>
                <a:latin typeface="Times New Roman" panose="02020603050405020304" pitchFamily="18" charset="0"/>
                <a:cs typeface="Times New Roman" panose="02020603050405020304" pitchFamily="18" charset="0"/>
              </a:rPr>
              <a:t>7</a:t>
            </a:r>
            <a:endParaRPr kumimoji="0" lang="en-IN" sz="1200" b="0" i="0" u="none" strike="noStrike" kern="120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F4AF9A2-79BB-2F3F-D506-C5AB336E449F}"/>
              </a:ext>
            </a:extLst>
          </p:cNvPr>
          <p:cNvSpPr txBox="1"/>
          <p:nvPr/>
        </p:nvSpPr>
        <p:spPr>
          <a:xfrm>
            <a:off x="4557341" y="594915"/>
            <a:ext cx="2619628" cy="523220"/>
          </a:xfrm>
          <a:prstGeom prst="rect">
            <a:avLst/>
          </a:prstGeom>
          <a:noFill/>
        </p:spPr>
        <p:txBody>
          <a:bodyPr wrap="none" rtlCol="0">
            <a:spAutoFit/>
          </a:bodyPr>
          <a:lstStyle/>
          <a:p>
            <a:r>
              <a:rPr lang="en-IN" sz="2800" b="1" dirty="0">
                <a:solidFill>
                  <a:schemeClr val="accent2"/>
                </a:solidFill>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E572120D-5085-371D-6116-B6B95EA505E1}"/>
              </a:ext>
            </a:extLst>
          </p:cNvPr>
          <p:cNvSpPr txBox="1"/>
          <p:nvPr/>
        </p:nvSpPr>
        <p:spPr>
          <a:xfrm>
            <a:off x="2048813" y="1652014"/>
            <a:ext cx="9178626" cy="2535566"/>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Working on the Resume Builder project has been a great learning experience. It allowed me to apply my technical skills to solve a real problem that many students face creating a strong &amp; professional resume. Through this project I explored modern web technologies built a user-friendly platform and added useful features like an ATS checker to improve resume quality. Overall, this project not only helped me grow as a developer but also gave me the chance to build something meaningful that can actually help students in their job search journey.</a:t>
            </a:r>
          </a:p>
        </p:txBody>
      </p:sp>
    </p:spTree>
    <p:extLst>
      <p:ext uri="{BB962C8B-B14F-4D97-AF65-F5344CB8AC3E}">
        <p14:creationId xmlns:p14="http://schemas.microsoft.com/office/powerpoint/2010/main" val="3905379742"/>
      </p:ext>
    </p:extLst>
  </p:cSld>
  <p:clrMapOvr>
    <a:masterClrMapping/>
  </p:clrMapOvr>
  <p:transition>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2685</TotalTime>
  <Words>582</Words>
  <Application>Microsoft Office PowerPoint</Application>
  <PresentationFormat>Widescreen</PresentationFormat>
  <Paragraphs>86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Corbel</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Hirawat [MU - Jaipur]</dc:creator>
  <cp:lastModifiedBy>[MCA-001-2023-24] DIVYANSHU SINGHAL</cp:lastModifiedBy>
  <cp:revision>58</cp:revision>
  <dcterms:created xsi:type="dcterms:W3CDTF">2022-04-04T16:03:24Z</dcterms:created>
  <dcterms:modified xsi:type="dcterms:W3CDTF">2025-05-02T22:42:26Z</dcterms:modified>
</cp:coreProperties>
</file>