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79700" y="340825"/>
            <a:ext cx="5784600" cy="1052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HACKSPRINT V2.0</a:t>
            </a:r>
            <a:endParaRPr b="1"/>
          </a:p>
        </p:txBody>
      </p:sp>
      <p:sp>
        <p:nvSpPr>
          <p:cNvPr id="85" name="Google Shape;85;p13"/>
          <p:cNvSpPr txBox="1"/>
          <p:nvPr>
            <p:ph idx="1" type="subTitle"/>
          </p:nvPr>
        </p:nvSpPr>
        <p:spPr>
          <a:xfrm>
            <a:off x="110850" y="1686650"/>
            <a:ext cx="8624700" cy="4869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b="1" lang="en-US" sz="2300">
                <a:solidFill>
                  <a:schemeClr val="dk1"/>
                </a:solidFill>
                <a:latin typeface="Times New Roman"/>
                <a:ea typeface="Times New Roman"/>
                <a:cs typeface="Times New Roman"/>
                <a:sym typeface="Times New Roman"/>
              </a:rPr>
              <a:t>PROBLEM STATEMENT: </a:t>
            </a:r>
            <a:r>
              <a:rPr lang="en-US" sz="2300">
                <a:solidFill>
                  <a:schemeClr val="dk1"/>
                </a:solidFill>
                <a:latin typeface="Times New Roman"/>
                <a:ea typeface="Times New Roman"/>
                <a:cs typeface="Times New Roman"/>
                <a:sym typeface="Times New Roman"/>
              </a:rPr>
              <a:t>STOCK MARKET PRICE PREDICTION FOR THE NEXT 10 DAYS USING MACHINE LEARNING</a:t>
            </a:r>
            <a:endParaRPr sz="23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b="1" sz="2300">
              <a:solidFill>
                <a:schemeClr val="dk1"/>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b="1" lang="en-US" sz="2300">
                <a:solidFill>
                  <a:schemeClr val="dk1"/>
                </a:solidFill>
                <a:latin typeface="Times New Roman"/>
                <a:ea typeface="Times New Roman"/>
                <a:cs typeface="Times New Roman"/>
                <a:sym typeface="Times New Roman"/>
              </a:rPr>
              <a:t>PROBLEM STATEMENT NUMBER: </a:t>
            </a:r>
            <a:r>
              <a:rPr lang="en-US" sz="2300">
                <a:solidFill>
                  <a:schemeClr val="dk1"/>
                </a:solidFill>
                <a:latin typeface="Times New Roman"/>
                <a:ea typeface="Times New Roman"/>
                <a:cs typeface="Times New Roman"/>
                <a:sym typeface="Times New Roman"/>
              </a:rPr>
              <a:t>PS5</a:t>
            </a:r>
            <a:br>
              <a:rPr lang="en-US" sz="2300">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b="1" lang="en-US" sz="2300">
                <a:solidFill>
                  <a:schemeClr val="dk1"/>
                </a:solidFill>
                <a:latin typeface="Times New Roman"/>
                <a:ea typeface="Times New Roman"/>
                <a:cs typeface="Times New Roman"/>
                <a:sym typeface="Times New Roman"/>
              </a:rPr>
              <a:t>TEAM NAME : </a:t>
            </a:r>
            <a:r>
              <a:rPr lang="en-US" sz="2300">
                <a:solidFill>
                  <a:schemeClr val="dk1"/>
                </a:solidFill>
                <a:latin typeface="Times New Roman"/>
                <a:ea typeface="Times New Roman"/>
                <a:cs typeface="Times New Roman"/>
                <a:sym typeface="Times New Roman"/>
              </a:rPr>
              <a:t>ENIGMA</a:t>
            </a:r>
            <a:br>
              <a:rPr lang="en-US" sz="2300">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b="1" lang="en-US" sz="2300">
                <a:solidFill>
                  <a:schemeClr val="dk1"/>
                </a:solidFill>
                <a:latin typeface="Times New Roman"/>
                <a:ea typeface="Times New Roman"/>
                <a:cs typeface="Times New Roman"/>
                <a:sym typeface="Times New Roman"/>
              </a:rPr>
              <a:t>TEAM LEADER NAME: </a:t>
            </a:r>
            <a:r>
              <a:rPr lang="en-US" sz="2300">
                <a:solidFill>
                  <a:schemeClr val="dk1"/>
                </a:solidFill>
                <a:latin typeface="Times New Roman"/>
                <a:ea typeface="Times New Roman"/>
                <a:cs typeface="Times New Roman"/>
                <a:sym typeface="Times New Roman"/>
              </a:rPr>
              <a:t>RAUNAK SAHU</a:t>
            </a:r>
            <a:endParaRPr sz="23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b="1" sz="2300">
              <a:solidFill>
                <a:schemeClr val="dk1"/>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b="1" lang="en-US" sz="2300">
                <a:solidFill>
                  <a:schemeClr val="dk1"/>
                </a:solidFill>
                <a:latin typeface="Times New Roman"/>
                <a:ea typeface="Times New Roman"/>
                <a:cs typeface="Times New Roman"/>
                <a:sym typeface="Times New Roman"/>
              </a:rPr>
              <a:t>COLLEGE NAME: </a:t>
            </a:r>
            <a:r>
              <a:rPr lang="en-US" sz="2300">
                <a:solidFill>
                  <a:schemeClr val="dk1"/>
                </a:solidFill>
                <a:latin typeface="Times New Roman"/>
                <a:ea typeface="Times New Roman"/>
                <a:cs typeface="Times New Roman"/>
                <a:sym typeface="Times New Roman"/>
              </a:rPr>
              <a:t>S.R.M. INSTITUTE OF SCIENCE AND TECHNOLOGY, KATTANKULATHUR</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1" type="body"/>
          </p:nvPr>
        </p:nvSpPr>
        <p:spPr>
          <a:xfrm>
            <a:off x="0" y="948750"/>
            <a:ext cx="9144000" cy="5909400"/>
          </a:xfrm>
          <a:prstGeom prst="rect">
            <a:avLst/>
          </a:prstGeom>
          <a:noFill/>
          <a:ln>
            <a:noFill/>
          </a:ln>
        </p:spPr>
        <p:txBody>
          <a:bodyPr anchorCtr="0" anchor="t" bIns="45700" lIns="91425" spcFirstLastPara="1" rIns="91425" wrap="square" tIns="45700">
            <a:noAutofit/>
          </a:bodyPr>
          <a:lstStyle/>
          <a:p>
            <a:pPr indent="-336550" lvl="0" marL="342900" rtl="0" algn="l">
              <a:spcBef>
                <a:spcPts val="640"/>
              </a:spcBef>
              <a:spcAft>
                <a:spcPts val="0"/>
              </a:spcAft>
              <a:buClr>
                <a:srgbClr val="000000"/>
              </a:buClr>
              <a:buSzPts val="1700"/>
              <a:buFont typeface="Calibri"/>
              <a:buChar char="•"/>
            </a:pPr>
            <a:r>
              <a:rPr lang="en-US" sz="1700">
                <a:solidFill>
                  <a:srgbClr val="000000"/>
                </a:solidFill>
                <a:highlight>
                  <a:srgbClr val="FFFFFF"/>
                </a:highlight>
              </a:rPr>
              <a:t>WE HAVE HANDLED TO REQUEST STOCK INFORMATION WITH PANDAS, AND ANALYZED BASIC ATTRIBUTES OF A STOCK.</a:t>
            </a:r>
            <a:endParaRPr sz="1700">
              <a:solidFill>
                <a:srgbClr val="000000"/>
              </a:solidFill>
              <a:highlight>
                <a:srgbClr val="FFFFFF"/>
              </a:highlight>
            </a:endParaRPr>
          </a:p>
          <a:p>
            <a:pPr indent="-336550" lvl="0" marL="342900" rtl="0" algn="l">
              <a:spcBef>
                <a:spcPts val="640"/>
              </a:spcBef>
              <a:spcAft>
                <a:spcPts val="0"/>
              </a:spcAft>
              <a:buClr>
                <a:srgbClr val="000000"/>
              </a:buClr>
              <a:buSzPts val="1700"/>
              <a:buFont typeface="Calibri"/>
              <a:buChar char="•"/>
            </a:pPr>
            <a:r>
              <a:rPr lang="en-US" sz="1700">
                <a:solidFill>
                  <a:srgbClr val="000000"/>
                </a:solidFill>
                <a:highlight>
                  <a:srgbClr val="FFFFFF"/>
                </a:highlight>
              </a:rPr>
              <a:t>WE THEN FOUND OUT THE  MOVING AVERAGES AND REPRESENTED IT IN GRAPHICAL FORMS.</a:t>
            </a:r>
            <a:endParaRPr sz="1700">
              <a:solidFill>
                <a:srgbClr val="000000"/>
              </a:solidFill>
              <a:highlight>
                <a:srgbClr val="FFFFFF"/>
              </a:highlight>
            </a:endParaRPr>
          </a:p>
          <a:p>
            <a:pPr indent="-336550" lvl="0" marL="342900" rtl="0" algn="l">
              <a:spcBef>
                <a:spcPts val="640"/>
              </a:spcBef>
              <a:spcAft>
                <a:spcPts val="0"/>
              </a:spcAft>
              <a:buClr>
                <a:srgbClr val="000000"/>
              </a:buClr>
              <a:buSzPts val="1700"/>
              <a:buFont typeface="Calibri"/>
              <a:buChar char="•"/>
            </a:pPr>
            <a:r>
              <a:rPr lang="en-US" sz="1700">
                <a:solidFill>
                  <a:srgbClr val="000000"/>
                </a:solidFill>
                <a:highlight>
                  <a:srgbClr val="FFFFFF"/>
                </a:highlight>
              </a:rPr>
              <a:t>NOW WE ANALYZED THE DAILY CHANGES OF THE STOCK, AND NOT JUST ITS ABSOLUTE VALUE. SO WE USED PANDAS TO RETRIEVE THE DAILY RETURNS FOR THE STOCKS AND REPRESENT AVERAGE DAILY RETURN </a:t>
            </a:r>
            <a:endParaRPr sz="1700">
              <a:solidFill>
                <a:srgbClr val="000000"/>
              </a:solidFill>
              <a:highlight>
                <a:srgbClr val="FFFFFF"/>
              </a:highlight>
            </a:endParaRPr>
          </a:p>
          <a:p>
            <a:pPr indent="-336550" lvl="0" marL="342900" rtl="0" algn="l">
              <a:spcBef>
                <a:spcPts val="640"/>
              </a:spcBef>
              <a:spcAft>
                <a:spcPts val="0"/>
              </a:spcAft>
              <a:buClr>
                <a:srgbClr val="000000"/>
              </a:buClr>
              <a:buSzPts val="1700"/>
              <a:buFont typeface="Calibri"/>
              <a:buChar char="•"/>
            </a:pPr>
            <a:r>
              <a:rPr lang="en-US" sz="1700">
                <a:solidFill>
                  <a:srgbClr val="000000"/>
                </a:solidFill>
                <a:highlight>
                  <a:srgbClr val="FFFFFF"/>
                </a:highlight>
              </a:rPr>
              <a:t>WE WANTED TO ANALYZE THE RETURNS OF ALL THE STOCKS IN OUR LIST, SO WE  BUILT A DATAFRAME WITH ALL THE ['CLOSE'] COLUMNS FOR EACH OF THE STOCKS DATAFRAMES. WE HAD THE CLOSING PRICES, HENCE ESTABLISHED ALL THE RELATIONSHIPS ON DAILY RETURNS BETWEEN ALL THE STOCKS. FINALLY, WE ALSO MADE A CORRELATION PLOT, TO GET ACTUAL NUMERICAL VALUES FOR THE CORRELATION BETWEEN THE STOCKS' DAILY RETURN VALUES.</a:t>
            </a:r>
            <a:endParaRPr sz="1700">
              <a:solidFill>
                <a:srgbClr val="000000"/>
              </a:solidFill>
              <a:highlight>
                <a:srgbClr val="FFFFFF"/>
              </a:highlight>
            </a:endParaRPr>
          </a:p>
          <a:p>
            <a:pPr indent="-336550" lvl="0" marL="342900" rtl="0" algn="l">
              <a:spcBef>
                <a:spcPts val="640"/>
              </a:spcBef>
              <a:spcAft>
                <a:spcPts val="0"/>
              </a:spcAft>
              <a:buClr>
                <a:srgbClr val="000000"/>
              </a:buClr>
              <a:buSzPts val="1700"/>
              <a:buFont typeface="Calibri"/>
              <a:buChar char="•"/>
            </a:pPr>
            <a:r>
              <a:rPr lang="en-US" sz="1700">
                <a:solidFill>
                  <a:srgbClr val="000000"/>
                </a:solidFill>
                <a:highlight>
                  <a:srgbClr val="FFFFFF"/>
                </a:highlight>
              </a:rPr>
              <a:t>WE USED THE MOST BASIC WAY OF USING THE INFORMATION WE'VE GATHERED ON DAILY PERCENTAGE RETURNS.</a:t>
            </a:r>
            <a:endParaRPr sz="1700">
              <a:solidFill>
                <a:srgbClr val="000000"/>
              </a:solidFill>
              <a:highlight>
                <a:srgbClr val="FFFFFF"/>
              </a:highlight>
            </a:endParaRPr>
          </a:p>
          <a:p>
            <a:pPr indent="-336550" lvl="0" marL="342900" rtl="0" algn="l">
              <a:spcBef>
                <a:spcPts val="640"/>
              </a:spcBef>
              <a:spcAft>
                <a:spcPts val="0"/>
              </a:spcAft>
              <a:buClr>
                <a:srgbClr val="000000"/>
              </a:buClr>
              <a:buSzPts val="1700"/>
              <a:buFont typeface="Calibri"/>
              <a:buChar char="•"/>
            </a:pPr>
            <a:r>
              <a:rPr lang="en-US" sz="1700">
                <a:solidFill>
                  <a:srgbClr val="000000"/>
                </a:solidFill>
                <a:highlight>
                  <a:srgbClr val="FFFFFF"/>
                </a:highlight>
              </a:rPr>
              <a:t>WE CREATED A NEW DATAFRAME WITH ONLY THE ‘CLOSE COLUMN, CONVERT THE DATAFRAME TO A NUMPY ARRAY AND GOT THE NUMBER OF ROWS TO TRAIN THE MODEL ON. </a:t>
            </a:r>
            <a:endParaRPr sz="1700">
              <a:solidFill>
                <a:srgbClr val="000000"/>
              </a:solidFill>
              <a:highlight>
                <a:srgbClr val="FFFFFF"/>
              </a:highlight>
            </a:endParaRPr>
          </a:p>
          <a:p>
            <a:pPr indent="-336550" lvl="0" marL="342900" rtl="0" algn="l">
              <a:spcBef>
                <a:spcPts val="640"/>
              </a:spcBef>
              <a:spcAft>
                <a:spcPts val="0"/>
              </a:spcAft>
              <a:buClr>
                <a:srgbClr val="000000"/>
              </a:buClr>
              <a:buSzPts val="1700"/>
              <a:buFont typeface="Calibri"/>
              <a:buChar char="•"/>
            </a:pPr>
            <a:r>
              <a:rPr lang="en-US" sz="1700">
                <a:solidFill>
                  <a:srgbClr val="000000"/>
                </a:solidFill>
                <a:highlight>
                  <a:srgbClr val="FFFFFF"/>
                </a:highlight>
              </a:rPr>
              <a:t>FINALLY WE BUILT THE LSTM MODEL, COMPILED IT AND TRAINED IT. WE THEN CREATED TRAINING DATASETS, CONVERTED IT INTO A NUMPY ARRAY AND RESHAPED THE DATA. </a:t>
            </a:r>
            <a:endParaRPr sz="1700">
              <a:solidFill>
                <a:srgbClr val="000000"/>
              </a:solidFill>
              <a:highlight>
                <a:srgbClr val="FFFFFF"/>
              </a:highlight>
            </a:endParaRPr>
          </a:p>
          <a:p>
            <a:pPr indent="-336550" lvl="0" marL="342900" rtl="0" algn="l">
              <a:spcBef>
                <a:spcPts val="640"/>
              </a:spcBef>
              <a:spcAft>
                <a:spcPts val="0"/>
              </a:spcAft>
              <a:buClr>
                <a:srgbClr val="000000"/>
              </a:buClr>
              <a:buSzPts val="1700"/>
              <a:buFont typeface="Calibri"/>
              <a:buChar char="•"/>
            </a:pPr>
            <a:r>
              <a:rPr lang="en-US" sz="1700">
                <a:solidFill>
                  <a:srgbClr val="000000"/>
                </a:solidFill>
                <a:highlight>
                  <a:srgbClr val="FFFFFF"/>
                </a:highlight>
              </a:rPr>
              <a:t>WE THEN FINALLY SHOWED THE PREDICTED PRICES.</a:t>
            </a:r>
            <a:endParaRPr sz="1700">
              <a:solidFill>
                <a:srgbClr val="000000"/>
              </a:solidFill>
              <a:highlight>
                <a:srgbClr val="FFFFFF"/>
              </a:highlight>
            </a:endParaRPr>
          </a:p>
        </p:txBody>
      </p:sp>
      <p:sp>
        <p:nvSpPr>
          <p:cNvPr id="91" name="Google Shape;91;p14"/>
          <p:cNvSpPr txBox="1"/>
          <p:nvPr>
            <p:ph type="title"/>
          </p:nvPr>
        </p:nvSpPr>
        <p:spPr>
          <a:xfrm>
            <a:off x="969750" y="133947"/>
            <a:ext cx="7204500" cy="814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sz="3000">
                <a:latin typeface="Times New Roman"/>
                <a:ea typeface="Times New Roman"/>
                <a:cs typeface="Times New Roman"/>
                <a:sym typeface="Times New Roman"/>
              </a:rPr>
              <a:t>IDEA / APPROACH DETAILS</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APPLICATION</a:t>
            </a:r>
            <a:r>
              <a:rPr b="1" lang="en-US"/>
              <a:t> </a:t>
            </a:r>
            <a:endParaRPr b="1"/>
          </a:p>
        </p:txBody>
      </p:sp>
      <p:sp>
        <p:nvSpPr>
          <p:cNvPr id="97" name="Google Shape;97;p15"/>
          <p:cNvSpPr txBox="1"/>
          <p:nvPr>
            <p:ph idx="1" type="body"/>
          </p:nvPr>
        </p:nvSpPr>
        <p:spPr>
          <a:xfrm>
            <a:off x="0" y="2028825"/>
            <a:ext cx="9144000" cy="4119600"/>
          </a:xfrm>
          <a:prstGeom prst="rect">
            <a:avLst/>
          </a:prstGeom>
          <a:noFill/>
          <a:ln>
            <a:noFill/>
          </a:ln>
        </p:spPr>
        <p:txBody>
          <a:bodyPr anchorCtr="0" anchor="t" bIns="45700" lIns="91425" spcFirstLastPara="1" rIns="91425" wrap="square" tIns="45700">
            <a:noAutofit/>
          </a:bodyPr>
          <a:lstStyle/>
          <a:p>
            <a:pPr indent="-330200" lvl="0" marL="457200" rtl="0" algn="l">
              <a:spcBef>
                <a:spcPts val="640"/>
              </a:spcBef>
              <a:spcAft>
                <a:spcPts val="0"/>
              </a:spcAft>
              <a:buClr>
                <a:srgbClr val="000000"/>
              </a:buClr>
              <a:buSzPts val="1600"/>
              <a:buChar char="●"/>
            </a:pPr>
            <a:r>
              <a:rPr lang="en-US" sz="3000">
                <a:solidFill>
                  <a:srgbClr val="000000"/>
                </a:solidFill>
              </a:rPr>
              <a:t>WE ARE USING THE LSTM MODEL TO PREDICT STOCK MARKET PRICE FOR THE NEXT 10 DAYS.</a:t>
            </a:r>
            <a:endParaRPr sz="3000">
              <a:solidFill>
                <a:srgbClr val="000000"/>
              </a:solidFill>
            </a:endParaRPr>
          </a:p>
          <a:p>
            <a:pPr indent="0" lvl="0" marL="457200" rtl="0" algn="l">
              <a:spcBef>
                <a:spcPts val="640"/>
              </a:spcBef>
              <a:spcAft>
                <a:spcPts val="0"/>
              </a:spcAft>
              <a:buNone/>
            </a:pPr>
            <a:r>
              <a:t/>
            </a:r>
            <a:endParaRPr sz="3000">
              <a:solidFill>
                <a:srgbClr val="000000"/>
              </a:solidFill>
            </a:endParaRPr>
          </a:p>
          <a:p>
            <a:pPr indent="0" lvl="0" marL="457200" rtl="0" algn="l">
              <a:spcBef>
                <a:spcPts val="640"/>
              </a:spcBef>
              <a:spcAft>
                <a:spcPts val="0"/>
              </a:spcAft>
              <a:buNone/>
            </a:pPr>
            <a:r>
              <a:t/>
            </a:r>
            <a:endParaRPr sz="3000">
              <a:solidFill>
                <a:srgbClr val="000000"/>
              </a:solidFill>
            </a:endParaRPr>
          </a:p>
          <a:p>
            <a:pPr indent="-330200" lvl="0" marL="457200" rtl="0" algn="l">
              <a:spcBef>
                <a:spcPts val="640"/>
              </a:spcBef>
              <a:spcAft>
                <a:spcPts val="0"/>
              </a:spcAft>
              <a:buClr>
                <a:srgbClr val="000000"/>
              </a:buClr>
              <a:buSzPts val="1600"/>
              <a:buChar char="●"/>
            </a:pPr>
            <a:r>
              <a:rPr lang="en-US" sz="3000">
                <a:solidFill>
                  <a:srgbClr val="000000"/>
                </a:solidFill>
              </a:rPr>
              <a:t>WE MADE A WEB APPLICATION TO SHOW OUR PREDICTIONS CORRESPONDING TO EACH STOCK</a:t>
            </a:r>
            <a:endParaRPr sz="3000">
              <a:solidFill>
                <a:srgbClr val="000000"/>
              </a:solidFill>
            </a:endParaRPr>
          </a:p>
          <a:p>
            <a:pPr indent="-139700" lvl="0" marL="342900" rtl="0" algn="l">
              <a:spcBef>
                <a:spcPts val="640"/>
              </a:spcBef>
              <a:spcAft>
                <a:spcPts val="0"/>
              </a:spcAft>
              <a:buClr>
                <a:schemeClr val="dk1"/>
              </a:buClr>
              <a:buSzPts val="3200"/>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Day 2 </a:t>
            </a:r>
            <a:endParaRPr b="1"/>
          </a:p>
        </p:txBody>
      </p:sp>
      <p:sp>
        <p:nvSpPr>
          <p:cNvPr id="103" name="Google Shape;103;p16"/>
          <p:cNvSpPr txBox="1"/>
          <p:nvPr>
            <p:ph idx="1" type="body"/>
          </p:nvPr>
        </p:nvSpPr>
        <p:spPr>
          <a:xfrm>
            <a:off x="0" y="1417650"/>
            <a:ext cx="9144000" cy="5257800"/>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800"/>
              <a:buChar char="•"/>
            </a:pPr>
            <a:r>
              <a:rPr lang="en-US" sz="2800"/>
              <a:t>THE SUGGESTION GIVEN TO US BY OUR MENTOR WAS TO TRY AND IMPLEMENT RANDOM FOREST INSTEAD OF THE LSTM MODEL SINCE THE DATA OF STOCK PRICES IS VERY VOLATILE.</a:t>
            </a:r>
            <a:endParaRPr sz="2800"/>
          </a:p>
          <a:p>
            <a:pPr indent="0" lvl="0" marL="342900" rtl="0" algn="l">
              <a:spcBef>
                <a:spcPts val="0"/>
              </a:spcBef>
              <a:spcAft>
                <a:spcPts val="0"/>
              </a:spcAft>
              <a:buNone/>
            </a:pPr>
            <a:r>
              <a:t/>
            </a:r>
            <a:endParaRPr sz="2800"/>
          </a:p>
          <a:p>
            <a:pPr indent="-317500" lvl="0" marL="342900" rtl="0" algn="l">
              <a:spcBef>
                <a:spcPts val="0"/>
              </a:spcBef>
              <a:spcAft>
                <a:spcPts val="0"/>
              </a:spcAft>
              <a:buSzPts val="2800"/>
              <a:buChar char="•"/>
            </a:pPr>
            <a:r>
              <a:rPr lang="en-US" sz="2800"/>
              <a:t>AS WE WERE UNABLE TO IMPLEMENT RANDOM FOREST WE WENT AHEAD WITH THE LSTM MODEL AS IT WAS EASIER TO UNDERSTAND AND IMPLEMENT.</a:t>
            </a:r>
            <a:endParaRPr sz="28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US" sz="3000"/>
              <a:t>AS THE DAY WAS ABOUT TO END, WE PUSHED OUR JUPYTER FILES INTO THE GITHUB </a:t>
            </a:r>
            <a:r>
              <a:rPr lang="en-US" sz="3000"/>
              <a:t>REPOSITORY AND WE CALLED IT A DAY.</a:t>
            </a:r>
            <a:endParaRPr sz="3000"/>
          </a:p>
          <a:p>
            <a:pPr indent="0" lvl="0" marL="0" rtl="0" algn="l">
              <a:spcBef>
                <a:spcPts val="0"/>
              </a:spcBef>
              <a:spcAft>
                <a:spcPts val="0"/>
              </a:spcAft>
              <a:buNone/>
            </a:pPr>
            <a:r>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Day 3</a:t>
            </a:r>
            <a:endParaRPr/>
          </a:p>
        </p:txBody>
      </p:sp>
      <p:sp>
        <p:nvSpPr>
          <p:cNvPr id="109" name="Google Shape;109;p17"/>
          <p:cNvSpPr txBox="1"/>
          <p:nvPr>
            <p:ph idx="1" type="body"/>
          </p:nvPr>
        </p:nvSpPr>
        <p:spPr>
          <a:xfrm>
            <a:off x="0" y="1300175"/>
            <a:ext cx="9144000" cy="55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000"/>
          </a:p>
          <a:p>
            <a:pPr indent="-330200" lvl="0" marL="342900" rtl="0" algn="l">
              <a:spcBef>
                <a:spcPts val="0"/>
              </a:spcBef>
              <a:spcAft>
                <a:spcPts val="0"/>
              </a:spcAft>
              <a:buClr>
                <a:schemeClr val="dk1"/>
              </a:buClr>
              <a:buSzPts val="3000"/>
              <a:buChar char="•"/>
            </a:pPr>
            <a:r>
              <a:rPr lang="en-US" sz="3000"/>
              <a:t>THROUGHOUT THE DURATION OF THE HACKATHON, WE WERE EXPOSED TO DIFFERENT CONCEPTS AND IT WAS A LEARNING EXPERIENCE FOR ALL OF US.</a:t>
            </a:r>
            <a:endParaRPr sz="3000"/>
          </a:p>
          <a:p>
            <a:pPr indent="0" lvl="0" marL="342900" rtl="0" algn="l">
              <a:spcBef>
                <a:spcPts val="0"/>
              </a:spcBef>
              <a:spcAft>
                <a:spcPts val="0"/>
              </a:spcAft>
              <a:buNone/>
            </a:pPr>
            <a:r>
              <a:t/>
            </a:r>
            <a:endParaRPr sz="3000"/>
          </a:p>
          <a:p>
            <a:pPr indent="0" lvl="0" marL="342900" rtl="0" algn="l">
              <a:spcBef>
                <a:spcPts val="0"/>
              </a:spcBef>
              <a:spcAft>
                <a:spcPts val="0"/>
              </a:spcAft>
              <a:buNone/>
            </a:pPr>
            <a:r>
              <a:t/>
            </a:r>
            <a:endParaRPr sz="3000"/>
          </a:p>
          <a:p>
            <a:pPr indent="-330200" lvl="0" marL="342900" rtl="0" algn="l">
              <a:spcBef>
                <a:spcPts val="0"/>
              </a:spcBef>
              <a:spcAft>
                <a:spcPts val="0"/>
              </a:spcAft>
              <a:buClr>
                <a:schemeClr val="dk1"/>
              </a:buClr>
              <a:buSzPts val="3000"/>
              <a:buChar char="•"/>
            </a:pPr>
            <a:r>
              <a:rPr lang="en-US" sz="3000"/>
              <a:t>THE MAJOR HURDLE THAT WE FACED WAS IN TRYING TO IMPLEMENT RANDOM FOREST , THEREFORE WE SWITCHED TO THE LSTM MODEL DUE TO TIME CONSTRAINTS.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