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409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2" r:id="rId35"/>
    <p:sldId id="520" r:id="rId36"/>
    <p:sldId id="521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2" r:id="rId45"/>
    <p:sldId id="523" r:id="rId46"/>
    <p:sldId id="524" r:id="rId47"/>
    <p:sldId id="527" r:id="rId48"/>
    <p:sldId id="528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4F4"/>
    <a:srgbClr val="F29342"/>
    <a:srgbClr val="EF8240"/>
    <a:srgbClr val="EE7C40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0"/>
        <p:guide pos="39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5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横板 白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585" y="429895"/>
            <a:ext cx="1101090" cy="348615"/>
          </a:xfrm>
          <a:prstGeom prst="rect">
            <a:avLst/>
          </a:prstGeom>
        </p:spPr>
      </p:pic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21ppt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1330" y="6330315"/>
            <a:ext cx="3134360" cy="125730"/>
          </a:xfrm>
          <a:prstGeom prst="rect">
            <a:avLst/>
          </a:prstGeom>
        </p:spPr>
      </p:pic>
      <p:pic>
        <p:nvPicPr>
          <p:cNvPr id="2" name="图片 1" descr="横板 全彩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1330" y="454025"/>
            <a:ext cx="1131570" cy="358140"/>
          </a:xfrm>
          <a:prstGeom prst="rect">
            <a:avLst/>
          </a:prstGeom>
        </p:spPr>
      </p:pic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7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终止 12"/>
          <p:cNvSpPr/>
          <p:nvPr/>
        </p:nvSpPr>
        <p:spPr>
          <a:xfrm>
            <a:off x="1748790" y="3404870"/>
            <a:ext cx="1503045" cy="373380"/>
          </a:xfrm>
          <a:prstGeom prst="flowChartTerminator">
            <a:avLst/>
          </a:prstGeom>
          <a:solidFill>
            <a:srgbClr val="EF824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947545" y="1996440"/>
            <a:ext cx="66236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sz="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通俗梳理Spring源码重难点，保证你听懂</a:t>
            </a:r>
            <a:endParaRPr lang="zh-CN" sz="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29595" y="5829935"/>
            <a:ext cx="835660" cy="64516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请在此处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插入二维码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6032500"/>
            <a:ext cx="4328795" cy="4768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87450" y="2172335"/>
            <a:ext cx="76200" cy="135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2155" y="1628140"/>
            <a:ext cx="483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Java架构师VIP第六期第</a:t>
            </a:r>
            <a:r>
              <a:rPr lang="en-US" altLang="zh-CN" b="1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</a:t>
            </a:r>
            <a:r>
              <a:rPr lang="zh-CN" altLang="en-US" b="1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次直播答疑</a:t>
            </a:r>
            <a:endParaRPr lang="zh-CN" altLang="en-US" b="1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7250" y="3423285"/>
            <a:ext cx="746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文泰</a:t>
            </a:r>
            <a:endParaRPr lang="zh-CN" altLang="en-US" sz="160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定义Spring Bean有哪些方式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230" y="10712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基于注解扫描的方式配置</a:t>
            </a:r>
            <a:endParaRPr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1840865"/>
            <a:ext cx="82950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&lt;context:component-scan base-package="com.gupaoedu.vip"&gt; 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　　&lt;context:include-filter type="regex" 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expression="com.gupaoedu.vip.mall.*"/&gt; //包含的目标类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　　&lt;context:exclude-filter type="aspectj" expression="com.gupaoedu.vip.mall..*Controller+"/&gt; //排除的目标类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&lt;/context:component-scan&gt;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定义Spring Bean有哪些方式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230" y="1071245"/>
            <a:ext cx="2212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基于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Java类的配置</a:t>
            </a:r>
            <a:endParaRPr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230" y="1654810"/>
            <a:ext cx="6149975" cy="448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@Configuration  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public class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BeansConfiguration {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@Bean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public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Student student(){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Student student =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Student();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student.setName("张三");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student.setTeacher(teacher());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return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student;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}  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@Bean  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public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Teacher teacher(){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Teacher teacher =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Teacher();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teacher.setName("Tom");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return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teacher;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0265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Spring容器如何加载Bean</a:t>
            </a:r>
            <a:endParaRPr lang="zh-CN"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616575" y="2414270"/>
            <a:ext cx="2413000" cy="3432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61050" y="2249805"/>
            <a:ext cx="1330960" cy="34544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Spring</a:t>
            </a:r>
            <a:r>
              <a:rPr lang="zh-CN" altLang="en-US" sz="1600" b="1"/>
              <a:t>容器</a:t>
            </a:r>
            <a:endParaRPr lang="zh-CN" altLang="en-US" sz="1600" b="1"/>
          </a:p>
        </p:txBody>
      </p:sp>
      <p:sp>
        <p:nvSpPr>
          <p:cNvPr id="6" name="矩形 5"/>
          <p:cNvSpPr/>
          <p:nvPr/>
        </p:nvSpPr>
        <p:spPr>
          <a:xfrm>
            <a:off x="5843270" y="2961005"/>
            <a:ext cx="1997710" cy="1183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42635" y="2648585"/>
            <a:ext cx="1998345" cy="17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BeanDefinition</a:t>
            </a:r>
            <a:r>
              <a:rPr lang="zh-CN" altLang="en-US" sz="1400">
                <a:solidFill>
                  <a:schemeClr val="tx1"/>
                </a:solidFill>
              </a:rPr>
              <a:t>注册表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2635" y="4252595"/>
            <a:ext cx="1998345" cy="17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Bean</a:t>
            </a:r>
            <a:r>
              <a:rPr lang="zh-CN" altLang="en-US" sz="1400">
                <a:solidFill>
                  <a:schemeClr val="tx1"/>
                </a:solidFill>
              </a:rPr>
              <a:t>缓存池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5350" y="309753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75350" y="341630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75350" y="373507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43270" y="4551045"/>
            <a:ext cx="1997710" cy="11029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75350" y="468757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75350" y="500634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75350" y="5325110"/>
            <a:ext cx="1704340" cy="251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16575" y="1036955"/>
            <a:ext cx="2413000" cy="731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应用程序</a:t>
            </a:r>
            <a:endParaRPr lang="zh-CN" altLang="en-US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1050" y="2414905"/>
            <a:ext cx="3338195" cy="1398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355090" y="2239645"/>
            <a:ext cx="1502410" cy="34544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Bean</a:t>
            </a:r>
            <a:r>
              <a:rPr lang="zh-CN" altLang="en-US" sz="1600" b="1"/>
              <a:t>配置信息</a:t>
            </a:r>
            <a:endParaRPr lang="zh-CN" altLang="en-US" sz="1600" b="1"/>
          </a:p>
        </p:txBody>
      </p:sp>
      <p:sp>
        <p:nvSpPr>
          <p:cNvPr id="27" name="矩形 26"/>
          <p:cNvSpPr/>
          <p:nvPr/>
        </p:nvSpPr>
        <p:spPr>
          <a:xfrm>
            <a:off x="730250" y="4318635"/>
            <a:ext cx="3338195" cy="12941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304290" y="4132580"/>
            <a:ext cx="1118870" cy="34544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/>
              <a:t>Bean</a:t>
            </a:r>
            <a:r>
              <a:rPr lang="zh-CN" altLang="en-US" sz="1600" b="1"/>
              <a:t>实例</a:t>
            </a:r>
            <a:endParaRPr lang="zh-CN" altLang="en-US" sz="1600" b="1"/>
          </a:p>
        </p:txBody>
      </p:sp>
      <p:sp>
        <p:nvSpPr>
          <p:cNvPr id="29" name="右箭头 28"/>
          <p:cNvSpPr/>
          <p:nvPr/>
        </p:nvSpPr>
        <p:spPr>
          <a:xfrm>
            <a:off x="4338955" y="2761615"/>
            <a:ext cx="1163955" cy="416560"/>
          </a:xfrm>
          <a:prstGeom prst="rightArrow">
            <a:avLst>
              <a:gd name="adj1" fmla="val 67449"/>
              <a:gd name="adj2" fmla="val 4501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250055" y="2345055"/>
            <a:ext cx="1252855" cy="23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、读取</a:t>
            </a:r>
            <a:r>
              <a:rPr lang="en-US" altLang="zh-CN" sz="1400">
                <a:solidFill>
                  <a:schemeClr val="tx1"/>
                </a:solidFill>
              </a:rPr>
              <a:t>Bean</a:t>
            </a:r>
            <a:r>
              <a:rPr lang="zh-CN" altLang="en-US" sz="1400">
                <a:solidFill>
                  <a:schemeClr val="tx1"/>
                </a:solidFill>
              </a:rPr>
              <a:t>配置信息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流程图: 文档 30"/>
          <p:cNvSpPr/>
          <p:nvPr/>
        </p:nvSpPr>
        <p:spPr>
          <a:xfrm>
            <a:off x="1013460" y="2714625"/>
            <a:ext cx="626110" cy="691515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XML</a:t>
            </a:r>
            <a:endParaRPr lang="en-US" altLang="zh-CN" sz="1400"/>
          </a:p>
        </p:txBody>
      </p:sp>
      <p:sp>
        <p:nvSpPr>
          <p:cNvPr id="32" name="椭圆 31"/>
          <p:cNvSpPr/>
          <p:nvPr/>
        </p:nvSpPr>
        <p:spPr>
          <a:xfrm>
            <a:off x="1911350" y="2714625"/>
            <a:ext cx="784860" cy="6915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注解扫描</a:t>
            </a:r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2968625" y="2761615"/>
            <a:ext cx="924560" cy="577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Java</a:t>
            </a:r>
            <a:r>
              <a:rPr lang="zh-CN" altLang="en-US" sz="1400"/>
              <a:t>类</a:t>
            </a:r>
            <a:endParaRPr lang="zh-CN" altLang="en-US" sz="1400"/>
          </a:p>
        </p:txBody>
      </p:sp>
      <p:sp>
        <p:nvSpPr>
          <p:cNvPr id="34" name="椭圆 33"/>
          <p:cNvSpPr/>
          <p:nvPr/>
        </p:nvSpPr>
        <p:spPr>
          <a:xfrm>
            <a:off x="962660" y="4603750"/>
            <a:ext cx="887730" cy="7937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Bean 1</a:t>
            </a:r>
            <a:endParaRPr lang="en-US" altLang="zh-CN" sz="1400"/>
          </a:p>
        </p:txBody>
      </p:sp>
      <p:sp>
        <p:nvSpPr>
          <p:cNvPr id="35" name="椭圆 34"/>
          <p:cNvSpPr/>
          <p:nvPr/>
        </p:nvSpPr>
        <p:spPr>
          <a:xfrm>
            <a:off x="2133600" y="4603750"/>
            <a:ext cx="887730" cy="7937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Bean 2</a:t>
            </a:r>
            <a:endParaRPr lang="en-US" altLang="zh-CN" sz="1400"/>
          </a:p>
        </p:txBody>
      </p:sp>
      <p:sp>
        <p:nvSpPr>
          <p:cNvPr id="36" name="矩形 35"/>
          <p:cNvSpPr/>
          <p:nvPr/>
        </p:nvSpPr>
        <p:spPr>
          <a:xfrm>
            <a:off x="3082290" y="4755515"/>
            <a:ext cx="760095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</a:rPr>
              <a:t>... ...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0800000" flipV="1">
            <a:off x="4095115" y="3147695"/>
            <a:ext cx="1678305" cy="1711960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575175" y="3856990"/>
            <a:ext cx="1026795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、根据</a:t>
            </a:r>
            <a:r>
              <a:rPr lang="en-US" altLang="zh-CN" sz="1400">
                <a:solidFill>
                  <a:schemeClr val="tx1"/>
                </a:solidFill>
              </a:rPr>
              <a:t>Bean</a:t>
            </a:r>
            <a:r>
              <a:rPr lang="zh-CN" altLang="en-US" sz="1400">
                <a:solidFill>
                  <a:schemeClr val="tx1"/>
                </a:solidFill>
              </a:rPr>
              <a:t>注册表实例化</a:t>
            </a:r>
            <a:r>
              <a:rPr lang="en-US" altLang="zh-CN" sz="1400">
                <a:solidFill>
                  <a:schemeClr val="tx1"/>
                </a:solidFill>
              </a:rPr>
              <a:t>Bean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9" name="弧形 38"/>
          <p:cNvSpPr/>
          <p:nvPr/>
        </p:nvSpPr>
        <p:spPr>
          <a:xfrm rot="8760000">
            <a:off x="3740785" y="3446145"/>
            <a:ext cx="2291080" cy="1816100"/>
          </a:xfrm>
          <a:prstGeom prst="arc">
            <a:avLst>
              <a:gd name="adj1" fmla="val 13935672"/>
              <a:gd name="adj2" fmla="val 20822323"/>
            </a:avLst>
          </a:prstGeom>
          <a:ln w="25400">
            <a:solidFill>
              <a:schemeClr val="tx1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84980" y="5576570"/>
            <a:ext cx="1271905" cy="75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、将</a:t>
            </a:r>
            <a:r>
              <a:rPr lang="en-US" altLang="zh-CN" sz="1400">
                <a:solidFill>
                  <a:schemeClr val="tx1"/>
                </a:solidFill>
              </a:rPr>
              <a:t>Bean</a:t>
            </a:r>
            <a:r>
              <a:rPr lang="zh-CN" altLang="en-US" sz="1400">
                <a:solidFill>
                  <a:schemeClr val="tx1"/>
                </a:solidFill>
              </a:rPr>
              <a:t>实例放到</a:t>
            </a:r>
            <a:r>
              <a:rPr lang="en-US" altLang="zh-CN" sz="1400">
                <a:solidFill>
                  <a:schemeClr val="tx1"/>
                </a:solidFill>
              </a:rPr>
              <a:t>Spring</a:t>
            </a:r>
            <a:r>
              <a:rPr lang="zh-CN" altLang="en-US" sz="1400">
                <a:solidFill>
                  <a:schemeClr val="tx1"/>
                </a:solidFill>
              </a:rPr>
              <a:t>容器中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4" idx="3"/>
            <a:endCxn id="20" idx="3"/>
          </p:cNvCxnSpPr>
          <p:nvPr/>
        </p:nvCxnSpPr>
        <p:spPr>
          <a:xfrm flipH="1">
            <a:off x="7840980" y="1402715"/>
            <a:ext cx="188595" cy="3700145"/>
          </a:xfrm>
          <a:prstGeom prst="curvedConnector3">
            <a:avLst>
              <a:gd name="adj1" fmla="val -239393"/>
            </a:avLst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913245" y="1981835"/>
            <a:ext cx="1271905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chemeClr val="tx1"/>
                </a:solidFill>
              </a:rPr>
              <a:t>4</a:t>
            </a:r>
            <a:r>
              <a:rPr lang="zh-CN" altLang="en-US" sz="1400">
                <a:solidFill>
                  <a:schemeClr val="tx1"/>
                </a:solidFill>
              </a:rPr>
              <a:t>、使用</a:t>
            </a:r>
            <a:r>
              <a:rPr lang="en-US" altLang="zh-CN" sz="1400">
                <a:solidFill>
                  <a:schemeClr val="tx1"/>
                </a:solidFill>
              </a:rPr>
              <a:t>Bean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1050" y="1374140"/>
            <a:ext cx="35077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Bean创建策略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示意图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Spring容器如何加载Bean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02654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Bean的定义包含哪些内容</a:t>
            </a:r>
            <a:endParaRPr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Bean的定义包含哪些内容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690" y="150177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690" y="1973580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scope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1690" y="2445385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lazy-init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690" y="29171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depends-on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1690" y="386080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constructor-arg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1690" y="3388995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 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id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1690" y="433260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properties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1690" y="4804410"/>
            <a:ext cx="1565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init-method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1690" y="5276215"/>
            <a:ext cx="1943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destroy-method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Bean的定义包含哪些内容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910" y="1219200"/>
            <a:ext cx="793496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public AbstractBeanDefinition implements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BeanDefinition {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private volatile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Object beanClass;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String scope = SCOPE_DEFAULT;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boolean lazyInit = false;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String[] dependsOn;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String factoryBeanName;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ConstructorArgumentValues constructorArgumentValues;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MutablePropertyValues propertyValues;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String initMethodName;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@Nullable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private String destroyMethodName;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4450" y="180911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4450" y="218122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scope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4450" y="2452370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lazy-init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4450" y="286575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depends-on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64450" y="3743325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constructor-arg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64450" y="328930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 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id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64450" y="421767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properties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64450" y="4650105"/>
            <a:ext cx="1565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init-method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64450" y="5038090"/>
            <a:ext cx="1943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destroy-method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Bean的定义包含哪些内容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8835" y="1634490"/>
          <a:ext cx="1064514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940"/>
                <a:gridCol w="1514475"/>
                <a:gridCol w="2480310"/>
                <a:gridCol w="6114415"/>
              </a:tblGrid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序号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配置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对应属性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bg1"/>
                          </a:solidFill>
                          <a:latin typeface="Consolas" panose="020B0609020204030204" charset="0"/>
                        </a:rPr>
                        <a:t>说明</a:t>
                      </a:r>
                      <a:endParaRPr lang="zh-CN" altLang="en-US" sz="1200">
                        <a:solidFill>
                          <a:schemeClr val="bg1"/>
                        </a:solidFill>
                        <a:latin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class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beanClass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这个属性为必填项，用于指向一个具体存在的Java类，Spring容器创建的Bean就是这个Java类的实例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scope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scope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用于定义作用域，默认值为singleton，单例，一共有singleton、prototype、request、session、globalSession   五个值可选，不同的作用域将由Spring选择特定的策略创建Bean的实例。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lazy-init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lazyInit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用于指定Bean实例是否延时加载。默认为false，也就是说容器启动时就会创建Bean对应的实例，如果设置为true，则只有在首次获取Bean的实例时才创建。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depends-on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dependsOn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用于定义Bean实例化的依赖关系。在Spring容器对Bean的实例初始化之前，有可能存在其他依赖，这需要需要保证其所以依赖的Bean需要提前实例化，depends-on可以用来定义Bean的依赖顺序。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name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factoryBeanName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这个属性用于定义Bean的唯一标识，且不能以大写字母开头。在XML配置中，使用id或name属性来指定。如果没有设值，Spring默认使用类名首字母小写作为唯一标识。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constructor-arg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constructorArgumentValues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如果Java类中定义了有参构造方法，则可以使用此属性给有参构造方法注入参数值。如果没有默认的无参构造方法，那么，这个属性必填。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properties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propertyValues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用于给Bean的指定属性赋默认值。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init-method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initMethodName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用于指定在Bean完成初始化之后需要调用的回调方法。当Bean的所有必需的属性被容器设置之后,意味着Bean初始化完成。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21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destroy-method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destroyMethodName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用于指定包含该Bean的实例被销毁时，需要调用的回调方法。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8190" y="1170305"/>
            <a:ext cx="561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Spring Bean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声明式配置和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BeanDefinition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属性定义对照表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1112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为什么Spring中每个Bean都要定义作用域</a:t>
            </a:r>
            <a:endParaRPr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为什么Spring中每个Bean都要定义作用域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5160" y="1642110"/>
            <a:ext cx="3093720" cy="41344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  <a:p>
            <a:pPr algn="ctr"/>
            <a:r>
              <a:rPr lang="en-US" altLang="zh-CN"/>
              <a:t>WebApplicationContext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142105" y="1140460"/>
            <a:ext cx="3688080" cy="4876800"/>
            <a:chOff x="6323" y="1421"/>
            <a:chExt cx="5808" cy="8687"/>
          </a:xfrm>
        </p:grpSpPr>
        <p:sp>
          <p:nvSpPr>
            <p:cNvPr id="11" name="矩形 10"/>
            <p:cNvSpPr/>
            <p:nvPr/>
          </p:nvSpPr>
          <p:spPr>
            <a:xfrm>
              <a:off x="6323" y="1736"/>
              <a:ext cx="5809" cy="83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16" y="1421"/>
              <a:ext cx="2892" cy="639"/>
            </a:xfrm>
            <a:prstGeom prst="rect">
              <a:avLst/>
            </a:prstGeom>
            <a:solidFill>
              <a:srgbClr val="2B2B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Spring </a:t>
              </a:r>
              <a:r>
                <a:rPr lang="zh-CN" altLang="en-US"/>
                <a:t>上下文</a:t>
              </a: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4768850" y="3679190"/>
            <a:ext cx="2465705" cy="19919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  <a:p>
            <a:pPr algn="ctr"/>
            <a:r>
              <a:rPr lang="en-US" altLang="zh-CN"/>
              <a:t>ApplicationContext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143500" y="4375785"/>
            <a:ext cx="1858645" cy="416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singleton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839970" y="2381885"/>
            <a:ext cx="2395220" cy="5537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globalSession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31520" y="1252220"/>
            <a:ext cx="1238885" cy="26371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1261110" y="1641475"/>
            <a:ext cx="3375660" cy="2169795"/>
          </a:xfrm>
          <a:prstGeom prst="leftRightArrow">
            <a:avLst>
              <a:gd name="adj1" fmla="val 78050"/>
              <a:gd name="adj2" fmla="val 23383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>
            <a:off x="1165860" y="2087880"/>
            <a:ext cx="3550920" cy="405765"/>
          </a:xfrm>
          <a:prstGeom prst="rightArrow">
            <a:avLst>
              <a:gd name="adj1" fmla="val 69784"/>
              <a:gd name="adj2" fmla="val 450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1167765" y="2925445"/>
            <a:ext cx="3550920" cy="405765"/>
          </a:xfrm>
          <a:prstGeom prst="rightArrow">
            <a:avLst>
              <a:gd name="adj1" fmla="val 69784"/>
              <a:gd name="adj2" fmla="val 450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31520" y="4090035"/>
            <a:ext cx="1238885" cy="19272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r>
              <a:rPr lang="zh-CN" altLang="en-US"/>
              <a:t>应用程序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1475740" y="4742180"/>
            <a:ext cx="3550920" cy="405765"/>
          </a:xfrm>
          <a:prstGeom prst="rightArrow">
            <a:avLst>
              <a:gd name="adj1" fmla="val 69784"/>
              <a:gd name="adj2" fmla="val 4501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prototype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277110" y="5151120"/>
            <a:ext cx="16776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protype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作用域范围是调用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getBean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方法直至获取对象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70430" y="3649980"/>
            <a:ext cx="17837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session</a:t>
            </a:r>
            <a:r>
              <a:rPr lang="zh-CN" altLang="en-US" sz="1400">
                <a:solidFill>
                  <a:schemeClr val="tx1"/>
                </a:solidFill>
              </a:rPr>
              <a:t>作用域范围是浏览器首次访问至浏览器关闭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07890" y="3029585"/>
            <a:ext cx="258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globalSession</a:t>
            </a:r>
            <a:r>
              <a:rPr lang="zh-CN" altLang="en-US" sz="1400">
                <a:solidFill>
                  <a:schemeClr val="bg1"/>
                </a:solidFill>
              </a:rPr>
              <a:t>作用域范围是整个</a:t>
            </a:r>
            <a:r>
              <a:rPr lang="en-US" altLang="zh-CN" sz="1400">
                <a:solidFill>
                  <a:schemeClr val="bg1"/>
                </a:solidFill>
              </a:rPr>
              <a:t>WebApplicationContext</a:t>
            </a:r>
            <a:r>
              <a:rPr lang="zh-CN" altLang="en-US" sz="1400">
                <a:solidFill>
                  <a:schemeClr val="bg1"/>
                </a:solidFill>
              </a:rPr>
              <a:t>容器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26025" y="4914900"/>
            <a:ext cx="220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singleton</a:t>
            </a:r>
            <a:r>
              <a:rPr lang="zh-CN" altLang="en-US" sz="1400">
                <a:solidFill>
                  <a:schemeClr val="bg1"/>
                </a:solidFill>
              </a:rPr>
              <a:t>作用域范围是</a:t>
            </a:r>
            <a:r>
              <a:rPr lang="en-US" altLang="zh-CN" sz="1400">
                <a:solidFill>
                  <a:schemeClr val="bg1"/>
                </a:solidFill>
              </a:rPr>
              <a:t>ApplicationContext</a:t>
            </a:r>
            <a:r>
              <a:rPr lang="zh-CN" altLang="en-US" sz="1400">
                <a:solidFill>
                  <a:schemeClr val="bg1"/>
                </a:solidFill>
              </a:rPr>
              <a:t>容器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64080" y="1140460"/>
            <a:ext cx="17837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request</a:t>
            </a:r>
            <a:r>
              <a:rPr lang="zh-CN" altLang="en-US" sz="1400">
                <a:solidFill>
                  <a:schemeClr val="tx1"/>
                </a:solidFill>
              </a:rPr>
              <a:t>作用域范围是每次发起</a:t>
            </a:r>
            <a:r>
              <a:rPr lang="en-US" altLang="zh-CN" sz="1400">
                <a:solidFill>
                  <a:schemeClr val="tx1"/>
                </a:solidFill>
              </a:rPr>
              <a:t>HTTP</a:t>
            </a:r>
            <a:r>
              <a:rPr lang="zh-CN" altLang="en-US" sz="1400">
                <a:solidFill>
                  <a:schemeClr val="tx1"/>
                </a:solidFill>
              </a:rPr>
              <a:t>请求直至拿到响应结果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6005" y="2089785"/>
            <a:ext cx="9925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800" i="1">
                <a:latin typeface="思源黑体 CN Normal" panose="020B0400000000000000" charset="-122"/>
                <a:ea typeface="思源黑体 CN Normal" panose="020B0400000000000000" charset="-122"/>
              </a:rPr>
              <a:t>1</a:t>
            </a:r>
            <a:endParaRPr lang="en-US" altLang="zh-CN" sz="8800" i="1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010" y="2063115"/>
            <a:ext cx="971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i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1</a:t>
            </a:r>
            <a:endParaRPr lang="en-US" altLang="zh-CN" sz="8800" i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9790" y="2401570"/>
            <a:ext cx="5839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Spring</a:t>
            </a:r>
            <a:r>
              <a:rPr lang="zh-CN" altLang="en-US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概念</a:t>
            </a:r>
            <a:endParaRPr lang="zh-CN" altLang="en-US" sz="4000" b="1" dirty="0">
              <a:solidFill>
                <a:srgbClr val="F2934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为什么Spring中每个Bean都要定义作用域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9135" y="163258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各种作用域范围大小对比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61720" y="2197100"/>
            <a:ext cx="7067550" cy="27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61720" y="2547620"/>
            <a:ext cx="5858510" cy="2042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p>
            <a:pPr algn="r"/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061720" y="2877820"/>
            <a:ext cx="4115435" cy="135001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p>
            <a:pPr algn="r"/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061720" y="3152775"/>
            <a:ext cx="2918460" cy="8007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p>
            <a:pPr algn="r"/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061720" y="3315335"/>
            <a:ext cx="1682750" cy="4756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304925" y="338455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prototype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32100" y="338455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request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56380" y="338455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session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09540" y="3376930"/>
            <a:ext cx="160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globalSession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20230" y="33686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singleton</a:t>
            </a:r>
            <a:endParaRPr lang="zh-CN" altLang="en-US"/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1112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</a:t>
            </a:r>
            <a:endParaRPr sz="6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Bean的生命周期全过程</a:t>
            </a:r>
            <a:endParaRPr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Spring Bean生命周期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985" y="1056640"/>
            <a:ext cx="4151630" cy="513842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374775" y="1132840"/>
            <a:ext cx="758190" cy="477710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执</a:t>
            </a:r>
            <a:endParaRPr lang="zh-CN" altLang="en-US"/>
          </a:p>
          <a:p>
            <a:pPr algn="ctr"/>
            <a:r>
              <a:rPr lang="zh-CN" altLang="en-US"/>
              <a:t>行</a:t>
            </a:r>
            <a:endParaRPr lang="zh-CN" altLang="en-US"/>
          </a:p>
          <a:p>
            <a:pPr algn="ctr"/>
            <a:r>
              <a:rPr lang="zh-CN" altLang="en-US"/>
              <a:t>流</a:t>
            </a:r>
            <a:endParaRPr lang="zh-CN" altLang="en-US"/>
          </a:p>
          <a:p>
            <a:pPr algn="ctr"/>
            <a:r>
              <a:rPr lang="zh-CN" altLang="en-US"/>
              <a:t>程</a:t>
            </a:r>
            <a:endParaRPr lang="zh-CN" altLang="en-US"/>
          </a:p>
          <a:p>
            <a:pPr algn="ctr"/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1374775" y="1056640"/>
            <a:ext cx="780415" cy="7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6285" y="107569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r>
              <a:rPr lang="en-US" altLang="zh-CN" sz="3200" i="1"/>
              <a:t>1</a:t>
            </a:r>
            <a:endParaRPr lang="en-US" altLang="zh-CN" sz="3200" i="1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创</a:t>
            </a:r>
            <a:endParaRPr lang="zh-CN" altLang="en-US"/>
          </a:p>
          <a:p>
            <a:pPr algn="ctr"/>
            <a:r>
              <a:rPr lang="zh-CN" altLang="en-US"/>
              <a:t>建</a:t>
            </a:r>
            <a:endParaRPr lang="zh-CN" altLang="en-US"/>
          </a:p>
          <a:p>
            <a:pPr algn="ctr"/>
            <a:r>
              <a:rPr lang="zh-CN" altLang="en-US"/>
              <a:t>前</a:t>
            </a:r>
            <a:endParaRPr lang="zh-CN" altLang="en-US"/>
          </a:p>
          <a:p>
            <a:pPr algn="ctr"/>
            <a:r>
              <a:rPr lang="zh-CN" altLang="en-US"/>
              <a:t>准</a:t>
            </a:r>
            <a:endParaRPr lang="zh-CN" altLang="en-US"/>
          </a:p>
          <a:p>
            <a:pPr algn="ctr"/>
            <a:r>
              <a:rPr lang="zh-CN" altLang="en-US"/>
              <a:t>备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V="1">
            <a:off x="756285" y="99949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413250" y="1617345"/>
            <a:ext cx="0" cy="515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153285" y="4372610"/>
            <a:ext cx="4492625" cy="833120"/>
            <a:chOff x="2003" y="8808"/>
            <a:chExt cx="7075" cy="1024"/>
          </a:xfrm>
        </p:grpSpPr>
        <p:sp>
          <p:nvSpPr>
            <p:cNvPr id="20" name="流程图: 延期 19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4" name="流程图: 延期 13"/>
            <p:cNvSpPr/>
            <p:nvPr/>
          </p:nvSpPr>
          <p:spPr>
            <a:xfrm>
              <a:off x="811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06" y="8808"/>
              <a:ext cx="6178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执行InstantiationAwareBeanPostProcessor的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postProcessBeforeInstantiation()方法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（在实例化之前的后置处理）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0213" y="3554730"/>
            <a:ext cx="5429250" cy="655320"/>
            <a:chOff x="2003" y="8800"/>
            <a:chExt cx="8550" cy="1032"/>
          </a:xfrm>
        </p:grpSpPr>
        <p:sp>
          <p:nvSpPr>
            <p:cNvPr id="23" name="流程图: 延期 22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6" name="流程图: 延期 5"/>
            <p:cNvSpPr/>
            <p:nvPr/>
          </p:nvSpPr>
          <p:spPr>
            <a:xfrm>
              <a:off x="9590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58" y="8800"/>
              <a:ext cx="7834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实例化InstantiationAwareBeanPostProcessorAdapter实现类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（实例化感知的Bean后置处理器）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00973" y="2736850"/>
            <a:ext cx="3397250" cy="650240"/>
            <a:chOff x="2003" y="8808"/>
            <a:chExt cx="5350" cy="1024"/>
          </a:xfrm>
        </p:grpSpPr>
        <p:sp>
          <p:nvSpPr>
            <p:cNvPr id="31" name="流程图: 延期 30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2" name="流程图: 延期 31"/>
            <p:cNvSpPr/>
            <p:nvPr/>
          </p:nvSpPr>
          <p:spPr>
            <a:xfrm>
              <a:off x="6390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06" y="8808"/>
              <a:ext cx="4513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实例化BeanPostProcessor实现类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19413" y="1883410"/>
            <a:ext cx="2960370" cy="650240"/>
            <a:chOff x="2003" y="8808"/>
            <a:chExt cx="4662" cy="1024"/>
          </a:xfrm>
        </p:grpSpPr>
        <p:sp>
          <p:nvSpPr>
            <p:cNvPr id="35" name="流程图: 延期 3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6" name="流程图: 延期 35"/>
            <p:cNvSpPr/>
            <p:nvPr/>
          </p:nvSpPr>
          <p:spPr>
            <a:xfrm>
              <a:off x="5702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06" y="8808"/>
              <a:ext cx="3812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实例化BeanPostProcessor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（Bean后置处理器）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13660" y="999490"/>
            <a:ext cx="3571875" cy="650240"/>
            <a:chOff x="2003" y="8808"/>
            <a:chExt cx="5625" cy="1024"/>
          </a:xfrm>
        </p:grpSpPr>
        <p:sp>
          <p:nvSpPr>
            <p:cNvPr id="39" name="流程图: 延期 38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流程图: 延期 39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实例化BeanFactoryPostProcessor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（BeanFactory后置处理器）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472555" y="1004570"/>
            <a:ext cx="2415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BeanFactoryPostProcessor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会比Bean先实例化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7030" y="4312285"/>
            <a:ext cx="1548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</a:rPr>
              <a:t>在目标Bean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被实例化之前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先执行此处理器的逻辑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0540" y="693420"/>
            <a:ext cx="0" cy="601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125028" y="2004060"/>
            <a:ext cx="4370705" cy="650240"/>
            <a:chOff x="2003" y="8808"/>
            <a:chExt cx="6883" cy="1024"/>
          </a:xfrm>
        </p:grpSpPr>
        <p:sp>
          <p:nvSpPr>
            <p:cNvPr id="9" name="流程图: 延期 8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1" name="流程图: 延期 10"/>
            <p:cNvSpPr/>
            <p:nvPr/>
          </p:nvSpPr>
          <p:spPr>
            <a:xfrm>
              <a:off x="792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406" y="8808"/>
              <a:ext cx="6071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执行InstantiationAwareBeanPostProcessor的postProcessPropertyValues()方法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767070" y="1070610"/>
            <a:ext cx="1310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正式创建Bean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5930" y="1852930"/>
            <a:ext cx="163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</a:rPr>
              <a:t>在目标Bean被实例化之前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先执行此处理器的逻辑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2300" y="906780"/>
            <a:ext cx="2296160" cy="650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执行Bean的构造器</a:t>
            </a:r>
            <a:endParaRPr lang="zh-CN" altLang="en-US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575" y="101536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r>
              <a:rPr lang="en-US" altLang="zh-CN" sz="3200" i="1"/>
              <a:t>2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创</a:t>
            </a:r>
            <a:endParaRPr lang="zh-CN" altLang="en-US"/>
          </a:p>
          <a:p>
            <a:pPr algn="ctr"/>
            <a:r>
              <a:rPr lang="zh-CN" altLang="en-US"/>
              <a:t>建</a:t>
            </a:r>
            <a:endParaRPr lang="zh-CN" altLang="en-US"/>
          </a:p>
          <a:p>
            <a:pPr algn="ctr"/>
            <a:r>
              <a:rPr lang="zh-CN" altLang="en-US"/>
              <a:t>实</a:t>
            </a:r>
            <a:endParaRPr lang="zh-CN" altLang="en-US"/>
          </a:p>
          <a:p>
            <a:pPr algn="ctr"/>
            <a:r>
              <a:rPr lang="zh-CN" altLang="en-US"/>
              <a:t>例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663575" y="93916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直接连接符 31"/>
          <p:cNvCxnSpPr/>
          <p:nvPr/>
        </p:nvCxnSpPr>
        <p:spPr>
          <a:xfrm>
            <a:off x="4475480" y="822960"/>
            <a:ext cx="0" cy="601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90128" y="1854200"/>
            <a:ext cx="4370705" cy="650240"/>
            <a:chOff x="2003" y="8808"/>
            <a:chExt cx="6883" cy="1024"/>
          </a:xfrm>
        </p:grpSpPr>
        <p:sp>
          <p:nvSpPr>
            <p:cNvPr id="35" name="流程图: 延期 3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6" name="流程图: 延期 35"/>
            <p:cNvSpPr/>
            <p:nvPr/>
          </p:nvSpPr>
          <p:spPr>
            <a:xfrm>
              <a:off x="792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06" y="8808"/>
              <a:ext cx="6071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调用BeanNameAware的setBeanName()方法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327400" y="1000760"/>
            <a:ext cx="2296160" cy="6502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为Bean注入属性</a:t>
            </a:r>
            <a:endParaRPr lang="zh-CN" altLang="en-US" sz="14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78368" y="2687320"/>
            <a:ext cx="4594225" cy="650240"/>
            <a:chOff x="1651" y="8808"/>
            <a:chExt cx="7235" cy="1024"/>
          </a:xfrm>
        </p:grpSpPr>
        <p:sp>
          <p:nvSpPr>
            <p:cNvPr id="4" name="流程图: 延期 3"/>
            <p:cNvSpPr/>
            <p:nvPr/>
          </p:nvSpPr>
          <p:spPr>
            <a:xfrm rot="10800000">
              <a:off x="1651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6" name="流程图: 延期 5"/>
            <p:cNvSpPr/>
            <p:nvPr/>
          </p:nvSpPr>
          <p:spPr>
            <a:xfrm>
              <a:off x="792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83" y="8808"/>
              <a:ext cx="6294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调用BeanFactoryAware的setBeanFactory()方法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86685" y="3530600"/>
            <a:ext cx="3659505" cy="833120"/>
            <a:chOff x="2003" y="8808"/>
            <a:chExt cx="5763" cy="1024"/>
          </a:xfrm>
        </p:grpSpPr>
        <p:sp>
          <p:nvSpPr>
            <p:cNvPr id="20" name="流程图: 延期 19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4" name="流程图: 延期 13"/>
            <p:cNvSpPr/>
            <p:nvPr/>
          </p:nvSpPr>
          <p:spPr>
            <a:xfrm>
              <a:off x="68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06" y="8808"/>
              <a:ext cx="4892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执行BeanPostProcessor的postProcessBeforeInitialization()方法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（后置处理器再实例化之前的方法）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7093" y="4556760"/>
            <a:ext cx="4350385" cy="650240"/>
            <a:chOff x="1651" y="8808"/>
            <a:chExt cx="6851" cy="1024"/>
          </a:xfrm>
        </p:grpSpPr>
        <p:sp>
          <p:nvSpPr>
            <p:cNvPr id="23" name="流程图: 延期 22"/>
            <p:cNvSpPr/>
            <p:nvPr/>
          </p:nvSpPr>
          <p:spPr>
            <a:xfrm rot="10800000">
              <a:off x="1651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24" name="流程图: 延期 23"/>
            <p:cNvSpPr/>
            <p:nvPr/>
          </p:nvSpPr>
          <p:spPr>
            <a:xfrm>
              <a:off x="7539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83" y="8808"/>
              <a:ext cx="5959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调用InitializingBean的afterPropertieSet()方法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26" name="右中括号 25"/>
          <p:cNvSpPr/>
          <p:nvPr/>
        </p:nvSpPr>
        <p:spPr>
          <a:xfrm>
            <a:off x="6948805" y="2132965"/>
            <a:ext cx="76835" cy="98552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313295" y="2132965"/>
            <a:ext cx="1565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先设置Bean的name再设置创建Bean的Factory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71920" y="3200400"/>
            <a:ext cx="23101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所有初始化动作（如afterPropertiesSet、init-method等）回调之前，都将把BeanPostProcessor赋值给新创建的Bean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1150" y="4556760"/>
            <a:ext cx="20751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设置好所有的Bean属性之后，由BeanFactory调用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8835" y="104838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/>
            <a:r>
              <a:rPr lang="en-US" altLang="zh-CN" sz="3200" i="1"/>
              <a:t>3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依</a:t>
            </a:r>
            <a:endParaRPr lang="zh-CN" altLang="en-US"/>
          </a:p>
          <a:p>
            <a:pPr algn="ctr"/>
            <a:r>
              <a:rPr lang="zh-CN" altLang="en-US"/>
              <a:t>赖</a:t>
            </a:r>
            <a:endParaRPr lang="zh-CN" altLang="en-US"/>
          </a:p>
          <a:p>
            <a:pPr algn="ctr"/>
            <a:r>
              <a:rPr lang="zh-CN" altLang="en-US"/>
              <a:t>注</a:t>
            </a:r>
            <a:endParaRPr lang="zh-CN" altLang="en-US"/>
          </a:p>
          <a:p>
            <a:pPr algn="ctr"/>
            <a:r>
              <a:rPr lang="zh-CN" altLang="en-US"/>
              <a:t>入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38835" y="97218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59605" y="744855"/>
            <a:ext cx="0" cy="601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670175" y="1080135"/>
            <a:ext cx="3571875" cy="650240"/>
            <a:chOff x="2003" y="8808"/>
            <a:chExt cx="5625" cy="1024"/>
          </a:xfrm>
        </p:grpSpPr>
        <p:sp>
          <p:nvSpPr>
            <p:cNvPr id="17" name="流程图: 延期 16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流程图: 延期 17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调用Bean的init-method方法</a:t>
              </a:r>
              <a:endParaRPr lang="zh-CN" altLang="en-US" sz="1400">
                <a:sym typeface="+mn-ea"/>
              </a:endParaRPr>
            </a:p>
            <a:p>
              <a:pPr algn="ctr"/>
              <a:r>
                <a:rPr lang="zh-CN" altLang="en-US" sz="1400">
                  <a:sym typeface="+mn-ea"/>
                </a:rPr>
                <a:t>(在配置中属性指定的方法)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07260" y="1889125"/>
            <a:ext cx="4492625" cy="833120"/>
            <a:chOff x="2003" y="8808"/>
            <a:chExt cx="7075" cy="1024"/>
          </a:xfrm>
        </p:grpSpPr>
        <p:sp>
          <p:nvSpPr>
            <p:cNvPr id="9" name="流程图: 延期 8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1" name="流程图: 延期 10"/>
            <p:cNvSpPr/>
            <p:nvPr/>
          </p:nvSpPr>
          <p:spPr>
            <a:xfrm>
              <a:off x="811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406" y="8808"/>
              <a:ext cx="6178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执行BeanPostProcessor的postProcessAfterInitialization()方法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（Bean后置处理器在实例化之后执行）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07260" y="2911475"/>
            <a:ext cx="4492625" cy="833120"/>
            <a:chOff x="2003" y="8808"/>
            <a:chExt cx="7075" cy="1024"/>
          </a:xfrm>
        </p:grpSpPr>
        <p:sp>
          <p:nvSpPr>
            <p:cNvPr id="31" name="流程图: 延期 30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3" name="流程图: 延期 32"/>
            <p:cNvSpPr/>
            <p:nvPr/>
          </p:nvSpPr>
          <p:spPr>
            <a:xfrm>
              <a:off x="811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06" y="8808"/>
              <a:ext cx="6178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执行InstantiationAwareBeanPostProcessor的postProcessAfterInitialization()方法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（初始化感知后置处理器在实例化之后执行）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276600" y="3974465"/>
            <a:ext cx="2296160" cy="650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容器初始化成功</a:t>
            </a:r>
            <a:endParaRPr lang="zh-CN" altLang="en-US" sz="140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17235" y="3920490"/>
            <a:ext cx="1588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</a:rPr>
              <a:t>执行正常调用后，后面就是销毁Bean的逻辑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2091055" y="4091305"/>
            <a:ext cx="941070" cy="416560"/>
          </a:xfrm>
          <a:prstGeom prst="rightArrow">
            <a:avLst>
              <a:gd name="adj1" fmla="val 47865"/>
              <a:gd name="adj2" fmla="val 4501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091055" y="4697730"/>
            <a:ext cx="17608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</a:rPr>
              <a:t>我们自己写的业务逻辑，在此后可以正常执行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2640" y="106680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4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容</a:t>
            </a:r>
            <a:endParaRPr lang="zh-CN" altLang="en-US"/>
          </a:p>
          <a:p>
            <a:pPr algn="ctr"/>
            <a:r>
              <a:rPr lang="zh-CN" altLang="en-US"/>
              <a:t>器</a:t>
            </a:r>
            <a:endParaRPr lang="zh-CN" altLang="en-US"/>
          </a:p>
          <a:p>
            <a:pPr algn="ctr"/>
            <a:r>
              <a:rPr lang="zh-CN" altLang="en-US"/>
              <a:t>缓</a:t>
            </a:r>
            <a:endParaRPr lang="zh-CN" altLang="en-US"/>
          </a:p>
          <a:p>
            <a:pPr algn="ctr"/>
            <a:r>
              <a:rPr lang="zh-CN" altLang="en-US"/>
              <a:t>存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flipV="1">
            <a:off x="802640" y="99060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992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请解释Spring Bean的生命周期全过程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03090" y="840740"/>
            <a:ext cx="0" cy="13049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648585" y="1045210"/>
            <a:ext cx="3571875" cy="650240"/>
            <a:chOff x="2003" y="8808"/>
            <a:chExt cx="5625" cy="1024"/>
          </a:xfrm>
        </p:grpSpPr>
        <p:sp>
          <p:nvSpPr>
            <p:cNvPr id="5" name="流程图: 延期 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流程图: 延期 5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调用DiposibleBean的destory()方法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17738" y="2152650"/>
            <a:ext cx="4370705" cy="650240"/>
            <a:chOff x="2003" y="8808"/>
            <a:chExt cx="6883" cy="1024"/>
          </a:xfrm>
        </p:grpSpPr>
        <p:sp>
          <p:nvSpPr>
            <p:cNvPr id="35" name="流程图: 延期 3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6" name="流程图: 延期 35"/>
            <p:cNvSpPr/>
            <p:nvPr/>
          </p:nvSpPr>
          <p:spPr>
            <a:xfrm>
              <a:off x="792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06" y="8808"/>
              <a:ext cx="6071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调用Bean的destory-method方法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(在配置中属性指定的方法)</a:t>
              </a:r>
              <a:endParaRPr lang="zh-CN" altLang="en-US" sz="1400"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588760" y="1106170"/>
            <a:ext cx="198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tx1"/>
                </a:solidFill>
              </a:rPr>
              <a:t>被BeanFactory调用，最终销毁单例对象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6125" y="112141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5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销</a:t>
            </a:r>
            <a:endParaRPr lang="zh-CN" altLang="en-US"/>
          </a:p>
          <a:p>
            <a:pPr algn="ctr"/>
            <a:r>
              <a:rPr lang="zh-CN" altLang="en-US"/>
              <a:t>毁</a:t>
            </a:r>
            <a:endParaRPr lang="zh-CN" altLang="en-US"/>
          </a:p>
          <a:p>
            <a:pPr algn="ctr"/>
            <a:r>
              <a:rPr lang="zh-CN" altLang="en-US"/>
              <a:t>实</a:t>
            </a:r>
            <a:endParaRPr lang="zh-CN" altLang="en-US"/>
          </a:p>
          <a:p>
            <a:pPr algn="ctr"/>
            <a:r>
              <a:rPr lang="zh-CN" altLang="en-US"/>
              <a:t>例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746125" y="104521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840" y="2350135"/>
            <a:ext cx="12068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Spring为何需要三级缓存解决循环依赖，而不是二级缓存？</a:t>
            </a:r>
            <a:endParaRPr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Spring为何需要三级缓存解决循环依赖，而不是二级缓存？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341245" y="2150745"/>
            <a:ext cx="2913380" cy="10147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class BeanA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{  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    @Autowired BeanB b;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34455" y="2150745"/>
            <a:ext cx="2852420" cy="1015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class BeanB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{   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  @Autowired BeanA a;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曲线连接符 10"/>
          <p:cNvCxnSpPr>
            <a:stCxn id="2" idx="0"/>
            <a:endCxn id="4" idx="0"/>
          </p:cNvCxnSpPr>
          <p:nvPr/>
        </p:nvCxnSpPr>
        <p:spPr>
          <a:xfrm rot="16200000">
            <a:off x="5829300" y="119380"/>
            <a:ext cx="3175" cy="4062730"/>
          </a:xfrm>
          <a:prstGeom prst="curvedConnector3">
            <a:avLst>
              <a:gd name="adj1" fmla="val 20990000"/>
            </a:avLst>
          </a:prstGeom>
          <a:ln w="25400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>
            <a:off x="5830888" y="1133793"/>
            <a:ext cx="635" cy="4062730"/>
          </a:xfrm>
          <a:prstGeom prst="curvedConnector3">
            <a:avLst>
              <a:gd name="adj1" fmla="val -127000000"/>
            </a:avLst>
          </a:prstGeom>
          <a:ln w="25400">
            <a:solidFill>
              <a:schemeClr val="tx1"/>
            </a:solidFill>
            <a:prstDash val="sysDash"/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54625" y="1303655"/>
            <a:ext cx="9448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765" y="3825240"/>
            <a:ext cx="9448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0810" y="4748530"/>
            <a:ext cx="4144010" cy="542925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  <a:gs pos="26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相互依赖</a:t>
            </a:r>
            <a:endParaRPr lang="zh-CN" alt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012951" y="370840"/>
            <a:ext cx="15481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b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Spring</a:t>
            </a:r>
            <a:r>
              <a:rPr lang="zh-CN" sz="2000" b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概述</a:t>
            </a:r>
            <a:endParaRPr lang="zh-CN" sz="2000" b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5560" y="2887345"/>
            <a:ext cx="9037955" cy="93091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31645" y="3031490"/>
            <a:ext cx="8167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Spring特点: 方便解耦，简化开发；AOP编程支持；方便程序测试；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方便和其他框架整合等等；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5560" y="1647190"/>
            <a:ext cx="8966835" cy="56007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1645" y="1745615"/>
            <a:ext cx="7556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轻量级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开源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javaEE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框架，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简化企业应用开发的复杂性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95350" y="1640840"/>
            <a:ext cx="706120" cy="566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5350" y="2881630"/>
            <a:ext cx="706120" cy="9340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1760" y="4531360"/>
            <a:ext cx="8966835" cy="56007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8005" y="4622165"/>
            <a:ext cx="7556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源码经典学习范例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设计精妙，结构清晰、匠心独运；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5350" y="4515485"/>
            <a:ext cx="706120" cy="566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10" name="图片 9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Spring为何需要三级缓存解决循环依赖，而不是二级缓存？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27555" y="1874520"/>
            <a:ext cx="2913380" cy="1089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class BeanA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{  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@Autowired BeanB b;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14190" y="3328670"/>
            <a:ext cx="3065145" cy="1290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class BeanB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{ 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@Autowired BeanA a;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@Autowired BeanC c;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44615" y="1905000"/>
            <a:ext cx="2994660" cy="1089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class BeanC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{      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@Autowired BeanA a;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3" name="曲线连接符 22"/>
          <p:cNvCxnSpPr>
            <a:stCxn id="20" idx="2"/>
            <a:endCxn id="21" idx="1"/>
          </p:cNvCxnSpPr>
          <p:nvPr/>
        </p:nvCxnSpPr>
        <p:spPr>
          <a:xfrm rot="5400000" flipV="1">
            <a:off x="3394075" y="3053715"/>
            <a:ext cx="1010285" cy="829945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1" idx="3"/>
            <a:endCxn id="22" idx="2"/>
          </p:cNvCxnSpPr>
          <p:nvPr/>
        </p:nvCxnSpPr>
        <p:spPr>
          <a:xfrm flipV="1">
            <a:off x="7379335" y="2994025"/>
            <a:ext cx="562610" cy="979805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2" idx="0"/>
            <a:endCxn id="20" idx="0"/>
          </p:cNvCxnSpPr>
          <p:nvPr/>
        </p:nvCxnSpPr>
        <p:spPr>
          <a:xfrm rot="16200000" flipV="1">
            <a:off x="5697855" y="-339090"/>
            <a:ext cx="30480" cy="4457700"/>
          </a:xfrm>
          <a:prstGeom prst="curvedConnector3">
            <a:avLst>
              <a:gd name="adj1" fmla="val 2381250"/>
            </a:avLst>
          </a:prstGeom>
          <a:ln w="25400">
            <a:solidFill>
              <a:schemeClr val="bg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1" idx="0"/>
            <a:endCxn id="20" idx="3"/>
          </p:cNvCxnSpPr>
          <p:nvPr/>
        </p:nvCxnSpPr>
        <p:spPr>
          <a:xfrm rot="16200000" flipV="1">
            <a:off x="4939348" y="2420938"/>
            <a:ext cx="909320" cy="906145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08905" y="2689860"/>
            <a:ext cx="9448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80325" y="3447415"/>
            <a:ext cx="9575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  <a:sym typeface="+mn-ea"/>
              </a:rPr>
              <a:t>B</a:t>
            </a:r>
            <a:r>
              <a:rPr lang="en-US">
                <a:solidFill>
                  <a:schemeClr val="bg1"/>
                </a:solidFill>
                <a:sym typeface="+mn-ea"/>
              </a:rPr>
              <a:t>依赖</a:t>
            </a:r>
            <a:r>
              <a:rPr lang="en-US">
                <a:solidFill>
                  <a:schemeClr val="bg1"/>
                </a:solidFill>
                <a:sym typeface="+mn-ea"/>
              </a:rPr>
              <a:t>C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34305" y="991870"/>
            <a:ext cx="9575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52775" y="3285490"/>
            <a:ext cx="9448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09340" y="4759960"/>
            <a:ext cx="4144010" cy="542925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  <a:gs pos="26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三者间依赖</a:t>
            </a:r>
            <a:endParaRPr lang="zh-CN" alt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Spring为何需要三级缓存解决循环依赖，而不是二级缓存？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27145" y="1387475"/>
            <a:ext cx="2913380" cy="10890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sz="1600">
                <a:latin typeface="Consolas" panose="020B0609020204030204" charset="0"/>
                <a:cs typeface="Consolas" panose="020B0609020204030204" charset="0"/>
                <a:sym typeface="+mn-ea"/>
              </a:rPr>
              <a:t>class BeanA{   </a:t>
            </a:r>
            <a:endParaRPr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600">
                <a:latin typeface="Consolas" panose="020B0609020204030204" charset="0"/>
                <a:cs typeface="Consolas" panose="020B0609020204030204" charset="0"/>
                <a:sym typeface="+mn-ea"/>
              </a:rPr>
              <a:t>   @Autowired BeanA a;</a:t>
            </a:r>
            <a:endParaRPr sz="1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1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1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5" name="曲线连接符 4"/>
          <p:cNvCxnSpPr>
            <a:stCxn id="2" idx="2"/>
            <a:endCxn id="2" idx="3"/>
          </p:cNvCxnSpPr>
          <p:nvPr/>
        </p:nvCxnSpPr>
        <p:spPr>
          <a:xfrm rot="5400000" flipH="1" flipV="1">
            <a:off x="5740083" y="1476058"/>
            <a:ext cx="544195" cy="1456690"/>
          </a:xfrm>
          <a:prstGeom prst="curvedConnector4">
            <a:avLst>
              <a:gd name="adj1" fmla="val -43699"/>
              <a:gd name="adj2" fmla="val 116325"/>
            </a:avLst>
          </a:prstGeom>
          <a:ln w="2540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10300" y="2759710"/>
            <a:ext cx="944880" cy="368300"/>
          </a:xfrm>
          <a:prstGeom prst="rect">
            <a:avLst/>
          </a:prstGeom>
          <a:solidFill>
            <a:srgbClr val="292929"/>
          </a:solidFill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依赖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5215" y="4276090"/>
            <a:ext cx="4144010" cy="542925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  <a:gs pos="26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自我依赖</a:t>
            </a:r>
            <a:endParaRPr lang="zh-CN" altLang="en-US" sz="2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8170" y="5547360"/>
            <a:ext cx="1132205" cy="1132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Spring为何需要三级缓存解决循环依赖，而不是二级缓存？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1280" y="2129790"/>
            <a:ext cx="7903845" cy="68008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95120" y="2313940"/>
            <a:ext cx="6475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多例Bean通过setter注入的情况，不能解决循环依赖问题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1850" y="2138045"/>
            <a:ext cx="600710" cy="6889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sz="28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1280" y="2989580"/>
            <a:ext cx="7903845" cy="68008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95120" y="3136900"/>
            <a:ext cx="6475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构造器注入的Bean的情况，不能解决循环依赖问题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1850" y="2997835"/>
            <a:ext cx="600710" cy="6889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sz="28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1280" y="3986530"/>
            <a:ext cx="7903845" cy="68008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595120" y="4140200"/>
            <a:ext cx="6475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设置了@DependsOn的Bean的情况不能解决循环依赖问题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31850" y="3994785"/>
            <a:ext cx="600710" cy="6889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sz="2800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4540" y="1350645"/>
            <a:ext cx="9538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Spring中哪些情况下，不能解决循环依赖问题？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48230" y="2401570"/>
            <a:ext cx="5839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AOP</a:t>
            </a:r>
            <a:endParaRPr lang="zh-CN" altLang="en-US" sz="4000" b="1" dirty="0">
              <a:solidFill>
                <a:srgbClr val="F2934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485" y="2063115"/>
            <a:ext cx="971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i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3</a:t>
            </a:r>
            <a:endParaRPr lang="en-US" altLang="zh-CN" sz="8800" i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043431" y="370840"/>
            <a:ext cx="1487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什么是</a:t>
            </a:r>
            <a:r>
              <a:rPr lang="en-US" altLang="zh-CN" sz="2000" b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AOP</a:t>
            </a:r>
            <a:endParaRPr lang="en-US" altLang="zh-CN" sz="2000" b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75" y="1213485"/>
            <a:ext cx="111994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None/>
            </a:pPr>
            <a:r>
              <a:rPr lang="zh-CN" altLang="en-US" sz="2000"/>
              <a:t>AOP的全称是 Aspect-Oriented Programming，即面向切面编程（也称面向方面编程）。它是面向对象编程的一种补充，目前已成为一种比较成熟的编程方式。在传统的业务处理代码中，通常会进行事务处理、日志记录等操作。为了解决这一问题，AOP的思想随之产生。AOP采取横向抽取机制，将分散在各个方法中的重复代码提取出来，然后在程序编译或运行时，再将这些提取出来的代码应用到需要执行的地方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87375" y="4856480"/>
            <a:ext cx="1119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zh-CN" altLang="en-US" sz="2000" b="1"/>
              <a:t>可以给动态的给原有目标类的方法做多重增强</a:t>
            </a:r>
            <a:endParaRPr lang="zh-CN" altLang="en-US" sz="2000" b="1"/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840" y="2350135"/>
            <a:ext cx="12068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None/>
            </a:pPr>
            <a:r>
              <a:rPr sz="6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488440" y="2579370"/>
            <a:ext cx="1796415" cy="1504315"/>
          </a:xfrm>
          <a:prstGeom prst="chevron">
            <a:avLst>
              <a:gd name="adj" fmla="val 30392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2400" b="1">
                <a:sym typeface="+mn-ea"/>
              </a:rPr>
              <a:t>创建</a:t>
            </a:r>
            <a:endParaRPr lang="zh-CN" altLang="en-US" sz="2400" b="1" strike="noStrike" noProof="1"/>
          </a:p>
          <a:p>
            <a:pPr algn="ctr" fontAlgn="auto"/>
            <a:r>
              <a:rPr lang="zh-CN" altLang="en-US" sz="2400" b="1" strike="noStrike" noProof="1"/>
              <a:t>代理</a:t>
            </a:r>
            <a:endParaRPr lang="zh-CN" altLang="en-US" sz="2400" b="1" strike="noStrike" noProof="1"/>
          </a:p>
          <a:p>
            <a:pPr algn="ctr" fontAlgn="auto"/>
            <a:r>
              <a:rPr lang="zh-CN" altLang="en-US" sz="2400" b="1" strike="noStrike" noProof="1"/>
              <a:t>对象</a:t>
            </a:r>
            <a:endParaRPr lang="zh-CN" altLang="en-US" sz="2400" b="1" strike="noStrike" noProof="1"/>
          </a:p>
        </p:txBody>
      </p:sp>
      <p:sp>
        <p:nvSpPr>
          <p:cNvPr id="15" name="文本框 14"/>
          <p:cNvSpPr txBox="1"/>
          <p:nvPr/>
        </p:nvSpPr>
        <p:spPr>
          <a:xfrm>
            <a:off x="2028190" y="167894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1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0930" y="167640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2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3670" y="167767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3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6410" y="168021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4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128010" y="2579370"/>
            <a:ext cx="1796415" cy="1504315"/>
          </a:xfrm>
          <a:prstGeom prst="chevron">
            <a:avLst>
              <a:gd name="adj" fmla="val 30392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2400" b="1">
                <a:sym typeface="+mn-ea"/>
              </a:rPr>
              <a:t>拦截目标对象</a:t>
            </a:r>
            <a:endParaRPr lang="zh-CN" altLang="en-US" sz="2400" b="1">
              <a:sym typeface="+mn-ea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767580" y="2579370"/>
            <a:ext cx="1796415" cy="1504315"/>
          </a:xfrm>
          <a:prstGeom prst="chevron">
            <a:avLst>
              <a:gd name="adj" fmla="val 30392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2400" b="1">
                <a:sym typeface="+mn-ea"/>
              </a:rPr>
              <a:t>调用代理对象</a:t>
            </a:r>
            <a:endParaRPr lang="zh-CN" altLang="en-US" sz="2400" b="1">
              <a:sym typeface="+mn-ea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6407150" y="2579370"/>
            <a:ext cx="1796415" cy="1504315"/>
          </a:xfrm>
          <a:prstGeom prst="chevron">
            <a:avLst>
              <a:gd name="adj" fmla="val 30392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2400" b="1">
                <a:sym typeface="+mn-ea"/>
              </a:rPr>
              <a:t>调用目标对象</a:t>
            </a:r>
            <a:endParaRPr lang="zh-CN" altLang="en-US" sz="2400" b="1">
              <a:sym typeface="+mn-ea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9150" y="103949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1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创</a:t>
            </a:r>
            <a:endParaRPr lang="zh-CN" altLang="en-US"/>
          </a:p>
          <a:p>
            <a:pPr algn="ctr"/>
            <a:r>
              <a:rPr lang="zh-CN" altLang="en-US"/>
              <a:t>建</a:t>
            </a:r>
            <a:endParaRPr lang="zh-CN" altLang="en-US"/>
          </a:p>
          <a:p>
            <a:pPr algn="ctr"/>
            <a:r>
              <a:rPr lang="zh-CN" altLang="en-US"/>
              <a:t>代</a:t>
            </a:r>
            <a:endParaRPr lang="zh-CN" altLang="en-US"/>
          </a:p>
          <a:p>
            <a:pPr algn="ctr"/>
            <a:r>
              <a:rPr lang="zh-CN" altLang="en-US"/>
              <a:t>理</a:t>
            </a:r>
            <a:endParaRPr lang="zh-CN" altLang="en-US"/>
          </a:p>
          <a:p>
            <a:pPr algn="ctr"/>
            <a:r>
              <a:rPr lang="zh-CN" altLang="en-US"/>
              <a:t>对</a:t>
            </a:r>
            <a:endParaRPr lang="zh-CN" altLang="en-US"/>
          </a:p>
          <a:p>
            <a:pPr algn="ctr"/>
            <a:r>
              <a:rPr lang="zh-CN" altLang="en-US"/>
              <a:t>象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819150" y="96329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476115" y="1581150"/>
            <a:ext cx="0" cy="515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2726373" y="4495800"/>
            <a:ext cx="3397250" cy="650240"/>
            <a:chOff x="2003" y="8808"/>
            <a:chExt cx="5350" cy="1024"/>
          </a:xfrm>
        </p:grpSpPr>
        <p:sp>
          <p:nvSpPr>
            <p:cNvPr id="31" name="流程图: 延期 30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2" name="流程图: 延期 31"/>
            <p:cNvSpPr/>
            <p:nvPr/>
          </p:nvSpPr>
          <p:spPr>
            <a:xfrm>
              <a:off x="6390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06" y="8808"/>
              <a:ext cx="4513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选择代理策略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68943" y="2729230"/>
            <a:ext cx="2960370" cy="650240"/>
            <a:chOff x="2003" y="8808"/>
            <a:chExt cx="4662" cy="1024"/>
          </a:xfrm>
        </p:grpSpPr>
        <p:sp>
          <p:nvSpPr>
            <p:cNvPr id="35" name="流程图: 延期 3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6" name="流程图: 延期 35"/>
            <p:cNvSpPr/>
            <p:nvPr/>
          </p:nvSpPr>
          <p:spPr>
            <a:xfrm>
              <a:off x="5702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06" y="8808"/>
              <a:ext cx="3812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调用ProxyFactory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创建代理Bean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76525" y="963295"/>
            <a:ext cx="3571875" cy="650240"/>
            <a:chOff x="2003" y="8808"/>
            <a:chExt cx="5625" cy="1024"/>
          </a:xfrm>
        </p:grpSpPr>
        <p:sp>
          <p:nvSpPr>
            <p:cNvPr id="39" name="流程图: 延期 38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流程图: 延期 39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调用getBean()</a:t>
              </a:r>
              <a:endParaRPr lang="zh-CN" altLang="en-US" sz="1400">
                <a:sym typeface="+mn-ea"/>
              </a:endParaRPr>
            </a:p>
          </p:txBody>
        </p:sp>
      </p:grp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480" y="106489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2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拦</a:t>
            </a:r>
            <a:endParaRPr lang="zh-CN" altLang="en-US"/>
          </a:p>
          <a:p>
            <a:pPr algn="ctr"/>
            <a:r>
              <a:rPr lang="zh-CN" altLang="en-US"/>
              <a:t>截</a:t>
            </a:r>
            <a:endParaRPr lang="zh-CN" altLang="en-US"/>
          </a:p>
          <a:p>
            <a:pPr algn="ctr"/>
            <a:r>
              <a:rPr lang="zh-CN" altLang="en-US"/>
              <a:t>目</a:t>
            </a:r>
            <a:endParaRPr lang="zh-CN" altLang="en-US"/>
          </a:p>
          <a:p>
            <a:pPr algn="ctr"/>
            <a:r>
              <a:rPr lang="zh-CN" altLang="en-US"/>
              <a:t>标</a:t>
            </a:r>
            <a:endParaRPr lang="zh-CN" altLang="en-US"/>
          </a:p>
          <a:p>
            <a:pPr algn="ctr"/>
            <a:r>
              <a:rPr lang="zh-CN" altLang="en-US"/>
              <a:t>对</a:t>
            </a:r>
            <a:endParaRPr lang="zh-CN" altLang="en-US"/>
          </a:p>
          <a:p>
            <a:pPr algn="ctr"/>
            <a:r>
              <a:rPr lang="zh-CN" altLang="en-US"/>
              <a:t>象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V="1">
            <a:off x="792480" y="98869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449445" y="1606550"/>
            <a:ext cx="0" cy="515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703" y="4521200"/>
            <a:ext cx="3397250" cy="650240"/>
            <a:chOff x="2003" y="8808"/>
            <a:chExt cx="5350" cy="1024"/>
          </a:xfrm>
        </p:grpSpPr>
        <p:sp>
          <p:nvSpPr>
            <p:cNvPr id="7" name="流程图: 延期 6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8" name="流程图: 延期 7"/>
            <p:cNvSpPr/>
            <p:nvPr/>
          </p:nvSpPr>
          <p:spPr>
            <a:xfrm>
              <a:off x="6390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06" y="8808"/>
              <a:ext cx="4513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触发MethodInvocation的</a:t>
              </a:r>
              <a:endParaRPr lang="zh-CN" altLang="en-US" sz="1400"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proceed()方法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42273" y="2754630"/>
            <a:ext cx="2960370" cy="650240"/>
            <a:chOff x="2003" y="8808"/>
            <a:chExt cx="4662" cy="1024"/>
          </a:xfrm>
        </p:grpSpPr>
        <p:sp>
          <p:nvSpPr>
            <p:cNvPr id="12" name="流程图: 延期 11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4" name="流程图: 延期 13"/>
            <p:cNvSpPr/>
            <p:nvPr/>
          </p:nvSpPr>
          <p:spPr>
            <a:xfrm>
              <a:off x="5702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400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406" y="8808"/>
              <a:ext cx="3812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400">
                  <a:sym typeface="+mn-ea"/>
                </a:rPr>
                <a:t>调用InvocationHandler的invoke()方法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49855" y="988695"/>
            <a:ext cx="3571875" cy="650240"/>
            <a:chOff x="2003" y="8808"/>
            <a:chExt cx="5625" cy="1024"/>
          </a:xfrm>
        </p:grpSpPr>
        <p:sp>
          <p:nvSpPr>
            <p:cNvPr id="17" name="流程图: 延期 16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流程图: 延期 17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AopProxy对象拦截</a:t>
              </a:r>
              <a:endParaRPr lang="zh-CN" altLang="en-US" sz="1400">
                <a:sym typeface="+mn-ea"/>
              </a:endParaRPr>
            </a:p>
          </p:txBody>
        </p:sp>
      </p:grp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700" y="104648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3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调</a:t>
            </a:r>
            <a:endParaRPr lang="zh-CN" altLang="en-US"/>
          </a:p>
          <a:p>
            <a:pPr algn="ctr"/>
            <a:r>
              <a:rPr lang="zh-CN" altLang="en-US"/>
              <a:t>用</a:t>
            </a:r>
            <a:endParaRPr lang="zh-CN" altLang="en-US"/>
          </a:p>
          <a:p>
            <a:pPr algn="ctr"/>
            <a:r>
              <a:rPr lang="zh-CN" altLang="en-US"/>
              <a:t>代</a:t>
            </a:r>
            <a:endParaRPr lang="zh-CN" altLang="en-US"/>
          </a:p>
          <a:p>
            <a:pPr algn="ctr"/>
            <a:r>
              <a:rPr lang="zh-CN" altLang="en-US"/>
              <a:t>理</a:t>
            </a:r>
            <a:endParaRPr lang="zh-CN" altLang="en-US"/>
          </a:p>
          <a:p>
            <a:pPr algn="ctr"/>
            <a:r>
              <a:rPr lang="zh-CN" altLang="en-US"/>
              <a:t>对</a:t>
            </a:r>
            <a:endParaRPr lang="zh-CN" altLang="en-US"/>
          </a:p>
          <a:p>
            <a:pPr algn="ctr"/>
            <a:r>
              <a:rPr lang="zh-CN" altLang="en-US"/>
              <a:t>象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774700" y="97028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431665" y="1588135"/>
            <a:ext cx="0" cy="515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632075" y="970280"/>
            <a:ext cx="3571875" cy="650240"/>
            <a:chOff x="2003" y="8808"/>
            <a:chExt cx="5625" cy="1024"/>
          </a:xfrm>
        </p:grpSpPr>
        <p:sp>
          <p:nvSpPr>
            <p:cNvPr id="21" name="流程图: 延期 20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流程图: 延期 21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反射调用</a:t>
              </a:r>
              <a:r>
                <a:rPr lang="en-US" altLang="zh-CN" sz="1400">
                  <a:sym typeface="+mn-ea"/>
                </a:rPr>
                <a:t>Advice</a:t>
              </a:r>
              <a:r>
                <a:rPr lang="zh-CN" altLang="en-US" sz="1400">
                  <a:sym typeface="+mn-ea"/>
                </a:rPr>
                <a:t>对象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77160" y="2624455"/>
            <a:ext cx="3571875" cy="650240"/>
            <a:chOff x="2003" y="8808"/>
            <a:chExt cx="5625" cy="1024"/>
          </a:xfrm>
        </p:grpSpPr>
        <p:sp>
          <p:nvSpPr>
            <p:cNvPr id="25" name="流程图: 延期 24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流程图: 延期 26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执行织入代码</a:t>
              </a:r>
              <a:endParaRPr lang="zh-CN" altLang="en-US" sz="1400">
                <a:sym typeface="+mn-ea"/>
              </a:endParaRPr>
            </a:p>
          </p:txBody>
        </p:sp>
      </p:grp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48230" y="2401570"/>
            <a:ext cx="5839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IoC</a:t>
            </a:r>
            <a:r>
              <a:rPr lang="zh-CN" altLang="en-US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容器</a:t>
            </a:r>
            <a:endParaRPr lang="zh-CN" altLang="en-US" sz="4000" b="1" dirty="0">
              <a:solidFill>
                <a:srgbClr val="F2934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485" y="2063115"/>
            <a:ext cx="971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i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2</a:t>
            </a:r>
            <a:endParaRPr lang="en-US" altLang="zh-CN" sz="8800" i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480" y="135699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4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调</a:t>
            </a:r>
            <a:endParaRPr lang="zh-CN" altLang="en-US"/>
          </a:p>
          <a:p>
            <a:pPr algn="ctr"/>
            <a:r>
              <a:rPr lang="zh-CN" altLang="en-US"/>
              <a:t>用</a:t>
            </a:r>
            <a:endParaRPr lang="zh-CN" altLang="en-US"/>
          </a:p>
          <a:p>
            <a:pPr algn="ctr"/>
            <a:r>
              <a:rPr lang="zh-CN" altLang="en-US"/>
              <a:t>目</a:t>
            </a:r>
            <a:endParaRPr lang="zh-CN" altLang="en-US"/>
          </a:p>
          <a:p>
            <a:pPr algn="ctr"/>
            <a:r>
              <a:rPr lang="zh-CN" altLang="en-US"/>
              <a:t>标</a:t>
            </a:r>
            <a:endParaRPr lang="zh-CN" altLang="en-US"/>
          </a:p>
          <a:p>
            <a:pPr algn="ctr"/>
            <a:r>
              <a:rPr lang="zh-CN" altLang="en-US"/>
              <a:t>对</a:t>
            </a:r>
            <a:endParaRPr lang="zh-CN" altLang="en-US"/>
          </a:p>
          <a:p>
            <a:pPr algn="ctr"/>
            <a:r>
              <a:rPr lang="zh-CN" altLang="en-US"/>
              <a:t>象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V="1">
            <a:off x="792480" y="128079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449445" y="1898650"/>
            <a:ext cx="0" cy="10363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649855" y="1280795"/>
            <a:ext cx="3571875" cy="650240"/>
            <a:chOff x="2003" y="8808"/>
            <a:chExt cx="5625" cy="1024"/>
          </a:xfrm>
        </p:grpSpPr>
        <p:sp>
          <p:nvSpPr>
            <p:cNvPr id="14" name="流程图: 延期 13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流程图: 延期 14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400">
                  <a:sym typeface="+mn-ea"/>
                </a:rPr>
                <a:t>执行</a:t>
              </a:r>
              <a:r>
                <a:rPr sz="1400">
                  <a:sym typeface="+mn-ea"/>
                </a:rPr>
                <a:t>MethodInterceptor的</a:t>
              </a:r>
              <a:endParaRPr sz="1400">
                <a:sym typeface="+mn-ea"/>
              </a:endParaRPr>
            </a:p>
            <a:p>
              <a:pPr algn="ctr"/>
              <a:r>
                <a:rPr sz="1400">
                  <a:sym typeface="+mn-ea"/>
                </a:rPr>
                <a:t>invoke()</a:t>
              </a:r>
              <a:r>
                <a:rPr lang="zh-CN" sz="1400">
                  <a:sym typeface="+mn-ea"/>
                </a:rPr>
                <a:t>方法</a:t>
              </a:r>
              <a:endParaRPr lang="zh-CN" sz="1400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94940" y="2934970"/>
            <a:ext cx="3571875" cy="650240"/>
            <a:chOff x="2003" y="8808"/>
            <a:chExt cx="5625" cy="1024"/>
          </a:xfrm>
        </p:grpSpPr>
        <p:sp>
          <p:nvSpPr>
            <p:cNvPr id="18" name="流程图: 延期 17"/>
            <p:cNvSpPr/>
            <p:nvPr/>
          </p:nvSpPr>
          <p:spPr>
            <a:xfrm rot="10800000">
              <a:off x="2003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流程图: 延期 18"/>
            <p:cNvSpPr/>
            <p:nvPr/>
          </p:nvSpPr>
          <p:spPr>
            <a:xfrm>
              <a:off x="6665" y="8808"/>
              <a:ext cx="963" cy="1024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06" y="8808"/>
              <a:ext cx="4720" cy="1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调用目标对象</a:t>
              </a:r>
              <a:endParaRPr lang="zh-CN" altLang="en-US" sz="1400">
                <a:sym typeface="+mn-ea"/>
              </a:endParaRPr>
            </a:p>
          </p:txBody>
        </p:sp>
      </p:grp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被面试官问烂的Spring AOP原理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6575" y="4193540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8500" y="4295140"/>
            <a:ext cx="5126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负责执行拦截器链，在proceed()方法中执行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1515" y="4192270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MethodInvocation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6575" y="3467735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8500" y="3568065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封装织入代码片段的回调方法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1515" y="3465195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切面通知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940" y="2741930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37865" y="2840990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在我们自己写的业务代码增加的代码片段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0880" y="2738120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织入代码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75940" y="2016125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37865" y="2113915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我们自己写的业务代码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0880" y="2011045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目标对象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5940" y="1299845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38500" y="1396365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由Spring代理策略生成的对象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0880" y="1293495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代理对象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5940" y="4966970"/>
            <a:ext cx="603821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37865" y="5069840"/>
            <a:ext cx="5998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负责执行织入的代码片段，在invoke()方法中执行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90880" y="4966970"/>
            <a:ext cx="248602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MethodInterceptor</a:t>
            </a:r>
            <a:endParaRPr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48230" y="2401570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4000" b="1">
                <a:solidFill>
                  <a:srgbClr val="F2934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Spring MVC</a:t>
            </a:r>
            <a:endParaRPr lang="zh-CN" altLang="en-US" sz="4000" b="1" dirty="0">
              <a:solidFill>
                <a:srgbClr val="F2934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485" y="2063115"/>
            <a:ext cx="971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i="1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4</a:t>
            </a:r>
            <a:endParaRPr lang="en-US" altLang="zh-CN" sz="8800" i="1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lang="zh-CN" sz="2000">
                <a:solidFill>
                  <a:schemeClr val="tx1"/>
                </a:solidFill>
                <a:sym typeface="+mn-ea"/>
              </a:rPr>
              <a:t>请简述Spring MVC的执行流程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023620" y="2694305"/>
            <a:ext cx="2566035" cy="915035"/>
          </a:xfrm>
          <a:prstGeom prst="chevr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zh-CN" altLang="en-US" sz="2400" b="1" strike="noStrike" noProof="1"/>
              <a:t>配置阶段</a:t>
            </a:r>
            <a:endParaRPr lang="zh-CN" altLang="en-US" sz="2400" b="1" strike="noStrike" noProof="1"/>
          </a:p>
        </p:txBody>
      </p:sp>
      <p:sp>
        <p:nvSpPr>
          <p:cNvPr id="3" name="燕尾形 2"/>
          <p:cNvSpPr/>
          <p:nvPr/>
        </p:nvSpPr>
        <p:spPr>
          <a:xfrm>
            <a:off x="3400425" y="2694940"/>
            <a:ext cx="2739390" cy="915035"/>
          </a:xfrm>
          <a:prstGeom prst="chevr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初始化阶段</a:t>
            </a:r>
            <a:endParaRPr lang="zh-CN" altLang="en-US" sz="2400" b="1"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5950585" y="2694940"/>
            <a:ext cx="2485390" cy="915035"/>
          </a:xfrm>
          <a:prstGeom prst="chevr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ym typeface="+mn-ea"/>
              </a:rPr>
              <a:t>运行阶段</a:t>
            </a:r>
            <a:endParaRPr lang="zh-CN" altLang="en-US" sz="24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9940" y="165163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1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23105" y="165163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2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6265" y="165163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i="1">
                <a:solidFill>
                  <a:schemeClr val="tx1"/>
                </a:solidFill>
              </a:rPr>
              <a:t>3</a:t>
            </a:r>
            <a:endParaRPr lang="en-US" altLang="zh-CN" sz="4400" i="1">
              <a:solidFill>
                <a:schemeClr val="tx1"/>
              </a:solidFill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lang="zh-CN" sz="2000">
                <a:solidFill>
                  <a:schemeClr val="tx1"/>
                </a:solidFill>
                <a:sym typeface="+mn-ea"/>
              </a:rPr>
              <a:t>请简述Spring MVC的执行流程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46"/>
          <p:cNvSpPr txBox="1"/>
          <p:nvPr/>
        </p:nvSpPr>
        <p:spPr>
          <a:xfrm>
            <a:off x="5450205" y="1333183"/>
            <a:ext cx="208280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DispatcherServlet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6" name="文本框 47"/>
          <p:cNvSpPr txBox="1"/>
          <p:nvPr/>
        </p:nvSpPr>
        <p:spPr>
          <a:xfrm>
            <a:off x="5450205" y="2429828"/>
            <a:ext cx="37592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contextConfigLoacation = 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classpath:applicationContext.xml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4" name="文本框 48"/>
          <p:cNvSpPr txBox="1"/>
          <p:nvPr/>
        </p:nvSpPr>
        <p:spPr>
          <a:xfrm>
            <a:off x="5450205" y="3789680"/>
            <a:ext cx="7670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/*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4902200"/>
            <a:ext cx="3895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@Controller @Service 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@Autowrited @RequestMapping ...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4700" y="107442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1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配</a:t>
            </a:r>
            <a:endParaRPr lang="zh-CN" altLang="en-US"/>
          </a:p>
          <a:p>
            <a:pPr algn="ctr"/>
            <a:r>
              <a:rPr lang="zh-CN" altLang="en-US"/>
              <a:t>置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774700" y="99822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5070" y="1196975"/>
            <a:ext cx="2811780" cy="610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配置web.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xml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65070" y="2430145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设定init-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param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65070" y="3660140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设定url-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pattern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65070" y="4890135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Annotation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lang="zh-CN" sz="2000">
                <a:solidFill>
                  <a:schemeClr val="tx1"/>
                </a:solidFill>
                <a:sym typeface="+mn-ea"/>
              </a:rPr>
              <a:t>请简述Spring MVC的执行流程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700" y="1183005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2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初</a:t>
            </a:r>
            <a:endParaRPr lang="zh-CN" altLang="en-US"/>
          </a:p>
          <a:p>
            <a:pPr algn="ctr"/>
            <a:r>
              <a:rPr lang="zh-CN" altLang="en-US"/>
              <a:t>始</a:t>
            </a:r>
            <a:endParaRPr lang="zh-CN" altLang="en-US"/>
          </a:p>
          <a:p>
            <a:pPr algn="ctr"/>
            <a:r>
              <a:rPr lang="zh-CN" altLang="en-US"/>
              <a:t>化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V="1">
            <a:off x="774700" y="1106805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732598" y="4963795"/>
            <a:ext cx="7726363" cy="0"/>
          </a:xfrm>
          <a:prstGeom prst="line">
            <a:avLst/>
          </a:prstGeom>
          <a:ln w="158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32598" y="4221163"/>
            <a:ext cx="7732713" cy="0"/>
          </a:xfrm>
          <a:prstGeom prst="line">
            <a:avLst/>
          </a:prstGeom>
          <a:ln w="158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65070" y="1199515"/>
            <a:ext cx="2811780" cy="610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调用init()方法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5070" y="1972945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o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C容器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初始化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5070" y="2743200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扫描相关的类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5070" y="3513455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创建实例化并保存至容器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5070" y="4283710"/>
            <a:ext cx="281178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进行DI操作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5070" y="5053965"/>
            <a:ext cx="2811780" cy="610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初始化HandlerMapping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29721" name="文本框 43"/>
          <p:cNvSpPr txBox="1"/>
          <p:nvPr/>
        </p:nvSpPr>
        <p:spPr>
          <a:xfrm>
            <a:off x="1788478" y="3648393"/>
            <a:ext cx="52070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2" name="文本框 44"/>
          <p:cNvSpPr txBox="1"/>
          <p:nvPr/>
        </p:nvSpPr>
        <p:spPr>
          <a:xfrm>
            <a:off x="1811655" y="4424045"/>
            <a:ext cx="4692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buSzTx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723" name="文本框 45"/>
          <p:cNvSpPr txBox="1"/>
          <p:nvPr/>
        </p:nvSpPr>
        <p:spPr>
          <a:xfrm>
            <a:off x="1732915" y="5199063"/>
            <a:ext cx="66929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SzTx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MVC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727" name="文本框 49"/>
          <p:cNvSpPr txBox="1"/>
          <p:nvPr/>
        </p:nvSpPr>
        <p:spPr>
          <a:xfrm>
            <a:off x="5450205" y="1335723"/>
            <a:ext cx="1402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rPr>
              <a:t>加载配置文件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sp>
        <p:nvSpPr>
          <p:cNvPr id="29728" name="文本框 50"/>
          <p:cNvSpPr txBox="1"/>
          <p:nvPr/>
        </p:nvSpPr>
        <p:spPr>
          <a:xfrm>
            <a:off x="5461000" y="2105660"/>
            <a:ext cx="218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Map&lt;String,Object&gt;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29729" name="文本框 51"/>
          <p:cNvSpPr txBox="1"/>
          <p:nvPr/>
        </p:nvSpPr>
        <p:spPr>
          <a:xfrm>
            <a:off x="5432425" y="3643313"/>
            <a:ext cx="320040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SzTx/>
            </a:pP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scan-package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=”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com.gupaoedu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”</a:t>
            </a:r>
            <a:endParaRPr lang="en-US" altLang="zh-CN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29730" name="文本框 52"/>
          <p:cNvSpPr txBox="1"/>
          <p:nvPr/>
        </p:nvSpPr>
        <p:spPr>
          <a:xfrm>
            <a:off x="5450205" y="2776855"/>
            <a:ext cx="2892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通过反射机制将类实例化放入I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o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C容器中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29731" name="文本框 53"/>
          <p:cNvSpPr txBox="1"/>
          <p:nvPr/>
        </p:nvSpPr>
        <p:spPr>
          <a:xfrm>
            <a:off x="5429250" y="4289425"/>
            <a:ext cx="25825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扫描I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o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C容器中的实例，给没有赋值的属性自动赋值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sp>
        <p:nvSpPr>
          <p:cNvPr id="29732" name="文本框 54"/>
          <p:cNvSpPr txBox="1"/>
          <p:nvPr/>
        </p:nvSpPr>
        <p:spPr>
          <a:xfrm>
            <a:off x="5450205" y="4968240"/>
            <a:ext cx="28086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宋体" panose="02010600030101010101" pitchFamily="2" charset="-122"/>
              </a:rPr>
              <a:t>将一个URL和一个Method进行一对一的关联映射Map&lt;String,Method&gt;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宋体" panose="02010600030101010101" pitchFamily="2" charset="-122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lang="zh-CN" sz="2000">
                <a:solidFill>
                  <a:schemeClr val="tx1"/>
                </a:solidFill>
                <a:sym typeface="+mn-ea"/>
              </a:rPr>
              <a:t>请简述Spring MVC的执行流程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46"/>
          <p:cNvSpPr txBox="1"/>
          <p:nvPr/>
        </p:nvSpPr>
        <p:spPr>
          <a:xfrm>
            <a:off x="5432425" y="1287145"/>
            <a:ext cx="32423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容器调用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doPost/doGet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方法，获得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request/response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47"/>
          <p:cNvSpPr txBox="1"/>
          <p:nvPr/>
        </p:nvSpPr>
        <p:spPr>
          <a:xfrm>
            <a:off x="5432425" y="2493645"/>
            <a:ext cx="32423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从request对象中获得用户输入的url，找到其对应的Method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48"/>
          <p:cNvSpPr txBox="1"/>
          <p:nvPr/>
        </p:nvSpPr>
        <p:spPr>
          <a:xfrm>
            <a:off x="5432425" y="3853180"/>
            <a:ext cx="32423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利用反射调用方法并返回结果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2425" y="5088890"/>
            <a:ext cx="38950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将返回结果输出到浏览器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920" y="1137920"/>
            <a:ext cx="731520" cy="47339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algn="ctr">
              <a:buClrTx/>
              <a:buSzTx/>
              <a:buFontTx/>
            </a:pPr>
            <a:r>
              <a:rPr lang="en-US" altLang="zh-CN" sz="3200" i="1"/>
              <a:t>3</a:t>
            </a:r>
            <a:endParaRPr lang="en-US" altLang="zh-CN" sz="3200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运</a:t>
            </a:r>
            <a:endParaRPr lang="zh-CN" altLang="en-US"/>
          </a:p>
          <a:p>
            <a:pPr algn="ctr"/>
            <a:r>
              <a:rPr lang="zh-CN" altLang="en-US"/>
              <a:t>行</a:t>
            </a:r>
            <a:endParaRPr lang="zh-CN" altLang="en-US"/>
          </a:p>
          <a:p>
            <a:pPr algn="ctr"/>
            <a:r>
              <a:rPr lang="zh-CN" altLang="en-US"/>
              <a:t>阶</a:t>
            </a:r>
            <a:endParaRPr lang="zh-CN" altLang="en-US"/>
          </a:p>
          <a:p>
            <a:pPr algn="ctr"/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flipV="1">
            <a:off x="756920" y="1061720"/>
            <a:ext cx="75311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5000" y="1260475"/>
            <a:ext cx="3354070" cy="610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调用doPost()/doGet()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05000" y="2493645"/>
            <a:ext cx="335407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匹配HandlerMapping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05000" y="3723640"/>
            <a:ext cx="335407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反射调用method.invok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()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05000" y="4953635"/>
            <a:ext cx="3354070" cy="607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response.getWrite().write()</a:t>
            </a:r>
            <a:endParaRPr lang="zh-CN" altLang="en-US" sz="1600">
              <a:solidFill>
                <a:schemeClr val="bg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pic>
        <p:nvPicPr>
          <p:cNvPr id="2" name="图片 1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90395" y="40640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IoC</a:t>
            </a:r>
            <a:r>
              <a:rPr lang="zh-CN" altLang="en-US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容器的作用</a:t>
            </a:r>
            <a:endParaRPr lang="zh-CN" altLang="en-US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705" y="2943225"/>
            <a:ext cx="956119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21155" y="3049905"/>
            <a:ext cx="7646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IOC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的目的</a:t>
            </a:r>
            <a:r>
              <a:rPr lang="en-US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为了耦合度降低；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5070" y="1624965"/>
            <a:ext cx="9561195" cy="568325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74000">
                <a:schemeClr val="tx1">
                  <a:lumMod val="65000"/>
                  <a:lumOff val="3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1155" y="1723390"/>
            <a:ext cx="8056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控制反转：把对象创建和对象之间的调用过程，交给</a:t>
            </a:r>
            <a:r>
              <a:rPr lang="en-US" altLang="zh-CN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进行管理；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4860" y="1618615"/>
            <a:ext cx="75247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5495" y="2937510"/>
            <a:ext cx="752475" cy="574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b="1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8" name="图片 7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0265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000" b="1">
                <a:solidFill>
                  <a:schemeClr val="tx1"/>
                </a:solidFill>
                <a:sym typeface="+mn-ea"/>
              </a:rPr>
              <a:t>谈谈你对Spring Bean的理解</a:t>
            </a:r>
            <a:endParaRPr lang="zh-CN" sz="60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lang="zh-CN" sz="2000">
                <a:sym typeface="+mn-ea"/>
              </a:rPr>
              <a:t>谈谈你对Spring Bean的理解</a:t>
            </a:r>
            <a:endParaRPr lang="zh-CN" altLang="zh-CN" sz="2000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605" y="1421765"/>
            <a:ext cx="11135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In Spring, the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objects that form the backbone of your application and that are managed by the Spring IoC container are called beans. A bean is an object that is instantiated, assembled, and managed by a Spring IoC container. </a:t>
            </a:r>
            <a:endParaRPr lang="en-US" altLang="zh-CN" sz="20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400" y="3796665"/>
            <a:ext cx="1054163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在 Spring 中，构成应用程序主干并由Spring IoC容器管理的对象称为Bean。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Bean是一个由Spring IoC容器实例化、组装和管理的对象。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</a:t>
            </a:r>
            <a:endParaRPr lang="en-US" altLang="zh-CN" sz="2000" b="1" dirty="0">
              <a:solidFill>
                <a:schemeClr val="tx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295" y="2368550"/>
            <a:ext cx="10265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定义Spring Bean有哪些方式</a:t>
            </a:r>
            <a:endParaRPr lang="zh-CN"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1035" y="424180"/>
            <a:ext cx="9959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tx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面试题：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定义Spring Bean有哪些方式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230" y="1071245"/>
            <a:ext cx="2503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基于XML的方式配置</a:t>
            </a:r>
            <a:endParaRPr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4230" y="1470025"/>
            <a:ext cx="107442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&lt;beans&gt;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&lt;!-- 导入其他配置文件Bean的定义 --&gt;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&lt;import resource=“resource1.xml” /&gt; 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&lt;import resource=“resource2.xml” /&gt;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&lt;bean id="userService" class="com.gupaoedu.vip.UserService"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	 init-method="init" destory-method="destory"&gt; 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&lt;/bean&gt;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&lt;bean id="message" class="java.lang.String"&gt;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&lt;constructor-arg index="0" value="test"&gt;&lt;/constructor-arg&gt;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&lt;/bean&gt;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&lt;/beans&gt;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lQLPDhtp5SC_Fh_NA-fNA-ew5j_Vo-SOXj8CfivuqcA6AA_999_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2770" y="5693410"/>
            <a:ext cx="858520" cy="85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9.xml><?xml version="1.0" encoding="utf-8"?>
<p:tagLst xmlns:p="http://schemas.openxmlformats.org/presentationml/2006/main">
  <p:tag name="KSO_WM_UNIT_TABLE_BEAUTIFY" val="smartTable{32654a33-b983-42d7-94a1-5128d8aaa57b}"/>
  <p:tag name="TABLE_ENDDRAG_ORIGIN_RECT" val="838*345"/>
  <p:tag name="TABLE_ENDDRAG_RECT" val="61*154*838*345"/>
</p:tagLst>
</file>

<file path=ppt/tags/tag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p="http://schemas.openxmlformats.org/presentationml/2006/main">
  <p:tag name="KSO_WM_UNIT_PLACING_PICTURE_USER_VIEWPORT" val="{&quot;height&quot;:7807,&quot;width&quot;:6308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1.xml><?xml version="1.0" encoding="utf-8"?>
<p:tagLst xmlns:p="http://schemas.openxmlformats.org/presentationml/2006/main">
  <p:tag name="COMMONDATA" val="eyJoZGlkIjoiNWYwZDhmMzQwNGFmOGM1YjAxZTFhMjJkZWQ3NjNkYjcifQ==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7293</Words>
  <Application>WPS 演示</Application>
  <PresentationFormat>宽屏</PresentationFormat>
  <Paragraphs>821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Wingdings</vt:lpstr>
      <vt:lpstr>思源黑体 CN Normal</vt:lpstr>
      <vt:lpstr>思源黑体 CN Heavy</vt:lpstr>
      <vt:lpstr>Consolas</vt:lpstr>
      <vt:lpstr>黑体</vt:lpstr>
      <vt:lpstr>Arial Unicode MS</vt:lpstr>
      <vt:lpstr>Calibri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咕泡老师</cp:lastModifiedBy>
  <cp:revision>233</cp:revision>
  <dcterms:created xsi:type="dcterms:W3CDTF">2019-06-19T02:08:00Z</dcterms:created>
  <dcterms:modified xsi:type="dcterms:W3CDTF">2022-05-11T14:38:40Z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708FB6EE6BAC4860B856D090470F5F0E</vt:lpwstr>
  </property>
  <property fmtid="{D5CDD505-2E9C-101B-9397-08002B2CF9AE}" pid="4" name="commondata">
    <vt:lpwstr>eyJoZGlkIjoiMjBmZTAzNzFmZDJlNGRjYmI2MGQ1Zjg0MzNiM2IwMjMifQ==</vt:lpwstr>
  </property>
</Properties>
</file>