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0" r:id="rId2"/>
    <p:sldId id="268" r:id="rId3"/>
    <p:sldId id="269" r:id="rId4"/>
    <p:sldId id="265" r:id="rId5"/>
    <p:sldId id="267" r:id="rId6"/>
    <p:sldId id="266" r:id="rId7"/>
    <p:sldId id="259" r:id="rId8"/>
    <p:sldId id="271" r:id="rId9"/>
    <p:sldId id="274" r:id="rId10"/>
    <p:sldId id="273" r:id="rId11"/>
    <p:sldId id="270" r:id="rId12"/>
    <p:sldId id="263" r:id="rId1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399200" y="9555480"/>
            <a:ext cx="3372840" cy="502560"/>
          </a:xfrm>
          <a:prstGeom prst="rect">
            <a:avLst/>
          </a:prstGeom>
        </p:spPr>
        <p:txBody>
          <a:bodyPr lIns="0" tIns="0" rIns="0" bIns="0" anchor="b"/>
          <a:lstStyle/>
          <a:p>
            <a:pPr algn="r"/>
            <a:fld id="{6B0C4CC3-AD76-447D-B9E5-F916B92D9481}"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SY5PvZrJhLE" TargetMode="External"/><Relationship Id="rId13" Type="http://schemas.openxmlformats.org/officeDocument/2006/relationships/image" Target="../media/image1.emf"/><Relationship Id="rId3" Type="http://schemas.openxmlformats.org/officeDocument/2006/relationships/hyperlink" Target="https://medium.com/ml-brightside/nlp-deep-learning-models-difference-between-bert-gpt-3-f273e67597d7" TargetMode="External"/><Relationship Id="rId7" Type="http://schemas.openxmlformats.org/officeDocument/2006/relationships/hyperlink" Target="https://arxiv.org/abs/2005.14165" TargetMode="External"/><Relationship Id="rId12" Type="http://schemas.openxmlformats.org/officeDocument/2006/relationships/oleObject" Target="file:///C:\Users\Soumya\Downloads\Lecture3.pptx" TargetMode="External"/><Relationship Id="rId2" Type="http://schemas.openxmlformats.org/officeDocument/2006/relationships/hyperlink" Target="https://towardsdatascience.com/gpt-3-the-new-mighty-language-model-from-openai-a74ff35346fc" TargetMode="External"/><Relationship Id="rId1" Type="http://schemas.openxmlformats.org/officeDocument/2006/relationships/slideLayout" Target="../slideLayouts/slideLayout2.xml"/><Relationship Id="rId6" Type="http://schemas.openxmlformats.org/officeDocument/2006/relationships/hyperlink" Target="https://en.wikipedia.org/wiki/GPT-3" TargetMode="External"/><Relationship Id="rId11" Type="http://schemas.openxmlformats.org/officeDocument/2006/relationships/hyperlink" Target="https://bit.ly/2E8XC7Z" TargetMode="External"/><Relationship Id="rId5" Type="http://schemas.openxmlformats.org/officeDocument/2006/relationships/hyperlink" Target="https://openai.com/search?q=gpt3" TargetMode="External"/><Relationship Id="rId15" Type="http://schemas.openxmlformats.org/officeDocument/2006/relationships/image" Target="../media/image2.emf"/><Relationship Id="rId10" Type="http://schemas.openxmlformats.org/officeDocument/2006/relationships/hyperlink" Target="https://bit.ly/30GxSHM" TargetMode="External"/><Relationship Id="rId4" Type="http://schemas.openxmlformats.org/officeDocument/2006/relationships/hyperlink" Target="https://www.techtarget.com/searchenterpriseai/definition/GPT-3" TargetMode="External"/><Relationship Id="rId9" Type="http://schemas.openxmlformats.org/officeDocument/2006/relationships/hyperlink" Target="https://www.youtube.com/watch?v=SboKeK6FFHQ" TargetMode="External"/><Relationship Id="rId14" Type="http://schemas.openxmlformats.org/officeDocument/2006/relationships/oleObject" Target="file:///C:\Users\Soumya\Downloads\2005.14165.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5A35-2831-C301-0F8D-15930C80DF4E}"/>
              </a:ext>
            </a:extLst>
          </p:cNvPr>
          <p:cNvSpPr>
            <a:spLocks noGrp="1"/>
          </p:cNvSpPr>
          <p:nvPr>
            <p:ph type="title"/>
          </p:nvPr>
        </p:nvSpPr>
        <p:spPr>
          <a:xfrm>
            <a:off x="457200" y="273600"/>
            <a:ext cx="8229240" cy="986033"/>
          </a:xfrm>
        </p:spPr>
        <p:txBody>
          <a:bodyPr/>
          <a:lstStyle/>
          <a:p>
            <a:pPr algn="ctr"/>
            <a:r>
              <a:rPr lang="en-US" sz="3600" b="1" i="0" dirty="0">
                <a:solidFill>
                  <a:srgbClr val="7030A0"/>
                </a:solidFill>
                <a:effectLst/>
                <a:latin typeface="Söhne"/>
              </a:rPr>
              <a:t>GPT-3 </a:t>
            </a:r>
            <a:br>
              <a:rPr lang="en-US" sz="3600" b="1" i="0" dirty="0">
                <a:solidFill>
                  <a:srgbClr val="7030A0"/>
                </a:solidFill>
                <a:effectLst/>
                <a:latin typeface="Söhne"/>
              </a:rPr>
            </a:br>
            <a:r>
              <a:rPr lang="en-US" sz="3600" b="1" i="0" dirty="0">
                <a:solidFill>
                  <a:srgbClr val="7030A0"/>
                </a:solidFill>
                <a:effectLst/>
                <a:latin typeface="Söhne"/>
              </a:rPr>
              <a:t>(Generative Pre-trained Transformer 3)</a:t>
            </a:r>
            <a:endParaRPr lang="en-IN" sz="3600" b="1" dirty="0">
              <a:solidFill>
                <a:srgbClr val="7030A0"/>
              </a:solidFill>
            </a:endParaRPr>
          </a:p>
        </p:txBody>
      </p:sp>
      <p:sp>
        <p:nvSpPr>
          <p:cNvPr id="3" name="Subtitle 2">
            <a:extLst>
              <a:ext uri="{FF2B5EF4-FFF2-40B4-BE49-F238E27FC236}">
                <a16:creationId xmlns:a16="http://schemas.microsoft.com/office/drawing/2014/main" id="{FE6BD205-D2C8-DBD6-A8EF-CB9A0FAED537}"/>
              </a:ext>
            </a:extLst>
          </p:cNvPr>
          <p:cNvSpPr>
            <a:spLocks noGrp="1"/>
          </p:cNvSpPr>
          <p:nvPr>
            <p:ph type="subTitle"/>
          </p:nvPr>
        </p:nvSpPr>
        <p:spPr>
          <a:xfrm>
            <a:off x="457200" y="2288710"/>
            <a:ext cx="8229240" cy="4569290"/>
          </a:xfrm>
        </p:spPr>
        <p:txBody>
          <a:bodyPr/>
          <a:lstStyle/>
          <a:p>
            <a:pPr marL="0" indent="0" algn="l">
              <a:buNone/>
            </a:pPr>
            <a:r>
              <a:rPr lang="en-US" sz="2000" b="0" i="0" dirty="0">
                <a:solidFill>
                  <a:srgbClr val="374151"/>
                </a:solidFill>
                <a:effectLst/>
                <a:latin typeface="Söhne"/>
              </a:rPr>
              <a:t>GPT3 , one of the most advanced natural language processing (NLP) models developed by OpenAI.</a:t>
            </a:r>
          </a:p>
          <a:p>
            <a:pPr algn="l"/>
            <a:r>
              <a:rPr lang="en-US" sz="2400" b="1" i="0" dirty="0">
                <a:solidFill>
                  <a:srgbClr val="374151"/>
                </a:solidFill>
                <a:effectLst/>
                <a:latin typeface="Söhne"/>
              </a:rPr>
              <a:t>Introduction to GPT-3</a:t>
            </a:r>
            <a:endParaRPr lang="en-US" sz="2400" b="0" i="0" dirty="0">
              <a:solidFill>
                <a:srgbClr val="374151"/>
              </a:solidFill>
              <a:effectLst/>
              <a:latin typeface="Söhne"/>
            </a:endParaRPr>
          </a:p>
          <a:p>
            <a:pPr lvl="1"/>
            <a:r>
              <a:rPr lang="en-US" sz="2000" b="0" i="0" dirty="0">
                <a:solidFill>
                  <a:srgbClr val="374151"/>
                </a:solidFill>
                <a:effectLst/>
                <a:latin typeface="Söhne"/>
              </a:rPr>
              <a:t>GPT-3 is a machine learning model that uses deep neural networks to generate human-like text. It was developed by OpenAI, an artificial intelligence research organization based in San Francisco, California. </a:t>
            </a:r>
          </a:p>
          <a:p>
            <a:pPr lvl="1"/>
            <a:r>
              <a:rPr lang="en-US" sz="2000" b="0" i="0" dirty="0">
                <a:solidFill>
                  <a:srgbClr val="374151"/>
                </a:solidFill>
                <a:effectLst/>
                <a:latin typeface="Söhne"/>
              </a:rPr>
              <a:t>GPT-3 is the successor to GPT-2, which was released in 2019, and is significantly more powerful in terms of its language capabilities and computational capacity.</a:t>
            </a:r>
          </a:p>
          <a:p>
            <a:pPr marL="228600" lvl="1">
              <a:spcBef>
                <a:spcPts val="1000"/>
              </a:spcBef>
            </a:pPr>
            <a:r>
              <a:rPr lang="en-US" b="1" dirty="0">
                <a:solidFill>
                  <a:srgbClr val="374151"/>
                </a:solidFill>
                <a:latin typeface="Söhne"/>
              </a:rPr>
              <a:t>How GPT-3 Works</a:t>
            </a:r>
          </a:p>
          <a:p>
            <a:pPr lvl="1"/>
            <a:r>
              <a:rPr lang="en-US" sz="2000" b="0" i="0" dirty="0">
                <a:solidFill>
                  <a:srgbClr val="374151"/>
                </a:solidFill>
                <a:effectLst/>
                <a:latin typeface="Söhne"/>
              </a:rPr>
              <a:t>GPT-3 is a type of language model that is trained on a massive amount of text data to predict the probability of the next word in a sequence. </a:t>
            </a:r>
          </a:p>
          <a:p>
            <a:pPr lvl="1"/>
            <a:r>
              <a:rPr lang="en-US" sz="2000" b="0" i="0" dirty="0">
                <a:solidFill>
                  <a:srgbClr val="374151"/>
                </a:solidFill>
                <a:effectLst/>
                <a:latin typeface="Söhne"/>
              </a:rPr>
              <a:t>It uses a transformer architecture, which allows it to learn the relationships between words and the context in which they are used. </a:t>
            </a:r>
          </a:p>
          <a:p>
            <a:pPr lvl="1"/>
            <a:r>
              <a:rPr lang="en-US" sz="2000" b="0" i="0" dirty="0">
                <a:solidFill>
                  <a:srgbClr val="374151"/>
                </a:solidFill>
                <a:effectLst/>
                <a:latin typeface="Söhne"/>
              </a:rPr>
              <a:t>The model has over 175 billion parameters, making it one of the largest and most complex language models in existence.</a:t>
            </a:r>
          </a:p>
          <a:p>
            <a:pPr marL="228600" lvl="1">
              <a:spcBef>
                <a:spcPts val="1000"/>
              </a:spcBef>
            </a:pPr>
            <a:endParaRPr lang="en-US" b="1" dirty="0">
              <a:solidFill>
                <a:srgbClr val="374151"/>
              </a:solidFill>
              <a:latin typeface="Söhne"/>
            </a:endParaRPr>
          </a:p>
          <a:p>
            <a:endParaRPr lang="en-IN" dirty="0"/>
          </a:p>
        </p:txBody>
      </p:sp>
    </p:spTree>
    <p:extLst>
      <p:ext uri="{BB962C8B-B14F-4D97-AF65-F5344CB8AC3E}">
        <p14:creationId xmlns:p14="http://schemas.microsoft.com/office/powerpoint/2010/main" val="367161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9F4E3AB-6C22-75AD-968E-F4BEEA78222A}"/>
              </a:ext>
            </a:extLst>
          </p:cNvPr>
          <p:cNvCxnSpPr/>
          <p:nvPr/>
        </p:nvCxnSpPr>
        <p:spPr>
          <a:xfrm>
            <a:off x="4497355" y="886408"/>
            <a:ext cx="0" cy="5365102"/>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E7B47DF8-B087-F039-FB28-F692D83EE095}"/>
              </a:ext>
            </a:extLst>
          </p:cNvPr>
          <p:cNvSpPr txBox="1"/>
          <p:nvPr/>
        </p:nvSpPr>
        <p:spPr>
          <a:xfrm>
            <a:off x="606489" y="255037"/>
            <a:ext cx="2390398" cy="369332"/>
          </a:xfrm>
          <a:prstGeom prst="rect">
            <a:avLst/>
          </a:prstGeom>
          <a:noFill/>
        </p:spPr>
        <p:txBody>
          <a:bodyPr wrap="none" rtlCol="0">
            <a:spAutoFit/>
          </a:bodyPr>
          <a:lstStyle/>
          <a:p>
            <a:r>
              <a:rPr lang="en-IN" b="1" dirty="0"/>
              <a:t>Explanation of Fig-1</a:t>
            </a:r>
          </a:p>
        </p:txBody>
      </p:sp>
      <p:sp>
        <p:nvSpPr>
          <p:cNvPr id="198" name="TextBox 197">
            <a:extLst>
              <a:ext uri="{FF2B5EF4-FFF2-40B4-BE49-F238E27FC236}">
                <a16:creationId xmlns:a16="http://schemas.microsoft.com/office/drawing/2014/main" id="{0BC6F803-62A4-9F8C-748A-B0902FB958D5}"/>
              </a:ext>
            </a:extLst>
          </p:cNvPr>
          <p:cNvSpPr txBox="1"/>
          <p:nvPr/>
        </p:nvSpPr>
        <p:spPr>
          <a:xfrm>
            <a:off x="5676122" y="227045"/>
            <a:ext cx="2390398" cy="369332"/>
          </a:xfrm>
          <a:prstGeom prst="rect">
            <a:avLst/>
          </a:prstGeom>
          <a:noFill/>
        </p:spPr>
        <p:txBody>
          <a:bodyPr wrap="none" rtlCol="0">
            <a:spAutoFit/>
          </a:bodyPr>
          <a:lstStyle/>
          <a:p>
            <a:r>
              <a:rPr lang="en-IN" b="1" dirty="0"/>
              <a:t>Explanation of Fig-2</a:t>
            </a:r>
          </a:p>
        </p:txBody>
      </p:sp>
      <p:sp>
        <p:nvSpPr>
          <p:cNvPr id="200" name="TextBox 199">
            <a:extLst>
              <a:ext uri="{FF2B5EF4-FFF2-40B4-BE49-F238E27FC236}">
                <a16:creationId xmlns:a16="http://schemas.microsoft.com/office/drawing/2014/main" id="{849299A8-5DF9-8CE0-C1D7-C20463EB3483}"/>
              </a:ext>
            </a:extLst>
          </p:cNvPr>
          <p:cNvSpPr txBox="1"/>
          <p:nvPr/>
        </p:nvSpPr>
        <p:spPr>
          <a:xfrm>
            <a:off x="4646646" y="765110"/>
            <a:ext cx="4189439" cy="5755422"/>
          </a:xfrm>
          <a:prstGeom prst="rect">
            <a:avLst/>
          </a:prstGeom>
          <a:noFill/>
        </p:spPr>
        <p:txBody>
          <a:bodyPr wrap="square" rtlCol="0">
            <a:spAutoFit/>
          </a:bodyPr>
          <a:lstStyle/>
          <a:p>
            <a:pPr marL="285750" indent="-285750" algn="l">
              <a:buFont typeface="Arial" panose="020B0604020202020204" pitchFamily="34" charset="0"/>
              <a:buChar char="•"/>
            </a:pPr>
            <a:r>
              <a:rPr lang="en-US" sz="1400" dirty="0">
                <a:solidFill>
                  <a:srgbClr val="374151"/>
                </a:solidFill>
                <a:latin typeface="Söhne"/>
              </a:rPr>
              <a:t>T</a:t>
            </a:r>
            <a:r>
              <a:rPr lang="en-US" sz="1400" b="0" i="0" dirty="0">
                <a:solidFill>
                  <a:srgbClr val="374151"/>
                </a:solidFill>
                <a:effectLst/>
                <a:latin typeface="Söhne"/>
              </a:rPr>
              <a:t>he input image is passed through a CNN, which extracts features that represent different regions of the image. </a:t>
            </a:r>
          </a:p>
          <a:p>
            <a:pPr marL="285750" indent="-285750" algn="l">
              <a:buFont typeface="Arial" panose="020B0604020202020204" pitchFamily="34" charset="0"/>
              <a:buChar char="•"/>
            </a:pPr>
            <a:r>
              <a:rPr lang="en-US" sz="1400" b="0" i="0" dirty="0">
                <a:solidFill>
                  <a:srgbClr val="374151"/>
                </a:solidFill>
                <a:effectLst/>
                <a:latin typeface="Söhne"/>
              </a:rPr>
              <a:t>These features are then passed to a Transformer, which consists of an encoder and a decoder. </a:t>
            </a:r>
          </a:p>
          <a:p>
            <a:pPr marL="285750" indent="-285750" algn="l">
              <a:buFont typeface="Arial" panose="020B0604020202020204" pitchFamily="34" charset="0"/>
              <a:buChar char="•"/>
            </a:pPr>
            <a:r>
              <a:rPr lang="en-US" sz="1400" b="0" i="0" dirty="0">
                <a:solidFill>
                  <a:srgbClr val="374151"/>
                </a:solidFill>
                <a:effectLst/>
                <a:latin typeface="Söhne"/>
              </a:rPr>
              <a:t>The encoder processes the image features and generates a sequence of vectors that capture the relationships between the image regions. </a:t>
            </a:r>
          </a:p>
          <a:p>
            <a:pPr marL="285750" indent="-285750" algn="l">
              <a:buFont typeface="Arial" panose="020B0604020202020204" pitchFamily="34" charset="0"/>
              <a:buChar char="•"/>
            </a:pPr>
            <a:r>
              <a:rPr lang="en-US" sz="1400" dirty="0">
                <a:solidFill>
                  <a:srgbClr val="374151"/>
                </a:solidFill>
                <a:latin typeface="Söhne"/>
              </a:rPr>
              <a:t>T</a:t>
            </a:r>
            <a:r>
              <a:rPr lang="en-US" sz="1400" b="0" i="0" dirty="0">
                <a:solidFill>
                  <a:srgbClr val="374151"/>
                </a:solidFill>
                <a:effectLst/>
                <a:latin typeface="Söhne"/>
              </a:rPr>
              <a:t>he decoder then uses these vectors along with a language model, such as GPT-3, to generate a sequence of words that describe the image.</a:t>
            </a:r>
          </a:p>
          <a:p>
            <a:pPr marL="285750" indent="-285750" algn="l">
              <a:buFont typeface="Arial" panose="020B0604020202020204" pitchFamily="34" charset="0"/>
              <a:buChar char="•"/>
            </a:pPr>
            <a:r>
              <a:rPr lang="en-US" sz="1400" b="0" i="0" dirty="0">
                <a:solidFill>
                  <a:srgbClr val="374151"/>
                </a:solidFill>
                <a:effectLst/>
                <a:latin typeface="Söhne"/>
              </a:rPr>
              <a:t>The Transformer and GPT-3 consist of multiple layers of Multihead Attention, Feedforward Layers, and language modeling layers, which are used to generate a sequence of words that describe the image. </a:t>
            </a:r>
          </a:p>
          <a:p>
            <a:pPr marL="285750" indent="-285750" algn="l">
              <a:buFont typeface="Arial" panose="020B0604020202020204" pitchFamily="34" charset="0"/>
              <a:buChar char="•"/>
            </a:pPr>
            <a:r>
              <a:rPr lang="en-US" sz="1400" b="0" i="0" dirty="0">
                <a:solidFill>
                  <a:srgbClr val="374151"/>
                </a:solidFill>
                <a:effectLst/>
                <a:latin typeface="Söhne"/>
              </a:rPr>
              <a:t>The generated text is then output as the final result of the architecture.</a:t>
            </a: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algn="l"/>
            <a:r>
              <a:rPr lang="en-US" sz="1400" b="0" i="0" dirty="0">
                <a:solidFill>
                  <a:srgbClr val="374151"/>
                </a:solidFill>
                <a:effectLst/>
                <a:latin typeface="Söhne"/>
              </a:rPr>
              <a:t>Overall, the architecture diagram of Image captioning using a CNN, a Transformer, and GPT-3 shows how the CNN, Transformer, and language model work together to generate textual</a:t>
            </a:r>
          </a:p>
          <a:p>
            <a:endParaRPr lang="en-IN" dirty="0"/>
          </a:p>
        </p:txBody>
      </p:sp>
      <p:sp>
        <p:nvSpPr>
          <p:cNvPr id="201" name="TextBox 200">
            <a:extLst>
              <a:ext uri="{FF2B5EF4-FFF2-40B4-BE49-F238E27FC236}">
                <a16:creationId xmlns:a16="http://schemas.microsoft.com/office/drawing/2014/main" id="{FFFD22D3-5BC4-7925-4F69-F5E0D2D88209}"/>
              </a:ext>
            </a:extLst>
          </p:cNvPr>
          <p:cNvSpPr txBox="1"/>
          <p:nvPr/>
        </p:nvSpPr>
        <p:spPr>
          <a:xfrm>
            <a:off x="158626" y="765110"/>
            <a:ext cx="4189439" cy="5539978"/>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374151"/>
                </a:solidFill>
                <a:effectLst/>
                <a:latin typeface="Söhne"/>
              </a:rPr>
              <a:t>The input image is passed through a CNN, which extracts features that represent different regions of the image. </a:t>
            </a:r>
          </a:p>
          <a:p>
            <a:pPr marL="285750" indent="-285750" algn="l">
              <a:buFont typeface="Arial" panose="020B0604020202020204" pitchFamily="34" charset="0"/>
              <a:buChar char="•"/>
            </a:pPr>
            <a:r>
              <a:rPr lang="en-US" sz="1400" b="0" i="0" dirty="0">
                <a:solidFill>
                  <a:srgbClr val="374151"/>
                </a:solidFill>
                <a:effectLst/>
                <a:latin typeface="Söhne"/>
              </a:rPr>
              <a:t>These features are then passed to a Transformer, which consists of an encoder and a decoder.</a:t>
            </a:r>
          </a:p>
          <a:p>
            <a:pPr marL="285750" indent="-285750" algn="l">
              <a:buFont typeface="Arial" panose="020B0604020202020204" pitchFamily="34" charset="0"/>
              <a:buChar char="•"/>
            </a:pPr>
            <a:r>
              <a:rPr lang="en-US" sz="1400" b="0" i="0" dirty="0">
                <a:solidFill>
                  <a:srgbClr val="374151"/>
                </a:solidFill>
                <a:effectLst/>
                <a:latin typeface="Söhne"/>
              </a:rPr>
              <a:t>The encoder processes the image features and generates a sequence of vectors that capture the relationships between the image regions.</a:t>
            </a:r>
          </a:p>
          <a:p>
            <a:pPr marL="285750" indent="-285750" algn="l">
              <a:buFont typeface="Arial" panose="020B0604020202020204" pitchFamily="34" charset="0"/>
              <a:buChar char="•"/>
            </a:pPr>
            <a:r>
              <a:rPr lang="en-US" sz="1400" b="0" i="0" dirty="0">
                <a:solidFill>
                  <a:srgbClr val="374151"/>
                </a:solidFill>
                <a:effectLst/>
                <a:latin typeface="Söhne"/>
              </a:rPr>
              <a:t>The decoder then uses these vectors along with a language model to generate a sequence of words that describe the image.</a:t>
            </a:r>
          </a:p>
          <a:p>
            <a:pPr marL="285750" indent="-285750" algn="l">
              <a:buFont typeface="Arial" panose="020B0604020202020204" pitchFamily="34" charset="0"/>
              <a:buChar char="•"/>
            </a:pPr>
            <a:r>
              <a:rPr lang="en-US" sz="1400" b="0" i="0" dirty="0">
                <a:solidFill>
                  <a:srgbClr val="374151"/>
                </a:solidFill>
                <a:effectLst/>
                <a:latin typeface="Söhne"/>
              </a:rPr>
              <a:t>The Transformer consists of multiple layers of Multihead Attention and Feedforward Layers, followed by a Softmax layer for predicting the probabilities of each word in the vocabulary. </a:t>
            </a:r>
          </a:p>
          <a:p>
            <a:pPr marL="285750" indent="-285750" algn="l">
              <a:buFont typeface="Arial" panose="020B0604020202020204" pitchFamily="34" charset="0"/>
              <a:buChar char="•"/>
            </a:pPr>
            <a:r>
              <a:rPr lang="en-US" sz="1400" b="0" i="0" dirty="0">
                <a:solidFill>
                  <a:srgbClr val="374151"/>
                </a:solidFill>
                <a:effectLst/>
                <a:latin typeface="Söhne"/>
              </a:rPr>
              <a:t>The Word Embedding layer is used to map each word in the vocabulary to a vector representation, which is then fed into the Output Layer to generate the sequence of words that describe the image.</a:t>
            </a:r>
          </a:p>
          <a:p>
            <a:pPr algn="l"/>
            <a:endParaRPr lang="en-US" sz="1400" b="0" i="0" dirty="0">
              <a:solidFill>
                <a:srgbClr val="374151"/>
              </a:solidFill>
              <a:effectLst/>
              <a:latin typeface="Söhne"/>
            </a:endParaRPr>
          </a:p>
          <a:p>
            <a:pPr algn="l"/>
            <a:r>
              <a:rPr lang="en-US" sz="1400" b="0" i="0" dirty="0">
                <a:solidFill>
                  <a:srgbClr val="374151"/>
                </a:solidFill>
                <a:effectLst/>
                <a:latin typeface="Söhne"/>
              </a:rPr>
              <a:t>Overall, the architecture diagram of Image captioning using a CNN and a Transformer shows how the CNN and Transformer work together to generate textual descriptions of images.</a:t>
            </a:r>
          </a:p>
          <a:p>
            <a:endParaRPr lang="en-IN" dirty="0"/>
          </a:p>
        </p:txBody>
      </p:sp>
    </p:spTree>
    <p:extLst>
      <p:ext uri="{BB962C8B-B14F-4D97-AF65-F5344CB8AC3E}">
        <p14:creationId xmlns:p14="http://schemas.microsoft.com/office/powerpoint/2010/main" val="22995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F61A-E39C-BD95-8847-0FC6BB0FCDA1}"/>
              </a:ext>
            </a:extLst>
          </p:cNvPr>
          <p:cNvSpPr>
            <a:spLocks noGrp="1"/>
          </p:cNvSpPr>
          <p:nvPr>
            <p:ph type="title"/>
          </p:nvPr>
        </p:nvSpPr>
        <p:spPr>
          <a:xfrm>
            <a:off x="270587" y="257951"/>
            <a:ext cx="8229240" cy="1144800"/>
          </a:xfrm>
        </p:spPr>
        <p:txBody>
          <a:bodyPr/>
          <a:lstStyle/>
          <a:p>
            <a:r>
              <a:rPr lang="en-US" sz="2800" b="1" i="0" dirty="0">
                <a:solidFill>
                  <a:srgbClr val="374151"/>
                </a:solidFill>
                <a:effectLst/>
                <a:latin typeface="Söhne"/>
              </a:rPr>
              <a:t>Online reference links GPT-3 in more detail</a:t>
            </a:r>
            <a:br>
              <a:rPr lang="en-US" b="0" i="0" dirty="0">
                <a:solidFill>
                  <a:srgbClr val="374151"/>
                </a:solidFill>
                <a:effectLst/>
                <a:latin typeface="Söhne"/>
              </a:rPr>
            </a:br>
            <a:endParaRPr lang="en-IN" dirty="0"/>
          </a:p>
        </p:txBody>
      </p:sp>
      <p:sp>
        <p:nvSpPr>
          <p:cNvPr id="3" name="Subtitle 2">
            <a:extLst>
              <a:ext uri="{FF2B5EF4-FFF2-40B4-BE49-F238E27FC236}">
                <a16:creationId xmlns:a16="http://schemas.microsoft.com/office/drawing/2014/main" id="{B278FA3A-742C-2144-49A1-0FAEC641A9A6}"/>
              </a:ext>
            </a:extLst>
          </p:cNvPr>
          <p:cNvSpPr>
            <a:spLocks noGrp="1"/>
          </p:cNvSpPr>
          <p:nvPr>
            <p:ph type="subTitle"/>
          </p:nvPr>
        </p:nvSpPr>
        <p:spPr>
          <a:xfrm>
            <a:off x="270587" y="1856446"/>
            <a:ext cx="8229240" cy="4420044"/>
          </a:xfrm>
        </p:spPr>
        <p:txBody>
          <a:bodyPr/>
          <a:lstStyle/>
          <a:p>
            <a:pPr marL="0" indent="0">
              <a:buNone/>
            </a:pPr>
            <a:r>
              <a:rPr lang="en-IN" sz="1400" dirty="0">
                <a:hlinkClick r:id="rId2"/>
              </a:rPr>
              <a:t>https://towardsdatascience.com/gpt-3-the-new-mighty-language-model-from-openai-a74ff35346fc</a:t>
            </a:r>
            <a:endParaRPr lang="en-IN" sz="1400" dirty="0"/>
          </a:p>
          <a:p>
            <a:pPr marL="0" indent="0">
              <a:buNone/>
            </a:pPr>
            <a:r>
              <a:rPr lang="en-IN" sz="1400" dirty="0">
                <a:hlinkClick r:id="rId3"/>
              </a:rPr>
              <a:t>https://medium.com/ml-brightside/nlp-deep-learning-models-difference-between-bert-gpt-3-f273e67597d7</a:t>
            </a:r>
            <a:endParaRPr lang="en-IN" sz="1400" dirty="0"/>
          </a:p>
          <a:p>
            <a:pPr marL="0" indent="0">
              <a:buNone/>
            </a:pPr>
            <a:r>
              <a:rPr lang="en-IN" sz="1400" dirty="0">
                <a:hlinkClick r:id="rId4"/>
              </a:rPr>
              <a:t>https://www.techtarget.com/searchenterpriseai/definition/GPT-3</a:t>
            </a:r>
            <a:endParaRPr lang="en-IN" sz="1400" dirty="0"/>
          </a:p>
          <a:p>
            <a:pPr marL="0" indent="0">
              <a:buNone/>
            </a:pPr>
            <a:r>
              <a:rPr lang="en-IN" sz="1400" dirty="0">
                <a:hlinkClick r:id="rId3"/>
              </a:rPr>
              <a:t>https://medium.com/ml-brightside/nlp-deep-learning-models-difference-between-bert-gpt-3-f273e67597d7</a:t>
            </a:r>
            <a:endParaRPr lang="en-IN" sz="1400" dirty="0"/>
          </a:p>
          <a:p>
            <a:pPr marL="0" indent="0">
              <a:buNone/>
            </a:pPr>
            <a:r>
              <a:rPr lang="en-US" sz="1400" b="0" i="0" dirty="0">
                <a:solidFill>
                  <a:srgbClr val="374151"/>
                </a:solidFill>
                <a:effectLst/>
                <a:latin typeface="Söhne"/>
              </a:rPr>
              <a:t>The OpenAI GPT-3 page: </a:t>
            </a:r>
            <a:r>
              <a:rPr lang="en-US" sz="1400" u="sng" dirty="0">
                <a:solidFill>
                  <a:srgbClr val="374151"/>
                </a:solidFill>
                <a:latin typeface="Söhne"/>
                <a:hlinkClick r:id="rId5"/>
              </a:rPr>
              <a:t>https://openai.com/search?q=gpt3</a:t>
            </a:r>
            <a:endParaRPr lang="en-US" sz="1400" u="sng" dirty="0">
              <a:solidFill>
                <a:srgbClr val="374151"/>
              </a:solidFill>
              <a:latin typeface="Söhne"/>
            </a:endParaRPr>
          </a:p>
          <a:p>
            <a:pPr marL="0" indent="0">
              <a:buNone/>
            </a:pPr>
            <a:r>
              <a:rPr lang="en-US" sz="1400" b="0" i="0" dirty="0">
                <a:solidFill>
                  <a:srgbClr val="374151"/>
                </a:solidFill>
                <a:effectLst/>
                <a:latin typeface="Söhne"/>
              </a:rPr>
              <a:t>The GPT-3 Wikipedia page: </a:t>
            </a:r>
            <a:r>
              <a:rPr lang="en-US" sz="1400" b="0" i="0" u="sng" dirty="0">
                <a:solidFill>
                  <a:srgbClr val="374151"/>
                </a:solidFill>
                <a:effectLst/>
                <a:latin typeface="Söhne"/>
                <a:hlinkClick r:id="rId6"/>
              </a:rPr>
              <a:t>https://en.wikipedia.org/wiki/GPT-3</a:t>
            </a:r>
            <a:r>
              <a:rPr lang="en-US" sz="1400" b="0" i="0" dirty="0">
                <a:solidFill>
                  <a:srgbClr val="374151"/>
                </a:solidFill>
                <a:effectLst/>
                <a:latin typeface="Söhne"/>
              </a:rPr>
              <a:t> </a:t>
            </a:r>
          </a:p>
          <a:p>
            <a:pPr marL="0" indent="0">
              <a:buNone/>
            </a:pPr>
            <a:r>
              <a:rPr lang="en-US" sz="1400" b="0" i="0" dirty="0">
                <a:solidFill>
                  <a:srgbClr val="374151"/>
                </a:solidFill>
                <a:effectLst/>
                <a:latin typeface="Söhne"/>
              </a:rPr>
              <a:t>The GPT-3 research paper: </a:t>
            </a:r>
            <a:r>
              <a:rPr lang="en-US" sz="1400" b="0" i="0" dirty="0">
                <a:solidFill>
                  <a:srgbClr val="374151"/>
                </a:solidFill>
                <a:effectLst/>
                <a:latin typeface="Söhne"/>
                <a:hlinkClick r:id="rId7"/>
              </a:rPr>
              <a:t>https://arxiv.org/abs/2005.14165</a:t>
            </a:r>
            <a:endParaRPr lang="en-US" sz="1400" b="0" i="0" dirty="0">
              <a:solidFill>
                <a:srgbClr val="374151"/>
              </a:solidFill>
              <a:effectLst/>
              <a:latin typeface="Söhne"/>
            </a:endParaRPr>
          </a:p>
          <a:p>
            <a:pPr marL="0" indent="0">
              <a:buNone/>
            </a:pPr>
            <a:endParaRPr lang="en-US" sz="1400" dirty="0">
              <a:solidFill>
                <a:srgbClr val="374151"/>
              </a:solidFill>
              <a:latin typeface="Söhne"/>
            </a:endParaRPr>
          </a:p>
          <a:p>
            <a:pPr marL="0" indent="0">
              <a:buNone/>
            </a:pPr>
            <a:r>
              <a:rPr lang="en-US" sz="1400" dirty="0"/>
              <a:t>PDF attached :			</a:t>
            </a:r>
          </a:p>
          <a:p>
            <a:pPr marL="0" indent="0">
              <a:buNone/>
            </a:pPr>
            <a:r>
              <a:rPr lang="en-US" sz="1400" dirty="0">
                <a:solidFill>
                  <a:srgbClr val="374151"/>
                </a:solidFill>
                <a:latin typeface="Söhne"/>
              </a:rPr>
              <a:t>				</a:t>
            </a:r>
          </a:p>
          <a:p>
            <a:pPr marL="0" indent="0">
              <a:buNone/>
            </a:pPr>
            <a:r>
              <a:rPr lang="en-US" sz="1400" dirty="0"/>
              <a:t>Watch more here :</a:t>
            </a:r>
          </a:p>
          <a:p>
            <a:pPr marL="0" indent="0">
              <a:buNone/>
            </a:pPr>
            <a:r>
              <a:rPr lang="en-US" sz="1400" dirty="0">
                <a:hlinkClick r:id="rId8"/>
              </a:rPr>
              <a:t>https://www.youtube.com/watch?v=SY5PvZrJhLE</a:t>
            </a:r>
            <a:endParaRPr lang="en-US" sz="1400" dirty="0"/>
          </a:p>
          <a:p>
            <a:pPr marL="0" indent="0">
              <a:buNone/>
            </a:pPr>
            <a:r>
              <a:rPr lang="en-US" sz="1400" dirty="0">
                <a:hlinkClick r:id="rId9"/>
              </a:rPr>
              <a:t>https://www.youtube.com/watch?v=SboKeK6FFHQ</a:t>
            </a:r>
            <a:endParaRPr lang="en-US" sz="1400" dirty="0"/>
          </a:p>
          <a:p>
            <a:pPr marL="0" indent="0">
              <a:buNone/>
            </a:pPr>
            <a:r>
              <a:rPr lang="en-US" sz="1400" dirty="0"/>
              <a:t>OpenAI’s GPT-3 Can Now Generate The Code For You - </a:t>
            </a:r>
            <a:r>
              <a:rPr lang="en-US" sz="1400" dirty="0">
                <a:hlinkClick r:id="rId10"/>
              </a:rPr>
              <a:t>https://bit.ly/30GxSHM</a:t>
            </a:r>
            <a:endParaRPr lang="en-US" sz="1400" dirty="0"/>
          </a:p>
          <a:p>
            <a:pPr marL="0" indent="0">
              <a:buNone/>
            </a:pPr>
            <a:r>
              <a:rPr lang="en-US" sz="1400" dirty="0"/>
              <a:t> GPT-3 Is Amazing—And Overhyped - </a:t>
            </a:r>
            <a:r>
              <a:rPr lang="en-US" sz="1400" dirty="0">
                <a:hlinkClick r:id="rId11"/>
              </a:rPr>
              <a:t>https://bit.ly/2E8XC7Z</a:t>
            </a:r>
            <a:endParaRPr lang="en-US" sz="1400" dirty="0"/>
          </a:p>
          <a:p>
            <a:pPr marL="0" indent="0">
              <a:buNone/>
            </a:pPr>
            <a:endParaRPr lang="en-IN" sz="1800" dirty="0"/>
          </a:p>
          <a:p>
            <a:pPr algn="l">
              <a:buFont typeface="+mj-lt"/>
              <a:buAutoNum type="arabicPeriod"/>
            </a:pPr>
            <a:endParaRPr lang="en-US" sz="1800" b="0" i="0" dirty="0">
              <a:solidFill>
                <a:srgbClr val="374151"/>
              </a:solidFill>
              <a:effectLst/>
              <a:latin typeface="Söhne"/>
            </a:endParaRPr>
          </a:p>
          <a:p>
            <a:pPr marL="0" indent="0">
              <a:buNone/>
            </a:pPr>
            <a:endParaRPr lang="en-IN" dirty="0"/>
          </a:p>
        </p:txBody>
      </p:sp>
      <p:graphicFrame>
        <p:nvGraphicFramePr>
          <p:cNvPr id="5" name="Object 4">
            <a:hlinkClick r:id="" action="ppaction://ole?verb=0"/>
            <a:extLst>
              <a:ext uri="{FF2B5EF4-FFF2-40B4-BE49-F238E27FC236}">
                <a16:creationId xmlns:a16="http://schemas.microsoft.com/office/drawing/2014/main" id="{4B6EFBBF-BF30-BB7D-1C74-C8219CA7B8DB}"/>
              </a:ext>
            </a:extLst>
          </p:cNvPr>
          <p:cNvGraphicFramePr>
            <a:graphicFrameLocks noChangeAspect="1"/>
          </p:cNvGraphicFramePr>
          <p:nvPr>
            <p:extLst>
              <p:ext uri="{D42A27DB-BD31-4B8C-83A1-F6EECF244321}">
                <p14:modId xmlns:p14="http://schemas.microsoft.com/office/powerpoint/2010/main" val="3687898615"/>
              </p:ext>
            </p:extLst>
          </p:nvPr>
        </p:nvGraphicFramePr>
        <p:xfrm>
          <a:off x="3895440" y="3638940"/>
          <a:ext cx="1353120" cy="950458"/>
        </p:xfrm>
        <a:graphic>
          <a:graphicData uri="http://schemas.openxmlformats.org/presentationml/2006/ole">
            <mc:AlternateContent xmlns:mc="http://schemas.openxmlformats.org/markup-compatibility/2006">
              <mc:Choice xmlns:v="urn:schemas-microsoft-com:vml" Requires="v">
                <p:oleObj name="Presentation" showAsIcon="1" r:id="rId12" imgW="914400" imgH="792417" progId="PowerPoint.Show.12">
                  <p:link updateAutomatic="1"/>
                </p:oleObj>
              </mc:Choice>
              <mc:Fallback>
                <p:oleObj name="Presentation" showAsIcon="1" r:id="rId12" imgW="914400" imgH="792417" progId="PowerPoint.Show.12">
                  <p:link updateAutomatic="1"/>
                  <p:pic>
                    <p:nvPicPr>
                      <p:cNvPr id="0" name=""/>
                      <p:cNvPicPr/>
                      <p:nvPr/>
                    </p:nvPicPr>
                    <p:blipFill>
                      <a:blip r:embed="rId13"/>
                      <a:stretch>
                        <a:fillRect/>
                      </a:stretch>
                    </p:blipFill>
                    <p:spPr>
                      <a:xfrm>
                        <a:off x="3895440" y="3638940"/>
                        <a:ext cx="1353120" cy="95045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DFD01E9-FB0C-A658-2EA9-D73792F8B03A}"/>
              </a:ext>
            </a:extLst>
          </p:cNvPr>
          <p:cNvGraphicFramePr>
            <a:graphicFrameLocks noChangeAspect="1"/>
          </p:cNvGraphicFramePr>
          <p:nvPr>
            <p:extLst>
              <p:ext uri="{D42A27DB-BD31-4B8C-83A1-F6EECF244321}">
                <p14:modId xmlns:p14="http://schemas.microsoft.com/office/powerpoint/2010/main" val="2384664768"/>
              </p:ext>
            </p:extLst>
          </p:nvPr>
        </p:nvGraphicFramePr>
        <p:xfrm>
          <a:off x="2295331" y="3638940"/>
          <a:ext cx="1194318" cy="1034662"/>
        </p:xfrm>
        <a:graphic>
          <a:graphicData uri="http://schemas.openxmlformats.org/presentationml/2006/ole">
            <mc:AlternateContent xmlns:mc="http://schemas.openxmlformats.org/markup-compatibility/2006">
              <mc:Choice xmlns:v="urn:schemas-microsoft-com:vml" Requires="v">
                <p:oleObj name="Acrobat Document" showAsIcon="1" r:id="rId14" imgW="914400" imgH="792417" progId="Acrobat.Document.DC">
                  <p:link updateAutomatic="1"/>
                </p:oleObj>
              </mc:Choice>
              <mc:Fallback>
                <p:oleObj name="Acrobat Document" showAsIcon="1" r:id="rId14" imgW="914400" imgH="792417" progId="Acrobat.Document.DC">
                  <p:link updateAutomatic="1"/>
                  <p:pic>
                    <p:nvPicPr>
                      <p:cNvPr id="0" name=""/>
                      <p:cNvPicPr/>
                      <p:nvPr/>
                    </p:nvPicPr>
                    <p:blipFill>
                      <a:blip r:embed="rId15"/>
                      <a:stretch>
                        <a:fillRect/>
                      </a:stretch>
                    </p:blipFill>
                    <p:spPr>
                      <a:xfrm>
                        <a:off x="2295331" y="3638940"/>
                        <a:ext cx="1194318" cy="1034662"/>
                      </a:xfrm>
                      <a:prstGeom prst="rect">
                        <a:avLst/>
                      </a:prstGeom>
                    </p:spPr>
                  </p:pic>
                </p:oleObj>
              </mc:Fallback>
            </mc:AlternateContent>
          </a:graphicData>
        </a:graphic>
      </p:graphicFrame>
    </p:spTree>
    <p:extLst>
      <p:ext uri="{BB962C8B-B14F-4D97-AF65-F5344CB8AC3E}">
        <p14:creationId xmlns:p14="http://schemas.microsoft.com/office/powerpoint/2010/main" val="423057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4F83-74A4-4ED9-D6C2-A465C97AA099}"/>
              </a:ext>
            </a:extLst>
          </p:cNvPr>
          <p:cNvSpPr>
            <a:spLocks noGrp="1"/>
          </p:cNvSpPr>
          <p:nvPr>
            <p:ph type="title"/>
          </p:nvPr>
        </p:nvSpPr>
        <p:spPr/>
        <p:txBody>
          <a:bodyPr/>
          <a:lstStyle/>
          <a:p>
            <a:r>
              <a:rPr lang="en-US" sz="2800" b="1" i="0" dirty="0">
                <a:solidFill>
                  <a:srgbClr val="374151"/>
                </a:solidFill>
                <a:effectLst/>
                <a:latin typeface="Söhne"/>
              </a:rPr>
              <a:t>Conclusion</a:t>
            </a:r>
            <a:br>
              <a:rPr lang="en-US" b="0" i="0" dirty="0">
                <a:solidFill>
                  <a:srgbClr val="374151"/>
                </a:solidFill>
                <a:effectLst/>
                <a:latin typeface="Söhne"/>
              </a:rPr>
            </a:br>
            <a:endParaRPr lang="en-IN" dirty="0"/>
          </a:p>
        </p:txBody>
      </p:sp>
      <p:sp>
        <p:nvSpPr>
          <p:cNvPr id="3" name="Subtitle 2">
            <a:extLst>
              <a:ext uri="{FF2B5EF4-FFF2-40B4-BE49-F238E27FC236}">
                <a16:creationId xmlns:a16="http://schemas.microsoft.com/office/drawing/2014/main" id="{B4D6A64C-03A4-E3BD-2B94-683039744BEE}"/>
              </a:ext>
            </a:extLst>
          </p:cNvPr>
          <p:cNvSpPr>
            <a:spLocks noGrp="1"/>
          </p:cNvSpPr>
          <p:nvPr>
            <p:ph type="subTitle"/>
          </p:nvPr>
        </p:nvSpPr>
        <p:spPr>
          <a:xfrm>
            <a:off x="457200" y="1492897"/>
            <a:ext cx="8229240" cy="2285686"/>
          </a:xfrm>
        </p:spPr>
        <p:txBody>
          <a:bodyPr/>
          <a:lstStyle/>
          <a:p>
            <a:pPr algn="l"/>
            <a:r>
              <a:rPr lang="en-US" sz="2000" b="0" i="0" dirty="0">
                <a:solidFill>
                  <a:srgbClr val="374151"/>
                </a:solidFill>
                <a:effectLst/>
                <a:latin typeface="Söhne"/>
              </a:rPr>
              <a:t>GPT-3 is a powerful language model that has the potential to revolutionize the field of natural language processing. </a:t>
            </a:r>
          </a:p>
          <a:p>
            <a:pPr algn="l"/>
            <a:endParaRPr lang="en-US" sz="2000" dirty="0">
              <a:solidFill>
                <a:srgbClr val="374151"/>
              </a:solidFill>
              <a:latin typeface="Söhne"/>
            </a:endParaRPr>
          </a:p>
          <a:p>
            <a:pPr algn="l"/>
            <a:r>
              <a:rPr lang="en-US" sz="2000" b="0" i="0" dirty="0">
                <a:solidFill>
                  <a:srgbClr val="374151"/>
                </a:solidFill>
                <a:effectLst/>
                <a:latin typeface="Söhne"/>
              </a:rPr>
              <a:t>Its advanced capabilities, such as generating human-like text and performing a wide range of language-related tasks, make it a valuable tool for businesses and researchers alike. However, it is important to be aware of the model's limitations and to use it responsibly to avoid generating biased or inaccurate language.</a:t>
            </a:r>
          </a:p>
          <a:p>
            <a:endParaRPr lang="en-IN" dirty="0"/>
          </a:p>
        </p:txBody>
      </p:sp>
    </p:spTree>
    <p:extLst>
      <p:ext uri="{BB962C8B-B14F-4D97-AF65-F5344CB8AC3E}">
        <p14:creationId xmlns:p14="http://schemas.microsoft.com/office/powerpoint/2010/main" val="5584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021-68A3-0669-7C43-97B497C78246}"/>
              </a:ext>
            </a:extLst>
          </p:cNvPr>
          <p:cNvSpPr>
            <a:spLocks noGrp="1"/>
          </p:cNvSpPr>
          <p:nvPr>
            <p:ph type="title"/>
          </p:nvPr>
        </p:nvSpPr>
        <p:spPr>
          <a:xfrm>
            <a:off x="457200" y="273600"/>
            <a:ext cx="8229240" cy="529895"/>
          </a:xfrm>
        </p:spPr>
        <p:txBody>
          <a:bodyPr/>
          <a:lstStyle/>
          <a:p>
            <a:r>
              <a:rPr lang="en-IN" sz="2800" dirty="0"/>
              <a:t>Language Model</a:t>
            </a:r>
          </a:p>
        </p:txBody>
      </p:sp>
      <p:sp>
        <p:nvSpPr>
          <p:cNvPr id="3" name="Subtitle 2">
            <a:extLst>
              <a:ext uri="{FF2B5EF4-FFF2-40B4-BE49-F238E27FC236}">
                <a16:creationId xmlns:a16="http://schemas.microsoft.com/office/drawing/2014/main" id="{D8173C65-F98C-8D7D-F38A-2F6CF8DD9956}"/>
              </a:ext>
            </a:extLst>
          </p:cNvPr>
          <p:cNvSpPr>
            <a:spLocks noGrp="1"/>
          </p:cNvSpPr>
          <p:nvPr>
            <p:ph type="subTitle"/>
          </p:nvPr>
        </p:nvSpPr>
        <p:spPr>
          <a:xfrm>
            <a:off x="457200" y="1970710"/>
            <a:ext cx="8229240" cy="54034"/>
          </a:xfrm>
        </p:spPr>
        <p:txBody>
          <a:bodyPr/>
          <a:lstStyle/>
          <a:p>
            <a:pPr marL="0" indent="0">
              <a:buNone/>
            </a:pPr>
            <a:r>
              <a:rPr lang="en-US" sz="2000" b="0" i="0" dirty="0">
                <a:solidFill>
                  <a:srgbClr val="374151"/>
                </a:solidFill>
                <a:effectLst/>
                <a:latin typeface="Söhne"/>
              </a:rPr>
              <a:t>comparison chart of the number of parameters for some popular language models, including GPT-3</a:t>
            </a:r>
          </a:p>
          <a:p>
            <a:pPr marL="0" indent="0">
              <a:buNone/>
            </a:pPr>
            <a:endParaRPr lang="en-US" dirty="0">
              <a:solidFill>
                <a:srgbClr val="374151"/>
              </a:solidFill>
              <a:latin typeface="Söhne"/>
            </a:endParaRPr>
          </a:p>
          <a:p>
            <a:pPr marL="0" indent="0">
              <a:buNone/>
            </a:pPr>
            <a:endParaRPr lang="en-IN" dirty="0"/>
          </a:p>
        </p:txBody>
      </p:sp>
      <p:graphicFrame>
        <p:nvGraphicFramePr>
          <p:cNvPr id="6" name="Table 5">
            <a:extLst>
              <a:ext uri="{FF2B5EF4-FFF2-40B4-BE49-F238E27FC236}">
                <a16:creationId xmlns:a16="http://schemas.microsoft.com/office/drawing/2014/main" id="{266DDD28-C435-1A03-2A2A-E64B1017362C}"/>
              </a:ext>
            </a:extLst>
          </p:cNvPr>
          <p:cNvGraphicFramePr>
            <a:graphicFrameLocks noGrp="1"/>
          </p:cNvGraphicFramePr>
          <p:nvPr>
            <p:extLst>
              <p:ext uri="{D42A27DB-BD31-4B8C-83A1-F6EECF244321}">
                <p14:modId xmlns:p14="http://schemas.microsoft.com/office/powerpoint/2010/main" val="2379983980"/>
              </p:ext>
            </p:extLst>
          </p:nvPr>
        </p:nvGraphicFramePr>
        <p:xfrm>
          <a:off x="1200385" y="2347270"/>
          <a:ext cx="6742870" cy="3769898"/>
        </p:xfrm>
        <a:graphic>
          <a:graphicData uri="http://schemas.openxmlformats.org/drawingml/2006/table">
            <a:tbl>
              <a:tblPr/>
              <a:tblGrid>
                <a:gridCol w="3355857">
                  <a:extLst>
                    <a:ext uri="{9D8B030D-6E8A-4147-A177-3AD203B41FA5}">
                      <a16:colId xmlns:a16="http://schemas.microsoft.com/office/drawing/2014/main" val="1335174686"/>
                    </a:ext>
                  </a:extLst>
                </a:gridCol>
                <a:gridCol w="3387013">
                  <a:extLst>
                    <a:ext uri="{9D8B030D-6E8A-4147-A177-3AD203B41FA5}">
                      <a16:colId xmlns:a16="http://schemas.microsoft.com/office/drawing/2014/main" val="3147433463"/>
                    </a:ext>
                  </a:extLst>
                </a:gridCol>
              </a:tblGrid>
              <a:tr h="345594">
                <a:tc>
                  <a:txBody>
                    <a:bodyPr/>
                    <a:lstStyle/>
                    <a:p>
                      <a:pPr fontAlgn="b"/>
                      <a:r>
                        <a:rPr lang="en-IN" b="1" dirty="0">
                          <a:effectLst/>
                        </a:rPr>
                        <a:t>Model</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 Parameters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45995614"/>
                  </a:ext>
                </a:extLst>
              </a:tr>
              <a:tr h="345594">
                <a:tc>
                  <a:txBody>
                    <a:bodyPr/>
                    <a:lstStyle/>
                    <a:p>
                      <a:pPr fontAlgn="base"/>
                      <a:r>
                        <a:rPr lang="en-IN" dirty="0">
                          <a:effectLst/>
                        </a:rPr>
                        <a:t>GPT-3 (175B)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175 billion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26680139"/>
                  </a:ext>
                </a:extLst>
              </a:tr>
              <a:tr h="345594">
                <a:tc>
                  <a:txBody>
                    <a:bodyPr/>
                    <a:lstStyle/>
                    <a:p>
                      <a:pPr fontAlgn="base"/>
                      <a:r>
                        <a:rPr lang="en-IN">
                          <a:effectLst/>
                        </a:rPr>
                        <a:t>GPT-2 (1.5B)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1.5 billion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53936090"/>
                  </a:ext>
                </a:extLst>
              </a:tr>
              <a:tr h="345594">
                <a:tc>
                  <a:txBody>
                    <a:bodyPr/>
                    <a:lstStyle/>
                    <a:p>
                      <a:pPr fontAlgn="base"/>
                      <a:r>
                        <a:rPr lang="en-IN">
                          <a:effectLst/>
                        </a:rPr>
                        <a:t>BERT-Large (340M)</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340 million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87586476"/>
                  </a:ext>
                </a:extLst>
              </a:tr>
              <a:tr h="345594">
                <a:tc>
                  <a:txBody>
                    <a:bodyPr/>
                    <a:lstStyle/>
                    <a:p>
                      <a:pPr fontAlgn="base"/>
                      <a:r>
                        <a:rPr lang="en-IN">
                          <a:effectLst/>
                        </a:rPr>
                        <a:t>GPT-Neo (2.7B)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2.7 billion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246710"/>
                  </a:ext>
                </a:extLst>
              </a:tr>
              <a:tr h="345594">
                <a:tc>
                  <a:txBody>
                    <a:bodyPr/>
                    <a:lstStyle/>
                    <a:p>
                      <a:pPr fontAlgn="base"/>
                      <a:r>
                        <a:rPr lang="en-IN">
                          <a:effectLst/>
                        </a:rPr>
                        <a:t>T5-11B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11 billion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3284800"/>
                  </a:ext>
                </a:extLst>
              </a:tr>
              <a:tr h="345594">
                <a:tc>
                  <a:txBody>
                    <a:bodyPr/>
                    <a:lstStyle/>
                    <a:p>
                      <a:pPr fontAlgn="base"/>
                      <a:r>
                        <a:rPr lang="en-IN">
                          <a:effectLst/>
                        </a:rPr>
                        <a:t>GShard-T5-1.5B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1.5 billion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77731989"/>
                  </a:ext>
                </a:extLst>
              </a:tr>
              <a:tr h="604789">
                <a:tc>
                  <a:txBody>
                    <a:bodyPr/>
                    <a:lstStyle/>
                    <a:p>
                      <a:pPr fontAlgn="base"/>
                      <a:r>
                        <a:rPr lang="en-IN">
                          <a:effectLst/>
                        </a:rPr>
                        <a:t>RoBERTa-Large (355M)</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355 million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14087115"/>
                  </a:ext>
                </a:extLst>
              </a:tr>
              <a:tr h="604789">
                <a:tc>
                  <a:txBody>
                    <a:bodyPr/>
                    <a:lstStyle/>
                    <a:p>
                      <a:pPr fontAlgn="base"/>
                      <a:r>
                        <a:rPr lang="en-IN">
                          <a:effectLst/>
                        </a:rPr>
                        <a:t>ELECTRA-Large (355M)</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355 million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51834258"/>
                  </a:ext>
                </a:extLst>
              </a:tr>
            </a:tbl>
          </a:graphicData>
        </a:graphic>
      </p:graphicFrame>
    </p:spTree>
    <p:extLst>
      <p:ext uri="{BB962C8B-B14F-4D97-AF65-F5344CB8AC3E}">
        <p14:creationId xmlns:p14="http://schemas.microsoft.com/office/powerpoint/2010/main" val="85274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539B-4CCB-8083-1432-37C410165958}"/>
              </a:ext>
            </a:extLst>
          </p:cNvPr>
          <p:cNvSpPr>
            <a:spLocks noGrp="1"/>
          </p:cNvSpPr>
          <p:nvPr>
            <p:ph type="title"/>
          </p:nvPr>
        </p:nvSpPr>
        <p:spPr/>
        <p:txBody>
          <a:bodyPr/>
          <a:lstStyle/>
          <a:p>
            <a:r>
              <a:rPr lang="en-US" sz="2800" b="1" i="0" dirty="0">
                <a:solidFill>
                  <a:srgbClr val="374151"/>
                </a:solidFill>
                <a:effectLst/>
                <a:latin typeface="Söhne"/>
              </a:rPr>
              <a:t>Comparison of parameters and performance metrics for some popular transformer-based models, including GPT-3</a:t>
            </a:r>
            <a:br>
              <a:rPr lang="en-US" sz="2800" b="1" i="0" dirty="0">
                <a:solidFill>
                  <a:srgbClr val="374151"/>
                </a:solidFill>
                <a:effectLst/>
                <a:latin typeface="Söhne"/>
              </a:rPr>
            </a:br>
            <a:endParaRPr lang="en-IN" sz="2800" b="1" dirty="0"/>
          </a:p>
        </p:txBody>
      </p:sp>
      <p:sp>
        <p:nvSpPr>
          <p:cNvPr id="3" name="Subtitle 2">
            <a:extLst>
              <a:ext uri="{FF2B5EF4-FFF2-40B4-BE49-F238E27FC236}">
                <a16:creationId xmlns:a16="http://schemas.microsoft.com/office/drawing/2014/main" id="{27FBBD43-677C-E172-CCB3-1D5A3BE3B729}"/>
              </a:ext>
            </a:extLst>
          </p:cNvPr>
          <p:cNvSpPr>
            <a:spLocks noGrp="1"/>
          </p:cNvSpPr>
          <p:nvPr>
            <p:ph type="subTitle"/>
          </p:nvPr>
        </p:nvSpPr>
        <p:spPr>
          <a:xfrm>
            <a:off x="457200" y="5169158"/>
            <a:ext cx="8229240" cy="877079"/>
          </a:xfrm>
        </p:spPr>
        <p:txBody>
          <a:bodyPr/>
          <a:lstStyle/>
          <a:p>
            <a:pPr marL="0" indent="0">
              <a:buNone/>
            </a:pPr>
            <a:endParaRPr lang="en-US" sz="1200" b="0" i="0" dirty="0">
              <a:solidFill>
                <a:srgbClr val="374151"/>
              </a:solidFill>
              <a:effectLst/>
              <a:latin typeface="Söhne"/>
            </a:endParaRPr>
          </a:p>
          <a:p>
            <a:pPr marL="0" indent="0">
              <a:buNone/>
            </a:pPr>
            <a:endParaRPr lang="en-US" sz="1200" dirty="0">
              <a:solidFill>
                <a:srgbClr val="374151"/>
              </a:solidFill>
              <a:latin typeface="Söhne"/>
            </a:endParaRPr>
          </a:p>
          <a:p>
            <a:pPr marL="0" indent="0">
              <a:buNone/>
            </a:pPr>
            <a:endParaRPr lang="en-US" sz="1200" b="0" i="0" dirty="0">
              <a:solidFill>
                <a:srgbClr val="374151"/>
              </a:solidFill>
              <a:effectLst/>
              <a:latin typeface="Söhne"/>
            </a:endParaRPr>
          </a:p>
          <a:p>
            <a:pPr marL="0" indent="0">
              <a:buNone/>
            </a:pPr>
            <a:r>
              <a:rPr lang="en-US" sz="1400" b="0" i="0" dirty="0">
                <a:solidFill>
                  <a:srgbClr val="374151"/>
                </a:solidFill>
                <a:effectLst/>
                <a:latin typeface="Söhne"/>
              </a:rPr>
              <a:t>As you can see, GPT-3 is significantly larger than other transformer-based models in terms of the number of parameters. However, it's worth noting that GPT-3 was trained on a massive amount of diverse data sources, which contributed to its superior performance on a wide range of natural language tasks. The perplexity metric measures how well the model can predict the next word in a sequence, while the BLEU score measures the quality of machine-generated text compared to human-written text. GPT-3 outperforms the other models on both metrics, indicating its superiority in generating coherent and fluent text</a:t>
            </a:r>
            <a:endParaRPr lang="en-IN" sz="1400" dirty="0"/>
          </a:p>
        </p:txBody>
      </p:sp>
      <p:graphicFrame>
        <p:nvGraphicFramePr>
          <p:cNvPr id="12" name="Table 11">
            <a:extLst>
              <a:ext uri="{FF2B5EF4-FFF2-40B4-BE49-F238E27FC236}">
                <a16:creationId xmlns:a16="http://schemas.microsoft.com/office/drawing/2014/main" id="{114FB4AC-CF69-230B-09C8-54D39469FB98}"/>
              </a:ext>
            </a:extLst>
          </p:cNvPr>
          <p:cNvGraphicFramePr>
            <a:graphicFrameLocks noGrp="1"/>
          </p:cNvGraphicFramePr>
          <p:nvPr/>
        </p:nvGraphicFramePr>
        <p:xfrm>
          <a:off x="457200" y="1418400"/>
          <a:ext cx="7831206" cy="3697859"/>
        </p:xfrm>
        <a:graphic>
          <a:graphicData uri="http://schemas.openxmlformats.org/drawingml/2006/table">
            <a:tbl>
              <a:tblPr firstRow="1" firstCol="1" bandRow="1">
                <a:tableStyleId>{5C22544A-7EE6-4342-B048-85BDC9FD1C3A}</a:tableStyleId>
              </a:tblPr>
              <a:tblGrid>
                <a:gridCol w="1305201">
                  <a:extLst>
                    <a:ext uri="{9D8B030D-6E8A-4147-A177-3AD203B41FA5}">
                      <a16:colId xmlns:a16="http://schemas.microsoft.com/office/drawing/2014/main" val="2716824304"/>
                    </a:ext>
                  </a:extLst>
                </a:gridCol>
                <a:gridCol w="1305201">
                  <a:extLst>
                    <a:ext uri="{9D8B030D-6E8A-4147-A177-3AD203B41FA5}">
                      <a16:colId xmlns:a16="http://schemas.microsoft.com/office/drawing/2014/main" val="1084978798"/>
                    </a:ext>
                  </a:extLst>
                </a:gridCol>
                <a:gridCol w="1305201">
                  <a:extLst>
                    <a:ext uri="{9D8B030D-6E8A-4147-A177-3AD203B41FA5}">
                      <a16:colId xmlns:a16="http://schemas.microsoft.com/office/drawing/2014/main" val="1778213419"/>
                    </a:ext>
                  </a:extLst>
                </a:gridCol>
                <a:gridCol w="1305201">
                  <a:extLst>
                    <a:ext uri="{9D8B030D-6E8A-4147-A177-3AD203B41FA5}">
                      <a16:colId xmlns:a16="http://schemas.microsoft.com/office/drawing/2014/main" val="1253645488"/>
                    </a:ext>
                  </a:extLst>
                </a:gridCol>
                <a:gridCol w="1305201">
                  <a:extLst>
                    <a:ext uri="{9D8B030D-6E8A-4147-A177-3AD203B41FA5}">
                      <a16:colId xmlns:a16="http://schemas.microsoft.com/office/drawing/2014/main" val="1746772510"/>
                    </a:ext>
                  </a:extLst>
                </a:gridCol>
                <a:gridCol w="1305201">
                  <a:extLst>
                    <a:ext uri="{9D8B030D-6E8A-4147-A177-3AD203B41FA5}">
                      <a16:colId xmlns:a16="http://schemas.microsoft.com/office/drawing/2014/main" val="2378735891"/>
                    </a:ext>
                  </a:extLst>
                </a:gridCol>
              </a:tblGrid>
              <a:tr h="235459">
                <a:tc>
                  <a:txBody>
                    <a:bodyPr/>
                    <a:lstStyle/>
                    <a:p>
                      <a:pPr algn="ctr">
                        <a:lnSpc>
                          <a:spcPct val="107000"/>
                        </a:lnSpc>
                        <a:spcBef>
                          <a:spcPts val="2400"/>
                        </a:spcBef>
                        <a:spcAft>
                          <a:spcPts val="2400"/>
                        </a:spcAft>
                      </a:pPr>
                      <a:r>
                        <a:rPr lang="en-IN" sz="1400">
                          <a:effectLst/>
                        </a:rPr>
                        <a:t>Model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 Parameters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Training Data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Test Data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Perplexity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BLEU Score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24391291"/>
                  </a:ext>
                </a:extLst>
              </a:tr>
              <a:tr h="679373">
                <a:tc>
                  <a:txBody>
                    <a:bodyPr/>
                    <a:lstStyle/>
                    <a:p>
                      <a:pPr>
                        <a:lnSpc>
                          <a:spcPct val="107000"/>
                        </a:lnSpc>
                        <a:spcBef>
                          <a:spcPts val="2400"/>
                        </a:spcBef>
                        <a:spcAft>
                          <a:spcPts val="2400"/>
                        </a:spcAft>
                      </a:pPr>
                      <a:r>
                        <a:rPr lang="en-IN" sz="1400" dirty="0">
                          <a:effectLst/>
                        </a:rPr>
                        <a:t>GPT-3 (175B)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175 billion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Web corpus, books, articles, etc.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OpenAI's benchmark dataset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20.99 (8k test 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47.1 (WMT14 English-German)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64774757"/>
                  </a:ext>
                </a:extLst>
              </a:tr>
              <a:tr h="679373">
                <a:tc>
                  <a:txBody>
                    <a:bodyPr/>
                    <a:lstStyle/>
                    <a:p>
                      <a:pPr>
                        <a:lnSpc>
                          <a:spcPct val="107000"/>
                        </a:lnSpc>
                        <a:spcBef>
                          <a:spcPts val="2400"/>
                        </a:spcBef>
                        <a:spcAft>
                          <a:spcPts val="2400"/>
                        </a:spcAft>
                      </a:pPr>
                      <a:r>
                        <a:rPr lang="en-IN" sz="1400">
                          <a:effectLst/>
                        </a:rPr>
                        <a:t>GPT-2 (1.5B)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1.5 billion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Web corpus, books, articles, etc.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OpenAI's benchmark dataset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29.8 (20k test 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31.2 (WMT14 English-German)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635931140"/>
                  </a:ext>
                </a:extLst>
              </a:tr>
              <a:tr h="679373">
                <a:tc>
                  <a:txBody>
                    <a:bodyPr/>
                    <a:lstStyle/>
                    <a:p>
                      <a:pPr>
                        <a:lnSpc>
                          <a:spcPct val="107000"/>
                        </a:lnSpc>
                        <a:spcBef>
                          <a:spcPts val="2400"/>
                        </a:spcBef>
                        <a:spcAft>
                          <a:spcPts val="2400"/>
                        </a:spcAft>
                      </a:pPr>
                      <a:r>
                        <a:rPr lang="en-IN" sz="1400">
                          <a:effectLst/>
                        </a:rPr>
                        <a:t>BERT-Large (340M)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340 million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dirty="0">
                          <a:effectLst/>
                        </a:rPr>
                        <a:t>Books, Wikipedia, web pages, etc.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GLUE Benchmark</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86.7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19175318"/>
                  </a:ext>
                </a:extLst>
              </a:tr>
              <a:tr h="679373">
                <a:tc>
                  <a:txBody>
                    <a:bodyPr/>
                    <a:lstStyle/>
                    <a:p>
                      <a:pPr>
                        <a:lnSpc>
                          <a:spcPct val="107000"/>
                        </a:lnSpc>
                        <a:spcBef>
                          <a:spcPts val="2400"/>
                        </a:spcBef>
                        <a:spcAft>
                          <a:spcPts val="2400"/>
                        </a:spcAft>
                      </a:pPr>
                      <a:r>
                        <a:rPr lang="en-IN" sz="1400">
                          <a:effectLst/>
                        </a:rPr>
                        <a:t>RoBERTa-Large (355M)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355 million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Books, Wikipedia, web pages, etc.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GLUE Benchmark</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13.5 (SQuAD 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88.5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678765773"/>
                  </a:ext>
                </a:extLst>
              </a:tr>
              <a:tr h="679373">
                <a:tc>
                  <a:txBody>
                    <a:bodyPr/>
                    <a:lstStyle/>
                    <a:p>
                      <a:pPr>
                        <a:lnSpc>
                          <a:spcPct val="107000"/>
                        </a:lnSpc>
                        <a:spcBef>
                          <a:spcPts val="2400"/>
                        </a:spcBef>
                        <a:spcAft>
                          <a:spcPts val="2400"/>
                        </a:spcAft>
                      </a:pPr>
                      <a:r>
                        <a:rPr lang="en-IN" sz="1400">
                          <a:effectLst/>
                        </a:rPr>
                        <a:t>T5-11B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11 billion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Web pages, books, articles, etc.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Multiple datasets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dirty="0">
                          <a:effectLst/>
                        </a:rPr>
                        <a:t>79.3 (GEM)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021542170"/>
                  </a:ext>
                </a:extLst>
              </a:tr>
            </a:tbl>
          </a:graphicData>
        </a:graphic>
      </p:graphicFrame>
    </p:spTree>
    <p:extLst>
      <p:ext uri="{BB962C8B-B14F-4D97-AF65-F5344CB8AC3E}">
        <p14:creationId xmlns:p14="http://schemas.microsoft.com/office/powerpoint/2010/main" val="63992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4D2859-71EE-C360-879B-012B42EBAF9B}"/>
              </a:ext>
            </a:extLst>
          </p:cNvPr>
          <p:cNvSpPr>
            <a:spLocks noGrp="1"/>
          </p:cNvSpPr>
          <p:nvPr>
            <p:ph type="subTitle"/>
          </p:nvPr>
        </p:nvSpPr>
        <p:spPr>
          <a:xfrm>
            <a:off x="382555" y="768728"/>
            <a:ext cx="8229240" cy="5320543"/>
          </a:xfrm>
        </p:spPr>
        <p:txBody>
          <a:bodyPr/>
          <a:lstStyle/>
          <a:p>
            <a:pPr marL="0" indent="0" algn="l">
              <a:buNone/>
            </a:pPr>
            <a:r>
              <a:rPr lang="en-US" sz="2400" b="0" i="0" dirty="0">
                <a:solidFill>
                  <a:srgbClr val="374151"/>
                </a:solidFill>
                <a:effectLst/>
                <a:latin typeface="Söhne"/>
              </a:rPr>
              <a:t>GPT-3 has a wide range of applications, including:</a:t>
            </a:r>
          </a:p>
          <a:p>
            <a:pPr lvl="1">
              <a:buFont typeface="+mj-lt"/>
              <a:buAutoNum type="arabicPeriod"/>
            </a:pPr>
            <a:r>
              <a:rPr lang="en-US" sz="2000" b="0" i="0" dirty="0">
                <a:solidFill>
                  <a:srgbClr val="374151"/>
                </a:solidFill>
                <a:effectLst/>
                <a:latin typeface="Söhne"/>
              </a:rPr>
              <a:t>Chatbots: GPT-3 can be used to develop conversational chatbots that can understand natural language queries and respond with human-like language.</a:t>
            </a:r>
          </a:p>
          <a:p>
            <a:pPr lvl="1">
              <a:buFont typeface="+mj-lt"/>
              <a:buAutoNum type="arabicPeriod"/>
            </a:pPr>
            <a:r>
              <a:rPr lang="en-US" sz="2000" b="0" i="0" dirty="0">
                <a:solidFill>
                  <a:srgbClr val="374151"/>
                </a:solidFill>
                <a:effectLst/>
                <a:latin typeface="Söhne"/>
              </a:rPr>
              <a:t>Content Creation: GPT-3 can be used to generate high-quality content for a variety of purposes, including product descriptions, blog posts, and news articles.</a:t>
            </a:r>
          </a:p>
          <a:p>
            <a:pPr lvl="1">
              <a:buFont typeface="+mj-lt"/>
              <a:buAutoNum type="arabicPeriod"/>
            </a:pPr>
            <a:r>
              <a:rPr lang="en-US" sz="2000" b="0" i="0" dirty="0">
                <a:solidFill>
                  <a:srgbClr val="374151"/>
                </a:solidFill>
                <a:effectLst/>
                <a:latin typeface="Söhne"/>
              </a:rPr>
              <a:t>Language Translation: GPT-3 can be used to translate text from one language to another, with a high degree of accuracy.</a:t>
            </a:r>
          </a:p>
          <a:p>
            <a:pPr lvl="1">
              <a:buFont typeface="+mj-lt"/>
              <a:buAutoNum type="arabicPeriod"/>
            </a:pPr>
            <a:r>
              <a:rPr lang="en-US" sz="2000" b="0" i="0" dirty="0">
                <a:solidFill>
                  <a:srgbClr val="374151"/>
                </a:solidFill>
                <a:effectLst/>
                <a:latin typeface="Söhne"/>
              </a:rPr>
              <a:t>Personalization: GPT-3 can be used to personalize content for individual users, based on their preferences and interests.</a:t>
            </a:r>
          </a:p>
          <a:p>
            <a:pPr lvl="1">
              <a:buFont typeface="+mj-lt"/>
              <a:buAutoNum type="arabicPeriod"/>
            </a:pPr>
            <a:r>
              <a:rPr lang="en-US" sz="2000" b="0" i="0" dirty="0">
                <a:solidFill>
                  <a:srgbClr val="374151"/>
                </a:solidFill>
                <a:effectLst/>
                <a:latin typeface="Söhne"/>
              </a:rPr>
              <a:t>Research: GPT-3 can be used to analyze large amounts of text data and extract insights for research purposes.</a:t>
            </a:r>
          </a:p>
          <a:p>
            <a:pPr marL="0" indent="0">
              <a:buNone/>
            </a:pPr>
            <a:endParaRPr lang="en-IN" dirty="0"/>
          </a:p>
        </p:txBody>
      </p:sp>
      <p:sp>
        <p:nvSpPr>
          <p:cNvPr id="6" name="Title 5">
            <a:extLst>
              <a:ext uri="{FF2B5EF4-FFF2-40B4-BE49-F238E27FC236}">
                <a16:creationId xmlns:a16="http://schemas.microsoft.com/office/drawing/2014/main" id="{7DE7BB99-3207-2CAB-137B-9A87ABEAC8B8}"/>
              </a:ext>
            </a:extLst>
          </p:cNvPr>
          <p:cNvSpPr>
            <a:spLocks noGrp="1"/>
          </p:cNvSpPr>
          <p:nvPr>
            <p:ph type="title"/>
          </p:nvPr>
        </p:nvSpPr>
        <p:spPr>
          <a:xfrm>
            <a:off x="382555" y="254938"/>
            <a:ext cx="8229240" cy="939380"/>
          </a:xfrm>
        </p:spPr>
        <p:txBody>
          <a:bodyPr/>
          <a:lstStyle/>
          <a:p>
            <a:r>
              <a:rPr lang="en-US" sz="2800" b="1" i="0" dirty="0">
                <a:solidFill>
                  <a:srgbClr val="374151"/>
                </a:solidFill>
                <a:effectLst/>
                <a:latin typeface="Söhne"/>
              </a:rPr>
              <a:t>Applications of GPT-3</a:t>
            </a: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99920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FE4-072F-0FE3-A31E-00BD5A57DBB5}"/>
              </a:ext>
            </a:extLst>
          </p:cNvPr>
          <p:cNvSpPr>
            <a:spLocks noGrp="1"/>
          </p:cNvSpPr>
          <p:nvPr>
            <p:ph type="title"/>
          </p:nvPr>
        </p:nvSpPr>
        <p:spPr/>
        <p:txBody>
          <a:bodyPr/>
          <a:lstStyle/>
          <a:p>
            <a:r>
              <a:rPr lang="en-US" sz="2800" b="1" i="0" dirty="0">
                <a:solidFill>
                  <a:srgbClr val="374151"/>
                </a:solidFill>
                <a:effectLst/>
                <a:latin typeface="Söhne"/>
              </a:rPr>
              <a:t>Benefits of GPT-3</a:t>
            </a:r>
            <a:br>
              <a:rPr lang="en-US" b="0" i="0" dirty="0">
                <a:solidFill>
                  <a:srgbClr val="374151"/>
                </a:solidFill>
                <a:effectLst/>
                <a:latin typeface="Söhne"/>
              </a:rPr>
            </a:br>
            <a:endParaRPr lang="en-IN" dirty="0"/>
          </a:p>
        </p:txBody>
      </p:sp>
      <p:sp>
        <p:nvSpPr>
          <p:cNvPr id="3" name="Subtitle 2">
            <a:extLst>
              <a:ext uri="{FF2B5EF4-FFF2-40B4-BE49-F238E27FC236}">
                <a16:creationId xmlns:a16="http://schemas.microsoft.com/office/drawing/2014/main" id="{ABA4EA01-0A09-B06E-2D40-0AB47CEDEDA1}"/>
              </a:ext>
            </a:extLst>
          </p:cNvPr>
          <p:cNvSpPr>
            <a:spLocks noGrp="1"/>
          </p:cNvSpPr>
          <p:nvPr>
            <p:ph type="subTitle"/>
          </p:nvPr>
        </p:nvSpPr>
        <p:spPr>
          <a:xfrm>
            <a:off x="457200" y="830424"/>
            <a:ext cx="8229240" cy="4068148"/>
          </a:xfrm>
        </p:spPr>
        <p:txBody>
          <a:bodyPr/>
          <a:lstStyle/>
          <a:p>
            <a:pPr marL="0" indent="0" algn="l">
              <a:buNone/>
            </a:pPr>
            <a:r>
              <a:rPr lang="en-US" sz="2400" b="0" i="0" dirty="0">
                <a:solidFill>
                  <a:srgbClr val="374151"/>
                </a:solidFill>
                <a:effectLst/>
                <a:latin typeface="Söhne"/>
              </a:rPr>
              <a:t>GPT-3 offers several benefits over other NLP models, including:</a:t>
            </a:r>
          </a:p>
          <a:p>
            <a:pPr marL="0" indent="0" algn="l">
              <a:buNone/>
            </a:pPr>
            <a:endParaRPr lang="en-US" sz="2400" b="0" i="0" dirty="0">
              <a:solidFill>
                <a:srgbClr val="374151"/>
              </a:solidFill>
              <a:effectLst/>
              <a:latin typeface="Söhne"/>
            </a:endParaRPr>
          </a:p>
          <a:p>
            <a:pPr lvl="1">
              <a:buFont typeface="+mj-lt"/>
              <a:buAutoNum type="arabicPeriod"/>
            </a:pPr>
            <a:r>
              <a:rPr lang="en-US" sz="2000" b="0" i="0" dirty="0">
                <a:solidFill>
                  <a:srgbClr val="374151"/>
                </a:solidFill>
                <a:effectLst/>
                <a:latin typeface="Söhne"/>
              </a:rPr>
              <a:t>Improved Language Quality: GPT-3 generates text that is more natural and human-like than previous language models.</a:t>
            </a:r>
          </a:p>
          <a:p>
            <a:pPr lvl="1">
              <a:buFont typeface="+mj-lt"/>
              <a:buAutoNum type="arabicPeriod"/>
            </a:pPr>
            <a:r>
              <a:rPr lang="en-US" sz="2000" b="0" i="0" dirty="0">
                <a:solidFill>
                  <a:srgbClr val="374151"/>
                </a:solidFill>
                <a:effectLst/>
                <a:latin typeface="Söhne"/>
              </a:rPr>
              <a:t>Higher Accuracy: GPT-3 has a high degree of accuracy in predicting the next word in a sequence, which makes it more effective for language-related tasks.</a:t>
            </a:r>
          </a:p>
          <a:p>
            <a:pPr lvl="1">
              <a:buFont typeface="+mj-lt"/>
              <a:buAutoNum type="arabicPeriod"/>
            </a:pPr>
            <a:r>
              <a:rPr lang="en-US" sz="2000" b="0" i="0" dirty="0">
                <a:solidFill>
                  <a:srgbClr val="374151"/>
                </a:solidFill>
                <a:effectLst/>
                <a:latin typeface="Söhne"/>
              </a:rPr>
              <a:t>Increased Efficiency: GPT-3 can perform a wide range of language-related tasks with a high degree of efficiency, which can save time and resources.</a:t>
            </a:r>
          </a:p>
          <a:p>
            <a:endParaRPr lang="en-IN" dirty="0"/>
          </a:p>
        </p:txBody>
      </p:sp>
    </p:spTree>
    <p:extLst>
      <p:ext uri="{BB962C8B-B14F-4D97-AF65-F5344CB8AC3E}">
        <p14:creationId xmlns:p14="http://schemas.microsoft.com/office/powerpoint/2010/main" val="22206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7A7A-CFE6-40F3-E40C-123417F96F6A}"/>
              </a:ext>
            </a:extLst>
          </p:cNvPr>
          <p:cNvSpPr>
            <a:spLocks noGrp="1"/>
          </p:cNvSpPr>
          <p:nvPr>
            <p:ph type="title"/>
          </p:nvPr>
        </p:nvSpPr>
        <p:spPr/>
        <p:txBody>
          <a:bodyPr/>
          <a:lstStyle/>
          <a:p>
            <a:r>
              <a:rPr lang="en-US" sz="2800" b="1" i="0" dirty="0">
                <a:solidFill>
                  <a:srgbClr val="374151"/>
                </a:solidFill>
                <a:effectLst/>
                <a:latin typeface="Söhne"/>
              </a:rPr>
              <a:t>Challenges and Limitations</a:t>
            </a:r>
            <a:br>
              <a:rPr lang="en-US" b="0" i="0" dirty="0">
                <a:solidFill>
                  <a:srgbClr val="374151"/>
                </a:solidFill>
                <a:effectLst/>
                <a:latin typeface="Söhne"/>
              </a:rPr>
            </a:br>
            <a:endParaRPr lang="en-IN" dirty="0"/>
          </a:p>
        </p:txBody>
      </p:sp>
      <p:sp>
        <p:nvSpPr>
          <p:cNvPr id="3" name="Subtitle 2">
            <a:extLst>
              <a:ext uri="{FF2B5EF4-FFF2-40B4-BE49-F238E27FC236}">
                <a16:creationId xmlns:a16="http://schemas.microsoft.com/office/drawing/2014/main" id="{2B9117B0-B316-0984-2A37-349EAFD7780B}"/>
              </a:ext>
            </a:extLst>
          </p:cNvPr>
          <p:cNvSpPr>
            <a:spLocks noGrp="1"/>
          </p:cNvSpPr>
          <p:nvPr>
            <p:ph type="subTitle"/>
          </p:nvPr>
        </p:nvSpPr>
        <p:spPr>
          <a:xfrm>
            <a:off x="457200" y="846000"/>
            <a:ext cx="8229240" cy="3977280"/>
          </a:xfrm>
        </p:spPr>
        <p:txBody>
          <a:bodyPr/>
          <a:lstStyle/>
          <a:p>
            <a:pPr marL="0" indent="0" algn="l">
              <a:buNone/>
            </a:pPr>
            <a:r>
              <a:rPr lang="en-US" sz="2400" b="0" i="0" dirty="0">
                <a:solidFill>
                  <a:srgbClr val="374151"/>
                </a:solidFill>
                <a:effectLst/>
                <a:latin typeface="Söhne"/>
              </a:rPr>
              <a:t>Despite its impressive capabilities, GPT-3 has some challenges and limitations, including:</a:t>
            </a:r>
          </a:p>
          <a:p>
            <a:pPr algn="l">
              <a:buFont typeface="+mj-lt"/>
              <a:buAutoNum type="arabicPeriod"/>
            </a:pPr>
            <a:r>
              <a:rPr lang="en-US" sz="2000" b="0" i="0" dirty="0">
                <a:solidFill>
                  <a:srgbClr val="374151"/>
                </a:solidFill>
                <a:effectLst/>
                <a:latin typeface="Söhne"/>
              </a:rPr>
              <a:t>Bias: GPT-3 can sometimes generate biased language, particularly when it comes to sensitive topics such as race and gender.</a:t>
            </a:r>
          </a:p>
          <a:p>
            <a:pPr algn="l">
              <a:buFont typeface="+mj-lt"/>
              <a:buAutoNum type="arabicPeriod"/>
            </a:pPr>
            <a:r>
              <a:rPr lang="en-US" sz="2000" b="0" i="0" dirty="0">
                <a:solidFill>
                  <a:srgbClr val="374151"/>
                </a:solidFill>
                <a:effectLst/>
                <a:latin typeface="Söhne"/>
              </a:rPr>
              <a:t>Lack of Common Sense: GPT-3 does not have a common sense understanding of the world, which can limit its ability to understand certain types of text.</a:t>
            </a:r>
          </a:p>
          <a:p>
            <a:pPr algn="l">
              <a:buFont typeface="+mj-lt"/>
              <a:buAutoNum type="arabicPeriod"/>
            </a:pPr>
            <a:r>
              <a:rPr lang="en-US" sz="2000" b="0" i="0" dirty="0">
                <a:solidFill>
                  <a:srgbClr val="374151"/>
                </a:solidFill>
                <a:effectLst/>
                <a:latin typeface="Söhne"/>
              </a:rPr>
              <a:t>Computational Requirements: GPT-3 is a computationally-intensive model that requires significant resources to run, which can be a barrier for some users.</a:t>
            </a:r>
          </a:p>
          <a:p>
            <a:endParaRPr lang="en-IN" dirty="0"/>
          </a:p>
        </p:txBody>
      </p:sp>
    </p:spTree>
    <p:extLst>
      <p:ext uri="{BB962C8B-B14F-4D97-AF65-F5344CB8AC3E}">
        <p14:creationId xmlns:p14="http://schemas.microsoft.com/office/powerpoint/2010/main" val="37988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AA0C4F-A7EE-7817-F8FC-B2596460B277}"/>
              </a:ext>
            </a:extLst>
          </p:cNvPr>
          <p:cNvSpPr>
            <a:spLocks noGrp="1"/>
          </p:cNvSpPr>
          <p:nvPr>
            <p:ph type="subTitle"/>
          </p:nvPr>
        </p:nvSpPr>
        <p:spPr>
          <a:xfrm>
            <a:off x="353961" y="289806"/>
            <a:ext cx="8229240" cy="538912"/>
          </a:xfrm>
        </p:spPr>
        <p:txBody>
          <a:bodyPr/>
          <a:lstStyle/>
          <a:p>
            <a:pPr marL="0" indent="0">
              <a:buNone/>
            </a:pPr>
            <a:r>
              <a:rPr lang="en-US" b="1" i="0" dirty="0">
                <a:solidFill>
                  <a:srgbClr val="343541"/>
                </a:solidFill>
                <a:effectLst/>
                <a:latin typeface="Söhne"/>
              </a:rPr>
              <a:t>Is </a:t>
            </a:r>
            <a:r>
              <a:rPr lang="en-US" sz="2800" b="1" i="0" dirty="0">
                <a:solidFill>
                  <a:srgbClr val="374151"/>
                </a:solidFill>
                <a:effectLst/>
                <a:latin typeface="Söhne"/>
              </a:rPr>
              <a:t>GPT-3</a:t>
            </a:r>
            <a:r>
              <a:rPr lang="en-US" b="1" i="0" dirty="0">
                <a:solidFill>
                  <a:srgbClr val="343541"/>
                </a:solidFill>
                <a:effectLst/>
                <a:latin typeface="Söhne"/>
              </a:rPr>
              <a:t> or transformer good for image captioning ?</a:t>
            </a:r>
            <a:endParaRPr lang="en-IN" b="1" dirty="0"/>
          </a:p>
        </p:txBody>
      </p:sp>
      <p:sp>
        <p:nvSpPr>
          <p:cNvPr id="6" name="Subtitle 2">
            <a:extLst>
              <a:ext uri="{FF2B5EF4-FFF2-40B4-BE49-F238E27FC236}">
                <a16:creationId xmlns:a16="http://schemas.microsoft.com/office/drawing/2014/main" id="{FD70548D-92E4-32F5-5CB0-E714884533AE}"/>
              </a:ext>
            </a:extLst>
          </p:cNvPr>
          <p:cNvSpPr txBox="1">
            <a:spLocks/>
          </p:cNvSpPr>
          <p:nvPr/>
        </p:nvSpPr>
        <p:spPr>
          <a:xfrm>
            <a:off x="353961" y="3181739"/>
            <a:ext cx="8229240" cy="627057"/>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000" b="0" i="0" dirty="0">
                <a:solidFill>
                  <a:srgbClr val="374151"/>
                </a:solidFill>
                <a:effectLst/>
                <a:latin typeface="Söhne"/>
              </a:rPr>
              <a:t>While GPT-3 and Transformer models have achieved impressive results in natural language processing tasks such as language generation, they are not specifically designed for image captioning.</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Image captioning typically involves processing visual information and combining it with language generation. Therefore, models such as convolutional neural networks (CNNs) and recurrent neural networks (RNNs) are often used for image captioning. That being said,</a:t>
            </a:r>
            <a:r>
              <a:rPr lang="en-US" sz="2000" b="0" i="0" dirty="0">
                <a:solidFill>
                  <a:srgbClr val="00B050"/>
                </a:solidFill>
                <a:effectLst/>
                <a:latin typeface="Söhne"/>
              </a:rPr>
              <a:t> </a:t>
            </a:r>
            <a:r>
              <a:rPr lang="en-US" sz="2000" b="1" i="0" dirty="0">
                <a:solidFill>
                  <a:srgbClr val="00B050"/>
                </a:solidFill>
                <a:effectLst/>
                <a:latin typeface="Söhne"/>
              </a:rPr>
              <a:t>GPT-3 and Transformer models can be used in combination with CNNs and RNNs to improve the quality of image captioning</a:t>
            </a:r>
            <a:r>
              <a:rPr lang="en-US" sz="2000" b="0" i="0" dirty="0">
                <a:solidFill>
                  <a:srgbClr val="00B050"/>
                </a:solidFill>
                <a:effectLst/>
                <a:latin typeface="Söhne"/>
              </a:rPr>
              <a:t>. </a:t>
            </a:r>
            <a:r>
              <a:rPr lang="en-US" sz="2000" b="0" i="0" dirty="0">
                <a:solidFill>
                  <a:srgbClr val="374151"/>
                </a:solidFill>
                <a:effectLst/>
                <a:latin typeface="Söhne"/>
              </a:rPr>
              <a:t>For example, the transformer-based model called ViT (Vision Transformer) has shown promising results in image classification tasks, which can be useful for generating captions that accurately describe the content of an image.</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So while GPT-3 and Transformer models alone may not be the best choice for image captioning, they can still play a valuable role in improving the accuracy and quality of generated captions when used in conjunction with other image processing models.</a:t>
            </a:r>
          </a:p>
        </p:txBody>
      </p:sp>
    </p:spTree>
    <p:extLst>
      <p:ext uri="{BB962C8B-B14F-4D97-AF65-F5344CB8AC3E}">
        <p14:creationId xmlns:p14="http://schemas.microsoft.com/office/powerpoint/2010/main" val="336192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9C54-B232-5770-C3D6-F46C319F16ED}"/>
              </a:ext>
            </a:extLst>
          </p:cNvPr>
          <p:cNvSpPr>
            <a:spLocks noGrp="1"/>
          </p:cNvSpPr>
          <p:nvPr>
            <p:ph type="title"/>
          </p:nvPr>
        </p:nvSpPr>
        <p:spPr/>
        <p:txBody>
          <a:bodyPr/>
          <a:lstStyle/>
          <a:p>
            <a:r>
              <a:rPr lang="en-US" sz="2800" b="1" i="0" dirty="0">
                <a:solidFill>
                  <a:srgbClr val="374151"/>
                </a:solidFill>
                <a:effectLst/>
                <a:latin typeface="Söhne"/>
              </a:rPr>
              <a:t>High-level overview of how a computer vision model and GPT-3 could be combined to generate natural language captions for images</a:t>
            </a:r>
            <a:endParaRPr lang="en-IN" sz="2800" b="1" dirty="0"/>
          </a:p>
        </p:txBody>
      </p:sp>
      <p:sp>
        <p:nvSpPr>
          <p:cNvPr id="3" name="Subtitle 2">
            <a:extLst>
              <a:ext uri="{FF2B5EF4-FFF2-40B4-BE49-F238E27FC236}">
                <a16:creationId xmlns:a16="http://schemas.microsoft.com/office/drawing/2014/main" id="{3F397F49-D12A-1902-CA3D-D3BDD083C4D0}"/>
              </a:ext>
            </a:extLst>
          </p:cNvPr>
          <p:cNvSpPr>
            <a:spLocks noGrp="1"/>
          </p:cNvSpPr>
          <p:nvPr>
            <p:ph type="subTitle"/>
          </p:nvPr>
        </p:nvSpPr>
        <p:spPr>
          <a:xfrm>
            <a:off x="457200" y="2285654"/>
            <a:ext cx="8229240" cy="3977280"/>
          </a:xfrm>
        </p:spPr>
        <p:txBody>
          <a:bodyPr/>
          <a:lstStyle/>
          <a:p>
            <a:pPr marL="0" indent="0" algn="l">
              <a:buNone/>
            </a:pPr>
            <a:r>
              <a:rPr lang="en-US" sz="1600" b="0" i="0" dirty="0">
                <a:solidFill>
                  <a:srgbClr val="374151"/>
                </a:solidFill>
                <a:effectLst/>
                <a:latin typeface="Söhne"/>
              </a:rPr>
              <a:t>1. The input image is fed into a computer vision model, which extracts a set of high-level features that represent the content of the image. This can be done using a pre-trained CNN model such as </a:t>
            </a:r>
            <a:r>
              <a:rPr lang="en-US" sz="1600" b="0" i="0" dirty="0" err="1">
                <a:solidFill>
                  <a:srgbClr val="374151"/>
                </a:solidFill>
                <a:effectLst/>
                <a:latin typeface="Söhne"/>
              </a:rPr>
              <a:t>ResNet</a:t>
            </a:r>
            <a:r>
              <a:rPr lang="en-US" sz="1600" b="0" i="0" dirty="0">
                <a:solidFill>
                  <a:srgbClr val="374151"/>
                </a:solidFill>
                <a:effectLst/>
                <a:latin typeface="Söhne"/>
              </a:rPr>
              <a:t> or VGG, which has been trained on large image datasets such as ImageNet.</a:t>
            </a:r>
          </a:p>
          <a:p>
            <a:pPr marL="0" indent="0" algn="l">
              <a:buNone/>
            </a:pPr>
            <a:r>
              <a:rPr lang="en-US" sz="1600" b="0" i="0" dirty="0">
                <a:solidFill>
                  <a:srgbClr val="374151"/>
                </a:solidFill>
                <a:effectLst/>
                <a:latin typeface="Söhne"/>
              </a:rPr>
              <a:t>2. The set of high-level features extracted from the image are then fed into GPT-3 as input. GPT-3 is a large-scale language model that can generate natural language text based on input sequences. In this case, the input to GPT-3 would be the set of image features extracted by the computer vision model.</a:t>
            </a:r>
          </a:p>
          <a:p>
            <a:pPr marL="0" indent="0" algn="l">
              <a:buNone/>
            </a:pPr>
            <a:r>
              <a:rPr lang="en-US" sz="1600" b="0" i="0" dirty="0">
                <a:solidFill>
                  <a:srgbClr val="374151"/>
                </a:solidFill>
                <a:effectLst/>
                <a:latin typeface="Söhne"/>
              </a:rPr>
              <a:t>3. GPT-3 generates a natural language caption for the image based on the input features. The model has been trained on a massive amount of text data, which allows it to generate high-quality and diverse language output for a wide range of natural language tasks.</a:t>
            </a:r>
          </a:p>
          <a:p>
            <a:pPr marL="0" indent="0" algn="l">
              <a:buNone/>
            </a:pPr>
            <a:r>
              <a:rPr lang="en-US" sz="1600" b="0" i="0" dirty="0">
                <a:solidFill>
                  <a:srgbClr val="374151"/>
                </a:solidFill>
                <a:effectLst/>
                <a:latin typeface="Söhne"/>
              </a:rPr>
              <a:t>4. The generated caption can be refined and polished to improve its accuracy and fluency. This can be done using post-processing techniques such as language modeling and beam search, which can help to optimize the generated text for coherence and grammaticality.</a:t>
            </a:r>
          </a:p>
          <a:p>
            <a:pPr marL="0" indent="0" algn="l">
              <a:buNone/>
            </a:pPr>
            <a:r>
              <a:rPr lang="en-US" sz="1600" b="0" i="0" dirty="0">
                <a:solidFill>
                  <a:srgbClr val="374151"/>
                </a:solidFill>
                <a:effectLst/>
                <a:latin typeface="Söhne"/>
              </a:rPr>
              <a:t>5. </a:t>
            </a:r>
            <a:r>
              <a:rPr lang="en-US" sz="1600" b="1" i="0" dirty="0">
                <a:solidFill>
                  <a:srgbClr val="00B050"/>
                </a:solidFill>
                <a:effectLst/>
                <a:latin typeface="Söhne"/>
              </a:rPr>
              <a:t>It's worth noting that this approach would likely be less efficient and less accurate than using a specialized image captioning model, which has been specifically designed to recognize the content of images and generate natural language descriptions of their content</a:t>
            </a:r>
            <a:r>
              <a:rPr lang="en-US" sz="1600" b="1" i="0" dirty="0">
                <a:solidFill>
                  <a:srgbClr val="374151"/>
                </a:solidFill>
                <a:effectLst/>
                <a:latin typeface="Söhne"/>
              </a:rPr>
              <a:t>. </a:t>
            </a:r>
            <a:r>
              <a:rPr lang="en-US" sz="1600" b="0" i="0" dirty="0">
                <a:solidFill>
                  <a:srgbClr val="374151"/>
                </a:solidFill>
                <a:effectLst/>
                <a:latin typeface="Söhne"/>
              </a:rPr>
              <a:t>However, it can be a useful approach in cases where a pre-trained image captioning model is not available or where a more flexible and adaptable language model such as GPT-3 is desired.</a:t>
            </a:r>
          </a:p>
          <a:p>
            <a:endParaRPr lang="en-IN" dirty="0"/>
          </a:p>
        </p:txBody>
      </p:sp>
    </p:spTree>
    <p:extLst>
      <p:ext uri="{BB962C8B-B14F-4D97-AF65-F5344CB8AC3E}">
        <p14:creationId xmlns:p14="http://schemas.microsoft.com/office/powerpoint/2010/main" val="406670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E05D9A-ABD8-BEAE-5502-F9D2B89F77E9}"/>
              </a:ext>
            </a:extLst>
          </p:cNvPr>
          <p:cNvSpPr/>
          <p:nvPr/>
        </p:nvSpPr>
        <p:spPr>
          <a:xfrm>
            <a:off x="1077872" y="2265537"/>
            <a:ext cx="1809448" cy="38989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Transformer    </a:t>
            </a:r>
          </a:p>
          <a:p>
            <a:pPr algn="ctr"/>
            <a:r>
              <a:rPr lang="en-IN" sz="900" dirty="0"/>
              <a:t>(Sequence-to-Sequence Model)</a:t>
            </a:r>
          </a:p>
        </p:txBody>
      </p:sp>
      <p:sp>
        <p:nvSpPr>
          <p:cNvPr id="9" name="Rectangle 8">
            <a:extLst>
              <a:ext uri="{FF2B5EF4-FFF2-40B4-BE49-F238E27FC236}">
                <a16:creationId xmlns:a16="http://schemas.microsoft.com/office/drawing/2014/main" id="{681020C7-142F-D1BB-C7E4-21E60B0C6DAA}"/>
              </a:ext>
            </a:extLst>
          </p:cNvPr>
          <p:cNvSpPr/>
          <p:nvPr/>
        </p:nvSpPr>
        <p:spPr>
          <a:xfrm>
            <a:off x="1077872" y="971910"/>
            <a:ext cx="1809448" cy="23156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Input Image</a:t>
            </a:r>
          </a:p>
        </p:txBody>
      </p:sp>
      <p:sp>
        <p:nvSpPr>
          <p:cNvPr id="10" name="Rectangle 9">
            <a:extLst>
              <a:ext uri="{FF2B5EF4-FFF2-40B4-BE49-F238E27FC236}">
                <a16:creationId xmlns:a16="http://schemas.microsoft.com/office/drawing/2014/main" id="{07B47FFD-3C9D-F368-CE4A-2964AF2212D7}"/>
              </a:ext>
            </a:extLst>
          </p:cNvPr>
          <p:cNvSpPr/>
          <p:nvPr/>
        </p:nvSpPr>
        <p:spPr>
          <a:xfrm>
            <a:off x="1077872" y="1372953"/>
            <a:ext cx="1809448" cy="31613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CNN Network </a:t>
            </a:r>
          </a:p>
          <a:p>
            <a:pPr algn="ctr"/>
            <a:r>
              <a:rPr lang="en-IN" sz="900" dirty="0"/>
              <a:t>(Feature Extractor)</a:t>
            </a:r>
          </a:p>
        </p:txBody>
      </p:sp>
      <p:sp>
        <p:nvSpPr>
          <p:cNvPr id="11" name="Rectangle 10">
            <a:extLst>
              <a:ext uri="{FF2B5EF4-FFF2-40B4-BE49-F238E27FC236}">
                <a16:creationId xmlns:a16="http://schemas.microsoft.com/office/drawing/2014/main" id="{751166F5-70EF-5D37-84D1-292F6D39EF1E}"/>
              </a:ext>
            </a:extLst>
          </p:cNvPr>
          <p:cNvSpPr/>
          <p:nvPr/>
        </p:nvSpPr>
        <p:spPr>
          <a:xfrm>
            <a:off x="1077872" y="1878642"/>
            <a:ext cx="1809448" cy="20557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Image Features</a:t>
            </a:r>
          </a:p>
        </p:txBody>
      </p:sp>
      <p:cxnSp>
        <p:nvCxnSpPr>
          <p:cNvPr id="14" name="Straight Connector 13">
            <a:extLst>
              <a:ext uri="{FF2B5EF4-FFF2-40B4-BE49-F238E27FC236}">
                <a16:creationId xmlns:a16="http://schemas.microsoft.com/office/drawing/2014/main" id="{D9F4E3AB-6C22-75AD-968E-F4BEEA78222A}"/>
              </a:ext>
            </a:extLst>
          </p:cNvPr>
          <p:cNvCxnSpPr/>
          <p:nvPr/>
        </p:nvCxnSpPr>
        <p:spPr>
          <a:xfrm>
            <a:off x="4497355" y="886408"/>
            <a:ext cx="0" cy="5365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3BB1F7-2704-381B-1C23-FD9D27C63446}"/>
              </a:ext>
            </a:extLst>
          </p:cNvPr>
          <p:cNvCxnSpPr>
            <a:stCxn id="9" idx="2"/>
            <a:endCxn id="10" idx="0"/>
          </p:cNvCxnSpPr>
          <p:nvPr/>
        </p:nvCxnSpPr>
        <p:spPr>
          <a:xfrm>
            <a:off x="1982596" y="1203476"/>
            <a:ext cx="0" cy="16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82EC611-611B-5E4D-4094-26BDC9286EB2}"/>
              </a:ext>
            </a:extLst>
          </p:cNvPr>
          <p:cNvCxnSpPr>
            <a:stCxn id="10" idx="2"/>
            <a:endCxn id="11" idx="0"/>
          </p:cNvCxnSpPr>
          <p:nvPr/>
        </p:nvCxnSpPr>
        <p:spPr>
          <a:xfrm>
            <a:off x="1982596" y="1689088"/>
            <a:ext cx="0" cy="189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D5D69CD-04A7-4CCD-8257-10A104D0AA48}"/>
              </a:ext>
            </a:extLst>
          </p:cNvPr>
          <p:cNvCxnSpPr>
            <a:stCxn id="11" idx="2"/>
            <a:endCxn id="5" idx="0"/>
          </p:cNvCxnSpPr>
          <p:nvPr/>
        </p:nvCxnSpPr>
        <p:spPr>
          <a:xfrm>
            <a:off x="1982596" y="2084212"/>
            <a:ext cx="0" cy="18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C5DF080E-52D5-573A-D6B0-75CD5E01580B}"/>
              </a:ext>
            </a:extLst>
          </p:cNvPr>
          <p:cNvSpPr/>
          <p:nvPr/>
        </p:nvSpPr>
        <p:spPr>
          <a:xfrm>
            <a:off x="5895578" y="2273766"/>
            <a:ext cx="1809448" cy="38989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Transformer    </a:t>
            </a:r>
          </a:p>
          <a:p>
            <a:pPr algn="ctr"/>
            <a:r>
              <a:rPr lang="en-IN" sz="900" dirty="0"/>
              <a:t>(Sequence-to-Sequence Model)</a:t>
            </a:r>
          </a:p>
        </p:txBody>
      </p:sp>
      <p:sp>
        <p:nvSpPr>
          <p:cNvPr id="23" name="Rectangle 22">
            <a:extLst>
              <a:ext uri="{FF2B5EF4-FFF2-40B4-BE49-F238E27FC236}">
                <a16:creationId xmlns:a16="http://schemas.microsoft.com/office/drawing/2014/main" id="{832E99D2-D106-11F6-23E7-AE932C549B66}"/>
              </a:ext>
            </a:extLst>
          </p:cNvPr>
          <p:cNvSpPr/>
          <p:nvPr/>
        </p:nvSpPr>
        <p:spPr>
          <a:xfrm>
            <a:off x="5895578" y="971910"/>
            <a:ext cx="1809448" cy="23156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Input Image</a:t>
            </a:r>
          </a:p>
        </p:txBody>
      </p:sp>
      <p:sp>
        <p:nvSpPr>
          <p:cNvPr id="24" name="Rectangle 23">
            <a:extLst>
              <a:ext uri="{FF2B5EF4-FFF2-40B4-BE49-F238E27FC236}">
                <a16:creationId xmlns:a16="http://schemas.microsoft.com/office/drawing/2014/main" id="{C3E01C2C-B6F2-7B26-34F5-DC9CF260F57E}"/>
              </a:ext>
            </a:extLst>
          </p:cNvPr>
          <p:cNvSpPr/>
          <p:nvPr/>
        </p:nvSpPr>
        <p:spPr>
          <a:xfrm>
            <a:off x="5895578" y="1372953"/>
            <a:ext cx="1809448" cy="31613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CNN Network </a:t>
            </a:r>
          </a:p>
          <a:p>
            <a:pPr algn="ctr"/>
            <a:r>
              <a:rPr lang="en-IN" sz="900" dirty="0"/>
              <a:t>(Feature Extractor)</a:t>
            </a:r>
          </a:p>
        </p:txBody>
      </p:sp>
      <p:sp>
        <p:nvSpPr>
          <p:cNvPr id="25" name="Rectangle 24">
            <a:extLst>
              <a:ext uri="{FF2B5EF4-FFF2-40B4-BE49-F238E27FC236}">
                <a16:creationId xmlns:a16="http://schemas.microsoft.com/office/drawing/2014/main" id="{29900218-9926-A3F5-F65C-8426B605822A}"/>
              </a:ext>
            </a:extLst>
          </p:cNvPr>
          <p:cNvSpPr/>
          <p:nvPr/>
        </p:nvSpPr>
        <p:spPr>
          <a:xfrm>
            <a:off x="5895578" y="1878642"/>
            <a:ext cx="1809448" cy="20557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Image Features</a:t>
            </a:r>
          </a:p>
        </p:txBody>
      </p:sp>
      <p:cxnSp>
        <p:nvCxnSpPr>
          <p:cNvPr id="26" name="Straight Arrow Connector 25">
            <a:extLst>
              <a:ext uri="{FF2B5EF4-FFF2-40B4-BE49-F238E27FC236}">
                <a16:creationId xmlns:a16="http://schemas.microsoft.com/office/drawing/2014/main" id="{C71FABAF-C218-E91E-1179-BBE718905FE9}"/>
              </a:ext>
            </a:extLst>
          </p:cNvPr>
          <p:cNvCxnSpPr>
            <a:stCxn id="23" idx="2"/>
            <a:endCxn id="24" idx="0"/>
          </p:cNvCxnSpPr>
          <p:nvPr/>
        </p:nvCxnSpPr>
        <p:spPr>
          <a:xfrm>
            <a:off x="6800302" y="1203476"/>
            <a:ext cx="0" cy="16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7D1DB69-E01E-9B8F-BB5A-012052BA64F9}"/>
              </a:ext>
            </a:extLst>
          </p:cNvPr>
          <p:cNvCxnSpPr>
            <a:stCxn id="24" idx="2"/>
            <a:endCxn id="25" idx="0"/>
          </p:cNvCxnSpPr>
          <p:nvPr/>
        </p:nvCxnSpPr>
        <p:spPr>
          <a:xfrm>
            <a:off x="6800302" y="1689088"/>
            <a:ext cx="0" cy="189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6A1F8E6-84A9-A71C-68AC-1F88105F6A33}"/>
              </a:ext>
            </a:extLst>
          </p:cNvPr>
          <p:cNvCxnSpPr>
            <a:stCxn id="25" idx="2"/>
            <a:endCxn id="22" idx="0"/>
          </p:cNvCxnSpPr>
          <p:nvPr/>
        </p:nvCxnSpPr>
        <p:spPr>
          <a:xfrm>
            <a:off x="6800302" y="2084212"/>
            <a:ext cx="0" cy="189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Single Corner Rounded 30">
            <a:extLst>
              <a:ext uri="{FF2B5EF4-FFF2-40B4-BE49-F238E27FC236}">
                <a16:creationId xmlns:a16="http://schemas.microsoft.com/office/drawing/2014/main" id="{97BC04EE-6218-5998-93AE-EFAA55C7730E}"/>
              </a:ext>
            </a:extLst>
          </p:cNvPr>
          <p:cNvSpPr/>
          <p:nvPr/>
        </p:nvSpPr>
        <p:spPr>
          <a:xfrm>
            <a:off x="544279" y="3310447"/>
            <a:ext cx="901942" cy="332668"/>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Multihead Attention</a:t>
            </a:r>
          </a:p>
        </p:txBody>
      </p:sp>
      <p:sp>
        <p:nvSpPr>
          <p:cNvPr id="33" name="Rectangle: Single Corner Rounded 32">
            <a:extLst>
              <a:ext uri="{FF2B5EF4-FFF2-40B4-BE49-F238E27FC236}">
                <a16:creationId xmlns:a16="http://schemas.microsoft.com/office/drawing/2014/main" id="{937A0915-7C27-2E62-FD0F-B1B08A8592D4}"/>
              </a:ext>
            </a:extLst>
          </p:cNvPr>
          <p:cNvSpPr/>
          <p:nvPr/>
        </p:nvSpPr>
        <p:spPr>
          <a:xfrm>
            <a:off x="534950" y="3748095"/>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Feedforward Layer</a:t>
            </a:r>
          </a:p>
        </p:txBody>
      </p:sp>
      <p:sp>
        <p:nvSpPr>
          <p:cNvPr id="34" name="Rectangle: Single Corner Rounded 33">
            <a:extLst>
              <a:ext uri="{FF2B5EF4-FFF2-40B4-BE49-F238E27FC236}">
                <a16:creationId xmlns:a16="http://schemas.microsoft.com/office/drawing/2014/main" id="{A1726984-0B00-DB0D-DFB4-1766DEF904AE}"/>
              </a:ext>
            </a:extLst>
          </p:cNvPr>
          <p:cNvSpPr/>
          <p:nvPr/>
        </p:nvSpPr>
        <p:spPr>
          <a:xfrm>
            <a:off x="534950" y="4137474"/>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Softmax Layer</a:t>
            </a:r>
          </a:p>
        </p:txBody>
      </p:sp>
      <p:sp>
        <p:nvSpPr>
          <p:cNvPr id="35" name="Rectangle: Single Corner Rounded 34">
            <a:extLst>
              <a:ext uri="{FF2B5EF4-FFF2-40B4-BE49-F238E27FC236}">
                <a16:creationId xmlns:a16="http://schemas.microsoft.com/office/drawing/2014/main" id="{1A538CF7-008E-8684-6549-E62A86AD7F87}"/>
              </a:ext>
            </a:extLst>
          </p:cNvPr>
          <p:cNvSpPr/>
          <p:nvPr/>
        </p:nvSpPr>
        <p:spPr>
          <a:xfrm>
            <a:off x="534950" y="4555315"/>
            <a:ext cx="901946" cy="27604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Embedding</a:t>
            </a:r>
          </a:p>
        </p:txBody>
      </p:sp>
      <p:sp>
        <p:nvSpPr>
          <p:cNvPr id="37" name="Rectangle: Single Corner Rounded 36">
            <a:extLst>
              <a:ext uri="{FF2B5EF4-FFF2-40B4-BE49-F238E27FC236}">
                <a16:creationId xmlns:a16="http://schemas.microsoft.com/office/drawing/2014/main" id="{C9C6D4B8-49AB-1B77-1F3A-84B33CDF74A6}"/>
              </a:ext>
            </a:extLst>
          </p:cNvPr>
          <p:cNvSpPr/>
          <p:nvPr/>
        </p:nvSpPr>
        <p:spPr>
          <a:xfrm>
            <a:off x="541175" y="2943319"/>
            <a:ext cx="914395" cy="22432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Encoder</a:t>
            </a:r>
          </a:p>
        </p:txBody>
      </p:sp>
      <p:sp>
        <p:nvSpPr>
          <p:cNvPr id="38" name="Rectangle: Single Corner Rounded 37">
            <a:extLst>
              <a:ext uri="{FF2B5EF4-FFF2-40B4-BE49-F238E27FC236}">
                <a16:creationId xmlns:a16="http://schemas.microsoft.com/office/drawing/2014/main" id="{133C2E47-ED29-C0EB-10DE-9F203F2A40C3}"/>
              </a:ext>
            </a:extLst>
          </p:cNvPr>
          <p:cNvSpPr/>
          <p:nvPr/>
        </p:nvSpPr>
        <p:spPr>
          <a:xfrm>
            <a:off x="541174" y="4963089"/>
            <a:ext cx="914395" cy="223344"/>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Output Layer</a:t>
            </a:r>
          </a:p>
        </p:txBody>
      </p:sp>
      <p:sp>
        <p:nvSpPr>
          <p:cNvPr id="39" name="Rectangle: Single Corner Rounded 38">
            <a:extLst>
              <a:ext uri="{FF2B5EF4-FFF2-40B4-BE49-F238E27FC236}">
                <a16:creationId xmlns:a16="http://schemas.microsoft.com/office/drawing/2014/main" id="{872AD7D9-4B1F-FB57-19A1-D6D4A0E07298}"/>
              </a:ext>
            </a:extLst>
          </p:cNvPr>
          <p:cNvSpPr/>
          <p:nvPr/>
        </p:nvSpPr>
        <p:spPr>
          <a:xfrm>
            <a:off x="550509" y="5323815"/>
            <a:ext cx="895723" cy="32246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Sequence</a:t>
            </a:r>
          </a:p>
        </p:txBody>
      </p:sp>
      <p:sp>
        <p:nvSpPr>
          <p:cNvPr id="40" name="Rectangle: Single Corner Rounded 39">
            <a:extLst>
              <a:ext uri="{FF2B5EF4-FFF2-40B4-BE49-F238E27FC236}">
                <a16:creationId xmlns:a16="http://schemas.microsoft.com/office/drawing/2014/main" id="{D8B8F254-0332-6FE7-F2C7-C43B8580E65C}"/>
              </a:ext>
            </a:extLst>
          </p:cNvPr>
          <p:cNvSpPr/>
          <p:nvPr/>
        </p:nvSpPr>
        <p:spPr>
          <a:xfrm>
            <a:off x="2506815" y="3328119"/>
            <a:ext cx="901942" cy="332668"/>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Multihead Attention</a:t>
            </a:r>
          </a:p>
        </p:txBody>
      </p:sp>
      <p:sp>
        <p:nvSpPr>
          <p:cNvPr id="41" name="Rectangle: Single Corner Rounded 40">
            <a:extLst>
              <a:ext uri="{FF2B5EF4-FFF2-40B4-BE49-F238E27FC236}">
                <a16:creationId xmlns:a16="http://schemas.microsoft.com/office/drawing/2014/main" id="{12903260-1841-C8B9-15F8-7BA20C0BB4C2}"/>
              </a:ext>
            </a:extLst>
          </p:cNvPr>
          <p:cNvSpPr/>
          <p:nvPr/>
        </p:nvSpPr>
        <p:spPr>
          <a:xfrm>
            <a:off x="2500590" y="3748095"/>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Feedforward Layer</a:t>
            </a:r>
          </a:p>
        </p:txBody>
      </p:sp>
      <p:sp>
        <p:nvSpPr>
          <p:cNvPr id="42" name="Rectangle: Single Corner Rounded 41">
            <a:extLst>
              <a:ext uri="{FF2B5EF4-FFF2-40B4-BE49-F238E27FC236}">
                <a16:creationId xmlns:a16="http://schemas.microsoft.com/office/drawing/2014/main" id="{25D3670C-B1D4-0112-E6DD-EC473854687B}"/>
              </a:ext>
            </a:extLst>
          </p:cNvPr>
          <p:cNvSpPr/>
          <p:nvPr/>
        </p:nvSpPr>
        <p:spPr>
          <a:xfrm>
            <a:off x="2500590" y="4137474"/>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Softmax Layer</a:t>
            </a:r>
          </a:p>
        </p:txBody>
      </p:sp>
      <p:sp>
        <p:nvSpPr>
          <p:cNvPr id="43" name="Rectangle: Single Corner Rounded 42">
            <a:extLst>
              <a:ext uri="{FF2B5EF4-FFF2-40B4-BE49-F238E27FC236}">
                <a16:creationId xmlns:a16="http://schemas.microsoft.com/office/drawing/2014/main" id="{F2BA49B5-7892-3A65-8409-B15C9A2AECEA}"/>
              </a:ext>
            </a:extLst>
          </p:cNvPr>
          <p:cNvSpPr/>
          <p:nvPr/>
        </p:nvSpPr>
        <p:spPr>
          <a:xfrm>
            <a:off x="2500590" y="4555315"/>
            <a:ext cx="901946" cy="27604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Embedding</a:t>
            </a:r>
          </a:p>
        </p:txBody>
      </p:sp>
      <p:sp>
        <p:nvSpPr>
          <p:cNvPr id="44" name="Rectangle: Single Corner Rounded 43">
            <a:extLst>
              <a:ext uri="{FF2B5EF4-FFF2-40B4-BE49-F238E27FC236}">
                <a16:creationId xmlns:a16="http://schemas.microsoft.com/office/drawing/2014/main" id="{0B5A002E-12A2-EB37-3B5E-52086BB453D8}"/>
              </a:ext>
            </a:extLst>
          </p:cNvPr>
          <p:cNvSpPr/>
          <p:nvPr/>
        </p:nvSpPr>
        <p:spPr>
          <a:xfrm>
            <a:off x="2506815" y="2943319"/>
            <a:ext cx="914395" cy="22432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Decoder</a:t>
            </a:r>
          </a:p>
        </p:txBody>
      </p:sp>
      <p:sp>
        <p:nvSpPr>
          <p:cNvPr id="45" name="Rectangle: Single Corner Rounded 44">
            <a:extLst>
              <a:ext uri="{FF2B5EF4-FFF2-40B4-BE49-F238E27FC236}">
                <a16:creationId xmlns:a16="http://schemas.microsoft.com/office/drawing/2014/main" id="{08A5FA8C-94F3-369C-7D98-FA2D70BF41B0}"/>
              </a:ext>
            </a:extLst>
          </p:cNvPr>
          <p:cNvSpPr/>
          <p:nvPr/>
        </p:nvSpPr>
        <p:spPr>
          <a:xfrm>
            <a:off x="2506814" y="4963089"/>
            <a:ext cx="914395" cy="223344"/>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Output Layer</a:t>
            </a:r>
          </a:p>
        </p:txBody>
      </p:sp>
      <p:sp>
        <p:nvSpPr>
          <p:cNvPr id="46" name="Rectangle: Single Corner Rounded 45">
            <a:extLst>
              <a:ext uri="{FF2B5EF4-FFF2-40B4-BE49-F238E27FC236}">
                <a16:creationId xmlns:a16="http://schemas.microsoft.com/office/drawing/2014/main" id="{6C46E260-8358-30BB-3D8E-EF4A69CD3316}"/>
              </a:ext>
            </a:extLst>
          </p:cNvPr>
          <p:cNvSpPr/>
          <p:nvPr/>
        </p:nvSpPr>
        <p:spPr>
          <a:xfrm>
            <a:off x="2516149" y="5323815"/>
            <a:ext cx="895723" cy="32246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Sequence</a:t>
            </a:r>
          </a:p>
        </p:txBody>
      </p:sp>
      <p:cxnSp>
        <p:nvCxnSpPr>
          <p:cNvPr id="49" name="Straight Arrow Connector 48">
            <a:extLst>
              <a:ext uri="{FF2B5EF4-FFF2-40B4-BE49-F238E27FC236}">
                <a16:creationId xmlns:a16="http://schemas.microsoft.com/office/drawing/2014/main" id="{3650E2A8-8CD7-D957-A538-830B6FBB0C2C}"/>
              </a:ext>
            </a:extLst>
          </p:cNvPr>
          <p:cNvCxnSpPr>
            <a:stCxn id="5" idx="2"/>
          </p:cNvCxnSpPr>
          <p:nvPr/>
        </p:nvCxnSpPr>
        <p:spPr>
          <a:xfrm>
            <a:off x="1982596" y="2655427"/>
            <a:ext cx="0" cy="127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7BCA9A4-DEB0-B672-FCEF-9D4A02E1AA70}"/>
              </a:ext>
            </a:extLst>
          </p:cNvPr>
          <p:cNvCxnSpPr/>
          <p:nvPr/>
        </p:nvCxnSpPr>
        <p:spPr>
          <a:xfrm>
            <a:off x="914400" y="2817845"/>
            <a:ext cx="2118049"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D130392-F2D1-9019-A96F-A094324DA4D7}"/>
              </a:ext>
            </a:extLst>
          </p:cNvPr>
          <p:cNvCxnSpPr/>
          <p:nvPr/>
        </p:nvCxnSpPr>
        <p:spPr>
          <a:xfrm>
            <a:off x="914400" y="2817845"/>
            <a:ext cx="0" cy="12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AF53E987-CC9E-03D1-28BE-49232E5C3DF5}"/>
              </a:ext>
            </a:extLst>
          </p:cNvPr>
          <p:cNvCxnSpPr/>
          <p:nvPr/>
        </p:nvCxnSpPr>
        <p:spPr>
          <a:xfrm>
            <a:off x="3032449" y="2817845"/>
            <a:ext cx="0" cy="12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25C454E-AF15-E252-C884-09CC8F76D946}"/>
              </a:ext>
            </a:extLst>
          </p:cNvPr>
          <p:cNvCxnSpPr>
            <a:cxnSpLocks/>
          </p:cNvCxnSpPr>
          <p:nvPr/>
        </p:nvCxnSpPr>
        <p:spPr>
          <a:xfrm flipH="1">
            <a:off x="914400" y="317471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B232C27E-598F-7ECA-6911-11A7FBD3BDF3}"/>
              </a:ext>
            </a:extLst>
          </p:cNvPr>
          <p:cNvCxnSpPr>
            <a:cxnSpLocks/>
          </p:cNvCxnSpPr>
          <p:nvPr/>
        </p:nvCxnSpPr>
        <p:spPr>
          <a:xfrm flipH="1">
            <a:off x="914400" y="362615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7B21A36-BDEE-B8A3-BE2F-CB390E38A730}"/>
              </a:ext>
            </a:extLst>
          </p:cNvPr>
          <p:cNvCxnSpPr>
            <a:cxnSpLocks/>
          </p:cNvCxnSpPr>
          <p:nvPr/>
        </p:nvCxnSpPr>
        <p:spPr>
          <a:xfrm flipH="1">
            <a:off x="917495" y="4000092"/>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CAE8B065-0884-AA27-57EB-E21BC6AB0B0D}"/>
              </a:ext>
            </a:extLst>
          </p:cNvPr>
          <p:cNvCxnSpPr>
            <a:cxnSpLocks/>
          </p:cNvCxnSpPr>
          <p:nvPr/>
        </p:nvCxnSpPr>
        <p:spPr>
          <a:xfrm flipH="1">
            <a:off x="908173" y="441179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81E8854-932B-2D12-5B80-755BB92A8DF1}"/>
              </a:ext>
            </a:extLst>
          </p:cNvPr>
          <p:cNvCxnSpPr>
            <a:cxnSpLocks/>
          </p:cNvCxnSpPr>
          <p:nvPr/>
        </p:nvCxnSpPr>
        <p:spPr>
          <a:xfrm flipH="1">
            <a:off x="917495" y="4830642"/>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279FE302-A3F6-980A-4AD4-CCB38DB127E3}"/>
              </a:ext>
            </a:extLst>
          </p:cNvPr>
          <p:cNvCxnSpPr>
            <a:cxnSpLocks/>
          </p:cNvCxnSpPr>
          <p:nvPr/>
        </p:nvCxnSpPr>
        <p:spPr>
          <a:xfrm flipH="1">
            <a:off x="917495" y="5169254"/>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05F4903-1AC8-9824-BB7B-B3239A4978C5}"/>
              </a:ext>
            </a:extLst>
          </p:cNvPr>
          <p:cNvCxnSpPr>
            <a:cxnSpLocks/>
          </p:cNvCxnSpPr>
          <p:nvPr/>
        </p:nvCxnSpPr>
        <p:spPr>
          <a:xfrm flipH="1">
            <a:off x="3032409" y="317471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8CDC7DAC-CB32-45CC-B690-BC3FE0FE2DBA}"/>
              </a:ext>
            </a:extLst>
          </p:cNvPr>
          <p:cNvCxnSpPr>
            <a:cxnSpLocks/>
          </p:cNvCxnSpPr>
          <p:nvPr/>
        </p:nvCxnSpPr>
        <p:spPr>
          <a:xfrm flipH="1">
            <a:off x="3032409" y="362615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49EE874-0338-8A6C-CA27-A4841D51EBD3}"/>
              </a:ext>
            </a:extLst>
          </p:cNvPr>
          <p:cNvCxnSpPr>
            <a:cxnSpLocks/>
          </p:cNvCxnSpPr>
          <p:nvPr/>
        </p:nvCxnSpPr>
        <p:spPr>
          <a:xfrm flipH="1">
            <a:off x="3035504" y="4000092"/>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C47DB909-DEB5-DB25-DC06-D46BC82CFB62}"/>
              </a:ext>
            </a:extLst>
          </p:cNvPr>
          <p:cNvCxnSpPr>
            <a:cxnSpLocks/>
          </p:cNvCxnSpPr>
          <p:nvPr/>
        </p:nvCxnSpPr>
        <p:spPr>
          <a:xfrm flipH="1">
            <a:off x="3026182" y="4394838"/>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ABC60A09-0FF2-1FC9-75AB-D5F35D207694}"/>
              </a:ext>
            </a:extLst>
          </p:cNvPr>
          <p:cNvCxnSpPr>
            <a:cxnSpLocks/>
          </p:cNvCxnSpPr>
          <p:nvPr/>
        </p:nvCxnSpPr>
        <p:spPr>
          <a:xfrm flipH="1">
            <a:off x="3026182" y="4846278"/>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CE77F4A2-E80A-8EBA-6219-AF02C4DA3CA6}"/>
              </a:ext>
            </a:extLst>
          </p:cNvPr>
          <p:cNvCxnSpPr>
            <a:cxnSpLocks/>
          </p:cNvCxnSpPr>
          <p:nvPr/>
        </p:nvCxnSpPr>
        <p:spPr>
          <a:xfrm flipH="1">
            <a:off x="3050040" y="5186433"/>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Single Corner Rounded 1">
            <a:extLst>
              <a:ext uri="{FF2B5EF4-FFF2-40B4-BE49-F238E27FC236}">
                <a16:creationId xmlns:a16="http://schemas.microsoft.com/office/drawing/2014/main" id="{868F5C81-8594-876E-4E68-A751CB894BF7}"/>
              </a:ext>
            </a:extLst>
          </p:cNvPr>
          <p:cNvSpPr/>
          <p:nvPr/>
        </p:nvSpPr>
        <p:spPr>
          <a:xfrm>
            <a:off x="5349565" y="2953845"/>
            <a:ext cx="914395" cy="22432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Encoder</a:t>
            </a:r>
          </a:p>
        </p:txBody>
      </p:sp>
      <p:sp>
        <p:nvSpPr>
          <p:cNvPr id="3" name="Rectangle: Single Corner Rounded 2">
            <a:extLst>
              <a:ext uri="{FF2B5EF4-FFF2-40B4-BE49-F238E27FC236}">
                <a16:creationId xmlns:a16="http://schemas.microsoft.com/office/drawing/2014/main" id="{533D15F2-F43C-BE86-FAD2-FAEADBEAAB55}"/>
              </a:ext>
            </a:extLst>
          </p:cNvPr>
          <p:cNvSpPr/>
          <p:nvPr/>
        </p:nvSpPr>
        <p:spPr>
          <a:xfrm>
            <a:off x="7315205" y="2953845"/>
            <a:ext cx="914395" cy="22432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Decoder</a:t>
            </a:r>
          </a:p>
        </p:txBody>
      </p:sp>
      <p:cxnSp>
        <p:nvCxnSpPr>
          <p:cNvPr id="4" name="Straight Connector 3">
            <a:extLst>
              <a:ext uri="{FF2B5EF4-FFF2-40B4-BE49-F238E27FC236}">
                <a16:creationId xmlns:a16="http://schemas.microsoft.com/office/drawing/2014/main" id="{911BE3C0-2AC3-639C-E39A-6ABE4EF73CB6}"/>
              </a:ext>
            </a:extLst>
          </p:cNvPr>
          <p:cNvCxnSpPr/>
          <p:nvPr/>
        </p:nvCxnSpPr>
        <p:spPr>
          <a:xfrm>
            <a:off x="5722790" y="2828371"/>
            <a:ext cx="2118049"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4ABC379-A154-C819-7BA2-9A779335B2C7}"/>
              </a:ext>
            </a:extLst>
          </p:cNvPr>
          <p:cNvCxnSpPr/>
          <p:nvPr/>
        </p:nvCxnSpPr>
        <p:spPr>
          <a:xfrm>
            <a:off x="5722790" y="2828371"/>
            <a:ext cx="0" cy="12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E9FEB13-EC99-05D1-4DD2-A43DFDA37DDC}"/>
              </a:ext>
            </a:extLst>
          </p:cNvPr>
          <p:cNvCxnSpPr/>
          <p:nvPr/>
        </p:nvCxnSpPr>
        <p:spPr>
          <a:xfrm>
            <a:off x="7840839" y="2828371"/>
            <a:ext cx="0" cy="12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A5AA104-F536-B91C-1FC2-BCC023B1BBE1}"/>
              </a:ext>
            </a:extLst>
          </p:cNvPr>
          <p:cNvCxnSpPr>
            <a:stCxn id="22" idx="2"/>
          </p:cNvCxnSpPr>
          <p:nvPr/>
        </p:nvCxnSpPr>
        <p:spPr>
          <a:xfrm>
            <a:off x="6800302" y="2663656"/>
            <a:ext cx="0" cy="154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Single Corner Rounded 14">
            <a:extLst>
              <a:ext uri="{FF2B5EF4-FFF2-40B4-BE49-F238E27FC236}">
                <a16:creationId xmlns:a16="http://schemas.microsoft.com/office/drawing/2014/main" id="{9A739604-3232-B8EE-9FAA-E7C724B96D63}"/>
              </a:ext>
            </a:extLst>
          </p:cNvPr>
          <p:cNvSpPr/>
          <p:nvPr/>
        </p:nvSpPr>
        <p:spPr>
          <a:xfrm>
            <a:off x="5358912" y="3259291"/>
            <a:ext cx="901942" cy="332668"/>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Multihead Attention</a:t>
            </a:r>
          </a:p>
        </p:txBody>
      </p:sp>
      <p:sp>
        <p:nvSpPr>
          <p:cNvPr id="17" name="Rectangle: Single Corner Rounded 16">
            <a:extLst>
              <a:ext uri="{FF2B5EF4-FFF2-40B4-BE49-F238E27FC236}">
                <a16:creationId xmlns:a16="http://schemas.microsoft.com/office/drawing/2014/main" id="{79ABD4B7-3560-59CE-AB0F-40B87F1F907D}"/>
              </a:ext>
            </a:extLst>
          </p:cNvPr>
          <p:cNvSpPr/>
          <p:nvPr/>
        </p:nvSpPr>
        <p:spPr>
          <a:xfrm>
            <a:off x="5349583" y="3696939"/>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Feedforward Layer</a:t>
            </a:r>
          </a:p>
        </p:txBody>
      </p:sp>
      <p:sp>
        <p:nvSpPr>
          <p:cNvPr id="19" name="Rectangle: Single Corner Rounded 18">
            <a:extLst>
              <a:ext uri="{FF2B5EF4-FFF2-40B4-BE49-F238E27FC236}">
                <a16:creationId xmlns:a16="http://schemas.microsoft.com/office/drawing/2014/main" id="{368A92DF-60E0-A845-277A-25A205F31C00}"/>
              </a:ext>
            </a:extLst>
          </p:cNvPr>
          <p:cNvSpPr/>
          <p:nvPr/>
        </p:nvSpPr>
        <p:spPr>
          <a:xfrm>
            <a:off x="5349583" y="4086318"/>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Softmax Layer</a:t>
            </a:r>
          </a:p>
        </p:txBody>
      </p:sp>
      <p:sp>
        <p:nvSpPr>
          <p:cNvPr id="21" name="Rectangle: Single Corner Rounded 20">
            <a:extLst>
              <a:ext uri="{FF2B5EF4-FFF2-40B4-BE49-F238E27FC236}">
                <a16:creationId xmlns:a16="http://schemas.microsoft.com/office/drawing/2014/main" id="{18634B26-8AFC-10A1-2DFB-AABC2793F132}"/>
              </a:ext>
            </a:extLst>
          </p:cNvPr>
          <p:cNvSpPr/>
          <p:nvPr/>
        </p:nvSpPr>
        <p:spPr>
          <a:xfrm>
            <a:off x="5349583" y="4504159"/>
            <a:ext cx="901946" cy="27604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Embedding</a:t>
            </a:r>
          </a:p>
        </p:txBody>
      </p:sp>
      <p:sp>
        <p:nvSpPr>
          <p:cNvPr id="29" name="Rectangle: Single Corner Rounded 28">
            <a:extLst>
              <a:ext uri="{FF2B5EF4-FFF2-40B4-BE49-F238E27FC236}">
                <a16:creationId xmlns:a16="http://schemas.microsoft.com/office/drawing/2014/main" id="{1CB3960A-1ABF-C145-C365-A7FACDBDF3C7}"/>
              </a:ext>
            </a:extLst>
          </p:cNvPr>
          <p:cNvSpPr/>
          <p:nvPr/>
        </p:nvSpPr>
        <p:spPr>
          <a:xfrm>
            <a:off x="5355807" y="4911933"/>
            <a:ext cx="914395" cy="223344"/>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Output Layer</a:t>
            </a:r>
          </a:p>
        </p:txBody>
      </p:sp>
      <p:sp>
        <p:nvSpPr>
          <p:cNvPr id="30" name="Rectangle: Single Corner Rounded 29">
            <a:extLst>
              <a:ext uri="{FF2B5EF4-FFF2-40B4-BE49-F238E27FC236}">
                <a16:creationId xmlns:a16="http://schemas.microsoft.com/office/drawing/2014/main" id="{E7937EC8-C6AF-59B0-AD7A-962E0E83194F}"/>
              </a:ext>
            </a:extLst>
          </p:cNvPr>
          <p:cNvSpPr/>
          <p:nvPr/>
        </p:nvSpPr>
        <p:spPr>
          <a:xfrm>
            <a:off x="5365142" y="5272660"/>
            <a:ext cx="895723" cy="289932"/>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Sequence</a:t>
            </a:r>
          </a:p>
        </p:txBody>
      </p:sp>
      <p:sp>
        <p:nvSpPr>
          <p:cNvPr id="32" name="Rectangle: Single Corner Rounded 31">
            <a:extLst>
              <a:ext uri="{FF2B5EF4-FFF2-40B4-BE49-F238E27FC236}">
                <a16:creationId xmlns:a16="http://schemas.microsoft.com/office/drawing/2014/main" id="{40FCA6DA-6B6C-777F-ED6E-0CA041BAF91C}"/>
              </a:ext>
            </a:extLst>
          </p:cNvPr>
          <p:cNvSpPr/>
          <p:nvPr/>
        </p:nvSpPr>
        <p:spPr>
          <a:xfrm>
            <a:off x="7321448" y="3276963"/>
            <a:ext cx="901942" cy="332668"/>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Multihead Attention</a:t>
            </a:r>
          </a:p>
        </p:txBody>
      </p:sp>
      <p:sp>
        <p:nvSpPr>
          <p:cNvPr id="36" name="Rectangle: Single Corner Rounded 35">
            <a:extLst>
              <a:ext uri="{FF2B5EF4-FFF2-40B4-BE49-F238E27FC236}">
                <a16:creationId xmlns:a16="http://schemas.microsoft.com/office/drawing/2014/main" id="{9451B8D2-5C18-1D9F-6C61-6B71AF99297D}"/>
              </a:ext>
            </a:extLst>
          </p:cNvPr>
          <p:cNvSpPr/>
          <p:nvPr/>
        </p:nvSpPr>
        <p:spPr>
          <a:xfrm>
            <a:off x="7315223" y="3696939"/>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Feedforward Layer</a:t>
            </a:r>
          </a:p>
        </p:txBody>
      </p:sp>
      <p:sp>
        <p:nvSpPr>
          <p:cNvPr id="47" name="Rectangle: Single Corner Rounded 46">
            <a:extLst>
              <a:ext uri="{FF2B5EF4-FFF2-40B4-BE49-F238E27FC236}">
                <a16:creationId xmlns:a16="http://schemas.microsoft.com/office/drawing/2014/main" id="{03299733-0787-243D-4A3B-39B2D54329CF}"/>
              </a:ext>
            </a:extLst>
          </p:cNvPr>
          <p:cNvSpPr/>
          <p:nvPr/>
        </p:nvSpPr>
        <p:spPr>
          <a:xfrm>
            <a:off x="7315223" y="4086318"/>
            <a:ext cx="914392" cy="284399"/>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Softmax Layer</a:t>
            </a:r>
          </a:p>
        </p:txBody>
      </p:sp>
      <p:sp>
        <p:nvSpPr>
          <p:cNvPr id="48" name="Rectangle: Single Corner Rounded 47">
            <a:extLst>
              <a:ext uri="{FF2B5EF4-FFF2-40B4-BE49-F238E27FC236}">
                <a16:creationId xmlns:a16="http://schemas.microsoft.com/office/drawing/2014/main" id="{E422080B-88AB-88DE-AD24-AB9EE96DF914}"/>
              </a:ext>
            </a:extLst>
          </p:cNvPr>
          <p:cNvSpPr/>
          <p:nvPr/>
        </p:nvSpPr>
        <p:spPr>
          <a:xfrm>
            <a:off x="7315223" y="4504159"/>
            <a:ext cx="901946" cy="276043"/>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Embedding</a:t>
            </a:r>
          </a:p>
        </p:txBody>
      </p:sp>
      <p:sp>
        <p:nvSpPr>
          <p:cNvPr id="50" name="Rectangle: Single Corner Rounded 49">
            <a:extLst>
              <a:ext uri="{FF2B5EF4-FFF2-40B4-BE49-F238E27FC236}">
                <a16:creationId xmlns:a16="http://schemas.microsoft.com/office/drawing/2014/main" id="{FC1CCA0C-EF9E-62E2-1A72-BA1AD9DCC08A}"/>
              </a:ext>
            </a:extLst>
          </p:cNvPr>
          <p:cNvSpPr/>
          <p:nvPr/>
        </p:nvSpPr>
        <p:spPr>
          <a:xfrm>
            <a:off x="7321447" y="4911933"/>
            <a:ext cx="914395" cy="223344"/>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Output Layer</a:t>
            </a:r>
          </a:p>
        </p:txBody>
      </p:sp>
      <p:sp>
        <p:nvSpPr>
          <p:cNvPr id="52" name="Rectangle: Single Corner Rounded 51">
            <a:extLst>
              <a:ext uri="{FF2B5EF4-FFF2-40B4-BE49-F238E27FC236}">
                <a16:creationId xmlns:a16="http://schemas.microsoft.com/office/drawing/2014/main" id="{CF5CAF50-6BA8-59E2-8CA7-26189004A960}"/>
              </a:ext>
            </a:extLst>
          </p:cNvPr>
          <p:cNvSpPr/>
          <p:nvPr/>
        </p:nvSpPr>
        <p:spPr>
          <a:xfrm>
            <a:off x="7330782" y="5272660"/>
            <a:ext cx="895723" cy="260868"/>
          </a:xfrm>
          <a:prstGeom prst="round1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Word Sequence</a:t>
            </a:r>
          </a:p>
        </p:txBody>
      </p:sp>
      <p:cxnSp>
        <p:nvCxnSpPr>
          <p:cNvPr id="53" name="Straight Arrow Connector 52">
            <a:extLst>
              <a:ext uri="{FF2B5EF4-FFF2-40B4-BE49-F238E27FC236}">
                <a16:creationId xmlns:a16="http://schemas.microsoft.com/office/drawing/2014/main" id="{D8124176-BA65-96EB-3AF7-9B243E446A11}"/>
              </a:ext>
            </a:extLst>
          </p:cNvPr>
          <p:cNvCxnSpPr>
            <a:cxnSpLocks/>
          </p:cNvCxnSpPr>
          <p:nvPr/>
        </p:nvCxnSpPr>
        <p:spPr>
          <a:xfrm flipH="1">
            <a:off x="5729033" y="3574995"/>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9086E43-0301-2752-7AF2-778D575D33F7}"/>
              </a:ext>
            </a:extLst>
          </p:cNvPr>
          <p:cNvCxnSpPr>
            <a:cxnSpLocks/>
          </p:cNvCxnSpPr>
          <p:nvPr/>
        </p:nvCxnSpPr>
        <p:spPr>
          <a:xfrm flipH="1">
            <a:off x="5732128" y="3948936"/>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5B78250-98B1-E379-938C-9BAC905C55AA}"/>
              </a:ext>
            </a:extLst>
          </p:cNvPr>
          <p:cNvCxnSpPr>
            <a:cxnSpLocks/>
          </p:cNvCxnSpPr>
          <p:nvPr/>
        </p:nvCxnSpPr>
        <p:spPr>
          <a:xfrm flipH="1">
            <a:off x="5722806" y="4360635"/>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2147AC9-370B-A914-E556-E5514A37B71E}"/>
              </a:ext>
            </a:extLst>
          </p:cNvPr>
          <p:cNvCxnSpPr>
            <a:cxnSpLocks/>
          </p:cNvCxnSpPr>
          <p:nvPr/>
        </p:nvCxnSpPr>
        <p:spPr>
          <a:xfrm flipH="1">
            <a:off x="5732128" y="4779486"/>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F559EF3-BF5A-5EE0-3105-C4BF34C1A031}"/>
              </a:ext>
            </a:extLst>
          </p:cNvPr>
          <p:cNvCxnSpPr>
            <a:cxnSpLocks/>
          </p:cNvCxnSpPr>
          <p:nvPr/>
        </p:nvCxnSpPr>
        <p:spPr>
          <a:xfrm flipH="1">
            <a:off x="5732128" y="5118098"/>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3CB16C5E-B67A-5B22-8036-C6CA40E9BBF4}"/>
              </a:ext>
            </a:extLst>
          </p:cNvPr>
          <p:cNvCxnSpPr>
            <a:cxnSpLocks/>
          </p:cNvCxnSpPr>
          <p:nvPr/>
        </p:nvCxnSpPr>
        <p:spPr>
          <a:xfrm flipH="1">
            <a:off x="7847042" y="3574995"/>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9F8F0F7F-F0D4-E78A-11A8-4B0BA8C67F87}"/>
              </a:ext>
            </a:extLst>
          </p:cNvPr>
          <p:cNvCxnSpPr>
            <a:cxnSpLocks/>
          </p:cNvCxnSpPr>
          <p:nvPr/>
        </p:nvCxnSpPr>
        <p:spPr>
          <a:xfrm flipH="1">
            <a:off x="7850137" y="3948936"/>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B92BB327-5662-BF33-A047-83388E958CCA}"/>
              </a:ext>
            </a:extLst>
          </p:cNvPr>
          <p:cNvCxnSpPr>
            <a:cxnSpLocks/>
          </p:cNvCxnSpPr>
          <p:nvPr/>
        </p:nvCxnSpPr>
        <p:spPr>
          <a:xfrm flipH="1">
            <a:off x="7840815" y="4343682"/>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56498AB-6AD8-57C6-3668-6BAB030D6EDE}"/>
              </a:ext>
            </a:extLst>
          </p:cNvPr>
          <p:cNvCxnSpPr>
            <a:cxnSpLocks/>
          </p:cNvCxnSpPr>
          <p:nvPr/>
        </p:nvCxnSpPr>
        <p:spPr>
          <a:xfrm flipH="1">
            <a:off x="7840815" y="4795122"/>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A97005D7-B274-A168-5A72-7B91DF50C3FD}"/>
              </a:ext>
            </a:extLst>
          </p:cNvPr>
          <p:cNvCxnSpPr>
            <a:cxnSpLocks/>
          </p:cNvCxnSpPr>
          <p:nvPr/>
        </p:nvCxnSpPr>
        <p:spPr>
          <a:xfrm flipH="1">
            <a:off x="7864673" y="5135277"/>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BE09CB85-5FAC-B23F-CCA1-88C7F145977F}"/>
              </a:ext>
            </a:extLst>
          </p:cNvPr>
          <p:cNvCxnSpPr>
            <a:cxnSpLocks/>
          </p:cNvCxnSpPr>
          <p:nvPr/>
        </p:nvCxnSpPr>
        <p:spPr>
          <a:xfrm flipH="1">
            <a:off x="5722790" y="3178850"/>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2AFF2BC-CA86-EFF4-6A62-F253F2B52F4E}"/>
              </a:ext>
            </a:extLst>
          </p:cNvPr>
          <p:cNvCxnSpPr>
            <a:cxnSpLocks/>
          </p:cNvCxnSpPr>
          <p:nvPr/>
        </p:nvCxnSpPr>
        <p:spPr>
          <a:xfrm flipH="1">
            <a:off x="7858446" y="3177971"/>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01704235-BA52-9441-CAF9-EBFE434C960C}"/>
              </a:ext>
            </a:extLst>
          </p:cNvPr>
          <p:cNvSpPr/>
          <p:nvPr/>
        </p:nvSpPr>
        <p:spPr>
          <a:xfrm>
            <a:off x="5895578" y="6192556"/>
            <a:ext cx="1809448" cy="28837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Generated Text</a:t>
            </a:r>
          </a:p>
        </p:txBody>
      </p:sp>
      <p:sp>
        <p:nvSpPr>
          <p:cNvPr id="83" name="Rectangle 82">
            <a:extLst>
              <a:ext uri="{FF2B5EF4-FFF2-40B4-BE49-F238E27FC236}">
                <a16:creationId xmlns:a16="http://schemas.microsoft.com/office/drawing/2014/main" id="{1350A39B-11F2-10E0-2F6F-DB5240BBC633}"/>
              </a:ext>
            </a:extLst>
          </p:cNvPr>
          <p:cNvSpPr/>
          <p:nvPr/>
        </p:nvSpPr>
        <p:spPr>
          <a:xfrm>
            <a:off x="5895578" y="5767390"/>
            <a:ext cx="1809448" cy="28837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IN" sz="900" dirty="0"/>
              <a:t>GPT-3</a:t>
            </a:r>
          </a:p>
          <a:p>
            <a:pPr algn="ctr"/>
            <a:r>
              <a:rPr lang="en-IN" sz="900" dirty="0"/>
              <a:t>(Language Model)</a:t>
            </a:r>
          </a:p>
        </p:txBody>
      </p:sp>
      <p:cxnSp>
        <p:nvCxnSpPr>
          <p:cNvPr id="89" name="Straight Connector 88">
            <a:extLst>
              <a:ext uri="{FF2B5EF4-FFF2-40B4-BE49-F238E27FC236}">
                <a16:creationId xmlns:a16="http://schemas.microsoft.com/office/drawing/2014/main" id="{77410E25-9396-BCC8-3817-061ADAE930F9}"/>
              </a:ext>
            </a:extLst>
          </p:cNvPr>
          <p:cNvCxnSpPr/>
          <p:nvPr/>
        </p:nvCxnSpPr>
        <p:spPr>
          <a:xfrm>
            <a:off x="5722766" y="5646278"/>
            <a:ext cx="2118049"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E339E12C-7078-C6B4-16E3-766AACAD3541}"/>
              </a:ext>
            </a:extLst>
          </p:cNvPr>
          <p:cNvCxnSpPr>
            <a:cxnSpLocks/>
            <a:endCxn id="83" idx="0"/>
          </p:cNvCxnSpPr>
          <p:nvPr/>
        </p:nvCxnSpPr>
        <p:spPr>
          <a:xfrm>
            <a:off x="6800302" y="5644112"/>
            <a:ext cx="0" cy="12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96D10389-8643-3ED5-593D-3FEFAD924D48}"/>
              </a:ext>
            </a:extLst>
          </p:cNvPr>
          <p:cNvCxnSpPr>
            <a:cxnSpLocks/>
          </p:cNvCxnSpPr>
          <p:nvPr/>
        </p:nvCxnSpPr>
        <p:spPr>
          <a:xfrm flipH="1">
            <a:off x="5763249" y="5524197"/>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86AB499-7A19-F208-D255-0C967D024426}"/>
              </a:ext>
            </a:extLst>
          </p:cNvPr>
          <p:cNvCxnSpPr>
            <a:cxnSpLocks/>
          </p:cNvCxnSpPr>
          <p:nvPr/>
        </p:nvCxnSpPr>
        <p:spPr>
          <a:xfrm flipH="1">
            <a:off x="7834588" y="5466413"/>
            <a:ext cx="6227" cy="16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BA47FD51-4464-C614-99DF-80B1FCC8E628}"/>
              </a:ext>
            </a:extLst>
          </p:cNvPr>
          <p:cNvCxnSpPr>
            <a:stCxn id="83" idx="2"/>
            <a:endCxn id="82" idx="0"/>
          </p:cNvCxnSpPr>
          <p:nvPr/>
        </p:nvCxnSpPr>
        <p:spPr>
          <a:xfrm>
            <a:off x="6800302" y="6055763"/>
            <a:ext cx="0" cy="136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790B3572-EEBA-B406-2855-1481FDF38C71}"/>
              </a:ext>
            </a:extLst>
          </p:cNvPr>
          <p:cNvSpPr txBox="1"/>
          <p:nvPr/>
        </p:nvSpPr>
        <p:spPr>
          <a:xfrm>
            <a:off x="841293" y="224022"/>
            <a:ext cx="3318594" cy="523220"/>
          </a:xfrm>
          <a:prstGeom prst="rect">
            <a:avLst/>
          </a:prstGeom>
          <a:noFill/>
        </p:spPr>
        <p:txBody>
          <a:bodyPr wrap="square" rtlCol="0">
            <a:spAutoFit/>
          </a:bodyPr>
          <a:lstStyle/>
          <a:p>
            <a:r>
              <a:rPr lang="en-US" sz="1400" b="1" i="0" dirty="0">
                <a:solidFill>
                  <a:srgbClr val="374151"/>
                </a:solidFill>
                <a:effectLst/>
                <a:latin typeface="Söhne"/>
              </a:rPr>
              <a:t>Architecture diagram of Image captioning using a CNN and a Transformer</a:t>
            </a:r>
            <a:endParaRPr lang="en-IN" sz="1400" b="1" dirty="0"/>
          </a:p>
        </p:txBody>
      </p:sp>
      <p:sp>
        <p:nvSpPr>
          <p:cNvPr id="104" name="TextBox 103">
            <a:extLst>
              <a:ext uri="{FF2B5EF4-FFF2-40B4-BE49-F238E27FC236}">
                <a16:creationId xmlns:a16="http://schemas.microsoft.com/office/drawing/2014/main" id="{15D8C42F-A6D0-B0A9-27B7-D8B19C926BFB}"/>
              </a:ext>
            </a:extLst>
          </p:cNvPr>
          <p:cNvSpPr txBox="1"/>
          <p:nvPr/>
        </p:nvSpPr>
        <p:spPr>
          <a:xfrm>
            <a:off x="5122494" y="224022"/>
            <a:ext cx="3318591" cy="523220"/>
          </a:xfrm>
          <a:prstGeom prst="rect">
            <a:avLst/>
          </a:prstGeom>
          <a:noFill/>
        </p:spPr>
        <p:txBody>
          <a:bodyPr wrap="square" rtlCol="0">
            <a:spAutoFit/>
          </a:bodyPr>
          <a:lstStyle/>
          <a:p>
            <a:r>
              <a:rPr lang="en-US" sz="1400" b="1" i="0" dirty="0">
                <a:solidFill>
                  <a:srgbClr val="374151"/>
                </a:solidFill>
                <a:effectLst/>
                <a:latin typeface="Söhne"/>
              </a:rPr>
              <a:t>Architecture diagram of Image captioning using a CNN, Transformer and GPT-3</a:t>
            </a:r>
            <a:endParaRPr lang="en-IN" sz="1400" b="1" dirty="0"/>
          </a:p>
        </p:txBody>
      </p:sp>
      <p:sp>
        <p:nvSpPr>
          <p:cNvPr id="105" name="TextBox 104">
            <a:extLst>
              <a:ext uri="{FF2B5EF4-FFF2-40B4-BE49-F238E27FC236}">
                <a16:creationId xmlns:a16="http://schemas.microsoft.com/office/drawing/2014/main" id="{EA99BACA-A407-E163-0D9D-B4234AA0C684}"/>
              </a:ext>
            </a:extLst>
          </p:cNvPr>
          <p:cNvSpPr txBox="1"/>
          <p:nvPr/>
        </p:nvSpPr>
        <p:spPr>
          <a:xfrm>
            <a:off x="3372451" y="905992"/>
            <a:ext cx="774571" cy="369332"/>
          </a:xfrm>
          <a:prstGeom prst="rect">
            <a:avLst/>
          </a:prstGeom>
          <a:noFill/>
        </p:spPr>
        <p:txBody>
          <a:bodyPr wrap="none" rtlCol="0">
            <a:spAutoFit/>
          </a:bodyPr>
          <a:lstStyle/>
          <a:p>
            <a:r>
              <a:rPr lang="en-IN" dirty="0"/>
              <a:t>Fig -1</a:t>
            </a:r>
          </a:p>
        </p:txBody>
      </p:sp>
      <p:sp>
        <p:nvSpPr>
          <p:cNvPr id="106" name="TextBox 105">
            <a:extLst>
              <a:ext uri="{FF2B5EF4-FFF2-40B4-BE49-F238E27FC236}">
                <a16:creationId xmlns:a16="http://schemas.microsoft.com/office/drawing/2014/main" id="{F6B74201-C768-EDB6-6DE0-E86DB7802E75}"/>
              </a:ext>
            </a:extLst>
          </p:cNvPr>
          <p:cNvSpPr txBox="1"/>
          <p:nvPr/>
        </p:nvSpPr>
        <p:spPr>
          <a:xfrm>
            <a:off x="8053799" y="896681"/>
            <a:ext cx="774571" cy="369332"/>
          </a:xfrm>
          <a:prstGeom prst="rect">
            <a:avLst/>
          </a:prstGeom>
          <a:noFill/>
        </p:spPr>
        <p:txBody>
          <a:bodyPr wrap="none" rtlCol="0">
            <a:spAutoFit/>
          </a:bodyPr>
          <a:lstStyle/>
          <a:p>
            <a:r>
              <a:rPr lang="en-IN" dirty="0"/>
              <a:t>Fig -2</a:t>
            </a:r>
          </a:p>
        </p:txBody>
      </p:sp>
    </p:spTree>
    <p:extLst>
      <p:ext uri="{BB962C8B-B14F-4D97-AF65-F5344CB8AC3E}">
        <p14:creationId xmlns:p14="http://schemas.microsoft.com/office/powerpoint/2010/main" val="279432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2930</TotalTime>
  <Words>1981</Words>
  <Application>Microsoft Office PowerPoint</Application>
  <PresentationFormat>On-screen Show (4:3)</PresentationFormat>
  <Paragraphs>187</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2</vt:i4>
      </vt:variant>
      <vt:variant>
        <vt:lpstr>Slide Titles</vt:lpstr>
      </vt:variant>
      <vt:variant>
        <vt:i4>12</vt:i4>
      </vt:variant>
    </vt:vector>
  </HeadingPairs>
  <TitlesOfParts>
    <vt:vector size="18" baseType="lpstr">
      <vt:lpstr>Arial</vt:lpstr>
      <vt:lpstr>Calibri</vt:lpstr>
      <vt:lpstr>Söhne</vt:lpstr>
      <vt:lpstr>Office Theme</vt:lpstr>
      <vt:lpstr>C:\Users\Soumya\Downloads\Lecture3.pptx</vt:lpstr>
      <vt:lpstr>C:\Users\Soumya\Downloads\2005.14165.pdf</vt:lpstr>
      <vt:lpstr>GPT-3  (Generative Pre-trained Transformer 3)</vt:lpstr>
      <vt:lpstr>Language Model</vt:lpstr>
      <vt:lpstr>Comparison of parameters and performance metrics for some popular transformer-based models, including GPT-3 </vt:lpstr>
      <vt:lpstr>Applications of GPT-3 </vt:lpstr>
      <vt:lpstr>Benefits of GPT-3 </vt:lpstr>
      <vt:lpstr>Challenges and Limitations </vt:lpstr>
      <vt:lpstr>PowerPoint Presentation</vt:lpstr>
      <vt:lpstr>High-level overview of how a computer vision model and GPT-3 could be combined to generate natural language captions for images</vt:lpstr>
      <vt:lpstr>PowerPoint Presentation</vt:lpstr>
      <vt:lpstr>PowerPoint Presentation</vt:lpstr>
      <vt:lpstr>Online reference links GPT-3 in more detail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Soumya</dc:creator>
  <dc:description/>
  <cp:lastModifiedBy>RAGHAV Soumya</cp:lastModifiedBy>
  <cp:revision>26</cp:revision>
  <dcterms:modified xsi:type="dcterms:W3CDTF">2023-03-02T08:31:02Z</dcterms:modified>
  <dc:language>en-US</dc:language>
</cp:coreProperties>
</file>