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5" r:id="rId7"/>
    <p:sldId id="261" r:id="rId8"/>
    <p:sldId id="266" r:id="rId9"/>
    <p:sldId id="267" r:id="rId10"/>
    <p:sldId id="268" r:id="rId11"/>
    <p:sldId id="269" r:id="rId12"/>
    <p:sldId id="270" r:id="rId13"/>
    <p:sldId id="271" r:id="rId14"/>
    <p:sldId id="272" r:id="rId15"/>
    <p:sldId id="274" r:id="rId16"/>
    <p:sldId id="273" r:id="rId17"/>
    <p:sldId id="275" r:id="rId18"/>
    <p:sldId id="276" r:id="rId19"/>
    <p:sldId id="262" r:id="rId20"/>
    <p:sldId id="277" r:id="rId21"/>
    <p:sldId id="278" r:id="rId22"/>
    <p:sldId id="279" r:id="rId23"/>
    <p:sldId id="263" r:id="rId24"/>
    <p:sldId id="280" r:id="rId25"/>
    <p:sldId id="281" r:id="rId26"/>
    <p:sldId id="282" r:id="rId27"/>
    <p:sldId id="283" r:id="rId28"/>
    <p:sldId id="284" r:id="rId29"/>
    <p:sldId id="264"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XQ1N1MafN4fY+Bs9ldogAdiZ6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79" name="Google Shape;79;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1"/>
        <p:cNvGrpSpPr/>
        <p:nvPr/>
      </p:nvGrpSpPr>
      <p:grpSpPr>
        <a:xfrm>
          <a:off x="0" y="0"/>
          <a:ext cx="0" cy="0"/>
          <a:chOff x="0" y="0"/>
          <a:chExt cx="0" cy="0"/>
        </a:xfrm>
      </p:grpSpPr>
      <p:sp>
        <p:nvSpPr>
          <p:cNvPr id="22" name="Google Shape;22;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3" name="Google Shape;23;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5" name="Google Shape;25;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26"/>
        <p:cNvGrpSpPr/>
        <p:nvPr/>
      </p:nvGrpSpPr>
      <p:grpSpPr>
        <a:xfrm>
          <a:off x="0" y="0"/>
          <a:ext cx="0" cy="0"/>
          <a:chOff x="0" y="0"/>
          <a:chExt cx="0" cy="0"/>
        </a:xfrm>
      </p:grpSpPr>
      <p:sp>
        <p:nvSpPr>
          <p:cNvPr id="27" name="Google Shape;27;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28" name="Google Shape;28;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0" name="Google Shape;30;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 name="Google Shape;45;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46" name="Google Shape;46;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5"/>
          <p:cNvSpPr>
            <a:spLocks noGrp="1"/>
          </p:cNvSpPr>
          <p:nvPr>
            <p:ph type="pic" idx="2"/>
          </p:nvPr>
        </p:nvSpPr>
        <p:spPr>
          <a:xfrm>
            <a:off x="5183188" y="987437"/>
            <a:ext cx="6172200" cy="4873625"/>
          </a:xfrm>
          <a:prstGeom prst="rect">
            <a:avLst/>
          </a:prstGeom>
          <a:noFill/>
          <a:ln>
            <a:noFill/>
          </a:ln>
        </p:spPr>
      </p:sp>
      <p:sp>
        <p:nvSpPr>
          <p:cNvPr id="52" name="Google Shape;52;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53" name="Google Shape;53;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2"/>
        <p:cNvGrpSpPr/>
        <p:nvPr/>
      </p:nvGrpSpPr>
      <p:grpSpPr>
        <a:xfrm>
          <a:off x="0" y="0"/>
          <a:ext cx="0" cy="0"/>
          <a:chOff x="0" y="0"/>
          <a:chExt cx="0" cy="0"/>
        </a:xfrm>
      </p:grpSpPr>
      <p:sp>
        <p:nvSpPr>
          <p:cNvPr id="63" name="Google Shape;63;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linkedin.com/in/karan-ray-8a3342215" TargetMode="Externa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title"/>
          </p:nvPr>
        </p:nvSpPr>
        <p:spPr>
          <a:xfrm>
            <a:off x="1197916" y="355293"/>
            <a:ext cx="9692148" cy="1325563"/>
          </a:xfrm>
          <a:prstGeom prst="rect">
            <a:avLst/>
          </a:prstGeom>
          <a:noFill/>
          <a:ln>
            <a:noFill/>
          </a:ln>
        </p:spPr>
        <p:txBody>
          <a:bodyPr spcFirstLastPara="1" wrap="square" lIns="91400" tIns="45675" rIns="91400" bIns="45675" anchor="ctr" anchorCtr="0">
            <a:normAutofit/>
          </a:bodyPr>
          <a:lstStyle/>
          <a:p>
            <a:pPr marL="0" lvl="0" indent="0" algn="l" rtl="0">
              <a:lnSpc>
                <a:spcPct val="90000"/>
              </a:lnSpc>
              <a:spcBef>
                <a:spcPts val="0"/>
              </a:spcBef>
              <a:spcAft>
                <a:spcPts val="0"/>
              </a:spcAft>
              <a:buClr>
                <a:schemeClr val="dk1"/>
              </a:buClr>
              <a:buSzPts val="1800"/>
              <a:buNone/>
            </a:pPr>
            <a:r>
              <a:rPr lang="en-US" sz="5400" b="1" dirty="0">
                <a:latin typeface="Times New Roman" panose="02020603050405020304" pitchFamily="18" charset="0"/>
                <a:cs typeface="Times New Roman" panose="02020603050405020304" pitchFamily="18" charset="0"/>
              </a:rPr>
              <a:t>Medical Inventory Optimization</a:t>
            </a:r>
            <a:endParaRPr sz="5400" b="1" dirty="0">
              <a:latin typeface="Times New Roman" panose="02020603050405020304" pitchFamily="18" charset="0"/>
              <a:cs typeface="Times New Roman" panose="02020603050405020304" pitchFamily="18" charset="0"/>
            </a:endParaRPr>
          </a:p>
        </p:txBody>
      </p:sp>
      <p:sp>
        <p:nvSpPr>
          <p:cNvPr id="73" name="Google Shape;73;p1"/>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p>
            <a:pPr marL="457200" lvl="0" indent="-228600" algn="l" rtl="0">
              <a:lnSpc>
                <a:spcPct val="90000"/>
              </a:lnSpc>
              <a:spcBef>
                <a:spcPts val="1000"/>
              </a:spcBef>
              <a:spcAft>
                <a:spcPts val="0"/>
              </a:spcAft>
              <a:buClr>
                <a:schemeClr val="dk1"/>
              </a:buClr>
              <a:buSzPts val="1800"/>
              <a:buNone/>
            </a:pPr>
            <a:r>
              <a:rPr lang="en-US" dirty="0"/>
              <a:t>Submitted by Team Member:</a:t>
            </a:r>
          </a:p>
          <a:p>
            <a:pPr marL="457200" lvl="0" indent="-228600" algn="l" rtl="0">
              <a:lnSpc>
                <a:spcPct val="90000"/>
              </a:lnSpc>
              <a:spcBef>
                <a:spcPts val="1000"/>
              </a:spcBef>
              <a:spcAft>
                <a:spcPts val="0"/>
              </a:spcAft>
              <a:buClr>
                <a:schemeClr val="dk1"/>
              </a:buClr>
              <a:buSzPts val="1800"/>
              <a:buNone/>
            </a:pPr>
            <a:endParaRPr lang="en-US" dirty="0"/>
          </a:p>
          <a:p>
            <a:pPr marL="457200" lvl="0" indent="-228600" algn="l" rtl="0">
              <a:lnSpc>
                <a:spcPct val="90000"/>
              </a:lnSpc>
              <a:spcBef>
                <a:spcPts val="1000"/>
              </a:spcBef>
              <a:spcAft>
                <a:spcPts val="0"/>
              </a:spcAft>
              <a:buClr>
                <a:schemeClr val="dk1"/>
              </a:buClr>
              <a:buSzPts val="1800"/>
              <a:buNone/>
            </a:pPr>
            <a:endParaRPr lang="en-US" dirty="0"/>
          </a:p>
          <a:p>
            <a:pPr marL="457200" lvl="0" indent="-228600" algn="l" rtl="0">
              <a:lnSpc>
                <a:spcPct val="90000"/>
              </a:lnSpc>
              <a:spcBef>
                <a:spcPts val="1000"/>
              </a:spcBef>
              <a:spcAft>
                <a:spcPts val="0"/>
              </a:spcAft>
              <a:buClr>
                <a:schemeClr val="dk1"/>
              </a:buClr>
              <a:buSzPts val="1800"/>
              <a:buNone/>
            </a:pPr>
            <a:endParaRPr lang="en-US" dirty="0"/>
          </a:p>
          <a:p>
            <a:pPr marL="457200" lvl="0" indent="-228600" algn="l" rtl="0">
              <a:lnSpc>
                <a:spcPct val="90000"/>
              </a:lnSpc>
              <a:spcBef>
                <a:spcPts val="1000"/>
              </a:spcBef>
              <a:spcAft>
                <a:spcPts val="0"/>
              </a:spcAft>
              <a:buClr>
                <a:schemeClr val="dk1"/>
              </a:buClr>
              <a:buSzPts val="1800"/>
              <a:buNone/>
            </a:pPr>
            <a:r>
              <a:rPr lang="en-US" dirty="0"/>
              <a:t>        </a:t>
            </a:r>
          </a:p>
        </p:txBody>
      </p:sp>
      <p:pic>
        <p:nvPicPr>
          <p:cNvPr id="75" name="Google Shape;75;p1"/>
          <p:cNvPicPr preferRelativeResize="0"/>
          <p:nvPr/>
        </p:nvPicPr>
        <p:blipFill rotWithShape="1">
          <a:blip r:embed="rId3">
            <a:alphaModFix/>
          </a:blip>
          <a:srcRect/>
          <a:stretch/>
        </p:blipFill>
        <p:spPr>
          <a:xfrm>
            <a:off x="14086508" y="11637873"/>
            <a:ext cx="158226" cy="163709"/>
          </a:xfrm>
          <a:prstGeom prst="rect">
            <a:avLst/>
          </a:prstGeom>
          <a:noFill/>
          <a:ln>
            <a:noFill/>
          </a:ln>
        </p:spPr>
      </p:pic>
      <p:pic>
        <p:nvPicPr>
          <p:cNvPr id="76" name="Google Shape;76;p1" descr="360DigiTMG Reviews - 52 Reviews of 360digitmg.com | Sitejabber"/>
          <p:cNvPicPr preferRelativeResize="0"/>
          <p:nvPr/>
        </p:nvPicPr>
        <p:blipFill rotWithShape="1">
          <a:blip r:embed="rId4">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FCE42219-9165-48CA-FBDD-301778F54D96}"/>
              </a:ext>
            </a:extLst>
          </p:cNvPr>
          <p:cNvPicPr>
            <a:picLocks noChangeAspect="1"/>
          </p:cNvPicPr>
          <p:nvPr/>
        </p:nvPicPr>
        <p:blipFill>
          <a:blip r:embed="rId5"/>
          <a:stretch>
            <a:fillRect/>
          </a:stretch>
        </p:blipFill>
        <p:spPr>
          <a:xfrm>
            <a:off x="1197916" y="2626200"/>
            <a:ext cx="3020123" cy="3657759"/>
          </a:xfrm>
          <a:prstGeom prst="rect">
            <a:avLst/>
          </a:prstGeom>
        </p:spPr>
      </p:pic>
      <p:sp>
        <p:nvSpPr>
          <p:cNvPr id="4" name="TextBox 3">
            <a:extLst>
              <a:ext uri="{FF2B5EF4-FFF2-40B4-BE49-F238E27FC236}">
                <a16:creationId xmlns:a16="http://schemas.microsoft.com/office/drawing/2014/main" id="{0F9C06CA-AD2E-AC78-0BE9-F231618B7981}"/>
              </a:ext>
            </a:extLst>
          </p:cNvPr>
          <p:cNvSpPr txBox="1"/>
          <p:nvPr/>
        </p:nvSpPr>
        <p:spPr>
          <a:xfrm>
            <a:off x="4577755" y="3628684"/>
            <a:ext cx="7422225" cy="1727652"/>
          </a:xfrm>
          <a:prstGeom prst="rect">
            <a:avLst/>
          </a:prstGeom>
          <a:noFill/>
        </p:spPr>
        <p:txBody>
          <a:bodyPr wrap="none" rtlCol="0">
            <a:spAutoFit/>
          </a:bodyPr>
          <a:lstStyle/>
          <a:p>
            <a:pPr marL="457200" lvl="0" indent="-228600" algn="l" rtl="0">
              <a:lnSpc>
                <a:spcPct val="90000"/>
              </a:lnSpc>
              <a:spcBef>
                <a:spcPts val="1000"/>
              </a:spcBef>
              <a:spcAft>
                <a:spcPts val="0"/>
              </a:spcAft>
              <a:buClr>
                <a:schemeClr val="dk1"/>
              </a:buClr>
              <a:buSzPts val="1800"/>
              <a:buNone/>
            </a:pPr>
            <a:r>
              <a:rPr lang="en-US" sz="2800" b="1" dirty="0">
                <a:latin typeface="Calibri" panose="020F0502020204030204" pitchFamily="34" charset="0"/>
                <a:ea typeface="Calibri" panose="020F0502020204030204" pitchFamily="34" charset="0"/>
                <a:cs typeface="Calibri" panose="020F0502020204030204" pitchFamily="34" charset="0"/>
              </a:rPr>
              <a:t>Name: </a:t>
            </a:r>
            <a:r>
              <a:rPr lang="en-US" sz="2800" dirty="0">
                <a:latin typeface="Calibri" panose="020F0502020204030204" pitchFamily="34" charset="0"/>
                <a:ea typeface="Calibri" panose="020F0502020204030204" pitchFamily="34" charset="0"/>
                <a:cs typeface="Calibri" panose="020F0502020204030204" pitchFamily="34" charset="0"/>
              </a:rPr>
              <a:t>Karan Ray</a:t>
            </a:r>
          </a:p>
          <a:p>
            <a:pPr marL="457200" lvl="0" indent="-228600" algn="l" rtl="0">
              <a:lnSpc>
                <a:spcPct val="90000"/>
              </a:lnSpc>
              <a:spcBef>
                <a:spcPts val="1000"/>
              </a:spcBef>
              <a:spcAft>
                <a:spcPts val="0"/>
              </a:spcAft>
              <a:buClr>
                <a:schemeClr val="dk1"/>
              </a:buClr>
              <a:buSzPts val="1800"/>
              <a:buNone/>
            </a:pPr>
            <a:r>
              <a:rPr lang="en-US" sz="2800" b="1" dirty="0">
                <a:latin typeface="Calibri" panose="020F0502020204030204" pitchFamily="34" charset="0"/>
                <a:ea typeface="Calibri" panose="020F0502020204030204" pitchFamily="34" charset="0"/>
                <a:cs typeface="Calibri" panose="020F0502020204030204" pitchFamily="34" charset="0"/>
              </a:rPr>
              <a:t>Email ID: </a:t>
            </a:r>
            <a:r>
              <a:rPr lang="en-US" sz="2800" dirty="0">
                <a:latin typeface="Calibri" panose="020F0502020204030204" pitchFamily="34" charset="0"/>
                <a:ea typeface="Calibri" panose="020F0502020204030204" pitchFamily="34" charset="0"/>
                <a:cs typeface="Calibri" panose="020F0502020204030204" pitchFamily="34" charset="0"/>
              </a:rPr>
              <a:t>karanrayz15@gmail.com</a:t>
            </a:r>
          </a:p>
          <a:p>
            <a:pPr marL="457200" lvl="0" indent="-228600" algn="l" rtl="0">
              <a:lnSpc>
                <a:spcPct val="90000"/>
              </a:lnSpc>
              <a:spcBef>
                <a:spcPts val="1000"/>
              </a:spcBef>
              <a:spcAft>
                <a:spcPts val="0"/>
              </a:spcAft>
              <a:buClr>
                <a:schemeClr val="dk1"/>
              </a:buClr>
              <a:buSzPts val="1800"/>
              <a:buNone/>
            </a:pPr>
            <a:r>
              <a:rPr lang="en-US" sz="2800" b="1" dirty="0">
                <a:latin typeface="Calibri" panose="020F0502020204030204" pitchFamily="34" charset="0"/>
                <a:ea typeface="Calibri" panose="020F0502020204030204" pitchFamily="34" charset="0"/>
                <a:cs typeface="Calibri" panose="020F0502020204030204" pitchFamily="34" charset="0"/>
              </a:rPr>
              <a:t>LinkedIn: </a:t>
            </a:r>
            <a:r>
              <a:rPr lang="en-US" sz="2800" i="0" dirty="0">
                <a:effectLst/>
                <a:latin typeface="Calibri" panose="020F0502020204030204" pitchFamily="34" charset="0"/>
                <a:ea typeface="Calibri" panose="020F0502020204030204" pitchFamily="34" charset="0"/>
                <a:cs typeface="Calibri" panose="020F0502020204030204" pitchFamily="34" charset="0"/>
                <a:hlinkClick r:id="rId6"/>
              </a:rPr>
              <a:t>linkedin.com/in/karan-ray-8a3342215</a:t>
            </a:r>
            <a:endParaRPr lang="en-US" sz="28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2;p25">
            <a:extLst>
              <a:ext uri="{FF2B5EF4-FFF2-40B4-BE49-F238E27FC236}">
                <a16:creationId xmlns:a16="http://schemas.microsoft.com/office/drawing/2014/main" id="{6991B328-21CE-062B-9F98-E99AE3026892}"/>
              </a:ext>
            </a:extLst>
          </p:cNvPr>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graphicFrame>
        <p:nvGraphicFramePr>
          <p:cNvPr id="4" name="Table 3">
            <a:extLst>
              <a:ext uri="{FF2B5EF4-FFF2-40B4-BE49-F238E27FC236}">
                <a16:creationId xmlns:a16="http://schemas.microsoft.com/office/drawing/2014/main" id="{43CAA00B-A3E9-811B-B694-F9CEA828D847}"/>
              </a:ext>
            </a:extLst>
          </p:cNvPr>
          <p:cNvGraphicFramePr/>
          <p:nvPr/>
        </p:nvGraphicFramePr>
        <p:xfrm>
          <a:off x="228600" y="939800"/>
          <a:ext cx="11582400" cy="5042535"/>
        </p:xfrm>
        <a:graphic>
          <a:graphicData uri="http://schemas.openxmlformats.org/drawingml/2006/table">
            <a:tbl>
              <a:tblPr firstRow="1" bandRow="1">
                <a:tableStyleId>{5C22544A-7EE6-4342-B048-85BDC9FD1C3A}</a:tableStyleId>
              </a:tblPr>
              <a:tblGrid>
                <a:gridCol w="198247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3475355">
                  <a:extLst>
                    <a:ext uri="{9D8B030D-6E8A-4147-A177-3AD203B41FA5}">
                      <a16:colId xmlns:a16="http://schemas.microsoft.com/office/drawing/2014/main" val="20002"/>
                    </a:ext>
                  </a:extLst>
                </a:gridCol>
                <a:gridCol w="3457575">
                  <a:extLst>
                    <a:ext uri="{9D8B030D-6E8A-4147-A177-3AD203B41FA5}">
                      <a16:colId xmlns:a16="http://schemas.microsoft.com/office/drawing/2014/main" val="20003"/>
                    </a:ext>
                  </a:extLst>
                </a:gridCol>
              </a:tblGrid>
              <a:tr h="527050">
                <a:tc>
                  <a:txBody>
                    <a:bodyPr/>
                    <a:lstStyle/>
                    <a:p>
                      <a:pPr>
                        <a:buNone/>
                      </a:pPr>
                      <a:endParaRPr lang="en-US" dirty="0"/>
                    </a:p>
                  </a:txBody>
                  <a:tcPr/>
                </a:tc>
                <a:tc>
                  <a:txBody>
                    <a:bodyPr/>
                    <a:lstStyle/>
                    <a:p>
                      <a:pPr>
                        <a:buNone/>
                      </a:pPr>
                      <a:r>
                        <a:rPr lang="en-US" sz="1400">
                          <a:sym typeface="+mn-ea"/>
                        </a:rPr>
                        <a:t>Second moment  Business Decision</a:t>
                      </a:r>
                      <a:endParaRPr lang="en-US" sz="1400"/>
                    </a:p>
                    <a:p>
                      <a:pPr>
                        <a:buNone/>
                      </a:pPr>
                      <a:endParaRPr lang="en-US"/>
                    </a:p>
                  </a:txBody>
                  <a:tcPr/>
                </a:tc>
                <a:tc>
                  <a:txBody>
                    <a:bodyPr/>
                    <a:lstStyle/>
                    <a:p>
                      <a:pPr>
                        <a:buNone/>
                      </a:pPr>
                      <a:r>
                        <a:rPr lang="en-US" sz="1400">
                          <a:sym typeface="+mn-ea"/>
                        </a:rPr>
                        <a:t>Medical Inventory Optimization Dataset (Before cleaning)</a:t>
                      </a:r>
                      <a:endParaRPr lang="en-US" sz="1400"/>
                    </a:p>
                    <a:p>
                      <a:pPr>
                        <a:buNone/>
                      </a:pPr>
                      <a:endParaRPr lang="en-US"/>
                    </a:p>
                  </a:txBody>
                  <a:tcPr/>
                </a:tc>
                <a:tc>
                  <a:txBody>
                    <a:bodyPr/>
                    <a:lstStyle/>
                    <a:p>
                      <a:pPr>
                        <a:buNone/>
                      </a:pPr>
                      <a:r>
                        <a:rPr lang="en-US" sz="1400">
                          <a:sym typeface="+mn-ea"/>
                        </a:rPr>
                        <a:t>Medical Inventory Optimization Dataset (After Cleaning)</a:t>
                      </a:r>
                      <a:endParaRPr lang="en-US" sz="1400"/>
                    </a:p>
                    <a:p>
                      <a:pPr>
                        <a:buNone/>
                      </a:pPr>
                      <a:endParaRPr lang="en-US"/>
                    </a:p>
                  </a:txBody>
                  <a:tcPr/>
                </a:tc>
                <a:extLst>
                  <a:ext uri="{0D108BD9-81ED-4DB2-BD59-A6C34878D82A}">
                    <a16:rowId xmlns:a16="http://schemas.microsoft.com/office/drawing/2014/main" val="10000"/>
                  </a:ext>
                </a:extLst>
              </a:tr>
              <a:tr h="287655">
                <a:tc rowSpan="5">
                  <a:txBody>
                    <a:bodyPr/>
                    <a:lstStyle/>
                    <a:p>
                      <a:pPr>
                        <a:buNone/>
                      </a:pPr>
                      <a:r>
                        <a:rPr lang="en-US"/>
                        <a:t>Variance</a:t>
                      </a:r>
                    </a:p>
                  </a:txBody>
                  <a:tcPr/>
                </a:tc>
                <a:tc>
                  <a:txBody>
                    <a:bodyPr/>
                    <a:lstStyle/>
                    <a:p>
                      <a:pPr marL="0" indent="0">
                        <a:buNone/>
                      </a:pPr>
                      <a:r>
                        <a:rPr lang="en-US" sz="1100">
                          <a:solidFill>
                            <a:srgbClr val="000000"/>
                          </a:solidFill>
                          <a:latin typeface="Calibri" panose="020F0502020204030204" charset="0"/>
                          <a:cs typeface="Calibri" panose="020F0502020204030204" charset="0"/>
                        </a:rPr>
                        <a:t>Variance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26.336</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12.400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1"/>
                  </a:ext>
                </a:extLst>
              </a:tr>
              <a:tr h="28702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Variance Return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2.700</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0.8165</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2"/>
                  </a:ext>
                </a:extLst>
              </a:tr>
              <a:tr h="28765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Variance Final Cost:</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216007.852</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243015.231</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3"/>
                  </a:ext>
                </a:extLst>
              </a:tr>
              <a:tr h="28765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Variance Final Sales: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450560.406</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475084.668</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4"/>
                  </a:ext>
                </a:extLst>
              </a:tr>
              <a:tr h="28702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Variance RtnMRP:</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33217.222</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33075.686</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5"/>
                  </a:ext>
                </a:extLst>
              </a:tr>
              <a:tr h="287020">
                <a:tc rowSpan="5">
                  <a:txBody>
                    <a:bodyPr/>
                    <a:lstStyle/>
                    <a:p>
                      <a:pPr>
                        <a:buNone/>
                      </a:pPr>
                      <a:r>
                        <a:rPr lang="en-US"/>
                        <a:t>Standard Deviation</a:t>
                      </a:r>
                    </a:p>
                  </a:txBody>
                  <a:tcPr/>
                </a:tc>
                <a:tc>
                  <a:txBody>
                    <a:bodyPr/>
                    <a:lstStyle/>
                    <a:p>
                      <a:pPr marL="0" indent="0">
                        <a:buNone/>
                      </a:pPr>
                      <a:r>
                        <a:rPr lang="en-US" sz="1100">
                          <a:solidFill>
                            <a:srgbClr val="000000"/>
                          </a:solidFill>
                          <a:latin typeface="Calibri" panose="020F0502020204030204" charset="0"/>
                          <a:cs typeface="Calibri" panose="020F0502020204030204" charset="0"/>
                        </a:rPr>
                        <a:t>Standard Deviation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5.132</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3.521</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6"/>
                  </a:ext>
                </a:extLst>
              </a:tr>
              <a:tr h="28765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Standard Deviation Return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1.643</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0.903</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7"/>
                  </a:ext>
                </a:extLst>
              </a:tr>
              <a:tr h="28702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Standard Deviation Final Cost:</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464.766</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492.965</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8"/>
                  </a:ext>
                </a:extLst>
              </a:tr>
              <a:tr h="28765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Standard Deviation Final Sales: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671.238</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689.263</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9"/>
                  </a:ext>
                </a:extLst>
              </a:tr>
              <a:tr h="28765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Standard Deviation RtnMRP: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182.256</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181.867</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0"/>
                  </a:ext>
                </a:extLst>
              </a:tr>
              <a:tr h="287020">
                <a:tc rowSpan="5">
                  <a:txBody>
                    <a:bodyPr/>
                    <a:lstStyle/>
                    <a:p>
                      <a:pPr>
                        <a:buNone/>
                      </a:pPr>
                      <a:r>
                        <a:rPr lang="en-US"/>
                        <a:t>Range</a:t>
                      </a:r>
                    </a:p>
                  </a:txBody>
                  <a:tcPr/>
                </a:tc>
                <a:tc>
                  <a:txBody>
                    <a:bodyPr/>
                    <a:lstStyle/>
                    <a:p>
                      <a:pPr marL="0" indent="0">
                        <a:buNone/>
                      </a:pPr>
                      <a:r>
                        <a:rPr lang="en-US" sz="1100">
                          <a:solidFill>
                            <a:srgbClr val="000000"/>
                          </a:solidFill>
                          <a:latin typeface="Calibri" panose="020F0502020204030204" charset="0"/>
                          <a:cs typeface="Calibri" panose="020F0502020204030204" charset="0"/>
                        </a:rPr>
                        <a:t>Range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150</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150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1"/>
                  </a:ext>
                </a:extLst>
              </a:tr>
              <a:tr h="28765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Range Return Quantity:</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50</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20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2"/>
                  </a:ext>
                </a:extLst>
              </a:tr>
              <a:tr h="28765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Range Final Cost: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33138</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33138.0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3"/>
                  </a:ext>
                </a:extLst>
              </a:tr>
              <a:tr h="28702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Range Final Sales: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39490</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39490.0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4"/>
                  </a:ext>
                </a:extLst>
              </a:tr>
              <a:tr h="28765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Range RtnMRP: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8014</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dirty="0">
                          <a:solidFill>
                            <a:srgbClr val="0D0D0D"/>
                          </a:solidFill>
                          <a:latin typeface="Calibri" panose="020F0502020204030204" charset="0"/>
                          <a:cs typeface="Calibri" panose="020F0502020204030204" charset="0"/>
                        </a:rPr>
                        <a:t>8014.0</a:t>
                      </a:r>
                      <a:endParaRPr lang="en-US" sz="1100" dirty="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5"/>
                  </a:ext>
                </a:extLst>
              </a:tr>
            </a:tbl>
          </a:graphicData>
        </a:graphic>
      </p:graphicFrame>
      <p:pic>
        <p:nvPicPr>
          <p:cNvPr id="5" name="Google Shape;118;p25" descr="360DigiTMG Reviews - 52 Reviews of 360digitmg.com | Sitejabber">
            <a:extLst>
              <a:ext uri="{FF2B5EF4-FFF2-40B4-BE49-F238E27FC236}">
                <a16:creationId xmlns:a16="http://schemas.microsoft.com/office/drawing/2014/main" id="{63382026-CEF4-ECA0-FC18-68D3F60C92CB}"/>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spTree>
    <p:extLst>
      <p:ext uri="{BB962C8B-B14F-4D97-AF65-F5344CB8AC3E}">
        <p14:creationId xmlns:p14="http://schemas.microsoft.com/office/powerpoint/2010/main" val="980493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DAA9843-4CC1-30FE-08A9-0B979E1E2920}"/>
              </a:ext>
            </a:extLst>
          </p:cNvPr>
          <p:cNvGraphicFramePr/>
          <p:nvPr>
            <p:extLst>
              <p:ext uri="{D42A27DB-BD31-4B8C-83A1-F6EECF244321}">
                <p14:modId xmlns:p14="http://schemas.microsoft.com/office/powerpoint/2010/main" val="4091053057"/>
              </p:ext>
            </p:extLst>
          </p:nvPr>
        </p:nvGraphicFramePr>
        <p:xfrm>
          <a:off x="248194" y="1362997"/>
          <a:ext cx="10919460" cy="4382135"/>
        </p:xfrm>
        <a:graphic>
          <a:graphicData uri="http://schemas.openxmlformats.org/drawingml/2006/table">
            <a:tbl>
              <a:tblPr firstRow="1" bandRow="1">
                <a:tableStyleId>{5C22544A-7EE6-4342-B048-85BDC9FD1C3A}</a:tableStyleId>
              </a:tblPr>
              <a:tblGrid>
                <a:gridCol w="1904365">
                  <a:extLst>
                    <a:ext uri="{9D8B030D-6E8A-4147-A177-3AD203B41FA5}">
                      <a16:colId xmlns:a16="http://schemas.microsoft.com/office/drawing/2014/main" val="20000"/>
                    </a:ext>
                  </a:extLst>
                </a:gridCol>
                <a:gridCol w="2505075">
                  <a:extLst>
                    <a:ext uri="{9D8B030D-6E8A-4147-A177-3AD203B41FA5}">
                      <a16:colId xmlns:a16="http://schemas.microsoft.com/office/drawing/2014/main" val="20001"/>
                    </a:ext>
                  </a:extLst>
                </a:gridCol>
                <a:gridCol w="3236595">
                  <a:extLst>
                    <a:ext uri="{9D8B030D-6E8A-4147-A177-3AD203B41FA5}">
                      <a16:colId xmlns:a16="http://schemas.microsoft.com/office/drawing/2014/main" val="20002"/>
                    </a:ext>
                  </a:extLst>
                </a:gridCol>
                <a:gridCol w="3273425">
                  <a:extLst>
                    <a:ext uri="{9D8B030D-6E8A-4147-A177-3AD203B41FA5}">
                      <a16:colId xmlns:a16="http://schemas.microsoft.com/office/drawing/2014/main" val="20003"/>
                    </a:ext>
                  </a:extLst>
                </a:gridCol>
              </a:tblGrid>
              <a:tr h="764540">
                <a:tc>
                  <a:txBody>
                    <a:bodyPr/>
                    <a:lstStyle/>
                    <a:p>
                      <a:pPr>
                        <a:buNone/>
                      </a:pPr>
                      <a:endParaRPr lang="en-US"/>
                    </a:p>
                  </a:txBody>
                  <a:tcPr/>
                </a:tc>
                <a:tc>
                  <a:txBody>
                    <a:bodyPr/>
                    <a:lstStyle/>
                    <a:p>
                      <a:pPr>
                        <a:buNone/>
                      </a:pPr>
                      <a:r>
                        <a:rPr lang="en-US" sz="1400">
                          <a:sym typeface="+mn-ea"/>
                        </a:rPr>
                        <a:t>Third and Fourth moment  Business Decision</a:t>
                      </a:r>
                      <a:endParaRPr lang="en-US" sz="1400"/>
                    </a:p>
                    <a:p>
                      <a:pPr>
                        <a:buNone/>
                      </a:pPr>
                      <a:endParaRPr lang="en-US"/>
                    </a:p>
                  </a:txBody>
                  <a:tcPr>
                    <a:solidFill>
                      <a:schemeClr val="accent1"/>
                    </a:solidFill>
                  </a:tcPr>
                </a:tc>
                <a:tc>
                  <a:txBody>
                    <a:bodyPr/>
                    <a:lstStyle/>
                    <a:p>
                      <a:pPr>
                        <a:buNone/>
                      </a:pPr>
                      <a:r>
                        <a:rPr lang="en-US" sz="1400">
                          <a:sym typeface="+mn-ea"/>
                        </a:rPr>
                        <a:t>Medical Inventory Optimization Dataset (Before cleaning)</a:t>
                      </a:r>
                      <a:endParaRPr lang="en-US" sz="1400"/>
                    </a:p>
                    <a:p>
                      <a:pPr>
                        <a:buNone/>
                      </a:pPr>
                      <a:endParaRPr lang="en-US"/>
                    </a:p>
                  </a:txBody>
                  <a:tcPr/>
                </a:tc>
                <a:tc>
                  <a:txBody>
                    <a:bodyPr/>
                    <a:lstStyle/>
                    <a:p>
                      <a:pPr>
                        <a:buNone/>
                      </a:pPr>
                      <a:r>
                        <a:rPr lang="en-US" sz="1400">
                          <a:sym typeface="+mn-ea"/>
                        </a:rPr>
                        <a:t>Medical Inventory Optimization Dataset (After Cleaning)</a:t>
                      </a:r>
                      <a:endParaRPr lang="en-US" sz="1400"/>
                    </a:p>
                    <a:p>
                      <a:pPr>
                        <a:buNone/>
                      </a:pPr>
                      <a:endParaRPr lang="en-US"/>
                    </a:p>
                  </a:txBody>
                  <a:tcPr/>
                </a:tc>
                <a:extLst>
                  <a:ext uri="{0D108BD9-81ED-4DB2-BD59-A6C34878D82A}">
                    <a16:rowId xmlns:a16="http://schemas.microsoft.com/office/drawing/2014/main" val="10000"/>
                  </a:ext>
                </a:extLst>
              </a:tr>
              <a:tr h="361950">
                <a:tc rowSpan="5">
                  <a:txBody>
                    <a:bodyPr/>
                    <a:lstStyle/>
                    <a:p>
                      <a:pPr>
                        <a:buNone/>
                      </a:pPr>
                      <a:r>
                        <a:rPr lang="en-US"/>
                        <a:t>Skewness</a:t>
                      </a:r>
                    </a:p>
                  </a:txBody>
                  <a:tcPr/>
                </a:tc>
                <a:tc>
                  <a:txBody>
                    <a:bodyPr/>
                    <a:lstStyle/>
                    <a:p>
                      <a:pPr marL="0" indent="0">
                        <a:buNone/>
                      </a:pPr>
                      <a:r>
                        <a:rPr lang="en-US" sz="1100">
                          <a:solidFill>
                            <a:srgbClr val="000000"/>
                          </a:solidFill>
                          <a:latin typeface="Calibri" panose="020F0502020204030204" charset="0"/>
                          <a:cs typeface="Calibri" panose="020F0502020204030204" charset="0"/>
                        </a:rPr>
                        <a:t>Skewness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11.34</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17.077</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1"/>
                  </a:ext>
                </a:extLst>
              </a:tr>
              <a:tr h="36195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Skewness Return Quantity:</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17.171</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7.799</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2"/>
                  </a:ext>
                </a:extLst>
              </a:tr>
              <a:tr h="36131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Skewness Final Cost: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34.505</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32.725</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3"/>
                  </a:ext>
                </a:extLst>
              </a:tr>
              <a:tr h="36131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Skewness Final Sales:</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21.005</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21.774</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4"/>
                  </a:ext>
                </a:extLst>
              </a:tr>
              <a:tr h="36258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Skewness RtnMRP: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15.796</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16.826</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5"/>
                  </a:ext>
                </a:extLst>
              </a:tr>
              <a:tr h="361315">
                <a:tc rowSpan="5">
                  <a:txBody>
                    <a:bodyPr/>
                    <a:lstStyle/>
                    <a:p>
                      <a:pPr>
                        <a:buNone/>
                      </a:pPr>
                      <a:r>
                        <a:rPr lang="en-US" dirty="0"/>
                        <a:t>Kurtosis</a:t>
                      </a:r>
                    </a:p>
                  </a:txBody>
                  <a:tcPr/>
                </a:tc>
                <a:tc>
                  <a:txBody>
                    <a:bodyPr/>
                    <a:lstStyle/>
                    <a:p>
                      <a:pPr marL="0" indent="0">
                        <a:buNone/>
                      </a:pPr>
                      <a:r>
                        <a:rPr lang="en-US" sz="1100">
                          <a:solidFill>
                            <a:srgbClr val="000000"/>
                          </a:solidFill>
                          <a:latin typeface="Calibri" panose="020F0502020204030204" charset="0"/>
                          <a:cs typeface="Calibri" panose="020F0502020204030204" charset="0"/>
                        </a:rPr>
                        <a:t>Kurtosis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180.09</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463.540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6"/>
                  </a:ext>
                </a:extLst>
              </a:tr>
              <a:tr h="36195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Kurtosis Return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409.273</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97.091</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7"/>
                  </a:ext>
                </a:extLst>
              </a:tr>
              <a:tr h="36131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Kurtosis Final Cost:</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2025.154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1813.450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8"/>
                  </a:ext>
                </a:extLst>
              </a:tr>
              <a:tr h="36258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Kurtosis Final Sales: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948.189</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967.447</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9"/>
                  </a:ext>
                </a:extLst>
              </a:tr>
              <a:tr h="36131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Kurtosis RtnMRP</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403.383</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dirty="0">
                          <a:solidFill>
                            <a:srgbClr val="0D0D0D"/>
                          </a:solidFill>
                          <a:latin typeface="Calibri" panose="020F0502020204030204" charset="0"/>
                          <a:cs typeface="Calibri" panose="020F0502020204030204" charset="0"/>
                        </a:rPr>
                        <a:t>449.712</a:t>
                      </a:r>
                      <a:endParaRPr lang="en-US" sz="1100" dirty="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0"/>
                  </a:ext>
                </a:extLst>
              </a:tr>
            </a:tbl>
          </a:graphicData>
        </a:graphic>
      </p:graphicFrame>
      <p:sp>
        <p:nvSpPr>
          <p:cNvPr id="4" name="Google Shape;112;p25">
            <a:extLst>
              <a:ext uri="{FF2B5EF4-FFF2-40B4-BE49-F238E27FC236}">
                <a16:creationId xmlns:a16="http://schemas.microsoft.com/office/drawing/2014/main" id="{0F933315-A793-D918-2002-78BC185D604B}"/>
              </a:ext>
            </a:extLst>
          </p:cNvPr>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pic>
        <p:nvPicPr>
          <p:cNvPr id="5" name="Google Shape;118;p25" descr="360DigiTMG Reviews - 52 Reviews of 360digitmg.com | Sitejabber">
            <a:extLst>
              <a:ext uri="{FF2B5EF4-FFF2-40B4-BE49-F238E27FC236}">
                <a16:creationId xmlns:a16="http://schemas.microsoft.com/office/drawing/2014/main" id="{AD60CC9A-145E-6614-63AF-727D814B2CDC}"/>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spTree>
    <p:extLst>
      <p:ext uri="{BB962C8B-B14F-4D97-AF65-F5344CB8AC3E}">
        <p14:creationId xmlns:p14="http://schemas.microsoft.com/office/powerpoint/2010/main" val="54498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a:extLst>
              <a:ext uri="{FF2B5EF4-FFF2-40B4-BE49-F238E27FC236}">
                <a16:creationId xmlns:a16="http://schemas.microsoft.com/office/drawing/2014/main" id="{ED9C3227-BC9F-523C-9125-E881699AE6C1}"/>
              </a:ext>
            </a:extLst>
          </p:cNvPr>
          <p:cNvSpPr txBox="1"/>
          <p:nvPr/>
        </p:nvSpPr>
        <p:spPr>
          <a:xfrm>
            <a:off x="248194" y="1090193"/>
            <a:ext cx="11225530" cy="5181600"/>
          </a:xfrm>
          <a:prstGeom prst="rect">
            <a:avLst/>
          </a:prstGeom>
          <a:noFill/>
        </p:spPr>
        <p:txBody>
          <a:bodyPr wrap="square" rtlCol="0">
            <a:noAutofit/>
          </a:bodyPr>
          <a:lstStyle/>
          <a:p>
            <a:r>
              <a:rPr lang="en-US" sz="1800" b="1" dirty="0">
                <a:gradFill>
                  <a:gsLst>
                    <a:gs pos="0">
                      <a:srgbClr val="007BD3"/>
                    </a:gs>
                    <a:gs pos="100000">
                      <a:srgbClr val="034373"/>
                    </a:gs>
                  </a:gsLst>
                  <a:lin scaled="0"/>
                </a:gradFill>
                <a:latin typeface="Calibri" panose="020F0502020204030204" charset="0"/>
                <a:cs typeface="Calibri" panose="020F0502020204030204" charset="0"/>
              </a:rPr>
              <a:t>Weekly and Monthly Insights:</a:t>
            </a:r>
          </a:p>
          <a:p>
            <a:r>
              <a:rPr lang="en-US" b="1" dirty="0">
                <a:latin typeface="Calibri" panose="020F0502020204030204" charset="0"/>
                <a:cs typeface="Calibri" panose="020F0502020204030204" charset="0"/>
              </a:rPr>
              <a:t>Quantity:</a:t>
            </a:r>
          </a:p>
          <a:p>
            <a:r>
              <a:rPr lang="en-US" dirty="0">
                <a:latin typeface="Calibri" panose="020F0502020204030204" charset="0"/>
                <a:cs typeface="Calibri" panose="020F0502020204030204" charset="0"/>
              </a:rPr>
              <a:t>Weekly quantity sold fluctuates, with Week 50 selling the highest at 653 units, while Week 0 had the lowest at 34. Monthly sales peak in December at 2426 units, followed closely by July and August. However, February and June saw lower sales at 1635 and 1614 units respectively, hinting at seasonal demand patterns.</a:t>
            </a:r>
          </a:p>
          <a:p>
            <a:endParaRPr lang="en-US" dirty="0">
              <a:latin typeface="Calibri" panose="020F0502020204030204" charset="0"/>
              <a:cs typeface="Calibri" panose="020F0502020204030204" charset="0"/>
            </a:endParaRPr>
          </a:p>
          <a:p>
            <a:r>
              <a:rPr lang="en-US" b="1" dirty="0">
                <a:latin typeface="Calibri" panose="020F0502020204030204" charset="0"/>
                <a:cs typeface="Calibri" panose="020F0502020204030204" charset="0"/>
              </a:rPr>
              <a:t>Quantity return:</a:t>
            </a:r>
          </a:p>
          <a:p>
            <a:r>
              <a:rPr lang="en-US" dirty="0">
                <a:latin typeface="Calibri" panose="020F0502020204030204" charset="0"/>
                <a:cs typeface="Calibri" panose="020F0502020204030204" charset="0"/>
              </a:rPr>
              <a:t>Week 5 had the highest returns, totaling 104 units, while Week 0 had the lowest returns, with only 2 units. In terms of months, August saw the highest returns at 329 units, whereas July had the lowest returns, with only 199 units.</a:t>
            </a:r>
          </a:p>
          <a:p>
            <a:endParaRPr lang="en-US" dirty="0">
              <a:latin typeface="Calibri" panose="020F0502020204030204" charset="0"/>
              <a:cs typeface="Calibri" panose="020F0502020204030204" charset="0"/>
            </a:endParaRPr>
          </a:p>
          <a:p>
            <a:r>
              <a:rPr lang="en-US" b="1" dirty="0">
                <a:latin typeface="Calibri" panose="020F0502020204030204" charset="0"/>
                <a:cs typeface="Calibri" panose="020F0502020204030204" charset="0"/>
              </a:rPr>
              <a:t>Total quantity sold for each drug per week and month:</a:t>
            </a:r>
          </a:p>
          <a:p>
            <a:r>
              <a:rPr lang="en-US" dirty="0">
                <a:latin typeface="Calibri" panose="020F0502020204030204" charset="0"/>
                <a:cs typeface="Calibri" panose="020F0502020204030204" charset="0"/>
              </a:rPr>
              <a:t>“SEVOFLURANE 99.97%” was the highest-selling drug, with 215 units sold in week 3, followed by 126 units in week 48, and 100 units in week 51.</a:t>
            </a:r>
          </a:p>
          <a:p>
            <a:r>
              <a:rPr lang="en-US" dirty="0">
                <a:latin typeface="Calibri" panose="020F0502020204030204" charset="0"/>
                <a:cs typeface="Calibri" panose="020F0502020204030204" charset="0"/>
              </a:rPr>
              <a:t>In March, the drug “SEVOFLURANE 99.97%” had the highest sales, with 258 units sold.</a:t>
            </a:r>
          </a:p>
          <a:p>
            <a:endParaRPr lang="en-US" dirty="0">
              <a:latin typeface="Calibri" panose="020F0502020204030204" charset="0"/>
              <a:cs typeface="Calibri" panose="020F0502020204030204" charset="0"/>
            </a:endParaRPr>
          </a:p>
          <a:p>
            <a:r>
              <a:rPr lang="en-US" b="1" dirty="0">
                <a:latin typeface="Calibri" panose="020F0502020204030204" charset="0"/>
                <a:cs typeface="Calibri" panose="020F0502020204030204" charset="0"/>
              </a:rPr>
              <a:t>Total sales per week and month:</a:t>
            </a:r>
          </a:p>
          <a:p>
            <a:r>
              <a:rPr lang="en-US" dirty="0">
                <a:latin typeface="Calibri" panose="020F0502020204030204" charset="0"/>
                <a:cs typeface="Calibri" panose="020F0502020204030204" charset="0"/>
              </a:rPr>
              <a:t>The analysis reveals that December recorded the highest total sales, amounting to approximately 373536.002. Conversely, June had the lowest total sales, approximately 189623.272. In weekly terms, Week 52 saw the highest total sales of around 96458.51, while Week 0 had the lowest sales, around 3970.95.</a:t>
            </a:r>
          </a:p>
          <a:p>
            <a:endParaRPr lang="en-US" b="1" dirty="0">
              <a:latin typeface="Calibri" panose="020F0502020204030204" charset="0"/>
              <a:cs typeface="Calibri" panose="020F0502020204030204" charset="0"/>
            </a:endParaRPr>
          </a:p>
          <a:p>
            <a:r>
              <a:rPr lang="en-US" b="1" dirty="0">
                <a:latin typeface="Calibri" panose="020F0502020204030204" charset="0"/>
                <a:cs typeface="Calibri" panose="020F0502020204030204" charset="0"/>
              </a:rPr>
              <a:t>Total final sales for each drug per week and month:</a:t>
            </a:r>
          </a:p>
          <a:p>
            <a:r>
              <a:rPr lang="en-US" dirty="0">
                <a:latin typeface="Calibri" panose="020F0502020204030204" charset="0"/>
                <a:cs typeface="Calibri" panose="020F0502020204030204" charset="0"/>
              </a:rPr>
              <a:t>In month 12, 'HUMAN ALBUMIN 25% INJ' had the highest sales, approximately 42442.40. In Week 52, 'PEMBROLIZUMAB' led with approximately 39490  in sales.</a:t>
            </a:r>
          </a:p>
          <a:p>
            <a:endParaRPr lang="en-US" dirty="0">
              <a:latin typeface="Calibri" panose="020F0502020204030204" charset="0"/>
              <a:cs typeface="Calibri" panose="020F0502020204030204" charset="0"/>
            </a:endParaRPr>
          </a:p>
          <a:p>
            <a:endParaRPr lang="en-US" dirty="0">
              <a:latin typeface="Calibri" panose="020F0502020204030204" charset="0"/>
              <a:cs typeface="Calibri" panose="020F0502020204030204" charset="0"/>
            </a:endParaRPr>
          </a:p>
        </p:txBody>
      </p:sp>
      <p:sp>
        <p:nvSpPr>
          <p:cNvPr id="4" name="Google Shape;112;p25">
            <a:extLst>
              <a:ext uri="{FF2B5EF4-FFF2-40B4-BE49-F238E27FC236}">
                <a16:creationId xmlns:a16="http://schemas.microsoft.com/office/drawing/2014/main" id="{1EA2D2D1-38FE-9EA0-3BDB-302D90C12B8A}"/>
              </a:ext>
            </a:extLst>
          </p:cNvPr>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pic>
        <p:nvPicPr>
          <p:cNvPr id="5" name="Google Shape;118;p25" descr="360DigiTMG Reviews - 52 Reviews of 360digitmg.com | Sitejabber">
            <a:extLst>
              <a:ext uri="{FF2B5EF4-FFF2-40B4-BE49-F238E27FC236}">
                <a16:creationId xmlns:a16="http://schemas.microsoft.com/office/drawing/2014/main" id="{BC713888-77EB-0460-EDF0-82A4E688329F}"/>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spTree>
    <p:extLst>
      <p:ext uri="{BB962C8B-B14F-4D97-AF65-F5344CB8AC3E}">
        <p14:creationId xmlns:p14="http://schemas.microsoft.com/office/powerpoint/2010/main" val="208994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2;p25">
            <a:extLst>
              <a:ext uri="{FF2B5EF4-FFF2-40B4-BE49-F238E27FC236}">
                <a16:creationId xmlns:a16="http://schemas.microsoft.com/office/drawing/2014/main" id="{54D41C86-EFF6-414C-801B-610CF4FADBBA}"/>
              </a:ext>
            </a:extLst>
          </p:cNvPr>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sp>
        <p:nvSpPr>
          <p:cNvPr id="4" name="Text Box 2">
            <a:extLst>
              <a:ext uri="{FF2B5EF4-FFF2-40B4-BE49-F238E27FC236}">
                <a16:creationId xmlns:a16="http://schemas.microsoft.com/office/drawing/2014/main" id="{33A3888E-6C3B-E402-3535-4C62EE376796}"/>
              </a:ext>
            </a:extLst>
          </p:cNvPr>
          <p:cNvSpPr txBox="1"/>
          <p:nvPr/>
        </p:nvSpPr>
        <p:spPr>
          <a:xfrm>
            <a:off x="248194" y="1258570"/>
            <a:ext cx="10791190" cy="4340860"/>
          </a:xfrm>
          <a:prstGeom prst="rect">
            <a:avLst/>
          </a:prstGeom>
          <a:noFill/>
        </p:spPr>
        <p:txBody>
          <a:bodyPr wrap="square" rtlCol="0">
            <a:noAutofit/>
          </a:bodyPr>
          <a:lstStyle/>
          <a:p>
            <a:r>
              <a:rPr lang="en-US" b="1" dirty="0">
                <a:latin typeface="Calibri" panose="020F0502020204030204" charset="0"/>
                <a:cs typeface="Calibri" panose="020F0502020204030204" charset="0"/>
                <a:sym typeface="+mn-ea"/>
              </a:rPr>
              <a:t>Bounce rate</a:t>
            </a:r>
            <a:r>
              <a:rPr lang="en-US" dirty="0">
                <a:latin typeface="Calibri" panose="020F0502020204030204" charset="0"/>
                <a:cs typeface="Calibri" panose="020F0502020204030204" charset="0"/>
                <a:sym typeface="+mn-ea"/>
              </a:rPr>
              <a:t>:</a:t>
            </a:r>
            <a:endParaRPr lang="en-US" dirty="0">
              <a:latin typeface="Calibri" panose="020F0502020204030204" charset="0"/>
              <a:cs typeface="Calibri" panose="020F0502020204030204" charset="0"/>
            </a:endParaRPr>
          </a:p>
          <a:p>
            <a:r>
              <a:rPr lang="en-US" dirty="0">
                <a:latin typeface="Calibri" panose="020F0502020204030204" charset="0"/>
                <a:cs typeface="Calibri" panose="020F0502020204030204" charset="0"/>
                <a:sym typeface="+mn-ea"/>
              </a:rPr>
              <a:t>The bounce rate, calculated at 24.92%, indicates that nearly a quarter of customers who made purchases ended up returning items without any final sales. This suggests potential issues with product satisfaction, quality, or fulfillment processes that might be contributing to returns without purchases.</a:t>
            </a:r>
            <a:endParaRPr lang="en-US" dirty="0">
              <a:latin typeface="Calibri" panose="020F0502020204030204" charset="0"/>
              <a:cs typeface="Calibri" panose="020F0502020204030204" charset="0"/>
            </a:endParaRPr>
          </a:p>
          <a:p>
            <a:endParaRPr lang="en-US" dirty="0">
              <a:latin typeface="Calibri" panose="020F0502020204030204" charset="0"/>
              <a:cs typeface="Calibri" panose="020F0502020204030204" charset="0"/>
            </a:endParaRPr>
          </a:p>
          <a:p>
            <a:r>
              <a:rPr lang="en-US" b="1" dirty="0">
                <a:latin typeface="Calibri" panose="020F0502020204030204" charset="0"/>
                <a:cs typeface="Calibri" panose="020F0502020204030204" charset="0"/>
                <a:sym typeface="+mn-ea"/>
              </a:rPr>
              <a:t>Drug Insights:</a:t>
            </a:r>
            <a:endParaRPr lang="en-US" b="1" dirty="0">
              <a:latin typeface="Calibri" panose="020F0502020204030204" charset="0"/>
              <a:cs typeface="Calibri" panose="020F0502020204030204" charset="0"/>
            </a:endParaRPr>
          </a:p>
          <a:p>
            <a:r>
              <a:rPr lang="en-US" dirty="0">
                <a:latin typeface="Calibri" panose="020F0502020204030204" charset="0"/>
                <a:cs typeface="Calibri" panose="020F0502020204030204" charset="0"/>
                <a:sym typeface="+mn-ea"/>
              </a:rPr>
              <a:t>Drug with the highest total quantity sold:</a:t>
            </a:r>
            <a:endParaRPr lang="en-US" dirty="0">
              <a:latin typeface="Calibri" panose="020F0502020204030204" charset="0"/>
              <a:cs typeface="Calibri" panose="020F0502020204030204" charset="0"/>
            </a:endParaRPr>
          </a:p>
          <a:p>
            <a:r>
              <a:rPr lang="en-US" dirty="0">
                <a:latin typeface="Calibri" panose="020F0502020204030204" charset="0"/>
                <a:cs typeface="Calibri" panose="020F0502020204030204" charset="0"/>
                <a:sym typeface="+mn-ea"/>
              </a:rPr>
              <a:t>The drug "Sodium Chloride IVF 100ML" stands out as the highest seller, totaling 1278 units sold. </a:t>
            </a:r>
            <a:endParaRPr lang="en-US" dirty="0">
              <a:latin typeface="Calibri" panose="020F0502020204030204" charset="0"/>
              <a:cs typeface="Calibri" panose="020F0502020204030204" charset="0"/>
            </a:endParaRPr>
          </a:p>
          <a:p>
            <a:endParaRPr lang="en-US" b="1" dirty="0">
              <a:latin typeface="Calibri" panose="020F0502020204030204" charset="0"/>
              <a:cs typeface="Calibri" panose="020F0502020204030204" charset="0"/>
            </a:endParaRPr>
          </a:p>
          <a:p>
            <a:r>
              <a:rPr lang="en-US" b="1" dirty="0">
                <a:latin typeface="Calibri" panose="020F0502020204030204" charset="0"/>
                <a:cs typeface="Calibri" panose="020F0502020204030204" charset="0"/>
                <a:sym typeface="+mn-ea"/>
              </a:rPr>
              <a:t>Drug,subcat,subcat1 with the highest total sales quantity:</a:t>
            </a:r>
            <a:endParaRPr lang="en-US" b="1" dirty="0">
              <a:latin typeface="Calibri" panose="020F0502020204030204" charset="0"/>
              <a:cs typeface="Calibri" panose="020F0502020204030204" charset="0"/>
            </a:endParaRPr>
          </a:p>
          <a:p>
            <a:r>
              <a:rPr lang="en-US" dirty="0">
                <a:latin typeface="Calibri" panose="020F0502020204030204" charset="0"/>
                <a:cs typeface="Calibri" panose="020F0502020204030204" charset="0"/>
                <a:sym typeface="+mn-ea"/>
              </a:rPr>
              <a:t>The combination of drug "SODIUM CHLORIDE IVF 100ML" with sub-categories "IV FLUIDS, ELECTROLYTES, TPN" and sub-category2 "INTRAVENOUS &amp; OTHER STERILE SOLUTIONS" has the highest total quantity sold, amounting to 1278 units.</a:t>
            </a:r>
            <a:endParaRPr lang="en-US" dirty="0">
              <a:latin typeface="Calibri" panose="020F0502020204030204" charset="0"/>
              <a:cs typeface="Calibri" panose="020F0502020204030204" charset="0"/>
            </a:endParaRPr>
          </a:p>
          <a:p>
            <a:endParaRPr lang="en-US" dirty="0">
              <a:latin typeface="Calibri" panose="020F0502020204030204" charset="0"/>
              <a:cs typeface="Calibri" panose="020F0502020204030204" charset="0"/>
            </a:endParaRPr>
          </a:p>
          <a:p>
            <a:r>
              <a:rPr lang="en-US" b="1" dirty="0">
                <a:latin typeface="Calibri" panose="020F0502020204030204" charset="0"/>
                <a:cs typeface="Calibri" panose="020F0502020204030204" charset="0"/>
                <a:sym typeface="+mn-ea"/>
              </a:rPr>
              <a:t>Number of drugs in each subcat,subcat1 that have been returned without making a sale:</a:t>
            </a:r>
            <a:endParaRPr lang="en-US" b="1" dirty="0">
              <a:latin typeface="Calibri" panose="020F0502020204030204" charset="0"/>
              <a:cs typeface="Calibri" panose="020F0502020204030204" charset="0"/>
            </a:endParaRPr>
          </a:p>
          <a:p>
            <a:r>
              <a:rPr lang="en-US" dirty="0">
                <a:latin typeface="Calibri" panose="020F0502020204030204" charset="0"/>
                <a:cs typeface="Calibri" panose="020F0502020204030204" charset="0"/>
                <a:sym typeface="+mn-ea"/>
              </a:rPr>
              <a:t>The combination of sub-category "INJECTIONS" and sub-category2 "ANTI-INFECTIVES" has the highest count of returned drugs, with 32 distinct drugs being returned without making a sale (</a:t>
            </a:r>
            <a:r>
              <a:rPr lang="en-US" dirty="0" err="1">
                <a:latin typeface="Calibri" panose="020F0502020204030204" charset="0"/>
                <a:cs typeface="Calibri" panose="020F0502020204030204" charset="0"/>
                <a:sym typeface="+mn-ea"/>
              </a:rPr>
              <a:t>Final_Sales</a:t>
            </a:r>
            <a:r>
              <a:rPr lang="en-US" dirty="0">
                <a:latin typeface="Calibri" panose="020F0502020204030204" charset="0"/>
                <a:cs typeface="Calibri" panose="020F0502020204030204" charset="0"/>
                <a:sym typeface="+mn-ea"/>
              </a:rPr>
              <a:t> = 0). This indicates a potential issue with the effectiveness, quality, or demand for drugs within this category.</a:t>
            </a:r>
            <a:endParaRPr lang="en-US" dirty="0">
              <a:latin typeface="Calibri" panose="020F0502020204030204" charset="0"/>
              <a:cs typeface="Calibri" panose="020F0502020204030204" charset="0"/>
            </a:endParaRPr>
          </a:p>
          <a:p>
            <a:endParaRPr lang="en-US" dirty="0">
              <a:latin typeface="Calibri" panose="020F0502020204030204" charset="0"/>
              <a:cs typeface="Calibri" panose="020F0502020204030204" charset="0"/>
            </a:endParaRPr>
          </a:p>
        </p:txBody>
      </p:sp>
      <p:pic>
        <p:nvPicPr>
          <p:cNvPr id="5" name="Google Shape;118;p25" descr="360DigiTMG Reviews - 52 Reviews of 360digitmg.com | Sitejabber">
            <a:extLst>
              <a:ext uri="{FF2B5EF4-FFF2-40B4-BE49-F238E27FC236}">
                <a16:creationId xmlns:a16="http://schemas.microsoft.com/office/drawing/2014/main" id="{0719CA0A-D925-3F0A-D32E-33BC07D97199}"/>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spTree>
    <p:extLst>
      <p:ext uri="{BB962C8B-B14F-4D97-AF65-F5344CB8AC3E}">
        <p14:creationId xmlns:p14="http://schemas.microsoft.com/office/powerpoint/2010/main" val="1794516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2;p25">
            <a:extLst>
              <a:ext uri="{FF2B5EF4-FFF2-40B4-BE49-F238E27FC236}">
                <a16:creationId xmlns:a16="http://schemas.microsoft.com/office/drawing/2014/main" id="{687525D5-31AC-CA18-576D-900EEBA79232}"/>
              </a:ext>
            </a:extLst>
          </p:cNvPr>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B387694A-2C55-1E5B-FAC1-58B7A40487C9}"/>
              </a:ext>
            </a:extLst>
          </p:cNvPr>
          <p:cNvPicPr>
            <a:picLocks noChangeAspect="1"/>
          </p:cNvPicPr>
          <p:nvPr/>
        </p:nvPicPr>
        <p:blipFill>
          <a:blip r:embed="rId2"/>
          <a:stretch>
            <a:fillRect/>
          </a:stretch>
        </p:blipFill>
        <p:spPr>
          <a:xfrm>
            <a:off x="952817" y="1020362"/>
            <a:ext cx="10286365" cy="5268595"/>
          </a:xfrm>
          <a:prstGeom prst="rect">
            <a:avLst/>
          </a:prstGeom>
        </p:spPr>
      </p:pic>
      <p:pic>
        <p:nvPicPr>
          <p:cNvPr id="5" name="Google Shape;118;p25" descr="360DigiTMG Reviews - 52 Reviews of 360digitmg.com | Sitejabber">
            <a:extLst>
              <a:ext uri="{FF2B5EF4-FFF2-40B4-BE49-F238E27FC236}">
                <a16:creationId xmlns:a16="http://schemas.microsoft.com/office/drawing/2014/main" id="{AD43DE31-22CC-A1FB-ACAA-B7EF551BD726}"/>
              </a:ext>
            </a:extLst>
          </p:cNvPr>
          <p:cNvPicPr preferRelativeResize="0"/>
          <p:nvPr/>
        </p:nvPicPr>
        <p:blipFill rotWithShape="1">
          <a:blip r:embed="rId3">
            <a:alphaModFix/>
          </a:blip>
          <a:srcRect/>
          <a:stretch/>
        </p:blipFill>
        <p:spPr>
          <a:xfrm>
            <a:off x="9751545" y="5952931"/>
            <a:ext cx="2277039" cy="808338"/>
          </a:xfrm>
          <a:prstGeom prst="rect">
            <a:avLst/>
          </a:prstGeom>
          <a:noFill/>
          <a:ln>
            <a:noFill/>
          </a:ln>
        </p:spPr>
      </p:pic>
    </p:spTree>
    <p:extLst>
      <p:ext uri="{BB962C8B-B14F-4D97-AF65-F5344CB8AC3E}">
        <p14:creationId xmlns:p14="http://schemas.microsoft.com/office/powerpoint/2010/main" val="1182466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2;p25">
            <a:extLst>
              <a:ext uri="{FF2B5EF4-FFF2-40B4-BE49-F238E27FC236}">
                <a16:creationId xmlns:a16="http://schemas.microsoft.com/office/drawing/2014/main" id="{694CA074-2388-DC7F-2794-6FFD79FF3A05}"/>
              </a:ext>
            </a:extLst>
          </p:cNvPr>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6A4F195E-D964-ABF9-9EC0-6DBD50CCF11D}"/>
              </a:ext>
            </a:extLst>
          </p:cNvPr>
          <p:cNvPicPr>
            <a:picLocks noChangeAspect="1"/>
          </p:cNvPicPr>
          <p:nvPr/>
        </p:nvPicPr>
        <p:blipFill>
          <a:blip r:embed="rId2"/>
          <a:stretch>
            <a:fillRect/>
          </a:stretch>
        </p:blipFill>
        <p:spPr>
          <a:xfrm>
            <a:off x="907097" y="975626"/>
            <a:ext cx="10377805" cy="5332730"/>
          </a:xfrm>
          <a:prstGeom prst="rect">
            <a:avLst/>
          </a:prstGeom>
        </p:spPr>
      </p:pic>
      <p:pic>
        <p:nvPicPr>
          <p:cNvPr id="5" name="Google Shape;118;p25" descr="360DigiTMG Reviews - 52 Reviews of 360digitmg.com | Sitejabber">
            <a:extLst>
              <a:ext uri="{FF2B5EF4-FFF2-40B4-BE49-F238E27FC236}">
                <a16:creationId xmlns:a16="http://schemas.microsoft.com/office/drawing/2014/main" id="{BEA83885-A022-931F-1439-09F5E8A55FD7}"/>
              </a:ext>
            </a:extLst>
          </p:cNvPr>
          <p:cNvPicPr preferRelativeResize="0"/>
          <p:nvPr/>
        </p:nvPicPr>
        <p:blipFill rotWithShape="1">
          <a:blip r:embed="rId3">
            <a:alphaModFix/>
          </a:blip>
          <a:srcRect/>
          <a:stretch/>
        </p:blipFill>
        <p:spPr>
          <a:xfrm>
            <a:off x="9751545" y="5952931"/>
            <a:ext cx="2277039" cy="808338"/>
          </a:xfrm>
          <a:prstGeom prst="rect">
            <a:avLst/>
          </a:prstGeom>
          <a:noFill/>
          <a:ln>
            <a:noFill/>
          </a:ln>
        </p:spPr>
      </p:pic>
    </p:spTree>
    <p:extLst>
      <p:ext uri="{BB962C8B-B14F-4D97-AF65-F5344CB8AC3E}">
        <p14:creationId xmlns:p14="http://schemas.microsoft.com/office/powerpoint/2010/main" val="1794432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2;p25">
            <a:extLst>
              <a:ext uri="{FF2B5EF4-FFF2-40B4-BE49-F238E27FC236}">
                <a16:creationId xmlns:a16="http://schemas.microsoft.com/office/drawing/2014/main" id="{77C2A51B-37A1-80D9-94D3-361376F5ED82}"/>
              </a:ext>
            </a:extLst>
          </p:cNvPr>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A4BD359A-4432-98B8-7EE8-337CD0CD26D7}"/>
              </a:ext>
            </a:extLst>
          </p:cNvPr>
          <p:cNvPicPr>
            <a:picLocks noChangeAspect="1"/>
          </p:cNvPicPr>
          <p:nvPr/>
        </p:nvPicPr>
        <p:blipFill>
          <a:blip r:embed="rId2"/>
          <a:stretch>
            <a:fillRect/>
          </a:stretch>
        </p:blipFill>
        <p:spPr>
          <a:xfrm>
            <a:off x="919162" y="1104756"/>
            <a:ext cx="10353675" cy="5140325"/>
          </a:xfrm>
          <a:prstGeom prst="rect">
            <a:avLst/>
          </a:prstGeom>
        </p:spPr>
      </p:pic>
      <p:pic>
        <p:nvPicPr>
          <p:cNvPr id="5" name="Google Shape;118;p25" descr="360DigiTMG Reviews - 52 Reviews of 360digitmg.com | Sitejabber">
            <a:extLst>
              <a:ext uri="{FF2B5EF4-FFF2-40B4-BE49-F238E27FC236}">
                <a16:creationId xmlns:a16="http://schemas.microsoft.com/office/drawing/2014/main" id="{8577589C-4E16-95DD-06B9-49F87492B43F}"/>
              </a:ext>
            </a:extLst>
          </p:cNvPr>
          <p:cNvPicPr preferRelativeResize="0"/>
          <p:nvPr/>
        </p:nvPicPr>
        <p:blipFill rotWithShape="1">
          <a:blip r:embed="rId3">
            <a:alphaModFix/>
          </a:blip>
          <a:srcRect/>
          <a:stretch/>
        </p:blipFill>
        <p:spPr>
          <a:xfrm>
            <a:off x="9751545" y="5952931"/>
            <a:ext cx="2277039" cy="808338"/>
          </a:xfrm>
          <a:prstGeom prst="rect">
            <a:avLst/>
          </a:prstGeom>
          <a:noFill/>
          <a:ln>
            <a:noFill/>
          </a:ln>
        </p:spPr>
      </p:pic>
    </p:spTree>
    <p:extLst>
      <p:ext uri="{BB962C8B-B14F-4D97-AF65-F5344CB8AC3E}">
        <p14:creationId xmlns:p14="http://schemas.microsoft.com/office/powerpoint/2010/main" val="986587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2;p25">
            <a:extLst>
              <a:ext uri="{FF2B5EF4-FFF2-40B4-BE49-F238E27FC236}">
                <a16:creationId xmlns:a16="http://schemas.microsoft.com/office/drawing/2014/main" id="{684EEDF7-195A-3553-D816-296367545E32}"/>
              </a:ext>
            </a:extLst>
          </p:cNvPr>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BFB8162A-794A-4A05-5FB7-DE15C83AE9C5}"/>
              </a:ext>
            </a:extLst>
          </p:cNvPr>
          <p:cNvPicPr>
            <a:picLocks noChangeAspect="1"/>
          </p:cNvPicPr>
          <p:nvPr/>
        </p:nvPicPr>
        <p:blipFill>
          <a:blip r:embed="rId2"/>
          <a:stretch>
            <a:fillRect/>
          </a:stretch>
        </p:blipFill>
        <p:spPr>
          <a:xfrm>
            <a:off x="238125" y="978863"/>
            <a:ext cx="11715750" cy="5316855"/>
          </a:xfrm>
          <a:prstGeom prst="rect">
            <a:avLst/>
          </a:prstGeom>
        </p:spPr>
      </p:pic>
      <p:pic>
        <p:nvPicPr>
          <p:cNvPr id="5" name="Google Shape;118;p25" descr="360DigiTMG Reviews - 52 Reviews of 360digitmg.com | Sitejabber">
            <a:extLst>
              <a:ext uri="{FF2B5EF4-FFF2-40B4-BE49-F238E27FC236}">
                <a16:creationId xmlns:a16="http://schemas.microsoft.com/office/drawing/2014/main" id="{2E09ADF2-7306-267E-0EDE-255043D596EB}"/>
              </a:ext>
            </a:extLst>
          </p:cNvPr>
          <p:cNvPicPr preferRelativeResize="0"/>
          <p:nvPr/>
        </p:nvPicPr>
        <p:blipFill rotWithShape="1">
          <a:blip r:embed="rId3">
            <a:alphaModFix/>
          </a:blip>
          <a:srcRect/>
          <a:stretch/>
        </p:blipFill>
        <p:spPr>
          <a:xfrm>
            <a:off x="9751545" y="5952931"/>
            <a:ext cx="2277039" cy="808338"/>
          </a:xfrm>
          <a:prstGeom prst="rect">
            <a:avLst/>
          </a:prstGeom>
          <a:noFill/>
          <a:ln>
            <a:noFill/>
          </a:ln>
        </p:spPr>
      </p:pic>
    </p:spTree>
    <p:extLst>
      <p:ext uri="{BB962C8B-B14F-4D97-AF65-F5344CB8AC3E}">
        <p14:creationId xmlns:p14="http://schemas.microsoft.com/office/powerpoint/2010/main" val="148798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2;p25">
            <a:extLst>
              <a:ext uri="{FF2B5EF4-FFF2-40B4-BE49-F238E27FC236}">
                <a16:creationId xmlns:a16="http://schemas.microsoft.com/office/drawing/2014/main" id="{374BDB63-3386-5FCE-E810-DEB50923D670}"/>
              </a:ext>
            </a:extLst>
          </p:cNvPr>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76EA0783-C760-46B7-B34D-098C246E44C6}"/>
              </a:ext>
            </a:extLst>
          </p:cNvPr>
          <p:cNvPicPr>
            <a:picLocks noChangeAspect="1"/>
          </p:cNvPicPr>
          <p:nvPr/>
        </p:nvPicPr>
        <p:blipFill>
          <a:blip r:embed="rId2"/>
          <a:stretch>
            <a:fillRect/>
          </a:stretch>
        </p:blipFill>
        <p:spPr>
          <a:xfrm>
            <a:off x="1172527" y="969645"/>
            <a:ext cx="9846945" cy="5376545"/>
          </a:xfrm>
          <a:prstGeom prst="rect">
            <a:avLst/>
          </a:prstGeom>
        </p:spPr>
      </p:pic>
      <p:pic>
        <p:nvPicPr>
          <p:cNvPr id="5" name="Google Shape;118;p25" descr="360DigiTMG Reviews - 52 Reviews of 360digitmg.com | Sitejabber">
            <a:extLst>
              <a:ext uri="{FF2B5EF4-FFF2-40B4-BE49-F238E27FC236}">
                <a16:creationId xmlns:a16="http://schemas.microsoft.com/office/drawing/2014/main" id="{AD76CB9E-419C-5136-4804-156D2336FD50}"/>
              </a:ext>
            </a:extLst>
          </p:cNvPr>
          <p:cNvPicPr preferRelativeResize="0"/>
          <p:nvPr/>
        </p:nvPicPr>
        <p:blipFill rotWithShape="1">
          <a:blip r:embed="rId3">
            <a:alphaModFix/>
          </a:blip>
          <a:srcRect/>
          <a:stretch/>
        </p:blipFill>
        <p:spPr>
          <a:xfrm>
            <a:off x="9751545" y="5952931"/>
            <a:ext cx="2277039" cy="808338"/>
          </a:xfrm>
          <a:prstGeom prst="rect">
            <a:avLst/>
          </a:prstGeom>
          <a:noFill/>
          <a:ln>
            <a:noFill/>
          </a:ln>
        </p:spPr>
      </p:pic>
    </p:spTree>
    <p:extLst>
      <p:ext uri="{BB962C8B-B14F-4D97-AF65-F5344CB8AC3E}">
        <p14:creationId xmlns:p14="http://schemas.microsoft.com/office/powerpoint/2010/main" val="1165896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Preprocessing</a:t>
            </a:r>
            <a:endParaRPr dirty="0"/>
          </a:p>
        </p:txBody>
      </p:sp>
      <p:sp>
        <p:nvSpPr>
          <p:cNvPr id="129" name="Google Shape;129;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2" name="Text Box 1">
            <a:extLst>
              <a:ext uri="{FF2B5EF4-FFF2-40B4-BE49-F238E27FC236}">
                <a16:creationId xmlns:a16="http://schemas.microsoft.com/office/drawing/2014/main" id="{29F02CA9-3920-86E1-D0E7-7F815B7896B4}"/>
              </a:ext>
            </a:extLst>
          </p:cNvPr>
          <p:cNvSpPr txBox="1"/>
          <p:nvPr/>
        </p:nvSpPr>
        <p:spPr>
          <a:xfrm>
            <a:off x="228600" y="935622"/>
            <a:ext cx="11799984" cy="1627505"/>
          </a:xfrm>
          <a:prstGeom prst="rect">
            <a:avLst/>
          </a:prstGeom>
          <a:noFill/>
        </p:spPr>
        <p:txBody>
          <a:bodyPr wrap="square" rtlCol="0">
            <a:noAutofit/>
          </a:bodyPr>
          <a:lstStyle/>
          <a:p>
            <a:r>
              <a:rPr lang="en-US" sz="2400" b="1" dirty="0">
                <a:gradFill>
                  <a:gsLst>
                    <a:gs pos="0">
                      <a:srgbClr val="007BD3"/>
                    </a:gs>
                    <a:gs pos="100000">
                      <a:srgbClr val="034373"/>
                    </a:gs>
                  </a:gsLst>
                  <a:lin scaled="0"/>
                </a:gradFill>
                <a:latin typeface="Calibri" panose="020F0502020204030204" charset="0"/>
                <a:cs typeface="Calibri" panose="020F0502020204030204" charset="0"/>
              </a:rPr>
              <a:t>Type Casting:</a:t>
            </a:r>
          </a:p>
          <a:p>
            <a:endParaRPr lang="en-US" sz="2400" b="1" dirty="0">
              <a:gradFill>
                <a:gsLst>
                  <a:gs pos="0">
                    <a:srgbClr val="007BD3"/>
                  </a:gs>
                  <a:gs pos="100000">
                    <a:srgbClr val="034373"/>
                  </a:gs>
                </a:gsLst>
                <a:lin scaled="0"/>
              </a:gradFill>
              <a:latin typeface="Calibri" panose="020F0502020204030204" charset="0"/>
              <a:cs typeface="Calibri" panose="020F0502020204030204" charset="0"/>
            </a:endParaRPr>
          </a:p>
          <a:p>
            <a:r>
              <a:rPr lang="en-US" sz="1800" dirty="0">
                <a:latin typeface="Calibri" panose="020F0502020204030204" charset="0"/>
                <a:cs typeface="Calibri" panose="020F0502020204030204" charset="0"/>
              </a:rPr>
              <a:t>In the Medical Inventory Optimization Dataset, the '</a:t>
            </a:r>
            <a:r>
              <a:rPr lang="en-US" sz="1800" dirty="0" err="1">
                <a:latin typeface="Calibri" panose="020F0502020204030204" charset="0"/>
                <a:cs typeface="Calibri" panose="020F0502020204030204" charset="0"/>
              </a:rPr>
              <a:t>dateofbill</a:t>
            </a:r>
            <a:r>
              <a:rPr lang="en-US" sz="1800" dirty="0">
                <a:latin typeface="Calibri" panose="020F0502020204030204" charset="0"/>
                <a:cs typeface="Calibri" panose="020F0502020204030204" charset="0"/>
              </a:rPr>
              <a:t>' column is not in the correct format; it should be in the date data type, but it is currently in the object data type. We need to convert the '</a:t>
            </a:r>
            <a:r>
              <a:rPr lang="en-US" sz="1800" dirty="0" err="1">
                <a:latin typeface="Calibri" panose="020F0502020204030204" charset="0"/>
                <a:cs typeface="Calibri" panose="020F0502020204030204" charset="0"/>
              </a:rPr>
              <a:t>dateofbill</a:t>
            </a:r>
            <a:r>
              <a:rPr lang="en-US" sz="1800" dirty="0">
                <a:latin typeface="Calibri" panose="020F0502020204030204" charset="0"/>
                <a:cs typeface="Calibri" panose="020F0502020204030204" charset="0"/>
              </a:rPr>
              <a:t>' column from the object data type to the date data type.</a:t>
            </a:r>
          </a:p>
        </p:txBody>
      </p:sp>
      <p:pic>
        <p:nvPicPr>
          <p:cNvPr id="3" name="Picture 2" descr="Screenshot (244)">
            <a:extLst>
              <a:ext uri="{FF2B5EF4-FFF2-40B4-BE49-F238E27FC236}">
                <a16:creationId xmlns:a16="http://schemas.microsoft.com/office/drawing/2014/main" id="{7DDEAA6C-57E9-F8E0-DD83-9F122380E394}"/>
              </a:ext>
            </a:extLst>
          </p:cNvPr>
          <p:cNvPicPr>
            <a:picLocks noChangeAspect="1"/>
          </p:cNvPicPr>
          <p:nvPr/>
        </p:nvPicPr>
        <p:blipFill>
          <a:blip r:embed="rId4"/>
          <a:stretch>
            <a:fillRect/>
          </a:stretch>
        </p:blipFill>
        <p:spPr>
          <a:xfrm>
            <a:off x="833437" y="2618474"/>
            <a:ext cx="9305925" cy="3352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f3a8d4be09_2_180"/>
          <p:cNvSpPr txBox="1">
            <a:spLocks noGrp="1"/>
          </p:cNvSpPr>
          <p:nvPr>
            <p:ph type="title"/>
          </p:nvPr>
        </p:nvSpPr>
        <p:spPr>
          <a:xfrm>
            <a:off x="163275" y="103828"/>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Contents</a:t>
            </a:r>
            <a:endParaRPr sz="3200" b="1" dirty="0">
              <a:latin typeface="Times New Roman"/>
              <a:ea typeface="Times New Roman"/>
              <a:cs typeface="Times New Roman"/>
              <a:sym typeface="Times New Roman"/>
            </a:endParaRPr>
          </a:p>
        </p:txBody>
      </p:sp>
      <p:sp>
        <p:nvSpPr>
          <p:cNvPr id="82" name="Google Shape;82;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83" name="Google Shape;83;gf3a8d4be09_2_180"/>
          <p:cNvSpPr txBox="1"/>
          <p:nvPr/>
        </p:nvSpPr>
        <p:spPr>
          <a:xfrm>
            <a:off x="383125" y="1149375"/>
            <a:ext cx="11034000" cy="2844600"/>
          </a:xfrm>
          <a:prstGeom prst="rect">
            <a:avLst/>
          </a:prstGeom>
          <a:noFill/>
          <a:ln>
            <a:noFill/>
          </a:ln>
        </p:spPr>
        <p:txBody>
          <a:bodyPr spcFirstLastPara="1" wrap="square" lIns="91425" tIns="91425" rIns="91425" bIns="91425" anchor="t" anchorCtr="0">
            <a:spAutoFit/>
          </a:bodyPr>
          <a:lstStyle/>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Business Objective</a:t>
            </a:r>
            <a:endParaRPr sz="32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Business Constraints</a:t>
            </a:r>
            <a:endParaRPr sz="32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Project Architecture - Data F</a:t>
            </a:r>
            <a:r>
              <a:rPr lang="en-US" sz="320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low Diagram</a:t>
            </a:r>
            <a:endParaRPr dirty="0">
              <a:latin typeface="Calibri" panose="020F0502020204030204" pitchFamily="34" charset="0"/>
              <a:ea typeface="Calibri" panose="020F0502020204030204" pitchFamily="34" charset="0"/>
              <a:cs typeface="Calibri" panose="020F0502020204030204" pitchFamily="34" charset="0"/>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Data Collection</a:t>
            </a:r>
            <a:endParaRPr sz="32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Exploratory Data Analysis</a:t>
            </a:r>
            <a:endParaRPr sz="32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Data Visualization</a:t>
            </a:r>
            <a:endParaRPr sz="32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pic>
        <p:nvPicPr>
          <p:cNvPr id="84" name="Google Shape;84;gf3a8d4be09_2_180"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30">
            <a:extLst>
              <a:ext uri="{FF2B5EF4-FFF2-40B4-BE49-F238E27FC236}">
                <a16:creationId xmlns:a16="http://schemas.microsoft.com/office/drawing/2014/main" id="{A0CA2DC7-2DD7-EB34-BD12-3D1768B5996E}"/>
              </a:ext>
            </a:extLst>
          </p:cNvPr>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Preprocessing</a:t>
            </a:r>
            <a:endParaRPr dirty="0"/>
          </a:p>
        </p:txBody>
      </p:sp>
      <p:sp>
        <p:nvSpPr>
          <p:cNvPr id="4" name="Text Box 2">
            <a:extLst>
              <a:ext uri="{FF2B5EF4-FFF2-40B4-BE49-F238E27FC236}">
                <a16:creationId xmlns:a16="http://schemas.microsoft.com/office/drawing/2014/main" id="{DEE0FBAD-6A46-76CC-9406-EEA1FF2745B0}"/>
              </a:ext>
            </a:extLst>
          </p:cNvPr>
          <p:cNvSpPr txBox="1"/>
          <p:nvPr/>
        </p:nvSpPr>
        <p:spPr>
          <a:xfrm>
            <a:off x="228600" y="1024255"/>
            <a:ext cx="11799984" cy="1884680"/>
          </a:xfrm>
          <a:prstGeom prst="rect">
            <a:avLst/>
          </a:prstGeom>
          <a:noFill/>
        </p:spPr>
        <p:txBody>
          <a:bodyPr wrap="square" rtlCol="0">
            <a:noAutofit/>
          </a:bodyPr>
          <a:lstStyle/>
          <a:p>
            <a:r>
              <a:rPr lang="en-US" sz="2400" b="1" dirty="0">
                <a:gradFill>
                  <a:gsLst>
                    <a:gs pos="0">
                      <a:srgbClr val="007BD3"/>
                    </a:gs>
                    <a:gs pos="100000">
                      <a:srgbClr val="034373"/>
                    </a:gs>
                  </a:gsLst>
                  <a:lin scaled="0"/>
                </a:gradFill>
                <a:latin typeface="Calibri" panose="020F0502020204030204" charset="0"/>
                <a:cs typeface="Calibri" panose="020F0502020204030204" charset="0"/>
              </a:rPr>
              <a:t>Duplication Handling:</a:t>
            </a:r>
          </a:p>
          <a:p>
            <a:endParaRPr lang="en-US" dirty="0"/>
          </a:p>
          <a:p>
            <a:r>
              <a:rPr lang="en-US" sz="1800" dirty="0">
                <a:latin typeface="Calibri" panose="020F0502020204030204" charset="0"/>
                <a:cs typeface="Calibri" panose="020F0502020204030204" charset="0"/>
              </a:rPr>
              <a:t>In the Medical Inventory Optimization Dataset, there are 26 duplicated records. We have removed these 26 duplicated records from the dataset.</a:t>
            </a:r>
          </a:p>
          <a:p>
            <a:endParaRPr lang="en-US" sz="1800" dirty="0">
              <a:latin typeface="Calibri" panose="020F0502020204030204" charset="0"/>
              <a:cs typeface="Calibri" panose="020F0502020204030204" charset="0"/>
            </a:endParaRPr>
          </a:p>
          <a:p>
            <a:r>
              <a:rPr lang="en-US" sz="1800" dirty="0">
                <a:latin typeface="Calibri" panose="020F0502020204030204" charset="0"/>
                <a:cs typeface="Calibri" panose="020F0502020204030204" charset="0"/>
              </a:rPr>
              <a:t>After removing the duplicated records, the dataset contains 14,192 out of the original 14,218 records.</a:t>
            </a:r>
          </a:p>
        </p:txBody>
      </p:sp>
      <p:pic>
        <p:nvPicPr>
          <p:cNvPr id="5" name="Google Shape;130;p30" descr="360DigiTMG Reviews - 52 Reviews of 360digitmg.com | Sitejabber">
            <a:extLst>
              <a:ext uri="{FF2B5EF4-FFF2-40B4-BE49-F238E27FC236}">
                <a16:creationId xmlns:a16="http://schemas.microsoft.com/office/drawing/2014/main" id="{367D8855-FECB-27C3-C8E2-A4610D4FED79}"/>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6" name="Picture 5" descr="Screenshot (248)">
            <a:extLst>
              <a:ext uri="{FF2B5EF4-FFF2-40B4-BE49-F238E27FC236}">
                <a16:creationId xmlns:a16="http://schemas.microsoft.com/office/drawing/2014/main" id="{3DA74F8D-3ACD-7B69-DCDE-E53978C9B45B}"/>
              </a:ext>
            </a:extLst>
          </p:cNvPr>
          <p:cNvPicPr>
            <a:picLocks noChangeAspect="1"/>
          </p:cNvPicPr>
          <p:nvPr/>
        </p:nvPicPr>
        <p:blipFill>
          <a:blip r:embed="rId3"/>
          <a:stretch>
            <a:fillRect/>
          </a:stretch>
        </p:blipFill>
        <p:spPr>
          <a:xfrm>
            <a:off x="1099185" y="2874866"/>
            <a:ext cx="8774430" cy="3112135"/>
          </a:xfrm>
          <a:prstGeom prst="rect">
            <a:avLst/>
          </a:prstGeom>
        </p:spPr>
      </p:pic>
    </p:spTree>
    <p:extLst>
      <p:ext uri="{BB962C8B-B14F-4D97-AF65-F5344CB8AC3E}">
        <p14:creationId xmlns:p14="http://schemas.microsoft.com/office/powerpoint/2010/main" val="2986740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30">
            <a:extLst>
              <a:ext uri="{FF2B5EF4-FFF2-40B4-BE49-F238E27FC236}">
                <a16:creationId xmlns:a16="http://schemas.microsoft.com/office/drawing/2014/main" id="{782A7D4E-1931-3BA7-B012-99FA82C56CFE}"/>
              </a:ext>
            </a:extLst>
          </p:cNvPr>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Preprocessing</a:t>
            </a:r>
            <a:endParaRPr dirty="0"/>
          </a:p>
        </p:txBody>
      </p:sp>
      <p:pic>
        <p:nvPicPr>
          <p:cNvPr id="4" name="Google Shape;130;p30" descr="360DigiTMG Reviews - 52 Reviews of 360digitmg.com | Sitejabber">
            <a:extLst>
              <a:ext uri="{FF2B5EF4-FFF2-40B4-BE49-F238E27FC236}">
                <a16:creationId xmlns:a16="http://schemas.microsoft.com/office/drawing/2014/main" id="{2D48EEFD-30DD-1256-369D-D6867F41B3A0}"/>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sp>
        <p:nvSpPr>
          <p:cNvPr id="5" name="Text Box 2">
            <a:extLst>
              <a:ext uri="{FF2B5EF4-FFF2-40B4-BE49-F238E27FC236}">
                <a16:creationId xmlns:a16="http://schemas.microsoft.com/office/drawing/2014/main" id="{51672D96-21FB-7540-77E8-0ED851AB86B1}"/>
              </a:ext>
            </a:extLst>
          </p:cNvPr>
          <p:cNvSpPr txBox="1"/>
          <p:nvPr/>
        </p:nvSpPr>
        <p:spPr>
          <a:xfrm>
            <a:off x="228600" y="788670"/>
            <a:ext cx="11799984" cy="1746885"/>
          </a:xfrm>
          <a:prstGeom prst="rect">
            <a:avLst/>
          </a:prstGeom>
          <a:noFill/>
        </p:spPr>
        <p:txBody>
          <a:bodyPr wrap="square" rtlCol="0">
            <a:noAutofit/>
          </a:bodyPr>
          <a:lstStyle/>
          <a:p>
            <a:r>
              <a:rPr lang="en-US" sz="2000" b="1" dirty="0">
                <a:gradFill>
                  <a:gsLst>
                    <a:gs pos="0">
                      <a:srgbClr val="007BD3"/>
                    </a:gs>
                    <a:gs pos="100000">
                      <a:srgbClr val="034373"/>
                    </a:gs>
                  </a:gsLst>
                  <a:lin scaled="0"/>
                </a:gradFill>
                <a:latin typeface="Calibri" panose="020F0502020204030204" charset="0"/>
                <a:cs typeface="Calibri" panose="020F0502020204030204" charset="0"/>
              </a:rPr>
              <a:t>Replacing Value:</a:t>
            </a:r>
          </a:p>
          <a:p>
            <a:endParaRPr lang="en-US" sz="2000" b="1" dirty="0">
              <a:gradFill>
                <a:gsLst>
                  <a:gs pos="0">
                    <a:srgbClr val="007BD3"/>
                  </a:gs>
                  <a:gs pos="100000">
                    <a:srgbClr val="034373"/>
                  </a:gs>
                </a:gsLst>
                <a:lin scaled="0"/>
              </a:gradFill>
              <a:latin typeface="Calibri" panose="020F0502020204030204" charset="0"/>
              <a:cs typeface="Calibri" panose="020F0502020204030204" charset="0"/>
            </a:endParaRPr>
          </a:p>
          <a:p>
            <a:r>
              <a:rPr lang="en-US" sz="1800" dirty="0">
                <a:latin typeface="Calibri" panose="020F0502020204030204" charset="0"/>
                <a:cs typeface="Calibri" panose="020F0502020204030204" charset="0"/>
              </a:rPr>
              <a:t>In the Medical Inventory Optimization Dataset, we noticed that in the 'subcat1' column, two values appear to be the same but with differences in spacing. Specifically, 'CARDIOVASCULAR &amp; HEMATOPOIETIC SYSTEM' and 'CARDIIVASCULAR&amp;HEMATOPOIETIC SYSTEM' are equivalent. Therefore, we are replacing 'CARDIIVASCULAR&amp;HEMATOPOIETIC SYSTEM' with 'CARDIOVASCULAR &amp; HEMATOPOIETIC SYSTEM'.</a:t>
            </a:r>
          </a:p>
          <a:p>
            <a:endParaRPr lang="en-US" sz="1600" b="1" dirty="0">
              <a:latin typeface="Calibri" panose="020F0502020204030204" charset="0"/>
              <a:cs typeface="Calibri" panose="020F0502020204030204" charset="0"/>
            </a:endParaRPr>
          </a:p>
          <a:p>
            <a:endParaRPr lang="en-US" sz="1600" b="1" dirty="0">
              <a:latin typeface="Calibri" panose="020F0502020204030204" charset="0"/>
              <a:cs typeface="Calibri" panose="020F0502020204030204" charset="0"/>
            </a:endParaRPr>
          </a:p>
          <a:p>
            <a:endParaRPr lang="en-US" sz="1600" b="1" dirty="0">
              <a:latin typeface="Calibri" panose="020F0502020204030204" charset="0"/>
              <a:cs typeface="Calibri" panose="020F0502020204030204" charset="0"/>
            </a:endParaRPr>
          </a:p>
          <a:p>
            <a:endParaRPr lang="en-US" dirty="0"/>
          </a:p>
          <a:p>
            <a:endParaRPr lang="en-US" dirty="0"/>
          </a:p>
          <a:p>
            <a:endParaRPr lang="en-US" dirty="0"/>
          </a:p>
        </p:txBody>
      </p:sp>
      <p:pic>
        <p:nvPicPr>
          <p:cNvPr id="6" name="Picture 5" descr="Screenshot (250)">
            <a:extLst>
              <a:ext uri="{FF2B5EF4-FFF2-40B4-BE49-F238E27FC236}">
                <a16:creationId xmlns:a16="http://schemas.microsoft.com/office/drawing/2014/main" id="{2BC9D319-8357-CD0B-6172-4D128D3A997D}"/>
              </a:ext>
            </a:extLst>
          </p:cNvPr>
          <p:cNvPicPr>
            <a:picLocks noChangeAspect="1"/>
          </p:cNvPicPr>
          <p:nvPr/>
        </p:nvPicPr>
        <p:blipFill>
          <a:blip r:embed="rId3"/>
          <a:stretch>
            <a:fillRect/>
          </a:stretch>
        </p:blipFill>
        <p:spPr>
          <a:xfrm>
            <a:off x="753253" y="2608710"/>
            <a:ext cx="9466293" cy="3427472"/>
          </a:xfrm>
          <a:prstGeom prst="rect">
            <a:avLst/>
          </a:prstGeom>
        </p:spPr>
      </p:pic>
    </p:spTree>
    <p:extLst>
      <p:ext uri="{BB962C8B-B14F-4D97-AF65-F5344CB8AC3E}">
        <p14:creationId xmlns:p14="http://schemas.microsoft.com/office/powerpoint/2010/main" val="351541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30">
            <a:extLst>
              <a:ext uri="{FF2B5EF4-FFF2-40B4-BE49-F238E27FC236}">
                <a16:creationId xmlns:a16="http://schemas.microsoft.com/office/drawing/2014/main" id="{E9F4F27D-148D-7414-BC55-B6B2B34CB713}"/>
              </a:ext>
            </a:extLst>
          </p:cNvPr>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Preprocessing</a:t>
            </a:r>
            <a:endParaRPr dirty="0"/>
          </a:p>
        </p:txBody>
      </p:sp>
      <p:pic>
        <p:nvPicPr>
          <p:cNvPr id="4" name="Google Shape;130;p30" descr="360DigiTMG Reviews - 52 Reviews of 360digitmg.com | Sitejabber">
            <a:extLst>
              <a:ext uri="{FF2B5EF4-FFF2-40B4-BE49-F238E27FC236}">
                <a16:creationId xmlns:a16="http://schemas.microsoft.com/office/drawing/2014/main" id="{8614557D-AD2C-67CF-99B9-E474BF47AB46}"/>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sp>
        <p:nvSpPr>
          <p:cNvPr id="5" name="Text Box 2">
            <a:extLst>
              <a:ext uri="{FF2B5EF4-FFF2-40B4-BE49-F238E27FC236}">
                <a16:creationId xmlns:a16="http://schemas.microsoft.com/office/drawing/2014/main" id="{68ECFC24-8259-1699-7B4B-AA807D93579C}"/>
              </a:ext>
            </a:extLst>
          </p:cNvPr>
          <p:cNvSpPr txBox="1"/>
          <p:nvPr/>
        </p:nvSpPr>
        <p:spPr>
          <a:xfrm>
            <a:off x="228600" y="943876"/>
            <a:ext cx="11799983" cy="1435100"/>
          </a:xfrm>
          <a:prstGeom prst="rect">
            <a:avLst/>
          </a:prstGeom>
          <a:noFill/>
        </p:spPr>
        <p:txBody>
          <a:bodyPr wrap="square" rtlCol="0">
            <a:noAutofit/>
          </a:bodyPr>
          <a:lstStyle/>
          <a:p>
            <a:r>
              <a:rPr lang="en-US" sz="2400" b="1" dirty="0">
                <a:gradFill>
                  <a:gsLst>
                    <a:gs pos="0">
                      <a:srgbClr val="007BD3"/>
                    </a:gs>
                    <a:gs pos="100000">
                      <a:srgbClr val="034373"/>
                    </a:gs>
                  </a:gsLst>
                  <a:lin scaled="0"/>
                </a:gradFill>
                <a:latin typeface="Calibri" panose="020F0502020204030204" charset="0"/>
                <a:cs typeface="Calibri" panose="020F0502020204030204" charset="0"/>
              </a:rPr>
              <a:t>Zero Variance:</a:t>
            </a:r>
          </a:p>
          <a:p>
            <a:endParaRPr lang="en-US" sz="2400" b="1" dirty="0">
              <a:gradFill>
                <a:gsLst>
                  <a:gs pos="0">
                    <a:srgbClr val="007BD3"/>
                  </a:gs>
                  <a:gs pos="100000">
                    <a:srgbClr val="034373"/>
                  </a:gs>
                </a:gsLst>
                <a:lin scaled="0"/>
              </a:gradFill>
              <a:latin typeface="Calibri" panose="020F0502020204030204" charset="0"/>
              <a:cs typeface="Calibri" panose="020F0502020204030204" charset="0"/>
            </a:endParaRPr>
          </a:p>
          <a:p>
            <a:r>
              <a:rPr lang="en-US" sz="1800" dirty="0">
                <a:solidFill>
                  <a:schemeClr val="tx1"/>
                </a:solidFill>
                <a:latin typeface="Calibri" panose="020F0502020204030204" charset="0"/>
                <a:cs typeface="Calibri" panose="020F0502020204030204" charset="0"/>
              </a:rPr>
              <a:t>In the Medical Inventory Optimization Dataset, there is no column with zero variance.</a:t>
            </a:r>
          </a:p>
        </p:txBody>
      </p:sp>
      <p:pic>
        <p:nvPicPr>
          <p:cNvPr id="6" name="Picture 5" descr="Screenshot (269)">
            <a:extLst>
              <a:ext uri="{FF2B5EF4-FFF2-40B4-BE49-F238E27FC236}">
                <a16:creationId xmlns:a16="http://schemas.microsoft.com/office/drawing/2014/main" id="{60403EF7-1A8C-C81E-61FE-815B5DF116F8}"/>
              </a:ext>
            </a:extLst>
          </p:cNvPr>
          <p:cNvPicPr>
            <a:picLocks noChangeAspect="1"/>
          </p:cNvPicPr>
          <p:nvPr/>
        </p:nvPicPr>
        <p:blipFill>
          <a:blip r:embed="rId3"/>
          <a:stretch>
            <a:fillRect/>
          </a:stretch>
        </p:blipFill>
        <p:spPr>
          <a:xfrm>
            <a:off x="1178507" y="2378976"/>
            <a:ext cx="9834986" cy="3156585"/>
          </a:xfrm>
          <a:prstGeom prst="rect">
            <a:avLst/>
          </a:prstGeom>
        </p:spPr>
      </p:pic>
    </p:spTree>
    <p:extLst>
      <p:ext uri="{BB962C8B-B14F-4D97-AF65-F5344CB8AC3E}">
        <p14:creationId xmlns:p14="http://schemas.microsoft.com/office/powerpoint/2010/main" val="1522559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8" name="Google Shape;138;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2" name="Google Shape;326;p32">
            <a:extLst>
              <a:ext uri="{FF2B5EF4-FFF2-40B4-BE49-F238E27FC236}">
                <a16:creationId xmlns:a16="http://schemas.microsoft.com/office/drawing/2014/main" id="{430C2D59-BC63-681A-9411-A93153D0D90F}"/>
              </a:ext>
            </a:extLst>
          </p:cNvPr>
          <p:cNvSpPr txBox="1"/>
          <p:nvPr/>
        </p:nvSpPr>
        <p:spPr>
          <a:xfrm>
            <a:off x="228600" y="819785"/>
            <a:ext cx="11799984" cy="110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gradFill>
                  <a:gsLst>
                    <a:gs pos="0">
                      <a:srgbClr val="7B32B2"/>
                    </a:gs>
                    <a:gs pos="100000">
                      <a:srgbClr val="401A5D"/>
                    </a:gs>
                  </a:gsLst>
                  <a:lin scaled="0"/>
                </a:gradFill>
                <a:latin typeface="Calibri" panose="020F0502020204030204"/>
                <a:ea typeface="Calibri" panose="020F0502020204030204"/>
                <a:cs typeface="Calibri" panose="020F0502020204030204"/>
                <a:sym typeface="Calibri" panose="020F0502020204030204"/>
              </a:rPr>
              <a:t>Cards:</a:t>
            </a:r>
          </a:p>
          <a:p>
            <a:pPr marL="0" lvl="0" indent="0" algn="l" rtl="0">
              <a:spcBef>
                <a:spcPts val="0"/>
              </a:spcBef>
              <a:spcAft>
                <a:spcPts val="0"/>
              </a:spcAft>
              <a:buNone/>
            </a:pPr>
            <a:endParaRPr sz="1800"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sz="1800" dirty="0">
                <a:latin typeface="Calibri" panose="020F0502020204030204"/>
                <a:ea typeface="Calibri" panose="020F0502020204030204"/>
                <a:cs typeface="Calibri" panose="020F0502020204030204"/>
                <a:sym typeface="Calibri" panose="020F0502020204030204"/>
              </a:rPr>
              <a:t>For the data visualization, we start by presenting the following </a:t>
            </a:r>
            <a:r>
              <a:rPr lang="en-US" sz="1800" dirty="0">
                <a:latin typeface="Calibri" panose="020F0502020204030204"/>
                <a:ea typeface="Calibri" panose="020F0502020204030204"/>
                <a:cs typeface="Calibri" panose="020F0502020204030204"/>
                <a:sym typeface="Calibri" panose="020F0502020204030204"/>
              </a:rPr>
              <a:t>Cards Which shows</a:t>
            </a:r>
            <a:r>
              <a:rPr sz="1800" dirty="0">
                <a:latin typeface="Calibri" panose="020F0502020204030204"/>
                <a:ea typeface="Calibri" panose="020F0502020204030204"/>
                <a:cs typeface="Calibri" panose="020F0502020204030204"/>
                <a:sym typeface="Calibri" panose="020F0502020204030204"/>
              </a:rPr>
              <a:t>:</a:t>
            </a:r>
          </a:p>
          <a:p>
            <a:pPr marL="0" lvl="0" indent="0" algn="l" rtl="0">
              <a:spcBef>
                <a:spcPts val="0"/>
              </a:spcBef>
              <a:spcAft>
                <a:spcPts val="0"/>
              </a:spcAft>
              <a:buNone/>
            </a:pPr>
            <a:r>
              <a:rPr sz="1800" dirty="0">
                <a:latin typeface="Calibri" panose="020F0502020204030204"/>
                <a:ea typeface="Calibri" panose="020F0502020204030204"/>
                <a:cs typeface="Calibri" panose="020F0502020204030204"/>
                <a:sym typeface="Calibri" panose="020F0502020204030204"/>
              </a:rPr>
              <a:t>Total quantity</a:t>
            </a:r>
            <a:r>
              <a:rPr lang="en-US" sz="1800" dirty="0">
                <a:latin typeface="Calibri" panose="020F0502020204030204"/>
                <a:ea typeface="Calibri" panose="020F0502020204030204"/>
                <a:cs typeface="Calibri" panose="020F0502020204030204"/>
                <a:sym typeface="Calibri" panose="020F0502020204030204"/>
              </a:rPr>
              <a:t>(</a:t>
            </a:r>
            <a:r>
              <a:rPr sz="1800" dirty="0">
                <a:latin typeface="Calibri" panose="020F0502020204030204"/>
                <a:ea typeface="Calibri" panose="020F0502020204030204"/>
                <a:cs typeface="Calibri" panose="020F0502020204030204"/>
                <a:sym typeface="Calibri" panose="020F0502020204030204"/>
              </a:rPr>
              <a:t> 23,447</a:t>
            </a:r>
            <a:r>
              <a:rPr lang="en-US" sz="1800" dirty="0">
                <a:latin typeface="Calibri" panose="020F0502020204030204"/>
                <a:ea typeface="Calibri" panose="020F0502020204030204"/>
                <a:cs typeface="Calibri" panose="020F0502020204030204"/>
                <a:sym typeface="Calibri" panose="020F0502020204030204"/>
              </a:rPr>
              <a:t>) ,</a:t>
            </a:r>
            <a:r>
              <a:rPr sz="1800" dirty="0">
                <a:latin typeface="Calibri" panose="020F0502020204030204"/>
                <a:ea typeface="Calibri" panose="020F0502020204030204"/>
                <a:cs typeface="Calibri" panose="020F0502020204030204"/>
                <a:sym typeface="Calibri" panose="020F0502020204030204"/>
              </a:rPr>
              <a:t>Total return quantity</a:t>
            </a:r>
            <a:r>
              <a:rPr lang="en-US" sz="1800" dirty="0">
                <a:latin typeface="Calibri" panose="020F0502020204030204"/>
                <a:ea typeface="Calibri" panose="020F0502020204030204"/>
                <a:cs typeface="Calibri" panose="020F0502020204030204"/>
                <a:sym typeface="Calibri" panose="020F0502020204030204"/>
              </a:rPr>
              <a:t>(</a:t>
            </a:r>
            <a:r>
              <a:rPr sz="1800" dirty="0">
                <a:latin typeface="Calibri" panose="020F0502020204030204"/>
                <a:ea typeface="Calibri" panose="020F0502020204030204"/>
                <a:cs typeface="Calibri" panose="020F0502020204030204"/>
                <a:sym typeface="Calibri" panose="020F0502020204030204"/>
              </a:rPr>
              <a:t> 2,988</a:t>
            </a:r>
            <a:r>
              <a:rPr lang="en-US" sz="1800" dirty="0">
                <a:latin typeface="Calibri" panose="020F0502020204030204"/>
                <a:ea typeface="Calibri" panose="020F0502020204030204"/>
                <a:cs typeface="Calibri" panose="020F0502020204030204"/>
                <a:sym typeface="Calibri" panose="020F0502020204030204"/>
              </a:rPr>
              <a:t>),</a:t>
            </a:r>
            <a:r>
              <a:rPr sz="1800" dirty="0">
                <a:latin typeface="Calibri" panose="020F0502020204030204"/>
                <a:ea typeface="Calibri" panose="020F0502020204030204"/>
                <a:cs typeface="Calibri" panose="020F0502020204030204"/>
                <a:sym typeface="Calibri" panose="020F0502020204030204"/>
              </a:rPr>
              <a:t>Total final cost</a:t>
            </a:r>
            <a:r>
              <a:rPr lang="en-US" sz="1800" dirty="0">
                <a:latin typeface="Calibri" panose="020F0502020204030204"/>
                <a:ea typeface="Calibri" panose="020F0502020204030204"/>
                <a:cs typeface="Calibri" panose="020F0502020204030204"/>
                <a:sym typeface="Calibri" panose="020F0502020204030204"/>
              </a:rPr>
              <a:t>(</a:t>
            </a:r>
            <a:r>
              <a:rPr sz="1800" dirty="0">
                <a:latin typeface="Calibri" panose="020F0502020204030204"/>
                <a:ea typeface="Calibri" panose="020F0502020204030204"/>
                <a:cs typeface="Calibri" panose="020F0502020204030204"/>
                <a:sym typeface="Calibri" panose="020F0502020204030204"/>
              </a:rPr>
              <a:t>1.67 million</a:t>
            </a:r>
            <a:r>
              <a:rPr lang="en-US" sz="1800" dirty="0">
                <a:latin typeface="Calibri" panose="020F0502020204030204"/>
                <a:ea typeface="Calibri" panose="020F0502020204030204"/>
                <a:cs typeface="Calibri" panose="020F0502020204030204"/>
                <a:sym typeface="Calibri" panose="020F0502020204030204"/>
              </a:rPr>
              <a:t>),</a:t>
            </a:r>
            <a:r>
              <a:rPr sz="1800" dirty="0">
                <a:latin typeface="Calibri" panose="020F0502020204030204"/>
                <a:ea typeface="Calibri" panose="020F0502020204030204"/>
                <a:cs typeface="Calibri" panose="020F0502020204030204"/>
                <a:sym typeface="Calibri" panose="020F0502020204030204"/>
              </a:rPr>
              <a:t>Total final sale</a:t>
            </a:r>
            <a:r>
              <a:rPr lang="en-US" sz="1800" dirty="0">
                <a:latin typeface="Calibri" panose="020F0502020204030204"/>
                <a:ea typeface="Calibri" panose="020F0502020204030204"/>
                <a:cs typeface="Calibri" panose="020F0502020204030204"/>
                <a:sym typeface="Calibri" panose="020F0502020204030204"/>
              </a:rPr>
              <a:t>(</a:t>
            </a:r>
            <a:r>
              <a:rPr sz="1800" dirty="0">
                <a:latin typeface="Calibri" panose="020F0502020204030204"/>
                <a:ea typeface="Calibri" panose="020F0502020204030204"/>
                <a:cs typeface="Calibri" panose="020F0502020204030204"/>
                <a:sym typeface="Calibri" panose="020F0502020204030204"/>
              </a:rPr>
              <a:t>2.88 million</a:t>
            </a:r>
            <a:r>
              <a:rPr lang="en-US" sz="1800" dirty="0">
                <a:latin typeface="Calibri" panose="020F0502020204030204"/>
                <a:ea typeface="Calibri" panose="020F0502020204030204"/>
                <a:cs typeface="Calibri" panose="020F0502020204030204"/>
                <a:sym typeface="Calibri" panose="020F0502020204030204"/>
              </a:rPr>
              <a:t>)</a:t>
            </a:r>
            <a:r>
              <a:rPr sz="1800" dirty="0">
                <a:latin typeface="Calibri" panose="020F0502020204030204"/>
                <a:ea typeface="Calibri" panose="020F0502020204030204"/>
                <a:cs typeface="Calibri" panose="020F0502020204030204"/>
                <a:sym typeface="Calibri" panose="020F0502020204030204"/>
              </a:rPr>
              <a:t>.</a:t>
            </a:r>
          </a:p>
          <a:p>
            <a:pPr marL="0" lvl="0" indent="0" algn="l" rtl="0">
              <a:spcBef>
                <a:spcPts val="0"/>
              </a:spcBef>
              <a:spcAft>
                <a:spcPts val="0"/>
              </a:spcAft>
              <a:buNone/>
            </a:pPr>
            <a:endParaRPr sz="1800"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p:txBody>
      </p:sp>
      <p:pic>
        <p:nvPicPr>
          <p:cNvPr id="3" name="Picture 2" descr="Screenshot (277)">
            <a:extLst>
              <a:ext uri="{FF2B5EF4-FFF2-40B4-BE49-F238E27FC236}">
                <a16:creationId xmlns:a16="http://schemas.microsoft.com/office/drawing/2014/main" id="{B54D0BFF-3110-0CB4-3749-8318CAFA7543}"/>
              </a:ext>
            </a:extLst>
          </p:cNvPr>
          <p:cNvPicPr>
            <a:picLocks noChangeAspect="1"/>
          </p:cNvPicPr>
          <p:nvPr/>
        </p:nvPicPr>
        <p:blipFill>
          <a:blip r:embed="rId4"/>
          <a:stretch>
            <a:fillRect/>
          </a:stretch>
        </p:blipFill>
        <p:spPr>
          <a:xfrm>
            <a:off x="2601226" y="2457450"/>
            <a:ext cx="5775858" cy="385037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36;p32">
            <a:extLst>
              <a:ext uri="{FF2B5EF4-FFF2-40B4-BE49-F238E27FC236}">
                <a16:creationId xmlns:a16="http://schemas.microsoft.com/office/drawing/2014/main" id="{A8CF3841-62AB-E26F-E411-A814B198DD30}"/>
              </a:ext>
            </a:extLst>
          </p:cNvPr>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sp>
        <p:nvSpPr>
          <p:cNvPr id="4" name="Text Box 5">
            <a:extLst>
              <a:ext uri="{FF2B5EF4-FFF2-40B4-BE49-F238E27FC236}">
                <a16:creationId xmlns:a16="http://schemas.microsoft.com/office/drawing/2014/main" id="{214C83C2-CE91-0CC4-4216-6423D7A44C6D}"/>
              </a:ext>
            </a:extLst>
          </p:cNvPr>
          <p:cNvSpPr txBox="1"/>
          <p:nvPr/>
        </p:nvSpPr>
        <p:spPr>
          <a:xfrm>
            <a:off x="228600" y="888672"/>
            <a:ext cx="11799984" cy="1142365"/>
          </a:xfrm>
          <a:prstGeom prst="rect">
            <a:avLst/>
          </a:prstGeom>
          <a:noFill/>
        </p:spPr>
        <p:txBody>
          <a:bodyPr wrap="square" rtlCol="0">
            <a:noAutofit/>
          </a:bodyPr>
          <a:lstStyle/>
          <a:p>
            <a:r>
              <a:rPr lang="en-US" sz="2400" b="1" dirty="0">
                <a:gradFill>
                  <a:gsLst>
                    <a:gs pos="0">
                      <a:srgbClr val="7B32B2"/>
                    </a:gs>
                    <a:gs pos="100000">
                      <a:srgbClr val="401A5D"/>
                    </a:gs>
                  </a:gsLst>
                  <a:lin scaled="0"/>
                </a:gradFill>
                <a:latin typeface="Calibri" panose="020F0502020204030204" charset="0"/>
                <a:cs typeface="Calibri" panose="020F0502020204030204" charset="0"/>
              </a:rPr>
              <a:t>Donut chart:</a:t>
            </a:r>
          </a:p>
          <a:p>
            <a:endParaRPr lang="en-US" sz="1800" b="1" dirty="0">
              <a:gradFill>
                <a:gsLst>
                  <a:gs pos="0">
                    <a:srgbClr val="7B32B2"/>
                  </a:gs>
                  <a:gs pos="100000">
                    <a:srgbClr val="401A5D"/>
                  </a:gs>
                </a:gsLst>
                <a:lin scaled="0"/>
              </a:gradFill>
              <a:latin typeface="Calibri" panose="020F0502020204030204" charset="0"/>
              <a:cs typeface="Calibri" panose="020F0502020204030204" charset="0"/>
            </a:endParaRPr>
          </a:p>
          <a:p>
            <a:r>
              <a:rPr lang="en-US" sz="1800" dirty="0">
                <a:latin typeface="Calibri" panose="020F0502020204030204" charset="0"/>
                <a:cs typeface="Calibri" panose="020F0502020204030204" charset="0"/>
              </a:rPr>
              <a:t>Two donut charts have been inserted: one displaying the sum of quantities by formulation, and the other showing the sum of quantities by department.</a:t>
            </a:r>
          </a:p>
        </p:txBody>
      </p:sp>
      <p:pic>
        <p:nvPicPr>
          <p:cNvPr id="5" name="Google Shape;139;p32" descr="360DigiTMG Reviews - 52 Reviews of 360digitmg.com | Sitejabber">
            <a:extLst>
              <a:ext uri="{FF2B5EF4-FFF2-40B4-BE49-F238E27FC236}">
                <a16:creationId xmlns:a16="http://schemas.microsoft.com/office/drawing/2014/main" id="{7200D1F4-51B2-3EFD-BA53-99E14EC918D2}"/>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pic>
        <p:nvPicPr>
          <p:cNvPr id="6" name="Picture 5" descr="Screenshot (271)">
            <a:extLst>
              <a:ext uri="{FF2B5EF4-FFF2-40B4-BE49-F238E27FC236}">
                <a16:creationId xmlns:a16="http://schemas.microsoft.com/office/drawing/2014/main" id="{BF8ABD51-E47D-8493-BADB-6D19E0E653FE}"/>
              </a:ext>
            </a:extLst>
          </p:cNvPr>
          <p:cNvPicPr>
            <a:picLocks noChangeAspect="1"/>
          </p:cNvPicPr>
          <p:nvPr/>
        </p:nvPicPr>
        <p:blipFill>
          <a:blip r:embed="rId3"/>
          <a:stretch>
            <a:fillRect/>
          </a:stretch>
        </p:blipFill>
        <p:spPr>
          <a:xfrm>
            <a:off x="615254" y="2385078"/>
            <a:ext cx="5049821" cy="3356959"/>
          </a:xfrm>
          <a:prstGeom prst="rect">
            <a:avLst/>
          </a:prstGeom>
        </p:spPr>
      </p:pic>
      <p:pic>
        <p:nvPicPr>
          <p:cNvPr id="7" name="Picture 6" descr="Screenshot (272)">
            <a:extLst>
              <a:ext uri="{FF2B5EF4-FFF2-40B4-BE49-F238E27FC236}">
                <a16:creationId xmlns:a16="http://schemas.microsoft.com/office/drawing/2014/main" id="{85B1D859-2FA6-F7F3-A6D8-86987E29C12B}"/>
              </a:ext>
            </a:extLst>
          </p:cNvPr>
          <p:cNvPicPr>
            <a:picLocks noChangeAspect="1"/>
          </p:cNvPicPr>
          <p:nvPr/>
        </p:nvPicPr>
        <p:blipFill>
          <a:blip r:embed="rId4"/>
          <a:stretch>
            <a:fillRect/>
          </a:stretch>
        </p:blipFill>
        <p:spPr>
          <a:xfrm>
            <a:off x="6526926" y="2385078"/>
            <a:ext cx="4970716" cy="3356959"/>
          </a:xfrm>
          <a:prstGeom prst="rect">
            <a:avLst/>
          </a:prstGeom>
        </p:spPr>
      </p:pic>
    </p:spTree>
    <p:extLst>
      <p:ext uri="{BB962C8B-B14F-4D97-AF65-F5344CB8AC3E}">
        <p14:creationId xmlns:p14="http://schemas.microsoft.com/office/powerpoint/2010/main" val="1457096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36;p32">
            <a:extLst>
              <a:ext uri="{FF2B5EF4-FFF2-40B4-BE49-F238E27FC236}">
                <a16:creationId xmlns:a16="http://schemas.microsoft.com/office/drawing/2014/main" id="{5F03AEA5-58EF-3D41-50A2-06296C43941D}"/>
              </a:ext>
            </a:extLst>
          </p:cNvPr>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pic>
        <p:nvPicPr>
          <p:cNvPr id="4" name="Google Shape;139;p32" descr="360DigiTMG Reviews - 52 Reviews of 360digitmg.com | Sitejabber">
            <a:extLst>
              <a:ext uri="{FF2B5EF4-FFF2-40B4-BE49-F238E27FC236}">
                <a16:creationId xmlns:a16="http://schemas.microsoft.com/office/drawing/2014/main" id="{A2F64787-9B4D-2F30-F888-BBBD7E5D4017}"/>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sp>
        <p:nvSpPr>
          <p:cNvPr id="5" name="Text Box 3">
            <a:extLst>
              <a:ext uri="{FF2B5EF4-FFF2-40B4-BE49-F238E27FC236}">
                <a16:creationId xmlns:a16="http://schemas.microsoft.com/office/drawing/2014/main" id="{3EE09993-4CE8-7900-FB18-CCB6A5875796}"/>
              </a:ext>
            </a:extLst>
          </p:cNvPr>
          <p:cNvSpPr txBox="1"/>
          <p:nvPr/>
        </p:nvSpPr>
        <p:spPr>
          <a:xfrm>
            <a:off x="228600" y="916551"/>
            <a:ext cx="11799983" cy="1080135"/>
          </a:xfrm>
          <a:prstGeom prst="rect">
            <a:avLst/>
          </a:prstGeom>
          <a:noFill/>
        </p:spPr>
        <p:txBody>
          <a:bodyPr wrap="square" rtlCol="0">
            <a:noAutofit/>
          </a:bodyPr>
          <a:lstStyle/>
          <a:p>
            <a:r>
              <a:rPr lang="en-US" sz="2400" b="1" dirty="0">
                <a:gradFill>
                  <a:gsLst>
                    <a:gs pos="0">
                      <a:srgbClr val="7B32B2"/>
                    </a:gs>
                    <a:gs pos="100000">
                      <a:srgbClr val="401A5D"/>
                    </a:gs>
                  </a:gsLst>
                  <a:lin scaled="0"/>
                </a:gradFill>
                <a:latin typeface="Calibri" panose="020F0502020204030204" charset="0"/>
                <a:cs typeface="Calibri" panose="020F0502020204030204" charset="0"/>
              </a:rPr>
              <a:t>Line chart:</a:t>
            </a:r>
          </a:p>
          <a:p>
            <a:endParaRPr lang="en-US" sz="1800" b="1" dirty="0">
              <a:gradFill>
                <a:gsLst>
                  <a:gs pos="0">
                    <a:srgbClr val="7B32B2"/>
                  </a:gs>
                  <a:gs pos="100000">
                    <a:srgbClr val="401A5D"/>
                  </a:gs>
                </a:gsLst>
                <a:lin scaled="0"/>
              </a:gradFill>
              <a:latin typeface="Calibri" panose="020F0502020204030204" charset="0"/>
              <a:cs typeface="Calibri" panose="020F0502020204030204" charset="0"/>
            </a:endParaRPr>
          </a:p>
          <a:p>
            <a:r>
              <a:rPr lang="en-US" sz="1800" dirty="0">
                <a:latin typeface="Calibri" panose="020F0502020204030204" charset="0"/>
                <a:cs typeface="Calibri" panose="020F0502020204030204" charset="0"/>
              </a:rPr>
              <a:t>A line chart is included to demonstrate the quantity sold per month, facilitating easy identification of the month with the highest quantity sold.</a:t>
            </a:r>
          </a:p>
        </p:txBody>
      </p:sp>
      <p:pic>
        <p:nvPicPr>
          <p:cNvPr id="6" name="Picture 5" descr="Screenshot (273)">
            <a:extLst>
              <a:ext uri="{FF2B5EF4-FFF2-40B4-BE49-F238E27FC236}">
                <a16:creationId xmlns:a16="http://schemas.microsoft.com/office/drawing/2014/main" id="{7F95F3A1-DCD0-1908-D73B-BBB52557FB6D}"/>
              </a:ext>
            </a:extLst>
          </p:cNvPr>
          <p:cNvPicPr>
            <a:picLocks noChangeAspect="1"/>
          </p:cNvPicPr>
          <p:nvPr/>
        </p:nvPicPr>
        <p:blipFill>
          <a:blip r:embed="rId3"/>
          <a:stretch>
            <a:fillRect/>
          </a:stretch>
        </p:blipFill>
        <p:spPr>
          <a:xfrm>
            <a:off x="1153807" y="2387521"/>
            <a:ext cx="8665185" cy="3767472"/>
          </a:xfrm>
          <a:prstGeom prst="rect">
            <a:avLst/>
          </a:prstGeom>
        </p:spPr>
      </p:pic>
    </p:spTree>
    <p:extLst>
      <p:ext uri="{BB962C8B-B14F-4D97-AF65-F5344CB8AC3E}">
        <p14:creationId xmlns:p14="http://schemas.microsoft.com/office/powerpoint/2010/main" val="3058082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36;p32">
            <a:extLst>
              <a:ext uri="{FF2B5EF4-FFF2-40B4-BE49-F238E27FC236}">
                <a16:creationId xmlns:a16="http://schemas.microsoft.com/office/drawing/2014/main" id="{DE64B6C8-368E-97C2-5D27-918848CC225E}"/>
              </a:ext>
            </a:extLst>
          </p:cNvPr>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pic>
        <p:nvPicPr>
          <p:cNvPr id="4" name="Google Shape;139;p32" descr="360DigiTMG Reviews - 52 Reviews of 360digitmg.com | Sitejabber">
            <a:extLst>
              <a:ext uri="{FF2B5EF4-FFF2-40B4-BE49-F238E27FC236}">
                <a16:creationId xmlns:a16="http://schemas.microsoft.com/office/drawing/2014/main" id="{AEBEDAB2-A5EC-2E73-FDDB-9363F21DAF3F}"/>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sp>
        <p:nvSpPr>
          <p:cNvPr id="5" name="Text Box 3">
            <a:extLst>
              <a:ext uri="{FF2B5EF4-FFF2-40B4-BE49-F238E27FC236}">
                <a16:creationId xmlns:a16="http://schemas.microsoft.com/office/drawing/2014/main" id="{C57BB05B-A020-E9CE-1DF8-62D0527F7944}"/>
              </a:ext>
            </a:extLst>
          </p:cNvPr>
          <p:cNvSpPr txBox="1"/>
          <p:nvPr/>
        </p:nvSpPr>
        <p:spPr>
          <a:xfrm>
            <a:off x="228600" y="981075"/>
            <a:ext cx="11799984" cy="1155065"/>
          </a:xfrm>
          <a:prstGeom prst="rect">
            <a:avLst/>
          </a:prstGeom>
          <a:noFill/>
        </p:spPr>
        <p:txBody>
          <a:bodyPr wrap="square" rtlCol="0">
            <a:noAutofit/>
          </a:bodyPr>
          <a:lstStyle/>
          <a:p>
            <a:r>
              <a:rPr lang="en-US" sz="2400" b="1" dirty="0">
                <a:gradFill>
                  <a:gsLst>
                    <a:gs pos="0">
                      <a:srgbClr val="7B32B2"/>
                    </a:gs>
                    <a:gs pos="100000">
                      <a:srgbClr val="401A5D"/>
                    </a:gs>
                  </a:gsLst>
                  <a:lin scaled="0"/>
                </a:gradFill>
                <a:latin typeface="Calibri" panose="020F0502020204030204" charset="0"/>
                <a:cs typeface="Calibri" panose="020F0502020204030204" charset="0"/>
              </a:rPr>
              <a:t>Decomposition Tree:</a:t>
            </a:r>
          </a:p>
          <a:p>
            <a:endParaRPr lang="en-US" dirty="0"/>
          </a:p>
          <a:p>
            <a:r>
              <a:rPr lang="en-US" sz="1800" dirty="0">
                <a:latin typeface="Calibri" panose="020F0502020204030204" charset="0"/>
                <a:cs typeface="Calibri" panose="020F0502020204030204" charset="0"/>
              </a:rPr>
              <a:t>The decomposition tree identifies the top contributors to the sum of quantity. By expanding the tree, we can see which ‘subcat1’ or ‘</a:t>
            </a:r>
            <a:r>
              <a:rPr lang="en-US" sz="1800" dirty="0" err="1">
                <a:latin typeface="Calibri" panose="020F0502020204030204" charset="0"/>
                <a:cs typeface="Calibri" panose="020F0502020204030204" charset="0"/>
              </a:rPr>
              <a:t>drugname</a:t>
            </a:r>
            <a:r>
              <a:rPr lang="en-US" sz="1800" dirty="0">
                <a:latin typeface="Calibri" panose="020F0502020204030204" charset="0"/>
                <a:cs typeface="Calibri" panose="020F0502020204030204" charset="0"/>
              </a:rPr>
              <a:t>’ are driving the highest quantities sold. This enables us to focus on the most influential factors.</a:t>
            </a:r>
          </a:p>
        </p:txBody>
      </p:sp>
      <p:pic>
        <p:nvPicPr>
          <p:cNvPr id="6" name="Picture 5" descr="Screenshot (274)">
            <a:extLst>
              <a:ext uri="{FF2B5EF4-FFF2-40B4-BE49-F238E27FC236}">
                <a16:creationId xmlns:a16="http://schemas.microsoft.com/office/drawing/2014/main" id="{96B10EA0-D0F6-6796-D914-07828162032F}"/>
              </a:ext>
            </a:extLst>
          </p:cNvPr>
          <p:cNvPicPr>
            <a:picLocks noChangeAspect="1"/>
          </p:cNvPicPr>
          <p:nvPr/>
        </p:nvPicPr>
        <p:blipFill>
          <a:blip r:embed="rId3"/>
          <a:stretch>
            <a:fillRect/>
          </a:stretch>
        </p:blipFill>
        <p:spPr>
          <a:xfrm>
            <a:off x="2261420" y="2318582"/>
            <a:ext cx="7490125" cy="4038518"/>
          </a:xfrm>
          <a:prstGeom prst="rect">
            <a:avLst/>
          </a:prstGeom>
        </p:spPr>
      </p:pic>
    </p:spTree>
    <p:extLst>
      <p:ext uri="{BB962C8B-B14F-4D97-AF65-F5344CB8AC3E}">
        <p14:creationId xmlns:p14="http://schemas.microsoft.com/office/powerpoint/2010/main" val="1355245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36;p32">
            <a:extLst>
              <a:ext uri="{FF2B5EF4-FFF2-40B4-BE49-F238E27FC236}">
                <a16:creationId xmlns:a16="http://schemas.microsoft.com/office/drawing/2014/main" id="{B74F6C57-6B6B-B351-6762-241FC7FE96F4}"/>
              </a:ext>
            </a:extLst>
          </p:cNvPr>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pic>
        <p:nvPicPr>
          <p:cNvPr id="4" name="Google Shape;139;p32" descr="360DigiTMG Reviews - 52 Reviews of 360digitmg.com | Sitejabber">
            <a:extLst>
              <a:ext uri="{FF2B5EF4-FFF2-40B4-BE49-F238E27FC236}">
                <a16:creationId xmlns:a16="http://schemas.microsoft.com/office/drawing/2014/main" id="{F8AC8BAF-FFE1-3504-4866-80CE080EC607}"/>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sp>
        <p:nvSpPr>
          <p:cNvPr id="5" name="Text Box 4">
            <a:extLst>
              <a:ext uri="{FF2B5EF4-FFF2-40B4-BE49-F238E27FC236}">
                <a16:creationId xmlns:a16="http://schemas.microsoft.com/office/drawing/2014/main" id="{164B2648-35F8-8277-2492-97B2B880E13E}"/>
              </a:ext>
            </a:extLst>
          </p:cNvPr>
          <p:cNvSpPr txBox="1"/>
          <p:nvPr/>
        </p:nvSpPr>
        <p:spPr>
          <a:xfrm>
            <a:off x="228600" y="877775"/>
            <a:ext cx="11799984" cy="1723549"/>
          </a:xfrm>
          <a:prstGeom prst="rect">
            <a:avLst/>
          </a:prstGeom>
          <a:noFill/>
        </p:spPr>
        <p:txBody>
          <a:bodyPr wrap="square" rtlCol="0">
            <a:spAutoFit/>
          </a:bodyPr>
          <a:lstStyle/>
          <a:p>
            <a:r>
              <a:rPr lang="en-US" sz="2400" b="1" dirty="0">
                <a:gradFill>
                  <a:gsLst>
                    <a:gs pos="0">
                      <a:srgbClr val="7B32B2"/>
                    </a:gs>
                    <a:gs pos="100000">
                      <a:srgbClr val="401A5D"/>
                    </a:gs>
                  </a:gsLst>
                  <a:lin scaled="0"/>
                </a:gradFill>
                <a:latin typeface="Calibri" panose="020F0502020204030204" charset="0"/>
                <a:cs typeface="Calibri" panose="020F0502020204030204" charset="0"/>
              </a:rPr>
              <a:t>100% Stacked Bar Chart:</a:t>
            </a:r>
          </a:p>
          <a:p>
            <a:endParaRPr lang="en-US" sz="1800" dirty="0">
              <a:gradFill>
                <a:gsLst>
                  <a:gs pos="0">
                    <a:srgbClr val="7B32B2"/>
                  </a:gs>
                  <a:gs pos="100000">
                    <a:srgbClr val="401A5D"/>
                  </a:gs>
                </a:gsLst>
                <a:lin scaled="0"/>
              </a:gradFill>
              <a:latin typeface="Calibri" panose="020F0502020204030204" charset="0"/>
              <a:cs typeface="Calibri" panose="020F0502020204030204" charset="0"/>
            </a:endParaRPr>
          </a:p>
          <a:p>
            <a:r>
              <a:rPr lang="en-US" sz="1600" dirty="0">
                <a:latin typeface="Calibri" panose="020F0502020204030204" charset="0"/>
                <a:cs typeface="Calibri" panose="020F0502020204030204" charset="0"/>
              </a:rPr>
              <a:t>This chart can visually represent the proportion of quantity contributed by each of the top 5 ‘</a:t>
            </a:r>
            <a:r>
              <a:rPr lang="en-US" sz="1600" dirty="0" err="1">
                <a:latin typeface="Calibri" panose="020F0502020204030204" charset="0"/>
                <a:cs typeface="Calibri" panose="020F0502020204030204" charset="0"/>
              </a:rPr>
              <a:t>subcat</a:t>
            </a:r>
            <a:r>
              <a:rPr lang="en-US" sz="1600" dirty="0">
                <a:latin typeface="Calibri" panose="020F0502020204030204" charset="0"/>
                <a:cs typeface="Calibri" panose="020F0502020204030204" charset="0"/>
              </a:rPr>
              <a:t>’ to the total quantity sold. and Within each of the top 5 ‘</a:t>
            </a:r>
            <a:r>
              <a:rPr lang="en-US" sz="1600" dirty="0" err="1">
                <a:latin typeface="Calibri" panose="020F0502020204030204" charset="0"/>
                <a:cs typeface="Calibri" panose="020F0502020204030204" charset="0"/>
              </a:rPr>
              <a:t>subcat</a:t>
            </a:r>
            <a:r>
              <a:rPr lang="en-US" sz="1600" dirty="0">
                <a:latin typeface="Calibri" panose="020F0502020204030204" charset="0"/>
                <a:cs typeface="Calibri" panose="020F0502020204030204" charset="0"/>
              </a:rPr>
              <a:t>’, the stacked bars can show the distribution of quantity among the top 5 ‘</a:t>
            </a:r>
            <a:r>
              <a:rPr lang="en-US" sz="1600" dirty="0" err="1">
                <a:latin typeface="Calibri" panose="020F0502020204030204" charset="0"/>
                <a:cs typeface="Calibri" panose="020F0502020204030204" charset="0"/>
              </a:rPr>
              <a:t>drugname</a:t>
            </a:r>
            <a:r>
              <a:rPr lang="en-US" sz="1600" dirty="0">
                <a:latin typeface="Calibri" panose="020F0502020204030204" charset="0"/>
                <a:cs typeface="Calibri" panose="020F0502020204030204" charset="0"/>
              </a:rPr>
              <a:t>’. This helps identify which drugs are the primary contributors to the quantity sold within each ‘</a:t>
            </a:r>
            <a:r>
              <a:rPr lang="en-US" sz="1600" dirty="0" err="1">
                <a:latin typeface="Calibri" panose="020F0502020204030204" charset="0"/>
                <a:cs typeface="Calibri" panose="020F0502020204030204" charset="0"/>
              </a:rPr>
              <a:t>subcat</a:t>
            </a:r>
            <a:r>
              <a:rPr lang="en-US" sz="1600" dirty="0">
                <a:latin typeface="Calibri" panose="020F0502020204030204" charset="0"/>
                <a:cs typeface="Calibri" panose="020F0502020204030204" charset="0"/>
              </a:rPr>
              <a:t>’. </a:t>
            </a:r>
          </a:p>
          <a:p>
            <a:endParaRPr lang="en-US" sz="1600" b="1" dirty="0">
              <a:latin typeface="Calibri" panose="020F0502020204030204" charset="0"/>
              <a:cs typeface="Calibri" panose="020F0502020204030204" charset="0"/>
            </a:endParaRPr>
          </a:p>
        </p:txBody>
      </p:sp>
      <p:pic>
        <p:nvPicPr>
          <p:cNvPr id="6" name="Picture 5" descr="Screenshot (275)">
            <a:extLst>
              <a:ext uri="{FF2B5EF4-FFF2-40B4-BE49-F238E27FC236}">
                <a16:creationId xmlns:a16="http://schemas.microsoft.com/office/drawing/2014/main" id="{C4FC1E02-50E4-B9B1-A187-340F2FCD1BE1}"/>
              </a:ext>
            </a:extLst>
          </p:cNvPr>
          <p:cNvPicPr>
            <a:picLocks noChangeAspect="1"/>
          </p:cNvPicPr>
          <p:nvPr/>
        </p:nvPicPr>
        <p:blipFill>
          <a:blip r:embed="rId3"/>
          <a:stretch>
            <a:fillRect/>
          </a:stretch>
        </p:blipFill>
        <p:spPr>
          <a:xfrm>
            <a:off x="1144718" y="2445429"/>
            <a:ext cx="8797801" cy="3670236"/>
          </a:xfrm>
          <a:prstGeom prst="rect">
            <a:avLst/>
          </a:prstGeom>
        </p:spPr>
      </p:pic>
    </p:spTree>
    <p:extLst>
      <p:ext uri="{BB962C8B-B14F-4D97-AF65-F5344CB8AC3E}">
        <p14:creationId xmlns:p14="http://schemas.microsoft.com/office/powerpoint/2010/main" val="644429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36;p32">
            <a:extLst>
              <a:ext uri="{FF2B5EF4-FFF2-40B4-BE49-F238E27FC236}">
                <a16:creationId xmlns:a16="http://schemas.microsoft.com/office/drawing/2014/main" id="{39F13A00-62A6-121D-CC31-8195890ABA6C}"/>
              </a:ext>
            </a:extLst>
          </p:cNvPr>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pic>
        <p:nvPicPr>
          <p:cNvPr id="5" name="Google Shape;139;p32" descr="360DigiTMG Reviews - 52 Reviews of 360digitmg.com | Sitejabber">
            <a:extLst>
              <a:ext uri="{FF2B5EF4-FFF2-40B4-BE49-F238E27FC236}">
                <a16:creationId xmlns:a16="http://schemas.microsoft.com/office/drawing/2014/main" id="{FBDD3186-B98A-6CE4-580D-969C2566C4C6}"/>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sp>
        <p:nvSpPr>
          <p:cNvPr id="6" name="Text Box 5">
            <a:extLst>
              <a:ext uri="{FF2B5EF4-FFF2-40B4-BE49-F238E27FC236}">
                <a16:creationId xmlns:a16="http://schemas.microsoft.com/office/drawing/2014/main" id="{592AB8CD-76B1-E04D-0C41-A16BF5B9D276}"/>
              </a:ext>
            </a:extLst>
          </p:cNvPr>
          <p:cNvSpPr txBox="1"/>
          <p:nvPr/>
        </p:nvSpPr>
        <p:spPr>
          <a:xfrm>
            <a:off x="228600" y="982140"/>
            <a:ext cx="11799984" cy="1277620"/>
          </a:xfrm>
          <a:prstGeom prst="rect">
            <a:avLst/>
          </a:prstGeom>
          <a:noFill/>
        </p:spPr>
        <p:txBody>
          <a:bodyPr wrap="square" rtlCol="0">
            <a:noAutofit/>
          </a:bodyPr>
          <a:lstStyle/>
          <a:p>
            <a:r>
              <a:rPr lang="en-US" sz="1800" dirty="0">
                <a:latin typeface="Calibri" panose="020F0502020204030204" charset="0"/>
                <a:cs typeface="Calibri" panose="020F0502020204030204" charset="0"/>
                <a:sym typeface="+mn-ea"/>
              </a:rPr>
              <a:t>This chart can visually represent the proportion of quantity contributed by each of the top 5 ‘</a:t>
            </a:r>
            <a:r>
              <a:rPr lang="en-US" sz="1800" dirty="0" err="1">
                <a:latin typeface="Calibri" panose="020F0502020204030204" charset="0"/>
                <a:cs typeface="Calibri" panose="020F0502020204030204" charset="0"/>
                <a:sym typeface="+mn-ea"/>
              </a:rPr>
              <a:t>subcat</a:t>
            </a:r>
            <a:r>
              <a:rPr lang="en-US" sz="1800" dirty="0">
                <a:latin typeface="Calibri" panose="020F0502020204030204" charset="0"/>
                <a:cs typeface="Calibri" panose="020F0502020204030204" charset="0"/>
                <a:sym typeface="+mn-ea"/>
              </a:rPr>
              <a:t>’ to the total quantity sold. and Within each of the top 5 ‘</a:t>
            </a:r>
            <a:r>
              <a:rPr lang="en-US" sz="1800" dirty="0" err="1">
                <a:latin typeface="Calibri" panose="020F0502020204030204" charset="0"/>
                <a:cs typeface="Calibri" panose="020F0502020204030204" charset="0"/>
                <a:sym typeface="+mn-ea"/>
              </a:rPr>
              <a:t>subcat</a:t>
            </a:r>
            <a:r>
              <a:rPr lang="en-US" sz="1800" dirty="0">
                <a:latin typeface="Calibri" panose="020F0502020204030204" charset="0"/>
                <a:cs typeface="Calibri" panose="020F0502020204030204" charset="0"/>
                <a:sym typeface="+mn-ea"/>
              </a:rPr>
              <a:t>’, the stacked bars can show the distribution of quantity among the top 5 ‘subcat1’. This helps identify which subcat1 are the primary contributors to the quantity sold within each ‘</a:t>
            </a:r>
            <a:r>
              <a:rPr lang="en-US" sz="1800" dirty="0" err="1">
                <a:latin typeface="Calibri" panose="020F0502020204030204" charset="0"/>
                <a:cs typeface="Calibri" panose="020F0502020204030204" charset="0"/>
                <a:sym typeface="+mn-ea"/>
              </a:rPr>
              <a:t>subcat</a:t>
            </a:r>
            <a:r>
              <a:rPr lang="en-US" sz="1800" dirty="0">
                <a:latin typeface="Calibri" panose="020F0502020204030204" charset="0"/>
                <a:cs typeface="Calibri" panose="020F0502020204030204" charset="0"/>
                <a:sym typeface="+mn-ea"/>
              </a:rPr>
              <a:t>’. </a:t>
            </a:r>
            <a:endParaRPr lang="en-US" sz="1800" dirty="0">
              <a:latin typeface="Calibri" panose="020F0502020204030204" charset="0"/>
              <a:cs typeface="Calibri" panose="020F0502020204030204" charset="0"/>
            </a:endParaRPr>
          </a:p>
          <a:p>
            <a:endParaRPr lang="en-US" sz="1600" b="1" dirty="0">
              <a:latin typeface="Calibri" panose="020F0502020204030204" charset="0"/>
              <a:cs typeface="Calibri" panose="020F0502020204030204" charset="0"/>
            </a:endParaRPr>
          </a:p>
        </p:txBody>
      </p:sp>
      <p:pic>
        <p:nvPicPr>
          <p:cNvPr id="7" name="Picture 6" descr="Screenshot (276)">
            <a:extLst>
              <a:ext uri="{FF2B5EF4-FFF2-40B4-BE49-F238E27FC236}">
                <a16:creationId xmlns:a16="http://schemas.microsoft.com/office/drawing/2014/main" id="{33526B2A-F188-5B49-BE28-3BDA96517DAF}"/>
              </a:ext>
            </a:extLst>
          </p:cNvPr>
          <p:cNvPicPr>
            <a:picLocks noChangeAspect="1"/>
          </p:cNvPicPr>
          <p:nvPr/>
        </p:nvPicPr>
        <p:blipFill>
          <a:blip r:embed="rId3"/>
          <a:stretch>
            <a:fillRect/>
          </a:stretch>
        </p:blipFill>
        <p:spPr>
          <a:xfrm>
            <a:off x="1438266" y="2005781"/>
            <a:ext cx="9380652" cy="3947150"/>
          </a:xfrm>
          <a:prstGeom prst="rect">
            <a:avLst/>
          </a:prstGeom>
        </p:spPr>
      </p:pic>
    </p:spTree>
    <p:extLst>
      <p:ext uri="{BB962C8B-B14F-4D97-AF65-F5344CB8AC3E}">
        <p14:creationId xmlns:p14="http://schemas.microsoft.com/office/powerpoint/2010/main" val="2275071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145" name="Google Shape;145;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146" name="Google Shape;146;p60" descr="360DigiTMG Reviews - 52 Reviews of 360digitmg.com | Sitejabber"/>
          <p:cNvPicPr preferRelativeResize="0"/>
          <p:nvPr/>
        </p:nvPicPr>
        <p:blipFill rotWithShape="1">
          <a:blip r:embed="rId4">
            <a:alphaModFix/>
          </a:blip>
          <a:srcRect/>
          <a:stretch/>
        </p:blipFill>
        <p:spPr>
          <a:xfrm>
            <a:off x="9723552" y="5952931"/>
            <a:ext cx="2277039" cy="808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228600" y="177814"/>
            <a:ext cx="105156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Business</a:t>
            </a:r>
            <a:r>
              <a:rPr lang="en-US" sz="2800" b="1" dirty="0">
                <a:latin typeface="Times New Roman"/>
                <a:ea typeface="Times New Roman"/>
                <a:cs typeface="Times New Roman"/>
                <a:sym typeface="Times New Roman"/>
              </a:rPr>
              <a:t> </a:t>
            </a:r>
            <a:r>
              <a:rPr lang="en-US" sz="3200" b="1" dirty="0">
                <a:latin typeface="Times New Roman"/>
                <a:ea typeface="Times New Roman"/>
                <a:cs typeface="Times New Roman"/>
                <a:sym typeface="Times New Roman"/>
              </a:rPr>
              <a:t>Problem</a:t>
            </a:r>
            <a:endParaRPr sz="3200" b="1" dirty="0">
              <a:latin typeface="Times New Roman"/>
              <a:ea typeface="Times New Roman"/>
              <a:cs typeface="Times New Roman"/>
              <a:sym typeface="Times New Roman"/>
            </a:endParaRPr>
          </a:p>
        </p:txBody>
      </p:sp>
      <p:pic>
        <p:nvPicPr>
          <p:cNvPr id="90" name="Google Shape;90;p6"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
        <p:nvSpPr>
          <p:cNvPr id="2" name="Text Placeholder 2">
            <a:extLst>
              <a:ext uri="{FF2B5EF4-FFF2-40B4-BE49-F238E27FC236}">
                <a16:creationId xmlns:a16="http://schemas.microsoft.com/office/drawing/2014/main" id="{773E5F15-AA8E-80D4-1EE5-EA182CAFD6A3}"/>
              </a:ext>
            </a:extLst>
          </p:cNvPr>
          <p:cNvSpPr txBox="1">
            <a:spLocks/>
          </p:cNvSpPr>
          <p:nvPr/>
        </p:nvSpPr>
        <p:spPr>
          <a:xfrm>
            <a:off x="228600" y="1255354"/>
            <a:ext cx="11191949" cy="69143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altLang="en-IN" sz="2400" dirty="0">
                <a:latin typeface="Calibri" panose="020F0502020204030204" pitchFamily="34" charset="0"/>
                <a:ea typeface="Calibri" panose="020F0502020204030204" pitchFamily="34" charset="0"/>
                <a:cs typeface="Calibri" panose="020F0502020204030204" pitchFamily="34" charset="0"/>
              </a:rPr>
              <a:t>Bounce rate is increasing significantly leading to the patient dissatisfaction.</a:t>
            </a:r>
            <a:r>
              <a:rPr lang="en-US" altLang="en-IN" dirty="0">
                <a:latin typeface="Calibri" panose="020F0502020204030204" pitchFamily="34" charset="0"/>
                <a:ea typeface="Calibri" panose="020F0502020204030204" pitchFamily="34" charset="0"/>
                <a:cs typeface="Calibri" panose="020F0502020204030204" pitchFamily="34" charset="0"/>
              </a:rPr>
              <a:t> </a:t>
            </a:r>
          </a:p>
          <a:p>
            <a:pPr marL="114300"/>
            <a:endParaRPr lang="en-US" altLang="en-IN" b="1" dirty="0"/>
          </a:p>
        </p:txBody>
      </p:sp>
      <p:sp>
        <p:nvSpPr>
          <p:cNvPr id="3" name="TextBox 2">
            <a:extLst>
              <a:ext uri="{FF2B5EF4-FFF2-40B4-BE49-F238E27FC236}">
                <a16:creationId xmlns:a16="http://schemas.microsoft.com/office/drawing/2014/main" id="{7A440A41-D9A8-F496-B821-76289DC44013}"/>
              </a:ext>
            </a:extLst>
          </p:cNvPr>
          <p:cNvSpPr txBox="1"/>
          <p:nvPr/>
        </p:nvSpPr>
        <p:spPr>
          <a:xfrm>
            <a:off x="228600" y="2077325"/>
            <a:ext cx="348044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Business Objective</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2A923B3-EDD5-390C-ECC7-395B3F669538}"/>
              </a:ext>
            </a:extLst>
          </p:cNvPr>
          <p:cNvSpPr txBox="1"/>
          <p:nvPr/>
        </p:nvSpPr>
        <p:spPr>
          <a:xfrm>
            <a:off x="228600" y="2960694"/>
            <a:ext cx="3275256"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Minimize Bounce Rate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C26EC38-C902-8F8A-D48B-E9A6C0655C3D}"/>
              </a:ext>
            </a:extLst>
          </p:cNvPr>
          <p:cNvPicPr/>
          <p:nvPr/>
        </p:nvPicPr>
        <p:blipFill>
          <a:blip r:embed="rId4"/>
          <a:stretch>
            <a:fillRect/>
          </a:stretch>
        </p:blipFill>
        <p:spPr>
          <a:xfrm>
            <a:off x="380685" y="3720953"/>
            <a:ext cx="3176270" cy="2061845"/>
          </a:xfrm>
          <a:prstGeom prst="rect">
            <a:avLst/>
          </a:prstGeom>
          <a:noFill/>
          <a:ln w="9525">
            <a:noFill/>
          </a:ln>
        </p:spPr>
      </p:pic>
      <p:sp>
        <p:nvSpPr>
          <p:cNvPr id="6" name="TextBox 5">
            <a:extLst>
              <a:ext uri="{FF2B5EF4-FFF2-40B4-BE49-F238E27FC236}">
                <a16:creationId xmlns:a16="http://schemas.microsoft.com/office/drawing/2014/main" id="{9869E1F9-3A58-D002-4CE8-B3EF10D2DAB0}"/>
              </a:ext>
            </a:extLst>
          </p:cNvPr>
          <p:cNvSpPr txBox="1"/>
          <p:nvPr/>
        </p:nvSpPr>
        <p:spPr>
          <a:xfrm>
            <a:off x="6096000" y="2077324"/>
            <a:ext cx="3685624"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Business Constraint</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0615A61-5F4E-E42D-81AF-05A22DE9B4BB}"/>
              </a:ext>
            </a:extLst>
          </p:cNvPr>
          <p:cNvSpPr txBox="1"/>
          <p:nvPr/>
        </p:nvSpPr>
        <p:spPr>
          <a:xfrm>
            <a:off x="6177753" y="2960693"/>
            <a:ext cx="3522118"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Minimize Inventory Cost</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57FD66BE-1BD0-DD3C-F5A3-5F8963CC5B45}"/>
              </a:ext>
            </a:extLst>
          </p:cNvPr>
          <p:cNvPicPr/>
          <p:nvPr/>
        </p:nvPicPr>
        <p:blipFill>
          <a:blip r:embed="rId5"/>
          <a:stretch>
            <a:fillRect/>
          </a:stretch>
        </p:blipFill>
        <p:spPr>
          <a:xfrm>
            <a:off x="6277017" y="3720953"/>
            <a:ext cx="3323590" cy="206184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Project Overview and Scope</a:t>
            </a:r>
            <a:endParaRPr sz="3200" b="1" dirty="0">
              <a:latin typeface="Times New Roman"/>
              <a:ea typeface="Times New Roman"/>
              <a:cs typeface="Times New Roman"/>
              <a:sym typeface="Times New Roman"/>
            </a:endParaRPr>
          </a:p>
        </p:txBody>
      </p:sp>
      <p:sp>
        <p:nvSpPr>
          <p:cNvPr id="96" name="Google Shape;96;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97" name="Google Shape;97;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8" name="Google Shape;98;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9" name="Google Shape;99;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sp>
        <p:nvSpPr>
          <p:cNvPr id="100" name="Google Shape;100;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pic>
        <p:nvPicPr>
          <p:cNvPr id="101" name="Google Shape;101;gf3a8d4be09_2_9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B0DE21B4-C8AD-1B44-99D3-F9F22CDB42A3}"/>
              </a:ext>
            </a:extLst>
          </p:cNvPr>
          <p:cNvPicPr>
            <a:picLocks noChangeAspect="1"/>
          </p:cNvPicPr>
          <p:nvPr/>
        </p:nvPicPr>
        <p:blipFill>
          <a:blip r:embed="rId4"/>
          <a:stretch>
            <a:fillRect/>
          </a:stretch>
        </p:blipFill>
        <p:spPr>
          <a:xfrm>
            <a:off x="0" y="839651"/>
            <a:ext cx="12192000" cy="51786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Dictionary </a:t>
            </a:r>
            <a:endParaRPr sz="3200" b="1" dirty="0">
              <a:latin typeface="Times New Roman"/>
              <a:ea typeface="Times New Roman"/>
              <a:cs typeface="Times New Roman"/>
              <a:sym typeface="Times New Roman"/>
            </a:endParaRPr>
          </a:p>
        </p:txBody>
      </p:sp>
      <p:pic>
        <p:nvPicPr>
          <p:cNvPr id="107" name="Google Shape;107;p15" descr="360DigiTMG Reviews - 52 Reviews of 360digitmg.com | Sitejabber"/>
          <p:cNvPicPr preferRelativeResize="0"/>
          <p:nvPr/>
        </p:nvPicPr>
        <p:blipFill rotWithShape="1">
          <a:blip r:embed="rId3">
            <a:alphaModFix/>
          </a:blip>
          <a:srcRect/>
          <a:stretch/>
        </p:blipFill>
        <p:spPr>
          <a:xfrm>
            <a:off x="9692919" y="5896947"/>
            <a:ext cx="2277039" cy="808338"/>
          </a:xfrm>
          <a:prstGeom prst="rect">
            <a:avLst/>
          </a:prstGeom>
          <a:noFill/>
          <a:ln>
            <a:noFill/>
          </a:ln>
        </p:spPr>
      </p:pic>
      <p:graphicFrame>
        <p:nvGraphicFramePr>
          <p:cNvPr id="2" name="Table 1">
            <a:extLst>
              <a:ext uri="{FF2B5EF4-FFF2-40B4-BE49-F238E27FC236}">
                <a16:creationId xmlns:a16="http://schemas.microsoft.com/office/drawing/2014/main" id="{6DD0FE18-C817-E60D-9DC5-30EE15981966}"/>
              </a:ext>
            </a:extLst>
          </p:cNvPr>
          <p:cNvGraphicFramePr/>
          <p:nvPr>
            <p:extLst>
              <p:ext uri="{D42A27DB-BD31-4B8C-83A1-F6EECF244321}">
                <p14:modId xmlns:p14="http://schemas.microsoft.com/office/powerpoint/2010/main" val="979074295"/>
              </p:ext>
            </p:extLst>
          </p:nvPr>
        </p:nvGraphicFramePr>
        <p:xfrm>
          <a:off x="69768" y="883920"/>
          <a:ext cx="11600180" cy="5090160"/>
        </p:xfrm>
        <a:graphic>
          <a:graphicData uri="http://schemas.openxmlformats.org/drawingml/2006/table">
            <a:tbl>
              <a:tblPr firstRow="1" bandRow="1">
                <a:tableStyleId>{5C22544A-7EE6-4342-B048-85BDC9FD1C3A}</a:tableStyleId>
              </a:tblPr>
              <a:tblGrid>
                <a:gridCol w="1076325">
                  <a:extLst>
                    <a:ext uri="{9D8B030D-6E8A-4147-A177-3AD203B41FA5}">
                      <a16:colId xmlns:a16="http://schemas.microsoft.com/office/drawing/2014/main" val="20000"/>
                    </a:ext>
                  </a:extLst>
                </a:gridCol>
                <a:gridCol w="2012315">
                  <a:extLst>
                    <a:ext uri="{9D8B030D-6E8A-4147-A177-3AD203B41FA5}">
                      <a16:colId xmlns:a16="http://schemas.microsoft.com/office/drawing/2014/main" val="20001"/>
                    </a:ext>
                  </a:extLst>
                </a:gridCol>
                <a:gridCol w="5611495">
                  <a:extLst>
                    <a:ext uri="{9D8B030D-6E8A-4147-A177-3AD203B41FA5}">
                      <a16:colId xmlns:a16="http://schemas.microsoft.com/office/drawing/2014/main" val="20002"/>
                    </a:ext>
                  </a:extLst>
                </a:gridCol>
                <a:gridCol w="2900045">
                  <a:extLst>
                    <a:ext uri="{9D8B030D-6E8A-4147-A177-3AD203B41FA5}">
                      <a16:colId xmlns:a16="http://schemas.microsoft.com/office/drawing/2014/main" val="20003"/>
                    </a:ext>
                  </a:extLst>
                </a:gridCol>
              </a:tblGrid>
              <a:tr h="335280">
                <a:tc>
                  <a:txBody>
                    <a:bodyPr/>
                    <a:lstStyle/>
                    <a:p>
                      <a:pPr algn="ctr">
                        <a:buNone/>
                      </a:pPr>
                      <a:r>
                        <a:rPr lang="en-US" sz="1600" b="1" dirty="0">
                          <a:solidFill>
                            <a:schemeClr val="tx1"/>
                          </a:solidFill>
                          <a:latin typeface="+mj-lt"/>
                          <a:cs typeface="+mj-lt"/>
                        </a:rPr>
                        <a:t>Sn. No</a:t>
                      </a:r>
                    </a:p>
                  </a:txBody>
                  <a:tcPr anchor="ctr">
                    <a:solidFill>
                      <a:schemeClr val="bg2">
                        <a:lumMod val="20000"/>
                        <a:lumOff val="80000"/>
                      </a:schemeClr>
                    </a:solidFill>
                  </a:tcPr>
                </a:tc>
                <a:tc>
                  <a:txBody>
                    <a:bodyPr/>
                    <a:lstStyle/>
                    <a:p>
                      <a:pPr marL="0" indent="0" algn="ctr">
                        <a:buNone/>
                      </a:pPr>
                      <a:r>
                        <a:rPr lang="en-US" sz="1600" b="1">
                          <a:solidFill>
                            <a:schemeClr val="tx1"/>
                          </a:solidFill>
                          <a:latin typeface="+mj-lt"/>
                          <a:cs typeface="+mj-lt"/>
                        </a:rPr>
                        <a:t>varialbe name</a:t>
                      </a:r>
                    </a:p>
                  </a:txBody>
                  <a:tcPr marL="12700" marR="12700" marT="12700" anchor="ctr">
                    <a:solidFill>
                      <a:schemeClr val="bg2">
                        <a:lumMod val="20000"/>
                        <a:lumOff val="80000"/>
                      </a:schemeClr>
                    </a:solidFill>
                  </a:tcPr>
                </a:tc>
                <a:tc>
                  <a:txBody>
                    <a:bodyPr/>
                    <a:lstStyle/>
                    <a:p>
                      <a:pPr marL="0" indent="0" algn="ctr">
                        <a:buNone/>
                      </a:pPr>
                      <a:r>
                        <a:rPr lang="en-US" sz="1600" b="1">
                          <a:solidFill>
                            <a:schemeClr val="tx1"/>
                          </a:solidFill>
                          <a:latin typeface="+mj-lt"/>
                          <a:cs typeface="+mj-lt"/>
                        </a:rPr>
                        <a:t>Variable Description</a:t>
                      </a:r>
                    </a:p>
                  </a:txBody>
                  <a:tcPr marL="12700" marR="12700" marT="12700" anchor="ctr">
                    <a:solidFill>
                      <a:schemeClr val="bg2">
                        <a:lumMod val="20000"/>
                        <a:lumOff val="80000"/>
                      </a:schemeClr>
                    </a:solidFill>
                  </a:tcPr>
                </a:tc>
                <a:tc>
                  <a:txBody>
                    <a:bodyPr/>
                    <a:lstStyle/>
                    <a:p>
                      <a:pPr marL="0" indent="0" algn="ctr">
                        <a:buNone/>
                      </a:pPr>
                      <a:r>
                        <a:rPr lang="en-US" sz="1600" b="1">
                          <a:solidFill>
                            <a:schemeClr val="tx1"/>
                          </a:solidFill>
                          <a:latin typeface="+mj-lt"/>
                          <a:cs typeface="+mj-lt"/>
                        </a:rPr>
                        <a:t>Data Type</a:t>
                      </a:r>
                    </a:p>
                  </a:txBody>
                  <a:tcPr marL="12700" marR="12700" marT="12700" anchor="ctr">
                    <a:solidFill>
                      <a:schemeClr val="bg2">
                        <a:lumMod val="20000"/>
                        <a:lumOff val="80000"/>
                      </a:schemeClr>
                    </a:solidFill>
                  </a:tcPr>
                </a:tc>
                <a:extLst>
                  <a:ext uri="{0D108BD9-81ED-4DB2-BD59-A6C34878D82A}">
                    <a16:rowId xmlns:a16="http://schemas.microsoft.com/office/drawing/2014/main" val="10000"/>
                  </a:ext>
                </a:extLst>
              </a:tr>
              <a:tr h="365125">
                <a:tc>
                  <a:txBody>
                    <a:bodyPr/>
                    <a:lstStyle/>
                    <a:p>
                      <a:pPr algn="ctr">
                        <a:buNone/>
                      </a:pPr>
                      <a:r>
                        <a:rPr lang="en-US" sz="1400">
                          <a:latin typeface="+mn-lt"/>
                          <a:cs typeface="+mn-lt"/>
                        </a:rPr>
                        <a:t>1</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Typeofsales</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Type of sale of the drug. Either the drug is sold or returned.</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Categorical (String)</a:t>
                      </a:r>
                    </a:p>
                  </a:txBody>
                  <a:tcPr marL="12700" marR="12700" marT="12700" anchor="ctr">
                    <a:solidFill>
                      <a:schemeClr val="bg2">
                        <a:lumMod val="20000"/>
                        <a:lumOff val="80000"/>
                      </a:schemeClr>
                    </a:solidFill>
                  </a:tcPr>
                </a:tc>
                <a:extLst>
                  <a:ext uri="{0D108BD9-81ED-4DB2-BD59-A6C34878D82A}">
                    <a16:rowId xmlns:a16="http://schemas.microsoft.com/office/drawing/2014/main" val="10001"/>
                  </a:ext>
                </a:extLst>
              </a:tr>
              <a:tr h="304800">
                <a:tc>
                  <a:txBody>
                    <a:bodyPr/>
                    <a:lstStyle/>
                    <a:p>
                      <a:pPr algn="ctr">
                        <a:buNone/>
                      </a:pPr>
                      <a:r>
                        <a:rPr lang="en-US" sz="1400">
                          <a:latin typeface="+mn-lt"/>
                          <a:cs typeface="+mn-lt"/>
                        </a:rPr>
                        <a:t>2</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Patient_ID</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ID of a patient</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Numeric</a:t>
                      </a:r>
                    </a:p>
                  </a:txBody>
                  <a:tcPr marL="12700" marR="12700" marT="12700" anchor="ctr">
                    <a:solidFill>
                      <a:schemeClr val="bg2">
                        <a:lumMod val="20000"/>
                        <a:lumOff val="80000"/>
                      </a:schemeClr>
                    </a:solidFill>
                  </a:tcPr>
                </a:tc>
                <a:extLst>
                  <a:ext uri="{0D108BD9-81ED-4DB2-BD59-A6C34878D82A}">
                    <a16:rowId xmlns:a16="http://schemas.microsoft.com/office/drawing/2014/main" val="10002"/>
                  </a:ext>
                </a:extLst>
              </a:tr>
              <a:tr h="365760">
                <a:tc>
                  <a:txBody>
                    <a:bodyPr/>
                    <a:lstStyle/>
                    <a:p>
                      <a:pPr algn="ctr">
                        <a:buNone/>
                      </a:pPr>
                      <a:r>
                        <a:rPr lang="en-US" sz="1400">
                          <a:latin typeface="+mn-lt"/>
                          <a:cs typeface="+mn-lt"/>
                        </a:rPr>
                        <a:t>3</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Specialisation</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Name of Specialisation (eg. Cardiology)</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Categorical (String)</a:t>
                      </a:r>
                    </a:p>
                  </a:txBody>
                  <a:tcPr marL="12700" marR="12700" marT="12700" anchor="ctr">
                    <a:solidFill>
                      <a:schemeClr val="bg2">
                        <a:lumMod val="20000"/>
                        <a:lumOff val="80000"/>
                      </a:schemeClr>
                    </a:solidFill>
                  </a:tcPr>
                </a:tc>
                <a:extLst>
                  <a:ext uri="{0D108BD9-81ED-4DB2-BD59-A6C34878D82A}">
                    <a16:rowId xmlns:a16="http://schemas.microsoft.com/office/drawing/2014/main" val="10003"/>
                  </a:ext>
                </a:extLst>
              </a:tr>
              <a:tr h="366395">
                <a:tc>
                  <a:txBody>
                    <a:bodyPr/>
                    <a:lstStyle/>
                    <a:p>
                      <a:pPr algn="ctr">
                        <a:buNone/>
                      </a:pPr>
                      <a:r>
                        <a:rPr lang="en-US" sz="1400">
                          <a:latin typeface="+mn-lt"/>
                          <a:cs typeface="+mn-lt"/>
                        </a:rPr>
                        <a:t>4</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Dept</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Pharmacy, the formulation is related with.</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Categorical (String)</a:t>
                      </a:r>
                    </a:p>
                  </a:txBody>
                  <a:tcPr marL="12700" marR="12700" marT="12700" anchor="ctr">
                    <a:solidFill>
                      <a:schemeClr val="bg2">
                        <a:lumMod val="20000"/>
                        <a:lumOff val="80000"/>
                      </a:schemeClr>
                    </a:solidFill>
                  </a:tcPr>
                </a:tc>
                <a:extLst>
                  <a:ext uri="{0D108BD9-81ED-4DB2-BD59-A6C34878D82A}">
                    <a16:rowId xmlns:a16="http://schemas.microsoft.com/office/drawing/2014/main" val="10004"/>
                  </a:ext>
                </a:extLst>
              </a:tr>
              <a:tr h="304800">
                <a:tc>
                  <a:txBody>
                    <a:bodyPr/>
                    <a:lstStyle/>
                    <a:p>
                      <a:pPr algn="ctr">
                        <a:buNone/>
                      </a:pPr>
                      <a:r>
                        <a:rPr lang="en-US" sz="1400">
                          <a:latin typeface="+mn-lt"/>
                          <a:cs typeface="+mn-lt"/>
                        </a:rPr>
                        <a:t>5</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Dateofbill</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Date of purchase of medicine</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Date</a:t>
                      </a:r>
                    </a:p>
                  </a:txBody>
                  <a:tcPr marL="12700" marR="12700" marT="12700" anchor="ctr">
                    <a:solidFill>
                      <a:schemeClr val="bg2">
                        <a:lumMod val="20000"/>
                        <a:lumOff val="80000"/>
                      </a:schemeClr>
                    </a:solidFill>
                  </a:tcPr>
                </a:tc>
                <a:extLst>
                  <a:ext uri="{0D108BD9-81ED-4DB2-BD59-A6C34878D82A}">
                    <a16:rowId xmlns:a16="http://schemas.microsoft.com/office/drawing/2014/main" val="10005"/>
                  </a:ext>
                </a:extLst>
              </a:tr>
              <a:tr h="304800">
                <a:tc>
                  <a:txBody>
                    <a:bodyPr/>
                    <a:lstStyle/>
                    <a:p>
                      <a:pPr algn="ctr">
                        <a:buNone/>
                      </a:pPr>
                      <a:r>
                        <a:rPr lang="en-US" sz="1400">
                          <a:latin typeface="+mn-lt"/>
                          <a:cs typeface="+mn-lt"/>
                        </a:rPr>
                        <a:t>6</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Quantity</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Quantity of the drug</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Numeric (Integer)</a:t>
                      </a:r>
                    </a:p>
                  </a:txBody>
                  <a:tcPr marL="12700" marR="12700" marT="12700" anchor="ctr">
                    <a:solidFill>
                      <a:schemeClr val="bg2">
                        <a:lumMod val="20000"/>
                        <a:lumOff val="80000"/>
                      </a:schemeClr>
                    </a:solidFill>
                  </a:tcPr>
                </a:tc>
                <a:extLst>
                  <a:ext uri="{0D108BD9-81ED-4DB2-BD59-A6C34878D82A}">
                    <a16:rowId xmlns:a16="http://schemas.microsoft.com/office/drawing/2014/main" val="10006"/>
                  </a:ext>
                </a:extLst>
              </a:tr>
              <a:tr h="366395">
                <a:tc>
                  <a:txBody>
                    <a:bodyPr/>
                    <a:lstStyle/>
                    <a:p>
                      <a:pPr algn="ctr">
                        <a:buNone/>
                      </a:pPr>
                      <a:r>
                        <a:rPr lang="en-US" sz="1400">
                          <a:latin typeface="+mn-lt"/>
                          <a:cs typeface="+mn-lt"/>
                        </a:rPr>
                        <a:t>7</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ReturnQuantity</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Quantity of drug returned by patient to the pharmacy</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Numeric (Integer)</a:t>
                      </a:r>
                    </a:p>
                  </a:txBody>
                  <a:tcPr marL="12700" marR="12700" marT="12700" anchor="ctr">
                    <a:solidFill>
                      <a:schemeClr val="bg2">
                        <a:lumMod val="20000"/>
                        <a:lumOff val="80000"/>
                      </a:schemeClr>
                    </a:solidFill>
                  </a:tcPr>
                </a:tc>
                <a:extLst>
                  <a:ext uri="{0D108BD9-81ED-4DB2-BD59-A6C34878D82A}">
                    <a16:rowId xmlns:a16="http://schemas.microsoft.com/office/drawing/2014/main" val="10007"/>
                  </a:ext>
                </a:extLst>
              </a:tr>
              <a:tr h="365125">
                <a:tc>
                  <a:txBody>
                    <a:bodyPr/>
                    <a:lstStyle/>
                    <a:p>
                      <a:pPr algn="ctr">
                        <a:buNone/>
                      </a:pPr>
                      <a:r>
                        <a:rPr lang="en-US" sz="1400">
                          <a:latin typeface="+mn-lt"/>
                          <a:cs typeface="+mn-lt"/>
                        </a:rPr>
                        <a:t>8</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Final_Cost</a:t>
                      </a:r>
                    </a:p>
                  </a:txBody>
                  <a:tcPr marL="12700" marR="12700" marT="12700" anchor="ctr">
                    <a:solidFill>
                      <a:schemeClr val="bg2">
                        <a:lumMod val="20000"/>
                        <a:lumOff val="80000"/>
                      </a:schemeClr>
                    </a:solidFill>
                  </a:tcPr>
                </a:tc>
                <a:tc>
                  <a:txBody>
                    <a:bodyPr/>
                    <a:lstStyle/>
                    <a:p>
                      <a:pPr marL="0" indent="0" algn="ctr">
                        <a:buNone/>
                      </a:pPr>
                      <a:r>
                        <a:rPr lang="en-US" sz="1400" dirty="0">
                          <a:solidFill>
                            <a:srgbClr val="000000"/>
                          </a:solidFill>
                          <a:latin typeface="+mn-lt"/>
                          <a:cs typeface="+mn-lt"/>
                        </a:rPr>
                        <a:t>Final Cost of the drug (Quantity included)</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Numeric (Float)</a:t>
                      </a:r>
                    </a:p>
                  </a:txBody>
                  <a:tcPr marL="12700" marR="12700" marT="12700" anchor="ctr">
                    <a:solidFill>
                      <a:schemeClr val="bg2">
                        <a:lumMod val="20000"/>
                        <a:lumOff val="80000"/>
                      </a:schemeClr>
                    </a:solidFill>
                  </a:tcPr>
                </a:tc>
                <a:extLst>
                  <a:ext uri="{0D108BD9-81ED-4DB2-BD59-A6C34878D82A}">
                    <a16:rowId xmlns:a16="http://schemas.microsoft.com/office/drawing/2014/main" val="10008"/>
                  </a:ext>
                </a:extLst>
              </a:tr>
              <a:tr h="304800">
                <a:tc>
                  <a:txBody>
                    <a:bodyPr/>
                    <a:lstStyle/>
                    <a:p>
                      <a:pPr algn="ctr">
                        <a:buNone/>
                      </a:pPr>
                      <a:r>
                        <a:rPr lang="en-US" sz="1400">
                          <a:latin typeface="+mn-lt"/>
                          <a:cs typeface="+mn-lt"/>
                        </a:rPr>
                        <a:t>9</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Final_Sales</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Final sales of drug</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Numeric (Float)</a:t>
                      </a:r>
                    </a:p>
                  </a:txBody>
                  <a:tcPr marL="12700" marR="12700" marT="12700" anchor="ctr">
                    <a:solidFill>
                      <a:schemeClr val="bg2">
                        <a:lumMod val="20000"/>
                        <a:lumOff val="80000"/>
                      </a:schemeClr>
                    </a:solidFill>
                  </a:tcPr>
                </a:tc>
                <a:extLst>
                  <a:ext uri="{0D108BD9-81ED-4DB2-BD59-A6C34878D82A}">
                    <a16:rowId xmlns:a16="http://schemas.microsoft.com/office/drawing/2014/main" val="10009"/>
                  </a:ext>
                </a:extLst>
              </a:tr>
              <a:tr h="365760">
                <a:tc>
                  <a:txBody>
                    <a:bodyPr/>
                    <a:lstStyle/>
                    <a:p>
                      <a:pPr algn="ctr">
                        <a:buNone/>
                      </a:pPr>
                      <a:r>
                        <a:rPr lang="en-US" sz="1400">
                          <a:latin typeface="+mn-lt"/>
                          <a:cs typeface="+mn-lt"/>
                        </a:rPr>
                        <a:t>10</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RtnMRP</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MRP of returned drug (Quantity included)</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Numeric (Float)</a:t>
                      </a:r>
                    </a:p>
                  </a:txBody>
                  <a:tcPr marL="12700" marR="12700" marT="12700" anchor="ctr">
                    <a:solidFill>
                      <a:schemeClr val="bg2">
                        <a:lumMod val="20000"/>
                        <a:lumOff val="80000"/>
                      </a:schemeClr>
                    </a:solidFill>
                  </a:tcPr>
                </a:tc>
                <a:extLst>
                  <a:ext uri="{0D108BD9-81ED-4DB2-BD59-A6C34878D82A}">
                    <a16:rowId xmlns:a16="http://schemas.microsoft.com/office/drawing/2014/main" val="10010"/>
                  </a:ext>
                </a:extLst>
              </a:tr>
              <a:tr h="304800">
                <a:tc>
                  <a:txBody>
                    <a:bodyPr/>
                    <a:lstStyle/>
                    <a:p>
                      <a:pPr algn="ctr">
                        <a:buNone/>
                      </a:pPr>
                      <a:r>
                        <a:rPr lang="en-US" sz="1400">
                          <a:latin typeface="+mn-lt"/>
                          <a:cs typeface="+mn-lt"/>
                        </a:rPr>
                        <a:t>11</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Formulation</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Type of formulation</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Categorical (String)</a:t>
                      </a:r>
                    </a:p>
                  </a:txBody>
                  <a:tcPr marL="12700" marR="12700" marT="12700" anchor="ctr">
                    <a:solidFill>
                      <a:schemeClr val="bg2">
                        <a:lumMod val="20000"/>
                        <a:lumOff val="80000"/>
                      </a:schemeClr>
                    </a:solidFill>
                  </a:tcPr>
                </a:tc>
                <a:extLst>
                  <a:ext uri="{0D108BD9-81ED-4DB2-BD59-A6C34878D82A}">
                    <a16:rowId xmlns:a16="http://schemas.microsoft.com/office/drawing/2014/main" val="10011"/>
                  </a:ext>
                </a:extLst>
              </a:tr>
              <a:tr h="304800">
                <a:tc>
                  <a:txBody>
                    <a:bodyPr/>
                    <a:lstStyle/>
                    <a:p>
                      <a:pPr algn="ctr">
                        <a:buNone/>
                      </a:pPr>
                      <a:r>
                        <a:rPr lang="en-US" sz="1400">
                          <a:latin typeface="+mn-lt"/>
                          <a:cs typeface="+mn-lt"/>
                        </a:rPr>
                        <a:t>12</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DrugName</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Generic name of the drug</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Categorical (String)</a:t>
                      </a:r>
                    </a:p>
                  </a:txBody>
                  <a:tcPr marL="12700" marR="12700" marT="12700" anchor="ctr">
                    <a:solidFill>
                      <a:schemeClr val="bg2">
                        <a:lumMod val="20000"/>
                        <a:lumOff val="80000"/>
                      </a:schemeClr>
                    </a:solidFill>
                  </a:tcPr>
                </a:tc>
                <a:extLst>
                  <a:ext uri="{0D108BD9-81ED-4DB2-BD59-A6C34878D82A}">
                    <a16:rowId xmlns:a16="http://schemas.microsoft.com/office/drawing/2014/main" val="10012"/>
                  </a:ext>
                </a:extLst>
              </a:tr>
              <a:tr h="365125">
                <a:tc>
                  <a:txBody>
                    <a:bodyPr/>
                    <a:lstStyle/>
                    <a:p>
                      <a:pPr algn="ctr">
                        <a:buNone/>
                      </a:pPr>
                      <a:r>
                        <a:rPr lang="en-US" sz="1400">
                          <a:latin typeface="+mn-lt"/>
                          <a:cs typeface="+mn-lt"/>
                        </a:rPr>
                        <a:t>13</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SubCat</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Subcategory (Type) to the category of drugs.</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Categorical (String)</a:t>
                      </a:r>
                    </a:p>
                  </a:txBody>
                  <a:tcPr marL="12700" marR="12700" marT="12700" anchor="ctr">
                    <a:solidFill>
                      <a:schemeClr val="bg2">
                        <a:lumMod val="20000"/>
                        <a:lumOff val="80000"/>
                      </a:schemeClr>
                    </a:solidFill>
                  </a:tcPr>
                </a:tc>
                <a:extLst>
                  <a:ext uri="{0D108BD9-81ED-4DB2-BD59-A6C34878D82A}">
                    <a16:rowId xmlns:a16="http://schemas.microsoft.com/office/drawing/2014/main" val="10013"/>
                  </a:ext>
                </a:extLst>
              </a:tr>
              <a:tr h="366395">
                <a:tc>
                  <a:txBody>
                    <a:bodyPr/>
                    <a:lstStyle/>
                    <a:p>
                      <a:pPr algn="ctr">
                        <a:buNone/>
                      </a:pPr>
                      <a:r>
                        <a:rPr lang="en-US" sz="1400">
                          <a:latin typeface="+mn-lt"/>
                          <a:cs typeface="+mn-lt"/>
                        </a:rPr>
                        <a:t>14</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SubCat1</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Subcategory (condition) to the category of drugs</a:t>
                      </a:r>
                    </a:p>
                  </a:txBody>
                  <a:tcPr marL="12700" marR="12700" marT="12700" anchor="ctr">
                    <a:solidFill>
                      <a:schemeClr val="bg2">
                        <a:lumMod val="20000"/>
                        <a:lumOff val="80000"/>
                      </a:schemeClr>
                    </a:solidFill>
                  </a:tcPr>
                </a:tc>
                <a:tc>
                  <a:txBody>
                    <a:bodyPr/>
                    <a:lstStyle/>
                    <a:p>
                      <a:pPr algn="ctr">
                        <a:buNone/>
                      </a:pPr>
                      <a:r>
                        <a:rPr lang="en-US" sz="1400" dirty="0">
                          <a:latin typeface="+mn-lt"/>
                          <a:cs typeface="+mn-lt"/>
                        </a:rPr>
                        <a:t>Categorical (String)</a:t>
                      </a:r>
                    </a:p>
                  </a:txBody>
                  <a:tcPr anchor="ctr">
                    <a:solidFill>
                      <a:schemeClr val="bg2">
                        <a:lumMod val="20000"/>
                        <a:lumOff val="80000"/>
                      </a:schemeClr>
                    </a:solid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17;p13">
            <a:extLst>
              <a:ext uri="{FF2B5EF4-FFF2-40B4-BE49-F238E27FC236}">
                <a16:creationId xmlns:a16="http://schemas.microsoft.com/office/drawing/2014/main" id="{7CEE1518-E3D5-D8A2-782F-1641769FAB59}"/>
              </a:ext>
            </a:extLst>
          </p:cNvPr>
          <p:cNvSpPr txBox="1">
            <a:spLocks noGrp="1"/>
          </p:cNvSpPr>
          <p:nvPr>
            <p:ph type="title"/>
          </p:nvPr>
        </p:nvSpPr>
        <p:spPr>
          <a:xfrm>
            <a:off x="120445" y="118794"/>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dirty="0">
                <a:latin typeface="Times New Roman" panose="02020603050405020304"/>
                <a:ea typeface="Times New Roman" panose="02020603050405020304"/>
                <a:cs typeface="Times New Roman" panose="02020603050405020304"/>
                <a:sym typeface="Times New Roman" panose="02020603050405020304"/>
              </a:rPr>
              <a:t>Data Information </a:t>
            </a:r>
            <a:endParaRPr sz="32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4" name="Text Box 1">
            <a:extLst>
              <a:ext uri="{FF2B5EF4-FFF2-40B4-BE49-F238E27FC236}">
                <a16:creationId xmlns:a16="http://schemas.microsoft.com/office/drawing/2014/main" id="{9F1C08F2-2AD4-BC96-C9BB-B7BA779578A9}"/>
              </a:ext>
            </a:extLst>
          </p:cNvPr>
          <p:cNvSpPr txBox="1"/>
          <p:nvPr/>
        </p:nvSpPr>
        <p:spPr>
          <a:xfrm>
            <a:off x="120445" y="1207729"/>
            <a:ext cx="10535920" cy="4765040"/>
          </a:xfrm>
          <a:prstGeom prst="rect">
            <a:avLst/>
          </a:prstGeom>
          <a:noFill/>
        </p:spPr>
        <p:txBody>
          <a:bodyPr wrap="square" rtlCol="0">
            <a:noAutofit/>
          </a:bodyPr>
          <a:lstStyle/>
          <a:p>
            <a:pPr marL="285750" indent="-285750">
              <a:buFont typeface="Arial" panose="020B0604020202020204" pitchFamily="34" charset="0"/>
              <a:buChar char="•"/>
            </a:pPr>
            <a:r>
              <a:rPr lang="en-US" sz="1800" b="1" dirty="0">
                <a:latin typeface="Calibri" panose="020F0502020204030204" charset="0"/>
                <a:cs typeface="Calibri" panose="020F0502020204030204" charset="0"/>
              </a:rPr>
              <a:t>The dataset includes columns such as </a:t>
            </a:r>
            <a:r>
              <a:rPr lang="en-US" sz="1800" b="1" dirty="0" err="1">
                <a:latin typeface="Calibri" panose="020F0502020204030204" charset="0"/>
                <a:cs typeface="Calibri" panose="020F0502020204030204" charset="0"/>
              </a:rPr>
              <a:t>Patient_ID</a:t>
            </a:r>
            <a:r>
              <a:rPr lang="en-US" sz="1800" b="1" dirty="0">
                <a:latin typeface="Calibri" panose="020F0502020204030204" charset="0"/>
                <a:cs typeface="Calibri" panose="020F0502020204030204" charset="0"/>
              </a:rPr>
              <a:t>, </a:t>
            </a:r>
            <a:r>
              <a:rPr lang="en-US" sz="1800" b="1" dirty="0" err="1">
                <a:latin typeface="Calibri" panose="020F0502020204030204" charset="0"/>
                <a:cs typeface="Calibri" panose="020F0502020204030204" charset="0"/>
              </a:rPr>
              <a:t>Specialisation</a:t>
            </a:r>
            <a:r>
              <a:rPr lang="en-US" sz="1800" b="1" dirty="0">
                <a:latin typeface="Calibri" panose="020F0502020204030204" charset="0"/>
                <a:cs typeface="Calibri" panose="020F0502020204030204" charset="0"/>
              </a:rPr>
              <a:t>, Dept, </a:t>
            </a:r>
            <a:r>
              <a:rPr lang="en-US" sz="1800" b="1" dirty="0" err="1">
                <a:latin typeface="Calibri" panose="020F0502020204030204" charset="0"/>
                <a:cs typeface="Calibri" panose="020F0502020204030204" charset="0"/>
              </a:rPr>
              <a:t>Dateofbill</a:t>
            </a:r>
            <a:r>
              <a:rPr lang="en-US" sz="1800" b="1" dirty="0">
                <a:latin typeface="Calibri" panose="020F0502020204030204" charset="0"/>
                <a:cs typeface="Calibri" panose="020F0502020204030204" charset="0"/>
              </a:rPr>
              <a:t>, Quantity, </a:t>
            </a:r>
            <a:r>
              <a:rPr lang="en-US" sz="1800" b="1" dirty="0" err="1">
                <a:latin typeface="Calibri" panose="020F0502020204030204" charset="0"/>
                <a:cs typeface="Calibri" panose="020F0502020204030204" charset="0"/>
              </a:rPr>
              <a:t>ReturnQuantity</a:t>
            </a:r>
            <a:r>
              <a:rPr lang="en-US" sz="1800" b="1" dirty="0">
                <a:latin typeface="Calibri" panose="020F0502020204030204" charset="0"/>
                <a:cs typeface="Calibri" panose="020F0502020204030204" charset="0"/>
              </a:rPr>
              <a:t>, </a:t>
            </a:r>
            <a:r>
              <a:rPr lang="en-US" sz="1800" b="1" dirty="0" err="1">
                <a:latin typeface="Calibri" panose="020F0502020204030204" charset="0"/>
                <a:cs typeface="Calibri" panose="020F0502020204030204" charset="0"/>
              </a:rPr>
              <a:t>Final_Cost</a:t>
            </a:r>
            <a:r>
              <a:rPr lang="en-US" sz="1800" b="1" dirty="0">
                <a:latin typeface="Calibri" panose="020F0502020204030204" charset="0"/>
                <a:cs typeface="Calibri" panose="020F0502020204030204" charset="0"/>
              </a:rPr>
              <a:t>, </a:t>
            </a:r>
            <a:r>
              <a:rPr lang="en-US" sz="1800" b="1" dirty="0" err="1">
                <a:latin typeface="Calibri" panose="020F0502020204030204" charset="0"/>
                <a:cs typeface="Calibri" panose="020F0502020204030204" charset="0"/>
              </a:rPr>
              <a:t>Final_Sales</a:t>
            </a:r>
            <a:r>
              <a:rPr lang="en-US" sz="1800" b="1" dirty="0">
                <a:latin typeface="Calibri" panose="020F0502020204030204" charset="0"/>
                <a:cs typeface="Calibri" panose="020F0502020204030204" charset="0"/>
              </a:rPr>
              <a:t>, </a:t>
            </a:r>
            <a:r>
              <a:rPr lang="en-US" sz="1800" b="1" dirty="0" err="1">
                <a:latin typeface="Calibri" panose="020F0502020204030204" charset="0"/>
                <a:cs typeface="Calibri" panose="020F0502020204030204" charset="0"/>
              </a:rPr>
              <a:t>RtnMRP</a:t>
            </a:r>
            <a:r>
              <a:rPr lang="en-US" sz="1800" b="1" dirty="0">
                <a:latin typeface="Calibri" panose="020F0502020204030204" charset="0"/>
                <a:cs typeface="Calibri" panose="020F0502020204030204" charset="0"/>
              </a:rPr>
              <a:t>, Formulation, </a:t>
            </a:r>
            <a:r>
              <a:rPr lang="en-US" sz="1800" b="1" dirty="0" err="1">
                <a:latin typeface="Calibri" panose="020F0502020204030204" charset="0"/>
                <a:cs typeface="Calibri" panose="020F0502020204030204" charset="0"/>
              </a:rPr>
              <a:t>DrugName</a:t>
            </a:r>
            <a:r>
              <a:rPr lang="en-US" sz="1800" b="1" dirty="0">
                <a:latin typeface="Calibri" panose="020F0502020204030204" charset="0"/>
                <a:cs typeface="Calibri" panose="020F0502020204030204" charset="0"/>
              </a:rPr>
              <a:t>, </a:t>
            </a:r>
            <a:r>
              <a:rPr lang="en-US" sz="1800" b="1" dirty="0" err="1">
                <a:latin typeface="Calibri" panose="020F0502020204030204" charset="0"/>
                <a:cs typeface="Calibri" panose="020F0502020204030204" charset="0"/>
              </a:rPr>
              <a:t>SubCat</a:t>
            </a:r>
            <a:r>
              <a:rPr lang="en-US" sz="1800" b="1" dirty="0">
                <a:latin typeface="Calibri" panose="020F0502020204030204" charset="0"/>
                <a:cs typeface="Calibri" panose="020F0502020204030204" charset="0"/>
              </a:rPr>
              <a:t>, and SubCat1.</a:t>
            </a:r>
          </a:p>
          <a:p>
            <a:pPr marL="285750" indent="-285750">
              <a:buFont typeface="Arial" panose="020B0604020202020204" pitchFamily="34" charset="0"/>
              <a:buChar char="•"/>
            </a:pPr>
            <a:endParaRPr lang="en-US" sz="1800" b="1"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dirty="0">
                <a:latin typeface="Calibri" panose="020F0502020204030204" charset="0"/>
                <a:cs typeface="Calibri" panose="020F0502020204030204" charset="0"/>
                <a:sym typeface="+mn-ea"/>
              </a:rPr>
              <a:t>We are primarily focusing on the </a:t>
            </a:r>
            <a:r>
              <a:rPr lang="en-US" sz="1800" b="1" dirty="0">
                <a:latin typeface="Calibri" panose="020F0502020204030204" charset="0"/>
                <a:cs typeface="Calibri" panose="020F0502020204030204" charset="0"/>
              </a:rPr>
              <a:t>Quantity and </a:t>
            </a:r>
            <a:r>
              <a:rPr lang="en-US" sz="1800" b="1" dirty="0" err="1">
                <a:latin typeface="Calibri" panose="020F0502020204030204" charset="0"/>
                <a:cs typeface="Calibri" panose="020F0502020204030204" charset="0"/>
              </a:rPr>
              <a:t>ReturnQuantity</a:t>
            </a:r>
            <a:r>
              <a:rPr lang="en-US" sz="1800" b="1" dirty="0">
                <a:latin typeface="Calibri" panose="020F0502020204030204" charset="0"/>
                <a:cs typeface="Calibri" panose="020F0502020204030204" charset="0"/>
              </a:rPr>
              <a:t> columns, which serve as output variables. These columns provide information on the quantity of items sold and returned, crucial for assessing inventory turnover rates and identifying potential overstocking or understocking issues.</a:t>
            </a:r>
          </a:p>
          <a:p>
            <a:pPr marL="285750" indent="-285750">
              <a:buFont typeface="Arial" panose="020B0604020202020204" pitchFamily="34" charset="0"/>
              <a:buChar char="•"/>
            </a:pPr>
            <a:endParaRPr lang="en-US" sz="1800" b="1"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dirty="0">
                <a:latin typeface="Calibri" panose="020F0502020204030204" charset="0"/>
                <a:cs typeface="Calibri" panose="020F0502020204030204" charset="0"/>
              </a:rPr>
              <a:t>Additionally, the </a:t>
            </a:r>
            <a:r>
              <a:rPr lang="en-US" sz="1800" b="1" dirty="0" err="1">
                <a:latin typeface="Calibri" panose="020F0502020204030204" charset="0"/>
                <a:cs typeface="Calibri" panose="020F0502020204030204" charset="0"/>
              </a:rPr>
              <a:t>Final_Cost</a:t>
            </a:r>
            <a:r>
              <a:rPr lang="en-US" sz="1800" b="1" dirty="0">
                <a:latin typeface="Calibri" panose="020F0502020204030204" charset="0"/>
                <a:cs typeface="Calibri" panose="020F0502020204030204" charset="0"/>
              </a:rPr>
              <a:t> and </a:t>
            </a:r>
            <a:r>
              <a:rPr lang="en-US" sz="1800" b="1" dirty="0" err="1">
                <a:latin typeface="Calibri" panose="020F0502020204030204" charset="0"/>
                <a:cs typeface="Calibri" panose="020F0502020204030204" charset="0"/>
              </a:rPr>
              <a:t>Final_Sales</a:t>
            </a:r>
            <a:r>
              <a:rPr lang="en-US" sz="1800" b="1" dirty="0">
                <a:latin typeface="Calibri" panose="020F0502020204030204" charset="0"/>
                <a:cs typeface="Calibri" panose="020F0502020204030204" charset="0"/>
              </a:rPr>
              <a:t> columns represent the financial aspects of transactions, including costs and sales amounts. Analyzing these fields is fundamental for assessing profitability and revenue generation.</a:t>
            </a:r>
          </a:p>
          <a:p>
            <a:pPr marL="285750" indent="-285750">
              <a:buFont typeface="Arial" panose="020B0604020202020204" pitchFamily="34" charset="0"/>
              <a:buChar char="•"/>
            </a:pPr>
            <a:endParaRPr lang="en-US" sz="1800" b="1"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dirty="0" err="1">
                <a:latin typeface="Calibri" panose="020F0502020204030204" charset="0"/>
                <a:cs typeface="Calibri" panose="020F0502020204030204" charset="0"/>
              </a:rPr>
              <a:t>DrugName</a:t>
            </a:r>
            <a:r>
              <a:rPr lang="en-US" sz="1800" b="1" dirty="0">
                <a:latin typeface="Calibri" panose="020F0502020204030204" charset="0"/>
                <a:cs typeface="Calibri" panose="020F0502020204030204" charset="0"/>
              </a:rPr>
              <a:t> and </a:t>
            </a:r>
            <a:r>
              <a:rPr lang="en-US" sz="1800" b="1" dirty="0" err="1">
                <a:latin typeface="Calibri" panose="020F0502020204030204" charset="0"/>
                <a:cs typeface="Calibri" panose="020F0502020204030204" charset="0"/>
              </a:rPr>
              <a:t>SubCat</a:t>
            </a:r>
            <a:r>
              <a:rPr lang="en-US" sz="1800" b="1" dirty="0">
                <a:latin typeface="Calibri" panose="020F0502020204030204" charset="0"/>
                <a:cs typeface="Calibri" panose="020F0502020204030204" charset="0"/>
              </a:rPr>
              <a:t> fields help identify which drugs are being sold and their categories. This information is essential for understanding product popularity, market demand, and implementing effective inventory management strategies.</a:t>
            </a:r>
          </a:p>
        </p:txBody>
      </p:sp>
      <p:pic>
        <p:nvPicPr>
          <p:cNvPr id="5" name="Google Shape;107;p15" descr="360DigiTMG Reviews - 52 Reviews of 360digitmg.com | Sitejabber">
            <a:extLst>
              <a:ext uri="{FF2B5EF4-FFF2-40B4-BE49-F238E27FC236}">
                <a16:creationId xmlns:a16="http://schemas.microsoft.com/office/drawing/2014/main" id="{42CC1D8C-9115-95FB-D699-8F75AEE1838B}"/>
              </a:ext>
            </a:extLst>
          </p:cNvPr>
          <p:cNvPicPr preferRelativeResize="0"/>
          <p:nvPr/>
        </p:nvPicPr>
        <p:blipFill rotWithShape="1">
          <a:blip r:embed="rId2">
            <a:alphaModFix/>
          </a:blip>
          <a:srcRect/>
          <a:stretch/>
        </p:blipFill>
        <p:spPr>
          <a:xfrm>
            <a:off x="9683086" y="5972769"/>
            <a:ext cx="2277039" cy="808338"/>
          </a:xfrm>
          <a:prstGeom prst="rect">
            <a:avLst/>
          </a:prstGeom>
          <a:noFill/>
          <a:ln>
            <a:noFill/>
          </a:ln>
        </p:spPr>
      </p:pic>
    </p:spTree>
    <p:extLst>
      <p:ext uri="{BB962C8B-B14F-4D97-AF65-F5344CB8AC3E}">
        <p14:creationId xmlns:p14="http://schemas.microsoft.com/office/powerpoint/2010/main" val="1017143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sp>
        <p:nvSpPr>
          <p:cNvPr id="113" name="Google Shape;113;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14" name="Google Shape;114;p25"/>
          <p:cNvSpPr txBox="1"/>
          <p:nvPr/>
        </p:nvSpPr>
        <p:spPr>
          <a:xfrm>
            <a:off x="559837" y="1851587"/>
            <a:ext cx="5374432" cy="923299"/>
          </a:xfrm>
          <a:prstGeom prst="rect">
            <a:avLst/>
          </a:prstGeom>
          <a:noFill/>
          <a:ln>
            <a:noFill/>
          </a:ln>
        </p:spPr>
        <p:txBody>
          <a:bodyPr spcFirstLastPara="1" wrap="square" lIns="91425" tIns="91425" rIns="91425" bIns="91425" anchor="t" anchorCtr="0">
            <a:spAutoFit/>
          </a:bodyPr>
          <a:lstStyle/>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600" b="1" dirty="0">
                <a:latin typeface="Calibri" panose="020F0502020204030204"/>
                <a:ea typeface="Calibri" panose="020F0502020204030204"/>
                <a:cs typeface="Calibri" panose="020F0502020204030204"/>
                <a:sym typeface="Calibri" panose="020F0502020204030204"/>
              </a:rPr>
              <a:t>Missing Values: </a:t>
            </a:r>
            <a:r>
              <a:rPr lang="en-US" sz="1600" dirty="0">
                <a:latin typeface="Calibri" panose="020F0502020204030204"/>
                <a:ea typeface="Calibri" panose="020F0502020204030204"/>
                <a:cs typeface="Calibri" panose="020F0502020204030204"/>
                <a:sym typeface="Calibri" panose="020F0502020204030204"/>
              </a:rPr>
              <a:t>Formulation (653 missing values), </a:t>
            </a:r>
            <a:r>
              <a:rPr lang="en-US" sz="1600" dirty="0" err="1">
                <a:latin typeface="Calibri" panose="020F0502020204030204"/>
                <a:ea typeface="Calibri" panose="020F0502020204030204"/>
                <a:cs typeface="Calibri" panose="020F0502020204030204"/>
                <a:sym typeface="Calibri" panose="020F0502020204030204"/>
              </a:rPr>
              <a:t>DrugName</a:t>
            </a:r>
            <a:r>
              <a:rPr lang="en-US" sz="1600" dirty="0">
                <a:latin typeface="Calibri" panose="020F0502020204030204"/>
                <a:ea typeface="Calibri" panose="020F0502020204030204"/>
                <a:cs typeface="Calibri" panose="020F0502020204030204"/>
                <a:sym typeface="Calibri" panose="020F0502020204030204"/>
              </a:rPr>
              <a:t> (1668 missing values), </a:t>
            </a:r>
            <a:r>
              <a:rPr lang="en-US" sz="1600" dirty="0" err="1">
                <a:latin typeface="Calibri" panose="020F0502020204030204"/>
                <a:ea typeface="Calibri" panose="020F0502020204030204"/>
                <a:cs typeface="Calibri" panose="020F0502020204030204"/>
                <a:sym typeface="Calibri" panose="020F0502020204030204"/>
              </a:rPr>
              <a:t>SubCat</a:t>
            </a:r>
            <a:r>
              <a:rPr lang="en-US" sz="1600" dirty="0">
                <a:latin typeface="Calibri" panose="020F0502020204030204"/>
                <a:ea typeface="Calibri" panose="020F0502020204030204"/>
                <a:cs typeface="Calibri" panose="020F0502020204030204"/>
                <a:sym typeface="Calibri" panose="020F0502020204030204"/>
              </a:rPr>
              <a:t> (1668 missing values), and SubCat1 (1692 missing values).</a:t>
            </a:r>
            <a:endParaRPr sz="1600" i="0" u="none" strike="noStrike" cap="none" dirty="0">
              <a:solidFill>
                <a:srgbClr val="000000"/>
              </a:solidFill>
              <a:latin typeface="Calibri"/>
              <a:ea typeface="Calibri"/>
              <a:cs typeface="Calibri"/>
              <a:sym typeface="Calibri"/>
            </a:endParaRPr>
          </a:p>
        </p:txBody>
      </p:sp>
      <p:pic>
        <p:nvPicPr>
          <p:cNvPr id="118" name="Google Shape;118;p25"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119" name="Google Shape;119;p25"/>
          <p:cNvSpPr/>
          <p:nvPr/>
        </p:nvSpPr>
        <p:spPr>
          <a:xfrm>
            <a:off x="559838"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0" name="Google Shape;120;p25"/>
          <p:cNvSpPr/>
          <p:nvPr/>
        </p:nvSpPr>
        <p:spPr>
          <a:xfrm>
            <a:off x="6187475"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1" name="Google Shape;121;p25"/>
          <p:cNvSpPr txBox="1"/>
          <p:nvPr/>
        </p:nvSpPr>
        <p:spPr>
          <a:xfrm>
            <a:off x="559838" y="1181100"/>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Statistical Insights</a:t>
            </a:r>
            <a:endParaRPr sz="1400" b="1" i="0" u="sng" strike="noStrike" cap="none">
              <a:solidFill>
                <a:srgbClr val="000000"/>
              </a:solidFill>
              <a:latin typeface="Arial"/>
              <a:ea typeface="Arial"/>
              <a:cs typeface="Arial"/>
              <a:sym typeface="Arial"/>
            </a:endParaRPr>
          </a:p>
        </p:txBody>
      </p:sp>
      <p:sp>
        <p:nvSpPr>
          <p:cNvPr id="122" name="Google Shape;122;p25"/>
          <p:cNvSpPr txBox="1"/>
          <p:nvPr/>
        </p:nvSpPr>
        <p:spPr>
          <a:xfrm>
            <a:off x="6187475" y="1175021"/>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Business Insights</a:t>
            </a:r>
            <a:endParaRPr sz="1400" b="1" i="0" u="sng"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7E1E696F-2163-4609-F5CD-280CB9938331}"/>
              </a:ext>
            </a:extLst>
          </p:cNvPr>
          <p:cNvSpPr txBox="1"/>
          <p:nvPr/>
        </p:nvSpPr>
        <p:spPr>
          <a:xfrm>
            <a:off x="559837" y="3128257"/>
            <a:ext cx="5374432" cy="584775"/>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Missing Value (%): </a:t>
            </a:r>
            <a:r>
              <a:rPr lang="en-US" sz="1600" dirty="0">
                <a:latin typeface="Calibri" panose="020F0502020204030204"/>
                <a:ea typeface="Calibri" panose="020F0502020204030204"/>
                <a:cs typeface="Calibri" panose="020F0502020204030204"/>
                <a:sym typeface="Calibri" panose="020F0502020204030204"/>
              </a:rPr>
              <a:t>Formulation (4.59), </a:t>
            </a:r>
            <a:r>
              <a:rPr lang="en-US" sz="1600" dirty="0" err="1">
                <a:latin typeface="Calibri" panose="020F0502020204030204"/>
                <a:ea typeface="Calibri" panose="020F0502020204030204"/>
                <a:cs typeface="Calibri" panose="020F0502020204030204"/>
                <a:sym typeface="Calibri" panose="020F0502020204030204"/>
              </a:rPr>
              <a:t>DrugName</a:t>
            </a:r>
            <a:r>
              <a:rPr lang="en-US" sz="1600" dirty="0">
                <a:latin typeface="Calibri" panose="020F0502020204030204"/>
                <a:ea typeface="Calibri" panose="020F0502020204030204"/>
                <a:cs typeface="Calibri" panose="020F0502020204030204"/>
                <a:sym typeface="Calibri" panose="020F0502020204030204"/>
              </a:rPr>
              <a:t> (11.73), </a:t>
            </a:r>
            <a:r>
              <a:rPr lang="en-US" sz="1600" dirty="0" err="1">
                <a:latin typeface="Calibri" panose="020F0502020204030204"/>
                <a:ea typeface="Calibri" panose="020F0502020204030204"/>
                <a:cs typeface="Calibri" panose="020F0502020204030204"/>
                <a:sym typeface="Calibri" panose="020F0502020204030204"/>
              </a:rPr>
              <a:t>SubCat</a:t>
            </a:r>
            <a:r>
              <a:rPr lang="en-US" sz="1600" dirty="0">
                <a:latin typeface="Calibri" panose="020F0502020204030204"/>
                <a:ea typeface="Calibri" panose="020F0502020204030204"/>
                <a:cs typeface="Calibri" panose="020F0502020204030204"/>
                <a:sym typeface="Calibri" panose="020F0502020204030204"/>
              </a:rPr>
              <a:t> (11.73), and SubCat1 (11.90).</a:t>
            </a:r>
            <a:endParaRPr lang="en-IN" sz="16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68775169-5246-5DB4-7DC3-A37CDF545402}"/>
              </a:ext>
            </a:extLst>
          </p:cNvPr>
          <p:cNvSpPr txBox="1"/>
          <p:nvPr/>
        </p:nvSpPr>
        <p:spPr>
          <a:xfrm>
            <a:off x="559838" y="4229549"/>
            <a:ext cx="5374431" cy="1569660"/>
          </a:xfrm>
          <a:prstGeom prst="rect">
            <a:avLst/>
          </a:prstGeom>
          <a:noFill/>
        </p:spPr>
        <p:txBody>
          <a:bodyPr wrap="square" rtlCol="0">
            <a:spAutoFit/>
          </a:bodyPr>
          <a:lstStyle/>
          <a:p>
            <a:pPr marL="342900" indent="-34290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Unique Values: </a:t>
            </a:r>
          </a:p>
          <a:p>
            <a:endParaRPr lang="en-US" sz="1600" b="1"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Formulation</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a:latin typeface="Calibri" panose="020F0502020204030204" charset="0"/>
                <a:cs typeface="Calibri" panose="020F0502020204030204" charset="0"/>
              </a:rPr>
              <a:t>'IV FLUIDS, ELECTROLYTES, TPN’, 'INJECTIONS’, 'TABLETS &amp; CAPSULES’</a:t>
            </a:r>
            <a:r>
              <a:rPr lang="en-US" sz="1600" dirty="0">
                <a:latin typeface="Calibri" panose="020F0502020204030204" pitchFamily="34" charset="0"/>
                <a:ea typeface="Calibri" panose="020F0502020204030204" pitchFamily="34" charset="0"/>
                <a:cs typeface="Calibri" panose="020F0502020204030204" pitchFamily="34" charset="0"/>
              </a:rPr>
              <a:t>)</a:t>
            </a:r>
          </a:p>
          <a:p>
            <a:r>
              <a:rPr lang="en-US" sz="1600" b="1" dirty="0">
                <a:latin typeface="Calibri" panose="020F0502020204030204" pitchFamily="34" charset="0"/>
                <a:ea typeface="Calibri" panose="020F0502020204030204" pitchFamily="34" charset="0"/>
                <a:cs typeface="Calibri" panose="020F0502020204030204" pitchFamily="34" charset="0"/>
              </a:rPr>
              <a:t>Subcat1</a:t>
            </a:r>
            <a:r>
              <a:rPr lang="en-US" sz="1600" dirty="0">
                <a:latin typeface="Calibri" panose="020F0502020204030204" pitchFamily="34" charset="0"/>
                <a:ea typeface="Calibri" panose="020F0502020204030204" pitchFamily="34" charset="0"/>
                <a:cs typeface="Calibri" panose="020F0502020204030204" pitchFamily="34" charset="0"/>
              </a:rPr>
              <a:t> ('NUTRITIONAL SUPPLEMENTS', 'OINTMENTS, CREAMS &amp; GELS', 'SPRAY', 'POWDER', 'TABLETS &amp; CAPSULES’)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4B2362E7-23D4-6DA7-7D32-E537BA3B4A87}"/>
              </a:ext>
            </a:extLst>
          </p:cNvPr>
          <p:cNvSpPr txBox="1"/>
          <p:nvPr/>
        </p:nvSpPr>
        <p:spPr>
          <a:xfrm>
            <a:off x="6187474" y="1851587"/>
            <a:ext cx="5374434" cy="1046440"/>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Calibri" panose="020F0502020204030204" charset="0"/>
                <a:cs typeface="Calibri" panose="020F0502020204030204" charset="0"/>
              </a:rPr>
              <a:t>Look into the reasons behind lower sales months (February and June) to understand if there are any specific factors affecting demand.</a:t>
            </a:r>
          </a:p>
          <a:p>
            <a:pPr marL="285750" indent="-285750">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id="{EAC36340-6151-7B3B-FC98-B7D5B63D5FFD}"/>
              </a:ext>
            </a:extLst>
          </p:cNvPr>
          <p:cNvSpPr txBox="1"/>
          <p:nvPr/>
        </p:nvSpPr>
        <p:spPr>
          <a:xfrm>
            <a:off x="6187475" y="3128257"/>
            <a:ext cx="5374433" cy="800219"/>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Calibri" panose="020F0502020204030204" charset="0"/>
                <a:cs typeface="Calibri" panose="020F0502020204030204" charset="0"/>
              </a:rPr>
              <a:t>Investigate the reasons behind high return rates in certain months. </a:t>
            </a:r>
          </a:p>
          <a:p>
            <a:pPr marL="285750"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CBB01735-02BB-09A0-DC2F-0D1EA00AB36D}"/>
              </a:ext>
            </a:extLst>
          </p:cNvPr>
          <p:cNvSpPr txBox="1"/>
          <p:nvPr/>
        </p:nvSpPr>
        <p:spPr>
          <a:xfrm>
            <a:off x="6187475" y="4229549"/>
            <a:ext cx="5374433" cy="1538883"/>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Calibri" panose="020F0502020204030204" charset="0"/>
                <a:cs typeface="Calibri" panose="020F0502020204030204" charset="0"/>
              </a:rPr>
              <a:t>Focus on promoting high-selling drugname,subcat,subcat1 analyzing factors contributing to their success. Explore opportunities to expand sales channels or target new customer segments to increase overall sales.</a:t>
            </a:r>
          </a:p>
          <a:p>
            <a:pPr marL="285750" indent="-285750">
              <a:buFont typeface="Arial" panose="020B0604020202020204" pitchFamily="34" charset="0"/>
              <a:buChar char="•"/>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6;p25">
            <a:extLst>
              <a:ext uri="{FF2B5EF4-FFF2-40B4-BE49-F238E27FC236}">
                <a16:creationId xmlns:a16="http://schemas.microsoft.com/office/drawing/2014/main" id="{53FC362E-F276-49CA-7FCD-A7E129C14D8C}"/>
              </a:ext>
            </a:extLst>
          </p:cNvPr>
          <p:cNvSpPr txBox="1"/>
          <p:nvPr/>
        </p:nvSpPr>
        <p:spPr>
          <a:xfrm>
            <a:off x="248194" y="1181100"/>
            <a:ext cx="10920095" cy="3839845"/>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sz="1800" b="1" dirty="0">
                <a:latin typeface="Calibri" panose="020F0502020204030204" charset="0"/>
                <a:ea typeface="Calibri" panose="020F0502020204030204"/>
                <a:cs typeface="Calibri" panose="020F0502020204030204" charset="0"/>
                <a:sym typeface="Calibri" panose="020F0502020204030204"/>
              </a:rPr>
              <a:t>The </a:t>
            </a:r>
            <a:r>
              <a:rPr sz="1800" b="1" dirty="0" err="1">
                <a:latin typeface="Calibri" panose="020F0502020204030204" charset="0"/>
                <a:ea typeface="Calibri" panose="020F0502020204030204"/>
                <a:cs typeface="Calibri" panose="020F0502020204030204" charset="0"/>
                <a:sym typeface="Calibri" panose="020F0502020204030204"/>
              </a:rPr>
              <a:t>medical_dataset</a:t>
            </a:r>
            <a:r>
              <a:rPr sz="1800" b="1" dirty="0">
                <a:latin typeface="Calibri" panose="020F0502020204030204" charset="0"/>
                <a:ea typeface="Calibri" panose="020F0502020204030204"/>
                <a:cs typeface="Calibri" panose="020F0502020204030204" charset="0"/>
                <a:sym typeface="Calibri" panose="020F0502020204030204"/>
              </a:rPr>
              <a:t> comprises 14,218 records and includes essential columns such as </a:t>
            </a:r>
            <a:r>
              <a:rPr sz="1800" b="1" dirty="0" err="1">
                <a:latin typeface="Calibri" panose="020F0502020204030204" charset="0"/>
                <a:ea typeface="Calibri" panose="020F0502020204030204"/>
                <a:cs typeface="Calibri" panose="020F0502020204030204" charset="0"/>
                <a:sym typeface="Calibri" panose="020F0502020204030204"/>
              </a:rPr>
              <a:t>Typeofsales</a:t>
            </a:r>
            <a:r>
              <a:rPr sz="1800" b="1" dirty="0">
                <a:latin typeface="Calibri" panose="020F0502020204030204" charset="0"/>
                <a:ea typeface="Calibri" panose="020F0502020204030204"/>
                <a:cs typeface="Calibri" panose="020F0502020204030204" charset="0"/>
                <a:sym typeface="Calibri" panose="020F0502020204030204"/>
              </a:rPr>
              <a:t>, </a:t>
            </a:r>
            <a:r>
              <a:rPr sz="1800" b="1" dirty="0" err="1">
                <a:latin typeface="Calibri" panose="020F0502020204030204" charset="0"/>
                <a:ea typeface="Calibri" panose="020F0502020204030204"/>
                <a:cs typeface="Calibri" panose="020F0502020204030204" charset="0"/>
                <a:sym typeface="Calibri" panose="020F0502020204030204"/>
              </a:rPr>
              <a:t>Patient_ID</a:t>
            </a:r>
            <a:r>
              <a:rPr sz="1800" b="1" dirty="0">
                <a:latin typeface="Calibri" panose="020F0502020204030204" charset="0"/>
                <a:ea typeface="Calibri" panose="020F0502020204030204"/>
                <a:cs typeface="Calibri" panose="020F0502020204030204" charset="0"/>
                <a:sym typeface="Calibri" panose="020F0502020204030204"/>
              </a:rPr>
              <a:t>, </a:t>
            </a:r>
            <a:r>
              <a:rPr sz="1800" b="1" dirty="0" err="1">
                <a:latin typeface="Calibri" panose="020F0502020204030204" charset="0"/>
                <a:ea typeface="Calibri" panose="020F0502020204030204"/>
                <a:cs typeface="Calibri" panose="020F0502020204030204" charset="0"/>
                <a:sym typeface="Calibri" panose="020F0502020204030204"/>
              </a:rPr>
              <a:t>Specialisation</a:t>
            </a:r>
            <a:r>
              <a:rPr sz="1800" b="1" dirty="0">
                <a:latin typeface="Calibri" panose="020F0502020204030204" charset="0"/>
                <a:ea typeface="Calibri" panose="020F0502020204030204"/>
                <a:cs typeface="Calibri" panose="020F0502020204030204" charset="0"/>
                <a:sym typeface="Calibri" panose="020F0502020204030204"/>
              </a:rPr>
              <a:t>, Dept, </a:t>
            </a:r>
            <a:r>
              <a:rPr sz="1800" b="1" dirty="0" err="1">
                <a:latin typeface="Calibri" panose="020F0502020204030204" charset="0"/>
                <a:ea typeface="Calibri" panose="020F0502020204030204"/>
                <a:cs typeface="Calibri" panose="020F0502020204030204" charset="0"/>
                <a:sym typeface="Calibri" panose="020F0502020204030204"/>
              </a:rPr>
              <a:t>Dateofbill</a:t>
            </a:r>
            <a:r>
              <a:rPr sz="1800" b="1" dirty="0">
                <a:latin typeface="Calibri" panose="020F0502020204030204" charset="0"/>
                <a:ea typeface="Calibri" panose="020F0502020204030204"/>
                <a:cs typeface="Calibri" panose="020F0502020204030204" charset="0"/>
                <a:sym typeface="Calibri" panose="020F0502020204030204"/>
              </a:rPr>
              <a:t>, Quantity, </a:t>
            </a:r>
            <a:r>
              <a:rPr sz="1800" b="1" dirty="0" err="1">
                <a:latin typeface="Calibri" panose="020F0502020204030204" charset="0"/>
                <a:ea typeface="Calibri" panose="020F0502020204030204"/>
                <a:cs typeface="Calibri" panose="020F0502020204030204" charset="0"/>
                <a:sym typeface="Calibri" panose="020F0502020204030204"/>
              </a:rPr>
              <a:t>ReturnQuantity</a:t>
            </a:r>
            <a:r>
              <a:rPr sz="1800" b="1" dirty="0">
                <a:latin typeface="Calibri" panose="020F0502020204030204" charset="0"/>
                <a:ea typeface="Calibri" panose="020F0502020204030204"/>
                <a:cs typeface="Calibri" panose="020F0502020204030204" charset="0"/>
                <a:sym typeface="Calibri" panose="020F0502020204030204"/>
              </a:rPr>
              <a:t>, </a:t>
            </a:r>
            <a:r>
              <a:rPr sz="1800" b="1" dirty="0" err="1">
                <a:latin typeface="Calibri" panose="020F0502020204030204" charset="0"/>
                <a:ea typeface="Calibri" panose="020F0502020204030204"/>
                <a:cs typeface="Calibri" panose="020F0502020204030204" charset="0"/>
                <a:sym typeface="Calibri" panose="020F0502020204030204"/>
              </a:rPr>
              <a:t>Final_Cost</a:t>
            </a:r>
            <a:r>
              <a:rPr sz="1800" b="1" dirty="0">
                <a:latin typeface="Calibri" panose="020F0502020204030204" charset="0"/>
                <a:ea typeface="Calibri" panose="020F0502020204030204"/>
                <a:cs typeface="Calibri" panose="020F0502020204030204" charset="0"/>
                <a:sym typeface="Calibri" panose="020F0502020204030204"/>
              </a:rPr>
              <a:t>, </a:t>
            </a:r>
            <a:r>
              <a:rPr sz="1800" b="1" dirty="0" err="1">
                <a:latin typeface="Calibri" panose="020F0502020204030204" charset="0"/>
                <a:ea typeface="Calibri" panose="020F0502020204030204"/>
                <a:cs typeface="Calibri" panose="020F0502020204030204" charset="0"/>
                <a:sym typeface="Calibri" panose="020F0502020204030204"/>
              </a:rPr>
              <a:t>Final_Sales</a:t>
            </a:r>
            <a:r>
              <a:rPr sz="1800" b="1" dirty="0">
                <a:latin typeface="Calibri" panose="020F0502020204030204" charset="0"/>
                <a:ea typeface="Calibri" panose="020F0502020204030204"/>
                <a:cs typeface="Calibri" panose="020F0502020204030204" charset="0"/>
                <a:sym typeface="Calibri" panose="020F0502020204030204"/>
              </a:rPr>
              <a:t>, </a:t>
            </a:r>
            <a:r>
              <a:rPr sz="1800" b="1" dirty="0" err="1">
                <a:latin typeface="Calibri" panose="020F0502020204030204" charset="0"/>
                <a:ea typeface="Calibri" panose="020F0502020204030204"/>
                <a:cs typeface="Calibri" panose="020F0502020204030204" charset="0"/>
                <a:sym typeface="Calibri" panose="020F0502020204030204"/>
              </a:rPr>
              <a:t>RtnMRP</a:t>
            </a:r>
            <a:r>
              <a:rPr sz="1800" b="1" dirty="0">
                <a:latin typeface="Calibri" panose="020F0502020204030204" charset="0"/>
                <a:ea typeface="Calibri" panose="020F0502020204030204"/>
                <a:cs typeface="Calibri" panose="020F0502020204030204" charset="0"/>
                <a:sym typeface="Calibri" panose="020F0502020204030204"/>
              </a:rPr>
              <a:t>, Formulation, </a:t>
            </a:r>
            <a:r>
              <a:rPr sz="1800" b="1" dirty="0" err="1">
                <a:latin typeface="Calibri" panose="020F0502020204030204" charset="0"/>
                <a:ea typeface="Calibri" panose="020F0502020204030204"/>
                <a:cs typeface="Calibri" panose="020F0502020204030204" charset="0"/>
                <a:sym typeface="Calibri" panose="020F0502020204030204"/>
              </a:rPr>
              <a:t>DrugName</a:t>
            </a:r>
            <a:r>
              <a:rPr sz="1800" b="1" dirty="0">
                <a:latin typeface="Calibri" panose="020F0502020204030204" charset="0"/>
                <a:ea typeface="Calibri" panose="020F0502020204030204"/>
                <a:cs typeface="Calibri" panose="020F0502020204030204" charset="0"/>
                <a:sym typeface="Calibri" panose="020F0502020204030204"/>
              </a:rPr>
              <a:t>, </a:t>
            </a:r>
            <a:r>
              <a:rPr sz="1800" b="1" dirty="0" err="1">
                <a:latin typeface="Calibri" panose="020F0502020204030204" charset="0"/>
                <a:ea typeface="Calibri" panose="020F0502020204030204"/>
                <a:cs typeface="Calibri" panose="020F0502020204030204" charset="0"/>
                <a:sym typeface="Calibri" panose="020F0502020204030204"/>
              </a:rPr>
              <a:t>SubCat</a:t>
            </a:r>
            <a:r>
              <a:rPr sz="1800" b="1" dirty="0">
                <a:latin typeface="Calibri" panose="020F0502020204030204" charset="0"/>
                <a:ea typeface="Calibri" panose="020F0502020204030204"/>
                <a:cs typeface="Calibri" panose="020F0502020204030204" charset="0"/>
                <a:sym typeface="Calibri" panose="020F0502020204030204"/>
              </a:rPr>
              <a:t>, and SubCat1.</a:t>
            </a:r>
          </a:p>
          <a:p>
            <a:pPr marL="0" lvl="0" indent="0" algn="l" rtl="0">
              <a:spcBef>
                <a:spcPts val="0"/>
              </a:spcBef>
              <a:spcAft>
                <a:spcPts val="0"/>
              </a:spcAft>
              <a:buFont typeface="Arial" panose="020B0604020202020204" pitchFamily="34" charset="0"/>
              <a:buNone/>
            </a:pPr>
            <a:endParaRPr sz="1800" b="1" dirty="0">
              <a:latin typeface="Calibri" panose="020F0502020204030204" charset="0"/>
              <a:ea typeface="Calibri" panose="020F0502020204030204"/>
              <a:cs typeface="Calibri" panose="020F0502020204030204" charset="0"/>
              <a:sym typeface="Calibri" panose="020F0502020204030204"/>
            </a:endParaRPr>
          </a:p>
          <a:p>
            <a:pPr marL="0" lvl="0" indent="0" algn="l" rtl="0">
              <a:spcBef>
                <a:spcPts val="0"/>
              </a:spcBef>
              <a:spcAft>
                <a:spcPts val="0"/>
              </a:spcAft>
              <a:buFont typeface="Arial" panose="020B0604020202020204" pitchFamily="34" charset="0"/>
              <a:buNone/>
            </a:pPr>
            <a:endParaRPr sz="1800" b="1" dirty="0">
              <a:latin typeface="Calibri" panose="020F0502020204030204" charset="0"/>
              <a:ea typeface="Calibri" panose="020F0502020204030204"/>
              <a:cs typeface="Calibri" panose="020F0502020204030204" charset="0"/>
              <a:sym typeface="Calibri" panose="020F0502020204030204"/>
            </a:endParaRPr>
          </a:p>
          <a:p>
            <a:pPr marL="285750" lvl="0" indent="-285750" algn="l" rtl="0">
              <a:spcBef>
                <a:spcPts val="0"/>
              </a:spcBef>
              <a:spcAft>
                <a:spcPts val="0"/>
              </a:spcAft>
              <a:buFont typeface="Arial" panose="020B0604020202020204" pitchFamily="34" charset="0"/>
              <a:buChar char="•"/>
            </a:pPr>
            <a:r>
              <a:rPr sz="1800" b="1" dirty="0">
                <a:latin typeface="Calibri" panose="020F0502020204030204" charset="0"/>
                <a:ea typeface="Calibri" panose="020F0502020204030204"/>
                <a:cs typeface="Calibri" panose="020F0502020204030204" charset="0"/>
                <a:sym typeface="Calibri" panose="020F0502020204030204"/>
              </a:rPr>
              <a:t>Descriptive statistics for numeric columns (Quantity, </a:t>
            </a:r>
            <a:r>
              <a:rPr sz="1800" b="1" dirty="0" err="1">
                <a:latin typeface="Calibri" panose="020F0502020204030204" charset="0"/>
                <a:ea typeface="Calibri" panose="020F0502020204030204"/>
                <a:cs typeface="Calibri" panose="020F0502020204030204" charset="0"/>
                <a:sym typeface="Calibri" panose="020F0502020204030204"/>
              </a:rPr>
              <a:t>ReturnQuantity</a:t>
            </a:r>
            <a:r>
              <a:rPr sz="1800" b="1" dirty="0">
                <a:latin typeface="Calibri" panose="020F0502020204030204" charset="0"/>
                <a:ea typeface="Calibri" panose="020F0502020204030204"/>
                <a:cs typeface="Calibri" panose="020F0502020204030204" charset="0"/>
                <a:sym typeface="Calibri" panose="020F0502020204030204"/>
              </a:rPr>
              <a:t>, </a:t>
            </a:r>
            <a:r>
              <a:rPr sz="1800" b="1" dirty="0" err="1">
                <a:latin typeface="Calibri" panose="020F0502020204030204" charset="0"/>
                <a:ea typeface="Calibri" panose="020F0502020204030204"/>
                <a:cs typeface="Calibri" panose="020F0502020204030204" charset="0"/>
                <a:sym typeface="Calibri" panose="020F0502020204030204"/>
              </a:rPr>
              <a:t>Final_Cost</a:t>
            </a:r>
            <a:r>
              <a:rPr sz="1800" b="1" dirty="0">
                <a:latin typeface="Calibri" panose="020F0502020204030204" charset="0"/>
                <a:ea typeface="Calibri" panose="020F0502020204030204"/>
                <a:cs typeface="Calibri" panose="020F0502020204030204" charset="0"/>
                <a:sym typeface="Calibri" panose="020F0502020204030204"/>
              </a:rPr>
              <a:t>, </a:t>
            </a:r>
            <a:r>
              <a:rPr sz="1800" b="1" dirty="0" err="1">
                <a:latin typeface="Calibri" panose="020F0502020204030204" charset="0"/>
                <a:ea typeface="Calibri" panose="020F0502020204030204"/>
                <a:cs typeface="Calibri" panose="020F0502020204030204" charset="0"/>
                <a:sym typeface="Calibri" panose="020F0502020204030204"/>
              </a:rPr>
              <a:t>Final_Sales</a:t>
            </a:r>
            <a:r>
              <a:rPr sz="1800" b="1" dirty="0">
                <a:latin typeface="Calibri" panose="020F0502020204030204" charset="0"/>
                <a:ea typeface="Calibri" panose="020F0502020204030204"/>
                <a:cs typeface="Calibri" panose="020F0502020204030204" charset="0"/>
                <a:sym typeface="Calibri" panose="020F0502020204030204"/>
              </a:rPr>
              <a:t>, </a:t>
            </a:r>
            <a:r>
              <a:rPr sz="1800" b="1" dirty="0" err="1">
                <a:latin typeface="Calibri" panose="020F0502020204030204" charset="0"/>
                <a:ea typeface="Calibri" panose="020F0502020204030204"/>
                <a:cs typeface="Calibri" panose="020F0502020204030204" charset="0"/>
                <a:sym typeface="Calibri" panose="020F0502020204030204"/>
              </a:rPr>
              <a:t>RtnMRP</a:t>
            </a:r>
            <a:r>
              <a:rPr sz="1800" b="1" dirty="0">
                <a:latin typeface="Calibri" panose="020F0502020204030204" charset="0"/>
                <a:ea typeface="Calibri" panose="020F0502020204030204"/>
                <a:cs typeface="Calibri" panose="020F0502020204030204" charset="0"/>
                <a:sym typeface="Calibri" panose="020F0502020204030204"/>
              </a:rPr>
              <a:t>) like mean, median, variance, standard deviation, range, skewness, and kurtosis provide insights into distribution and variability, aiding in inventory planning and risk assessment. Meanwhile, mode for categorical columns (</a:t>
            </a:r>
            <a:r>
              <a:rPr sz="1800" b="1" dirty="0" err="1">
                <a:latin typeface="Calibri" panose="020F0502020204030204" charset="0"/>
                <a:ea typeface="Calibri" panose="020F0502020204030204"/>
                <a:cs typeface="Calibri" panose="020F0502020204030204" charset="0"/>
                <a:sym typeface="Calibri" panose="020F0502020204030204"/>
              </a:rPr>
              <a:t>Typeofsales</a:t>
            </a:r>
            <a:r>
              <a:rPr sz="1800" b="1" dirty="0">
                <a:latin typeface="Calibri" panose="020F0502020204030204" charset="0"/>
                <a:ea typeface="Calibri" panose="020F0502020204030204"/>
                <a:cs typeface="Calibri" panose="020F0502020204030204" charset="0"/>
                <a:sym typeface="Calibri" panose="020F0502020204030204"/>
              </a:rPr>
              <a:t>, </a:t>
            </a:r>
            <a:r>
              <a:rPr sz="1800" b="1" dirty="0" err="1">
                <a:latin typeface="Calibri" panose="020F0502020204030204" charset="0"/>
                <a:ea typeface="Calibri" panose="020F0502020204030204"/>
                <a:cs typeface="Calibri" panose="020F0502020204030204" charset="0"/>
                <a:sym typeface="Calibri" panose="020F0502020204030204"/>
              </a:rPr>
              <a:t>Specialisation</a:t>
            </a:r>
            <a:r>
              <a:rPr sz="1800" b="1" dirty="0">
                <a:latin typeface="Calibri" panose="020F0502020204030204" charset="0"/>
                <a:ea typeface="Calibri" panose="020F0502020204030204"/>
                <a:cs typeface="Calibri" panose="020F0502020204030204" charset="0"/>
                <a:sym typeface="Calibri" panose="020F0502020204030204"/>
              </a:rPr>
              <a:t>, Dept, Formulation, </a:t>
            </a:r>
            <a:r>
              <a:rPr sz="1800" b="1" dirty="0" err="1">
                <a:latin typeface="Calibri" panose="020F0502020204030204" charset="0"/>
                <a:ea typeface="Calibri" panose="020F0502020204030204"/>
                <a:cs typeface="Calibri" panose="020F0502020204030204" charset="0"/>
                <a:sym typeface="Calibri" panose="020F0502020204030204"/>
              </a:rPr>
              <a:t>DrugName</a:t>
            </a:r>
            <a:r>
              <a:rPr sz="1800" b="1" dirty="0">
                <a:latin typeface="Calibri" panose="020F0502020204030204" charset="0"/>
                <a:ea typeface="Calibri" panose="020F0502020204030204"/>
                <a:cs typeface="Calibri" panose="020F0502020204030204" charset="0"/>
                <a:sym typeface="Calibri" panose="020F0502020204030204"/>
              </a:rPr>
              <a:t>, </a:t>
            </a:r>
            <a:r>
              <a:rPr sz="1800" b="1" dirty="0" err="1">
                <a:latin typeface="Calibri" panose="020F0502020204030204" charset="0"/>
                <a:ea typeface="Calibri" panose="020F0502020204030204"/>
                <a:cs typeface="Calibri" panose="020F0502020204030204" charset="0"/>
                <a:sym typeface="Calibri" panose="020F0502020204030204"/>
              </a:rPr>
              <a:t>SubCat</a:t>
            </a:r>
            <a:r>
              <a:rPr sz="1800" b="1" dirty="0">
                <a:latin typeface="Calibri" panose="020F0502020204030204" charset="0"/>
                <a:ea typeface="Calibri" panose="020F0502020204030204"/>
                <a:cs typeface="Calibri" panose="020F0502020204030204" charset="0"/>
                <a:sym typeface="Calibri" panose="020F0502020204030204"/>
              </a:rPr>
              <a:t>, SubCat1) offers insights into common types, specializations, formulations, and drug categories, guiding procurement and inventory categorization decisions.</a:t>
            </a:r>
            <a:endParaRPr sz="1800" dirty="0">
              <a:latin typeface="Calibri" panose="020F0502020204030204" charset="0"/>
              <a:ea typeface="Calibri" panose="020F0502020204030204"/>
              <a:cs typeface="Calibri" panose="020F0502020204030204" charset="0"/>
              <a:sym typeface="Calibri" panose="020F0502020204030204"/>
            </a:endParaRPr>
          </a:p>
          <a:p>
            <a:pPr marL="0" lvl="0" indent="0" algn="l" rtl="0">
              <a:spcBef>
                <a:spcPts val="0"/>
              </a:spcBef>
              <a:spcAft>
                <a:spcPts val="0"/>
              </a:spcAft>
              <a:buNone/>
            </a:pPr>
            <a:endParaRPr sz="1800" dirty="0">
              <a:latin typeface="Calibri" panose="020F0502020204030204" charset="0"/>
              <a:ea typeface="Calibri" panose="020F0502020204030204"/>
              <a:cs typeface="Calibri" panose="020F0502020204030204" charset="0"/>
              <a:sym typeface="Calibri" panose="020F0502020204030204"/>
            </a:endParaRPr>
          </a:p>
        </p:txBody>
      </p:sp>
      <p:sp>
        <p:nvSpPr>
          <p:cNvPr id="4" name="Google Shape;112;p25">
            <a:extLst>
              <a:ext uri="{FF2B5EF4-FFF2-40B4-BE49-F238E27FC236}">
                <a16:creationId xmlns:a16="http://schemas.microsoft.com/office/drawing/2014/main" id="{29B843B1-0486-1B03-07C9-35BBE5DC4107}"/>
              </a:ext>
            </a:extLst>
          </p:cNvPr>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pic>
        <p:nvPicPr>
          <p:cNvPr id="5" name="Google Shape;118;p25" descr="360DigiTMG Reviews - 52 Reviews of 360digitmg.com | Sitejabber">
            <a:extLst>
              <a:ext uri="{FF2B5EF4-FFF2-40B4-BE49-F238E27FC236}">
                <a16:creationId xmlns:a16="http://schemas.microsoft.com/office/drawing/2014/main" id="{AF5B707E-4492-F7C2-95AB-243CE16DC2DC}"/>
              </a:ext>
            </a:extLst>
          </p:cNvPr>
          <p:cNvPicPr preferRelativeResize="0"/>
          <p:nvPr/>
        </p:nvPicPr>
        <p:blipFill rotWithShape="1">
          <a:blip r:embed="rId2">
            <a:alphaModFix/>
          </a:blip>
          <a:srcRect/>
          <a:stretch/>
        </p:blipFill>
        <p:spPr>
          <a:xfrm>
            <a:off x="9751545" y="5952931"/>
            <a:ext cx="2277039" cy="808338"/>
          </a:xfrm>
          <a:prstGeom prst="rect">
            <a:avLst/>
          </a:prstGeom>
          <a:noFill/>
          <a:ln>
            <a:noFill/>
          </a:ln>
        </p:spPr>
      </p:pic>
    </p:spTree>
    <p:extLst>
      <p:ext uri="{BB962C8B-B14F-4D97-AF65-F5344CB8AC3E}">
        <p14:creationId xmlns:p14="http://schemas.microsoft.com/office/powerpoint/2010/main" val="938135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2;p25">
            <a:extLst>
              <a:ext uri="{FF2B5EF4-FFF2-40B4-BE49-F238E27FC236}">
                <a16:creationId xmlns:a16="http://schemas.microsoft.com/office/drawing/2014/main" id="{106CD972-3098-28CC-3405-DC1D88A77274}"/>
              </a:ext>
            </a:extLst>
          </p:cNvPr>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graphicFrame>
        <p:nvGraphicFramePr>
          <p:cNvPr id="4" name="Table 3">
            <a:extLst>
              <a:ext uri="{FF2B5EF4-FFF2-40B4-BE49-F238E27FC236}">
                <a16:creationId xmlns:a16="http://schemas.microsoft.com/office/drawing/2014/main" id="{AA55D452-F0CA-43B6-8161-6114A768BC55}"/>
              </a:ext>
            </a:extLst>
          </p:cNvPr>
          <p:cNvGraphicFramePr/>
          <p:nvPr/>
        </p:nvGraphicFramePr>
        <p:xfrm>
          <a:off x="226060" y="992505"/>
          <a:ext cx="11485880" cy="5061585"/>
        </p:xfrm>
        <a:graphic>
          <a:graphicData uri="http://schemas.openxmlformats.org/drawingml/2006/table">
            <a:tbl>
              <a:tblPr firstRow="1" bandRow="1">
                <a:tableStyleId>{5C22544A-7EE6-4342-B048-85BDC9FD1C3A}</a:tableStyleId>
              </a:tblPr>
              <a:tblGrid>
                <a:gridCol w="1591945">
                  <a:extLst>
                    <a:ext uri="{9D8B030D-6E8A-4147-A177-3AD203B41FA5}">
                      <a16:colId xmlns:a16="http://schemas.microsoft.com/office/drawing/2014/main" val="20000"/>
                    </a:ext>
                  </a:extLst>
                </a:gridCol>
                <a:gridCol w="2411095">
                  <a:extLst>
                    <a:ext uri="{9D8B030D-6E8A-4147-A177-3AD203B41FA5}">
                      <a16:colId xmlns:a16="http://schemas.microsoft.com/office/drawing/2014/main" val="20001"/>
                    </a:ext>
                  </a:extLst>
                </a:gridCol>
                <a:gridCol w="3757930">
                  <a:extLst>
                    <a:ext uri="{9D8B030D-6E8A-4147-A177-3AD203B41FA5}">
                      <a16:colId xmlns:a16="http://schemas.microsoft.com/office/drawing/2014/main" val="20002"/>
                    </a:ext>
                  </a:extLst>
                </a:gridCol>
                <a:gridCol w="3724910">
                  <a:extLst>
                    <a:ext uri="{9D8B030D-6E8A-4147-A177-3AD203B41FA5}">
                      <a16:colId xmlns:a16="http://schemas.microsoft.com/office/drawing/2014/main" val="20003"/>
                    </a:ext>
                  </a:extLst>
                </a:gridCol>
              </a:tblGrid>
              <a:tr h="626110">
                <a:tc>
                  <a:txBody>
                    <a:bodyPr/>
                    <a:lstStyle/>
                    <a:p>
                      <a:pPr>
                        <a:buNone/>
                      </a:pPr>
                      <a:endParaRPr lang="en-US" dirty="0"/>
                    </a:p>
                  </a:txBody>
                  <a:tcPr/>
                </a:tc>
                <a:tc>
                  <a:txBody>
                    <a:bodyPr/>
                    <a:lstStyle/>
                    <a:p>
                      <a:pPr>
                        <a:buNone/>
                      </a:pPr>
                      <a:r>
                        <a:rPr lang="en-US"/>
                        <a:t>First moment  Business Decision</a:t>
                      </a:r>
                    </a:p>
                  </a:txBody>
                  <a:tcPr/>
                </a:tc>
                <a:tc>
                  <a:txBody>
                    <a:bodyPr/>
                    <a:lstStyle/>
                    <a:p>
                      <a:pPr>
                        <a:buNone/>
                      </a:pPr>
                      <a:r>
                        <a:rPr lang="en-US" sz="1400">
                          <a:sym typeface="+mn-ea"/>
                        </a:rPr>
                        <a:t>Medical Inventory Optimization Dataset (Before cleaning)</a:t>
                      </a:r>
                      <a:endParaRPr lang="en-US"/>
                    </a:p>
                  </a:txBody>
                  <a:tcPr/>
                </a:tc>
                <a:tc>
                  <a:txBody>
                    <a:bodyPr/>
                    <a:lstStyle/>
                    <a:p>
                      <a:pPr>
                        <a:buNone/>
                      </a:pPr>
                      <a:r>
                        <a:rPr lang="en-US" sz="1400">
                          <a:sym typeface="+mn-ea"/>
                        </a:rPr>
                        <a:t>Medical Inventory Optimization Dataset (After Cleaning)</a:t>
                      </a:r>
                      <a:endParaRPr lang="en-US"/>
                    </a:p>
                  </a:txBody>
                  <a:tcPr/>
                </a:tc>
                <a:extLst>
                  <a:ext uri="{0D108BD9-81ED-4DB2-BD59-A6C34878D82A}">
                    <a16:rowId xmlns:a16="http://schemas.microsoft.com/office/drawing/2014/main" val="10000"/>
                  </a:ext>
                </a:extLst>
              </a:tr>
              <a:tr h="260350">
                <a:tc rowSpan="5">
                  <a:txBody>
                    <a:bodyPr/>
                    <a:lstStyle/>
                    <a:p>
                      <a:pPr>
                        <a:buNone/>
                      </a:pPr>
                      <a:r>
                        <a:rPr lang="en-US"/>
                        <a:t>Mean</a:t>
                      </a:r>
                    </a:p>
                  </a:txBody>
                  <a:tcPr/>
                </a:tc>
                <a:tc>
                  <a:txBody>
                    <a:bodyPr/>
                    <a:lstStyle/>
                    <a:p>
                      <a:pPr marL="0" indent="0">
                        <a:buNone/>
                      </a:pPr>
                      <a:r>
                        <a:rPr lang="en-US" sz="1100">
                          <a:solidFill>
                            <a:srgbClr val="000000"/>
                          </a:solidFill>
                          <a:latin typeface="Calibri" panose="020F0502020204030204" charset="0"/>
                          <a:cs typeface="Calibri" panose="020F0502020204030204" charset="0"/>
                        </a:rPr>
                        <a:t>Mean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2.232</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1.870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1"/>
                  </a:ext>
                </a:extLst>
              </a:tr>
              <a:tr h="26162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MeanReturnQuantity:</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0.292</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0.23841</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2"/>
                  </a:ext>
                </a:extLst>
              </a:tr>
              <a:tr h="26098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Mean Final Cost:</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124.824</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132.872</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3"/>
                  </a:ext>
                </a:extLst>
              </a:tr>
              <a:tr h="26098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Mean Final Sales:</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234.038</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229.888</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4"/>
                  </a:ext>
                </a:extLst>
              </a:tr>
              <a:tr h="26035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Mean RtnMRP: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29.127</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28.496</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5"/>
                  </a:ext>
                </a:extLst>
              </a:tr>
              <a:tr h="260985">
                <a:tc rowSpan="5">
                  <a:txBody>
                    <a:bodyPr/>
                    <a:lstStyle/>
                    <a:p>
                      <a:pPr>
                        <a:buNone/>
                      </a:pPr>
                      <a:r>
                        <a:rPr lang="en-US"/>
                        <a:t>Median</a:t>
                      </a:r>
                    </a:p>
                  </a:txBody>
                  <a:tcPr/>
                </a:tc>
                <a:tc>
                  <a:txBody>
                    <a:bodyPr/>
                    <a:lstStyle/>
                    <a:p>
                      <a:pPr marL="0" indent="0">
                        <a:buNone/>
                      </a:pPr>
                      <a:r>
                        <a:rPr lang="en-US" sz="1100">
                          <a:solidFill>
                            <a:srgbClr val="000000"/>
                          </a:solidFill>
                          <a:latin typeface="Calibri" panose="020F0502020204030204" charset="0"/>
                          <a:cs typeface="Calibri" panose="020F0502020204030204" charset="0"/>
                        </a:rPr>
                        <a:t>Median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1.000</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6"/>
                  </a:ext>
                </a:extLst>
              </a:tr>
              <a:tr h="26162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Median Return Quantity:</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0.000</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0.0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7"/>
                  </a:ext>
                </a:extLst>
              </a:tr>
              <a:tr h="26098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Median Final Cost:</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53.650</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54.292</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8"/>
                  </a:ext>
                </a:extLst>
              </a:tr>
              <a:tr h="26098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Median Final Sales:</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86.424</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85.812</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9"/>
                  </a:ext>
                </a:extLst>
              </a:tr>
              <a:tr h="26035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Median RtnMRP:</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0</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0.0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0"/>
                  </a:ext>
                </a:extLst>
              </a:tr>
              <a:tr h="260985">
                <a:tc rowSpan="7">
                  <a:txBody>
                    <a:bodyPr/>
                    <a:lstStyle/>
                    <a:p>
                      <a:pPr>
                        <a:buNone/>
                      </a:pPr>
                      <a:r>
                        <a:rPr lang="en-US"/>
                        <a:t>Mode </a:t>
                      </a:r>
                    </a:p>
                  </a:txBody>
                  <a:tcPr/>
                </a:tc>
                <a:tc>
                  <a:txBody>
                    <a:bodyPr/>
                    <a:lstStyle/>
                    <a:p>
                      <a:pPr marL="0" indent="0">
                        <a:buNone/>
                      </a:pPr>
                      <a:r>
                        <a:rPr lang="en-US" sz="1100">
                          <a:solidFill>
                            <a:srgbClr val="000000"/>
                          </a:solidFill>
                          <a:latin typeface="Calibri" panose="020F0502020204030204" charset="0"/>
                          <a:cs typeface="Calibri" panose="020F0502020204030204" charset="0"/>
                        </a:rPr>
                        <a:t>Mode Type of Sales:</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Sale</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Sale</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1"/>
                  </a:ext>
                </a:extLst>
              </a:tr>
              <a:tr h="26035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Mode Specialisation:</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Specialisation4</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Specialisation4</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2"/>
                  </a:ext>
                </a:extLst>
              </a:tr>
              <a:tr h="26162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Mode Department:</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Department1</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Department1</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3"/>
                  </a:ext>
                </a:extLst>
              </a:tr>
              <a:tr h="26035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Mode Formulation:</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Form1</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Form1</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4"/>
                  </a:ext>
                </a:extLst>
              </a:tr>
              <a:tr h="26098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Mode Drug Name:</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SODIUM CHLORIDE IVF 100ML</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SODIUM CHLORIDE IVF 100ML</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5"/>
                  </a:ext>
                </a:extLst>
              </a:tr>
              <a:tr h="26035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Mode Subcategory:</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INJECTIONS</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INJECTIONS</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6"/>
                  </a:ext>
                </a:extLst>
              </a:tr>
              <a:tr h="26162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Mode Subcategory 1:</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INTRAVENOUS &amp; OTHER STERILE SOLUTIONS</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dirty="0">
                          <a:solidFill>
                            <a:srgbClr val="0D0D0D"/>
                          </a:solidFill>
                          <a:latin typeface="Calibri" panose="020F0502020204030204" charset="0"/>
                          <a:cs typeface="Calibri" panose="020F0502020204030204" charset="0"/>
                        </a:rPr>
                        <a:t>INTRAVENOUS &amp; OTHER STERILE SOLUTIONS</a:t>
                      </a:r>
                      <a:endParaRPr lang="en-US" sz="1100" dirty="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7"/>
                  </a:ext>
                </a:extLst>
              </a:tr>
            </a:tbl>
          </a:graphicData>
        </a:graphic>
      </p:graphicFrame>
      <p:pic>
        <p:nvPicPr>
          <p:cNvPr id="5" name="Google Shape;118;p25" descr="360DigiTMG Reviews - 52 Reviews of 360digitmg.com | Sitejabber">
            <a:extLst>
              <a:ext uri="{FF2B5EF4-FFF2-40B4-BE49-F238E27FC236}">
                <a16:creationId xmlns:a16="http://schemas.microsoft.com/office/drawing/2014/main" id="{2B76877A-4EB9-600D-70C0-7AEBF25C029A}"/>
              </a:ext>
            </a:extLst>
          </p:cNvPr>
          <p:cNvPicPr preferRelativeResize="0"/>
          <p:nvPr/>
        </p:nvPicPr>
        <p:blipFill rotWithShape="1">
          <a:blip r:embed="rId2">
            <a:alphaModFix/>
          </a:blip>
          <a:srcRect/>
          <a:stretch/>
        </p:blipFill>
        <p:spPr>
          <a:xfrm>
            <a:off x="9751545" y="6054089"/>
            <a:ext cx="2277039" cy="707179"/>
          </a:xfrm>
          <a:prstGeom prst="rect">
            <a:avLst/>
          </a:prstGeom>
          <a:noFill/>
          <a:ln>
            <a:noFill/>
          </a:ln>
        </p:spPr>
      </p:pic>
    </p:spTree>
    <p:extLst>
      <p:ext uri="{BB962C8B-B14F-4D97-AF65-F5344CB8AC3E}">
        <p14:creationId xmlns:p14="http://schemas.microsoft.com/office/powerpoint/2010/main" val="378808026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2140</Words>
  <Application>Microsoft Office PowerPoint</Application>
  <PresentationFormat>Widescreen</PresentationFormat>
  <Paragraphs>352</Paragraphs>
  <Slides>29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Georgia</vt:lpstr>
      <vt:lpstr>Times New Roman</vt:lpstr>
      <vt:lpstr>Office Theme</vt:lpstr>
      <vt:lpstr>Medical Inventory Optimization</vt:lpstr>
      <vt:lpstr>Contents</vt:lpstr>
      <vt:lpstr>Business Problem</vt:lpstr>
      <vt:lpstr>Project Overview and Scope</vt:lpstr>
      <vt:lpstr>Data Dictionary </vt:lpstr>
      <vt:lpstr>Data Information </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Data Preprocessing</vt:lpstr>
      <vt:lpstr>Data Preprocessing</vt:lpstr>
      <vt:lpstr>Data Preprocessing</vt:lpstr>
      <vt:lpstr>Data Preprocessing</vt:lpstr>
      <vt:lpstr>Data Visualization </vt:lpstr>
      <vt:lpstr>Data Visualization </vt:lpstr>
      <vt:lpstr>Data Visualization </vt:lpstr>
      <vt:lpstr>Data Visualization </vt:lpstr>
      <vt:lpstr>Data Visualization </vt:lpstr>
      <vt:lpstr>Data Visualization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VIKAS BARTHWAL</dc:creator>
  <cp:lastModifiedBy>Karan Ray</cp:lastModifiedBy>
  <cp:revision>5</cp:revision>
  <dcterms:created xsi:type="dcterms:W3CDTF">2022-02-16T01:47:29Z</dcterms:created>
  <dcterms:modified xsi:type="dcterms:W3CDTF">2024-11-15T10:47:35Z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