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38E9A-DA52-4D1A-9DDC-846EFF08362B}">
  <a:tblStyle styleId="{59138E9A-DA52-4D1A-9DDC-846EFF0836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31bb71189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31bb71189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31bb71189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31bb71189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31bb711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31bb711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grading rubric, and dataset samples, indicate that identifying parts of speech counts may serve as a useful feature. Parts of speech are also known as lexical categories or word classes. For example, the rubric includes guidance that, “a statistic, a quotation,” supports an effective rating for the Lead element. A statistic, in many cases, can be recognized by identification of one or more ‘cardinal’ parts of speech - a number in digit or written 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quotations in the discourse element can be identified by the count of quotation symbols. We observe in the training set coordinating conjunctions such as and, but, neither, and or appear in Cf6 However, with discourse elements averaging 28 distinct words, many of the token tags are underrepresented. To mitigate, we can combine or drop tokens of the same type to capture the feature, for example all representations of single and double quotes can be collapsed to a ‘Contains Quotation’ feature.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There is a pen on the desk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31bb71189_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31bb71189_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31bb711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31bb711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31bb71189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31bb71189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31bb7118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31bb7118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1bb711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31bb711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31bb7118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31bb7118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31bb71189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31bb71189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19e205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19e205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specific act of argumentative essay writing demands skills distinct from narrative or expository writing. Specifically - argumentative writing is a dialogic problem-solving activity between the author and the audience, two groups that may have a difference of opinion about a controversial issue[6]. It requires self-regulation, empathy with the audience’s perspective, knowledge of the topic, and the linguistic skill to provide a coherent whole.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our project, we are taking on an NLP challenge, the automated grading of argumentative essays written by students in the 6th through 12th grade.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specific act of argumentative essay writing demands skills distinct from narrative or expository writing. Specifically - argumentative writing is a dialogic problem-solving activity between the author and the audience, two groups that may have a difference of opinion about a controversial issue[6]. It requires self-regulation, empathy with the audience’s perspective, knowledge of the topic, and the linguistic skill to provide a coherent whole.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Kaggle competition is sponsored by Georgia State University, and is a currently running competition, concluding on August 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a specific example, drawn from the training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31bb71189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31bb71189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31bb7118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31bb711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595959"/>
                </a:solidFill>
              </a:rPr>
              <a:t>Dropout.  0.05, </a:t>
            </a:r>
            <a:endParaRPr sz="1900">
              <a:solidFill>
                <a:srgbClr val="595959"/>
              </a:solidFill>
            </a:endParaRPr>
          </a:p>
          <a:p>
            <a:pPr indent="0" lvl="0" marL="0" rtl="0" algn="ctr">
              <a:spcBef>
                <a:spcPts val="0"/>
              </a:spcBef>
              <a:spcAft>
                <a:spcPts val="0"/>
              </a:spcAft>
              <a:buClr>
                <a:schemeClr val="dk1"/>
              </a:buClr>
              <a:buSzPts val="1100"/>
              <a:buFont typeface="Arial"/>
              <a:buNone/>
            </a:pPr>
            <a:r>
              <a:rPr lang="en" sz="1900">
                <a:solidFill>
                  <a:srgbClr val="595959"/>
                </a:solidFill>
              </a:rPr>
              <a:t>DeBERTa-v3 5 184.02M 4hours 31mins 0.66 62.98% 70%</a:t>
            </a:r>
            <a:endParaRPr sz="1900">
              <a:solidFill>
                <a:srgbClr val="595959"/>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.model(input_ids=ids,attention_mask=mask,</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output_hidden_states=</a:t>
            </a:r>
            <a:r>
              <a:rPr lang="en" sz="1050">
                <a:solidFill>
                  <a:srgbClr val="0000FF"/>
                </a:solidFill>
                <a:highlight>
                  <a:srgbClr val="FFFFFE"/>
                </a:highlight>
                <a:latin typeface="Courier New"/>
                <a:ea typeface="Courier New"/>
                <a:cs typeface="Courier New"/>
                <a:sym typeface="Courier New"/>
              </a:rPr>
              <a:t>False</a:t>
            </a:r>
            <a:r>
              <a:rPr lang="en" sz="1050">
                <a:solidFill>
                  <a:schemeClr val="dk1"/>
                </a:solidFill>
                <a:highlight>
                  <a:srgbClr val="FFFFFE"/>
                </a:highlight>
                <a:latin typeface="Courier New"/>
                <a:ea typeface="Courier New"/>
                <a:cs typeface="Courier New"/>
                <a:sym typeface="Courier New"/>
              </a:rPr>
              <a: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.mpool(out.last_hidden_state, mask)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.drop(out)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.fc(out)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.drop(out)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misspelled_count = misspelled_count.view(</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merged_output = torch.cat((out, misspelled_count), dim=</a:t>
            </a:r>
            <a:r>
              <a:rPr lang="en" sz="1050">
                <a:solidFill>
                  <a:srgbClr val="09885A"/>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       out = </a:t>
            </a:r>
            <a:r>
              <a:rPr lang="en" sz="1050">
                <a:solidFill>
                  <a:srgbClr val="001080"/>
                </a:solidFill>
                <a:highlight>
                  <a:srgbClr val="FFFFFE"/>
                </a:highlight>
                <a:latin typeface="Courier New"/>
                <a:ea typeface="Courier New"/>
                <a:cs typeface="Courier New"/>
                <a:sym typeface="Courier New"/>
              </a:rPr>
              <a:t>self</a:t>
            </a:r>
            <a:r>
              <a:rPr lang="en" sz="1050">
                <a:solidFill>
                  <a:schemeClr val="dk1"/>
                </a:solidFill>
                <a:highlight>
                  <a:srgbClr val="FFFFFE"/>
                </a:highlight>
                <a:latin typeface="Courier New"/>
                <a:ea typeface="Courier New"/>
                <a:cs typeface="Courier New"/>
                <a:sym typeface="Courier New"/>
              </a:rPr>
              <a:t>.fc2(merged_output)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31bb711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31bb711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431bb71189_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431bb71189_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3132194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3132194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c19e205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c19e205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43132194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43132194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c0a90c3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c0a90c3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c0a90c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c0a90c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Here we provide an example input drawn from the provided training set, and a mocked up output.</a:t>
            </a:r>
            <a:endParaRPr/>
          </a:p>
          <a:p>
            <a:pPr indent="0" lvl="0" marL="0" rtl="0" algn="l">
              <a:lnSpc>
                <a:spcPct val="115000"/>
              </a:lnSpc>
              <a:spcBef>
                <a:spcPts val="1200"/>
              </a:spcBef>
              <a:spcAft>
                <a:spcPts val="0"/>
              </a:spcAft>
              <a:buNone/>
            </a:pPr>
            <a:r>
              <a:rPr lang="en"/>
              <a:t>We receive the complete text of the essay, and the labeled </a:t>
            </a:r>
            <a:r>
              <a:rPr lang="en"/>
              <a:t>discourse</a:t>
            </a:r>
            <a:r>
              <a:rPr lang="en"/>
              <a:t> elements, e.g. the first paragraph here is labeled ‘Lead’, and the second labeled, ‘</a:t>
            </a:r>
            <a:r>
              <a:rPr lang="en"/>
              <a:t>P</a:t>
            </a:r>
            <a:r>
              <a:rPr lang="en"/>
              <a:t>erspective’.  </a:t>
            </a:r>
            <a:endParaRPr/>
          </a:p>
          <a:p>
            <a:pPr indent="0" lvl="0" marL="0" rtl="0" algn="l">
              <a:lnSpc>
                <a:spcPct val="115000"/>
              </a:lnSpc>
              <a:spcBef>
                <a:spcPts val="1200"/>
              </a:spcBef>
              <a:spcAft>
                <a:spcPts val="0"/>
              </a:spcAft>
              <a:buNone/>
            </a:pPr>
            <a:r>
              <a:rPr lang="en"/>
              <a:t>Our training data includes the effectiveness rating, ‘Adequate’ and ‘Ineffective’ shown in bold.   These ratings are provided by expert raters guided by a published rubric. </a:t>
            </a:r>
            <a:endParaRPr/>
          </a:p>
          <a:p>
            <a:pPr indent="0" lvl="0" marL="0" rtl="0" algn="l">
              <a:lnSpc>
                <a:spcPct val="115000"/>
              </a:lnSpc>
              <a:spcBef>
                <a:spcPts val="1200"/>
              </a:spcBef>
              <a:spcAft>
                <a:spcPts val="0"/>
              </a:spcAft>
              <a:buNone/>
            </a:pPr>
            <a:r>
              <a:rPr lang="en"/>
              <a:t>We are tasked with developing a solution to return probability values for each effectiveness rating for each </a:t>
            </a:r>
            <a:r>
              <a:rPr lang="en"/>
              <a:t>discourse element, and will be evaluated on our log loss result, with our outputs rescaled prior to being scored.</a:t>
            </a:r>
            <a:endParaRPr/>
          </a:p>
          <a:p>
            <a:pPr indent="0" lvl="0" marL="0" rtl="0" algn="l">
              <a:lnSpc>
                <a:spcPct val="115000"/>
              </a:lnSpc>
              <a:spcBef>
                <a:spcPts val="1200"/>
              </a:spcBef>
              <a:spcAft>
                <a:spcPts val="1200"/>
              </a:spcAft>
              <a:buClr>
                <a:schemeClr val="dk1"/>
              </a:buClr>
              <a:buSzPts val="1100"/>
              <a:buFont typeface="Arial"/>
              <a:buNone/>
            </a:pPr>
            <a:r>
              <a:rPr lang="en"/>
              <a:t>The goal is to return an effectiveness rating for each discourse element.  Rating the entire essay is out of scope of this project.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c0a90c3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c0a90c3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3132194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3132194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31bb711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31bb711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When faced with identifying features, the qualitative guidance raises questions. What constitutes, “some other device that grabs the reader’s attention”?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What makes a description grab the reader’s attention?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Will the same text equally grab the attention of all graders? To better identify the thought process of expert graders, we authored a questionnaire consisting of labeled essays randomly drawn from the dataset, stratified to represent, at least once, every effectiveness across every discourse element type[4].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We distributed the questionnaire to a number of professional educators with experience teaching at the primary and secondary level, sampled by convenience. Responses were gathered, preserving anonymity, and distributed to the team for review.</a:t>
            </a:r>
            <a:endParaRPr sz="1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31bb7118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31bb711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responses are useful in identifying that if a discourse element is, “really difficult to read/follow,” then a grader may be more likely to rate that element as Ineffective. This insight led to development of the extracted text perplexity feature, yielding a 1% accuracy improvement, covered in greater detail below.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arxiv.org/abs/1708.02002"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competitions/feedback-prize-effectiveness/data%E2%80%8C" TargetMode="External"/><Relationship Id="rId4" Type="http://schemas.openxmlformats.org/officeDocument/2006/relationships/hyperlink" Target="https://docs.google.com/document/d/1G51Ulb0i-nKCRQSs4p4ujauy4wjAJOae/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docs.google.com/document/d/1G51Ulb0i-nKCRQSs4p4ujauy4wjAJOae/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Predicting</a:t>
            </a:r>
            <a:r>
              <a:rPr lang="en" sz="4900"/>
              <a:t> Effective Arguments</a:t>
            </a:r>
            <a:endParaRPr sz="4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W207 Final Project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Adam, Vivek &amp; Waqas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 Imbalance</a:t>
            </a:r>
            <a:endParaRPr/>
          </a:p>
        </p:txBody>
      </p:sp>
      <p:graphicFrame>
        <p:nvGraphicFramePr>
          <p:cNvPr id="124" name="Google Shape;124;p22"/>
          <p:cNvGraphicFramePr/>
          <p:nvPr/>
        </p:nvGraphicFramePr>
        <p:xfrm>
          <a:off x="761725" y="737901"/>
          <a:ext cx="3000000" cy="3000000"/>
        </p:xfrm>
        <a:graphic>
          <a:graphicData uri="http://schemas.openxmlformats.org/drawingml/2006/table">
            <a:tbl>
              <a:tblPr>
                <a:noFill/>
                <a:tableStyleId>{59138E9A-DA52-4D1A-9DDC-846EFF08362B}</a:tableStyleId>
              </a:tblPr>
              <a:tblGrid>
                <a:gridCol w="1896975"/>
                <a:gridCol w="5705675"/>
              </a:tblGrid>
              <a:tr h="594075">
                <a:tc>
                  <a:txBody>
                    <a:bodyPr/>
                    <a:lstStyle/>
                    <a:p>
                      <a:pPr indent="0" lvl="0" marL="0" rtl="0" algn="ctr">
                        <a:lnSpc>
                          <a:spcPct val="115000"/>
                        </a:lnSpc>
                        <a:spcBef>
                          <a:spcPts val="0"/>
                        </a:spcBef>
                        <a:spcAft>
                          <a:spcPts val="1200"/>
                        </a:spcAft>
                        <a:buNone/>
                      </a:pPr>
                      <a:r>
                        <a:rPr b="1" lang="en" sz="1200">
                          <a:solidFill>
                            <a:schemeClr val="lt1"/>
                          </a:solidFill>
                        </a:rPr>
                        <a:t>Technique</a:t>
                      </a:r>
                      <a:endParaRPr b="1" sz="1200">
                        <a:solidFill>
                          <a:schemeClr val="lt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Description</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r h="791375">
                <a:tc>
                  <a:txBody>
                    <a:bodyPr/>
                    <a:lstStyle/>
                    <a:p>
                      <a:pPr indent="0" lvl="0" marL="0" rtl="0" algn="l">
                        <a:lnSpc>
                          <a:spcPct val="115000"/>
                        </a:lnSpc>
                        <a:spcBef>
                          <a:spcPts val="0"/>
                        </a:spcBef>
                        <a:spcAft>
                          <a:spcPts val="1200"/>
                        </a:spcAft>
                        <a:buNone/>
                      </a:pPr>
                      <a:r>
                        <a:rPr b="1" lang="en" sz="1300">
                          <a:solidFill>
                            <a:schemeClr val="dk1"/>
                          </a:solidFill>
                        </a:rPr>
                        <a:t>Downsampling</a:t>
                      </a:r>
                      <a:endParaRPr b="1" sz="13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sz="1300"/>
                        <a:t>Reducing samples of </a:t>
                      </a:r>
                      <a:r>
                        <a:rPr lang="en" sz="1300"/>
                        <a:t>majority</a:t>
                      </a:r>
                      <a:r>
                        <a:rPr lang="en" sz="1300"/>
                        <a:t> class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Not suited for this dataset (|Training Samples| = ~33k)</a:t>
                      </a:r>
                      <a:endParaRPr sz="1300"/>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715475">
                <a:tc>
                  <a:txBody>
                    <a:bodyPr/>
                    <a:lstStyle/>
                    <a:p>
                      <a:pPr indent="0" lvl="0" marL="0" rtl="0" algn="l">
                        <a:lnSpc>
                          <a:spcPct val="115000"/>
                        </a:lnSpc>
                        <a:spcBef>
                          <a:spcPts val="0"/>
                        </a:spcBef>
                        <a:spcAft>
                          <a:spcPts val="1200"/>
                        </a:spcAft>
                        <a:buNone/>
                      </a:pPr>
                      <a:r>
                        <a:rPr b="1" lang="en" sz="1300">
                          <a:solidFill>
                            <a:schemeClr val="dk1"/>
                          </a:solidFill>
                        </a:rPr>
                        <a:t>Upsampling</a:t>
                      </a:r>
                      <a:endParaRPr b="1" sz="13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t>Replicating minority class samples.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 * |Effective Samples| + 3 * |Ineffective Samples| + |Adequate Samples|</a:t>
                      </a:r>
                      <a:endParaRPr sz="1300"/>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1157575">
                <a:tc>
                  <a:txBody>
                    <a:bodyPr/>
                    <a:lstStyle/>
                    <a:p>
                      <a:pPr indent="0" lvl="0" marL="0" rtl="0" algn="l">
                        <a:lnSpc>
                          <a:spcPct val="115000"/>
                        </a:lnSpc>
                        <a:spcBef>
                          <a:spcPts val="0"/>
                        </a:spcBef>
                        <a:spcAft>
                          <a:spcPts val="0"/>
                        </a:spcAft>
                        <a:buNone/>
                      </a:pPr>
                      <a:r>
                        <a:rPr b="1" lang="en" sz="1300">
                          <a:solidFill>
                            <a:schemeClr val="dk1"/>
                          </a:solidFill>
                        </a:rPr>
                        <a:t>Focal Loss</a:t>
                      </a:r>
                      <a:endParaRPr b="1" sz="1300">
                        <a:solidFill>
                          <a:schemeClr val="dk1"/>
                        </a:solidFill>
                      </a:endParaRPr>
                    </a:p>
                    <a:p>
                      <a:pPr indent="0" lvl="0" marL="0" rtl="0" algn="l">
                        <a:lnSpc>
                          <a:spcPct val="115000"/>
                        </a:lnSpc>
                        <a:spcBef>
                          <a:spcPts val="1200"/>
                        </a:spcBef>
                        <a:spcAft>
                          <a:spcPts val="1200"/>
                        </a:spcAft>
                        <a:buNone/>
                      </a:pPr>
                      <a:r>
                        <a:rPr lang="en" sz="1100" u="sng">
                          <a:solidFill>
                            <a:schemeClr val="hlink"/>
                          </a:solidFill>
                          <a:hlinkClick r:id="rId3"/>
                        </a:rPr>
                        <a:t>[1708.02002] Focal Loss for Dense Object Detection (arxiv.org)</a:t>
                      </a:r>
                      <a:endParaRPr b="1" sz="13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lang="en" sz="1300"/>
                        <a:t>Addresses class </a:t>
                      </a:r>
                      <a:r>
                        <a:rPr lang="en" sz="1300"/>
                        <a:t>imbalance</a:t>
                      </a:r>
                      <a:r>
                        <a:rPr lang="en" sz="1300"/>
                        <a:t> during training. Applies a modulating term to Cross-Entropy loss to focus on hard </a:t>
                      </a:r>
                      <a:r>
                        <a:rPr lang="en" sz="1300"/>
                        <a:t>misclassified</a:t>
                      </a:r>
                      <a:r>
                        <a:rPr lang="en" sz="1300"/>
                        <a:t> examples. (Gamma = 2)</a:t>
                      </a:r>
                      <a:endParaRPr sz="1300"/>
                    </a:p>
                    <a:p>
                      <a:pPr indent="0" lvl="0" marL="0" rtl="0" algn="l">
                        <a:spcBef>
                          <a:spcPts val="0"/>
                        </a:spcBef>
                        <a:spcAft>
                          <a:spcPts val="0"/>
                        </a:spcAft>
                        <a:buNone/>
                      </a:pPr>
                      <a:r>
                        <a:t/>
                      </a:r>
                      <a:endParaRPr sz="1300"/>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919525">
                <a:tc>
                  <a:txBody>
                    <a:bodyPr/>
                    <a:lstStyle/>
                    <a:p>
                      <a:pPr indent="0" lvl="0" marL="0" rtl="0" algn="l">
                        <a:lnSpc>
                          <a:spcPct val="115000"/>
                        </a:lnSpc>
                        <a:spcBef>
                          <a:spcPts val="0"/>
                        </a:spcBef>
                        <a:spcAft>
                          <a:spcPts val="1200"/>
                        </a:spcAft>
                        <a:buNone/>
                      </a:pPr>
                      <a:r>
                        <a:rPr b="1" lang="en" sz="1300">
                          <a:solidFill>
                            <a:schemeClr val="dk1"/>
                          </a:solidFill>
                        </a:rPr>
                        <a:t>Weighted Sampling &amp; Loss Function</a:t>
                      </a:r>
                      <a:endParaRPr b="1" sz="13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en" sz="1300">
                          <a:solidFill>
                            <a:schemeClr val="dk1"/>
                          </a:solidFill>
                        </a:rPr>
                        <a:t>Weighted mini-batch sampling.</a:t>
                      </a:r>
                      <a:endParaRPr sz="1300">
                        <a:solidFill>
                          <a:schemeClr val="dk1"/>
                        </a:solidFill>
                      </a:endParaRPr>
                    </a:p>
                    <a:p>
                      <a:pPr indent="0" lvl="0" marL="0" rtl="0" algn="l">
                        <a:lnSpc>
                          <a:spcPct val="115000"/>
                        </a:lnSpc>
                        <a:spcBef>
                          <a:spcPts val="1200"/>
                        </a:spcBef>
                        <a:spcAft>
                          <a:spcPts val="0"/>
                        </a:spcAft>
                        <a:buNone/>
                      </a:pPr>
                      <a:r>
                        <a:rPr lang="en" sz="1300">
                          <a:solidFill>
                            <a:schemeClr val="dk1"/>
                          </a:solidFill>
                        </a:rPr>
                        <a:t>Weighted Cross-Entropy loss function</a:t>
                      </a:r>
                      <a:endParaRPr sz="1300">
                        <a:solidFill>
                          <a:schemeClr val="dk1"/>
                        </a:solidFill>
                      </a:endParaRPr>
                    </a:p>
                    <a:p>
                      <a:pPr indent="0" lvl="0" marL="0" rtl="0" algn="l">
                        <a:lnSpc>
                          <a:spcPct val="115000"/>
                        </a:lnSpc>
                        <a:spcBef>
                          <a:spcPts val="1200"/>
                        </a:spcBef>
                        <a:spcAft>
                          <a:spcPts val="1200"/>
                        </a:spcAft>
                        <a:buNone/>
                      </a:pPr>
                      <a:r>
                        <a:rPr lang="en" sz="1300">
                          <a:solidFill>
                            <a:schemeClr val="dk1"/>
                          </a:solidFill>
                        </a:rPr>
                        <a:t>[Effective: 3.93 / 1.5, Adequate: 1.75 / 1, Ineffective:5.69 / 2]</a:t>
                      </a:r>
                      <a:endParaRPr sz="13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r>
            </a:tbl>
          </a:graphicData>
        </a:graphic>
      </p:graphicFrame>
      <p:pic>
        <p:nvPicPr>
          <p:cNvPr id="125" name="Google Shape;125;p22"/>
          <p:cNvPicPr preferRelativeResize="0"/>
          <p:nvPr/>
        </p:nvPicPr>
        <p:blipFill>
          <a:blip r:embed="rId4">
            <a:alphaModFix/>
          </a:blip>
          <a:stretch>
            <a:fillRect/>
          </a:stretch>
        </p:blipFill>
        <p:spPr>
          <a:xfrm>
            <a:off x="3771138" y="3369725"/>
            <a:ext cx="2961976" cy="5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subTitle"/>
          </p:nvPr>
        </p:nvSpPr>
        <p:spPr>
          <a:xfrm>
            <a:off x="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Feature Engineering: Part of speech</a:t>
            </a:r>
            <a:endParaRPr/>
          </a:p>
        </p:txBody>
      </p:sp>
      <p:pic>
        <p:nvPicPr>
          <p:cNvPr id="136" name="Google Shape;136;p24"/>
          <p:cNvPicPr preferRelativeResize="0"/>
          <p:nvPr/>
        </p:nvPicPr>
        <p:blipFill>
          <a:blip r:embed="rId3">
            <a:alphaModFix/>
          </a:blip>
          <a:stretch>
            <a:fillRect/>
          </a:stretch>
        </p:blipFill>
        <p:spPr>
          <a:xfrm>
            <a:off x="152400" y="945000"/>
            <a:ext cx="8839199" cy="1691522"/>
          </a:xfrm>
          <a:prstGeom prst="rect">
            <a:avLst/>
          </a:prstGeom>
          <a:noFill/>
          <a:ln>
            <a:noFill/>
          </a:ln>
        </p:spPr>
      </p:pic>
      <p:sp>
        <p:nvSpPr>
          <p:cNvPr id="137" name="Google Shape;137;p24"/>
          <p:cNvSpPr txBox="1"/>
          <p:nvPr/>
        </p:nvSpPr>
        <p:spPr>
          <a:xfrm>
            <a:off x="440100" y="33740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Proper_Nouns        0.216405</a:t>
            </a:r>
            <a:endParaRPr/>
          </a:p>
          <a:p>
            <a:pPr indent="0" lvl="0" marL="0" rtl="0" algn="l">
              <a:spcBef>
                <a:spcPts val="0"/>
              </a:spcBef>
              <a:spcAft>
                <a:spcPts val="0"/>
              </a:spcAft>
              <a:buNone/>
            </a:pPr>
            <a:r>
              <a:rPr lang="en"/>
              <a:t>misspelled_count    0.139763</a:t>
            </a:r>
            <a:endParaRPr/>
          </a:p>
          <a:p>
            <a:pPr indent="0" lvl="0" marL="0" rtl="0" algn="l">
              <a:spcBef>
                <a:spcPts val="0"/>
              </a:spcBef>
              <a:spcAft>
                <a:spcPts val="0"/>
              </a:spcAft>
              <a:buNone/>
            </a:pPr>
            <a:r>
              <a:rPr lang="en"/>
              <a:t>Cardinal number</a:t>
            </a:r>
            <a:r>
              <a:rPr lang="en"/>
              <a:t>     0.127971</a:t>
            </a:r>
            <a:endParaRPr/>
          </a:p>
          <a:p>
            <a:pPr indent="0" lvl="0" marL="0" rtl="0" algn="l">
              <a:spcBef>
                <a:spcPts val="0"/>
              </a:spcBef>
              <a:spcAft>
                <a:spcPts val="0"/>
              </a:spcAft>
              <a:buNone/>
            </a:pPr>
            <a:r>
              <a:rPr lang="en"/>
              <a:t>Noun, Plural            0.121559</a:t>
            </a:r>
            <a:endParaRPr/>
          </a:p>
          <a:p>
            <a:pPr indent="0" lvl="0" marL="0" rtl="0" algn="l">
              <a:spcBef>
                <a:spcPts val="0"/>
              </a:spcBef>
              <a:spcAft>
                <a:spcPts val="0"/>
              </a:spcAft>
              <a:buNone/>
            </a:pPr>
            <a:r>
              <a:rPr lang="en"/>
              <a:t>Existential There     0.074274</a:t>
            </a:r>
            <a:endParaRPr/>
          </a:p>
          <a:p>
            <a:pPr indent="0" lvl="0" marL="0" rtl="0" algn="l">
              <a:spcBef>
                <a:spcPts val="0"/>
              </a:spcBef>
              <a:spcAft>
                <a:spcPts val="0"/>
              </a:spcAft>
              <a:buNone/>
            </a:pPr>
            <a:r>
              <a:rPr lang="en"/>
              <a:t>             ...                       ...</a:t>
            </a:r>
            <a:endParaRPr/>
          </a:p>
        </p:txBody>
      </p:sp>
      <p:sp>
        <p:nvSpPr>
          <p:cNvPr id="138" name="Google Shape;138;p24"/>
          <p:cNvSpPr txBox="1"/>
          <p:nvPr/>
        </p:nvSpPr>
        <p:spPr>
          <a:xfrm>
            <a:off x="273600" y="3024525"/>
            <a:ext cx="35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Part of Speech p     |Corr(p, Ineffective)|</a:t>
            </a:r>
            <a:endParaRPr/>
          </a:p>
        </p:txBody>
      </p:sp>
      <p:cxnSp>
        <p:nvCxnSpPr>
          <p:cNvPr id="139" name="Google Shape;139;p24"/>
          <p:cNvCxnSpPr/>
          <p:nvPr/>
        </p:nvCxnSpPr>
        <p:spPr>
          <a:xfrm rot="10800000">
            <a:off x="487425" y="3415825"/>
            <a:ext cx="2524500" cy="6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Not-In-Vocabulary Count</a:t>
            </a:r>
            <a:endParaRPr/>
          </a:p>
        </p:txBody>
      </p:sp>
      <p:sp>
        <p:nvSpPr>
          <p:cNvPr id="145" name="Google Shape;145;p25"/>
          <p:cNvSpPr txBox="1"/>
          <p:nvPr/>
        </p:nvSpPr>
        <p:spPr>
          <a:xfrm>
            <a:off x="311700" y="527100"/>
            <a:ext cx="8462100" cy="2025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350">
              <a:solidFill>
                <a:schemeClr val="dk1"/>
              </a:solidFill>
            </a:endParaRPr>
          </a:p>
          <a:p>
            <a:pPr indent="-314325" lvl="0" marL="457200" rtl="0" algn="l">
              <a:lnSpc>
                <a:spcPct val="115000"/>
              </a:lnSpc>
              <a:spcBef>
                <a:spcPts val="1200"/>
              </a:spcBef>
              <a:spcAft>
                <a:spcPts val="0"/>
              </a:spcAft>
              <a:buClr>
                <a:schemeClr val="dk1"/>
              </a:buClr>
              <a:buSzPts val="1350"/>
              <a:buChar char="❖"/>
            </a:pPr>
            <a:r>
              <a:rPr lang="en" sz="1350">
                <a:solidFill>
                  <a:schemeClr val="dk1"/>
                </a:solidFill>
              </a:rPr>
              <a:t>Misspelled words are not penalized while grading Discourse elements.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 sz="1350">
                <a:solidFill>
                  <a:schemeClr val="dk1"/>
                </a:solidFill>
              </a:rPr>
              <a:t>Subword Tokenizers in Large Language models - Out of Vocabulary and Misspelled Words.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 sz="1350">
                <a:solidFill>
                  <a:schemeClr val="dk1"/>
                </a:solidFill>
              </a:rPr>
              <a:t>Correlation between the count of misspelled words in discourse text and effectiveness</a:t>
            </a:r>
            <a:endParaRPr sz="1350">
              <a:solidFill>
                <a:schemeClr val="dk1"/>
              </a:solidFill>
            </a:endParaRPr>
          </a:p>
          <a:p>
            <a:pPr indent="0" lvl="0" marL="457200" rtl="0" algn="l">
              <a:lnSpc>
                <a:spcPct val="115000"/>
              </a:lnSpc>
              <a:spcBef>
                <a:spcPts val="1200"/>
              </a:spcBef>
              <a:spcAft>
                <a:spcPts val="0"/>
              </a:spcAft>
              <a:buNone/>
            </a:pPr>
            <a:r>
              <a:t/>
            </a:r>
            <a:endParaRPr sz="1350">
              <a:solidFill>
                <a:schemeClr val="dk1"/>
              </a:solidFill>
            </a:endParaRPr>
          </a:p>
          <a:p>
            <a:pPr indent="0" lvl="0" marL="457200" rtl="0" algn="l">
              <a:lnSpc>
                <a:spcPct val="115000"/>
              </a:lnSpc>
              <a:spcBef>
                <a:spcPts val="1200"/>
              </a:spcBef>
              <a:spcAft>
                <a:spcPts val="1200"/>
              </a:spcAft>
              <a:buNone/>
            </a:pPr>
            <a:r>
              <a:t/>
            </a:r>
            <a:endParaRPr sz="1200">
              <a:solidFill>
                <a:schemeClr val="dk1"/>
              </a:solidFill>
            </a:endParaRPr>
          </a:p>
        </p:txBody>
      </p:sp>
      <p:graphicFrame>
        <p:nvGraphicFramePr>
          <p:cNvPr id="146" name="Google Shape;146;p25"/>
          <p:cNvGraphicFramePr/>
          <p:nvPr/>
        </p:nvGraphicFramePr>
        <p:xfrm>
          <a:off x="855250" y="1931476"/>
          <a:ext cx="3000000" cy="3000000"/>
        </p:xfrm>
        <a:graphic>
          <a:graphicData uri="http://schemas.openxmlformats.org/drawingml/2006/table">
            <a:tbl>
              <a:tblPr>
                <a:noFill/>
                <a:tableStyleId>{59138E9A-DA52-4D1A-9DDC-846EFF08362B}</a:tableStyleId>
              </a:tblPr>
              <a:tblGrid>
                <a:gridCol w="1809750"/>
                <a:gridCol w="1809750"/>
                <a:gridCol w="1809750"/>
                <a:gridCol w="1809750"/>
              </a:tblGrid>
              <a:tr h="306700">
                <a:tc>
                  <a:txBody>
                    <a:bodyPr/>
                    <a:lstStyle/>
                    <a:p>
                      <a:pPr indent="0" lvl="0" marL="0" rtl="0" algn="ctr">
                        <a:lnSpc>
                          <a:spcPct val="115000"/>
                        </a:lnSpc>
                        <a:spcBef>
                          <a:spcPts val="0"/>
                        </a:spcBef>
                        <a:spcAft>
                          <a:spcPts val="1200"/>
                        </a:spcAft>
                        <a:buNone/>
                      </a:pPr>
                      <a:r>
                        <a:rPr b="1" lang="en" sz="1200">
                          <a:solidFill>
                            <a:schemeClr val="lt1"/>
                          </a:solidFill>
                        </a:rPr>
                        <a:t>Effectiveness Class</a:t>
                      </a:r>
                      <a:endParaRPr b="1" sz="1200">
                        <a:solidFill>
                          <a:schemeClr val="lt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Effective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Adequate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Ineffective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r h="408550">
                <a:tc>
                  <a:txBody>
                    <a:bodyPr/>
                    <a:lstStyle/>
                    <a:p>
                      <a:pPr indent="0" lvl="0" marL="0" rtl="0" algn="l">
                        <a:lnSpc>
                          <a:spcPct val="115000"/>
                        </a:lnSpc>
                        <a:spcBef>
                          <a:spcPts val="0"/>
                        </a:spcBef>
                        <a:spcAft>
                          <a:spcPts val="1200"/>
                        </a:spcAft>
                        <a:buNone/>
                      </a:pPr>
                      <a:r>
                        <a:rPr lang="en" sz="1100">
                          <a:solidFill>
                            <a:schemeClr val="dk1"/>
                          </a:solidFill>
                        </a:rPr>
                        <a:t>Mean (Not in Vocabulary Words)</a:t>
                      </a:r>
                      <a:endParaRPr sz="11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0.59</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0.78</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1.42</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bl>
          </a:graphicData>
        </a:graphic>
      </p:graphicFrame>
      <p:sp>
        <p:nvSpPr>
          <p:cNvPr id="147" name="Google Shape;147;p25"/>
          <p:cNvSpPr txBox="1"/>
          <p:nvPr/>
        </p:nvSpPr>
        <p:spPr>
          <a:xfrm>
            <a:off x="382575" y="2890550"/>
            <a:ext cx="8272200" cy="6315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0"/>
              </a:spcBef>
              <a:spcAft>
                <a:spcPts val="0"/>
              </a:spcAft>
              <a:buClr>
                <a:schemeClr val="dk1"/>
              </a:buClr>
              <a:buSzPts val="1350"/>
              <a:buChar char="❖"/>
            </a:pPr>
            <a:r>
              <a:rPr lang="en" sz="1350">
                <a:solidFill>
                  <a:schemeClr val="dk1"/>
                </a:solidFill>
              </a:rPr>
              <a:t>Dictionary/Vocabulary is built from NLTK word corpora (words, brown and wordnet)</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 sz="1350">
                <a:solidFill>
                  <a:schemeClr val="dk1"/>
                </a:solidFill>
              </a:rPr>
              <a:t>|Vocabulary| - 346,423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Text</a:t>
            </a:r>
            <a:r>
              <a:rPr lang="en"/>
              <a:t> Perplexity GPT-2</a:t>
            </a:r>
            <a:endParaRPr/>
          </a:p>
        </p:txBody>
      </p:sp>
      <p:sp>
        <p:nvSpPr>
          <p:cNvPr id="153" name="Google Shape;153;p26"/>
          <p:cNvSpPr txBox="1"/>
          <p:nvPr/>
        </p:nvSpPr>
        <p:spPr>
          <a:xfrm>
            <a:off x="311700" y="527100"/>
            <a:ext cx="8462100" cy="281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350">
              <a:solidFill>
                <a:schemeClr val="dk1"/>
              </a:solidFill>
            </a:endParaRPr>
          </a:p>
          <a:p>
            <a:pPr indent="-314325" lvl="0" marL="457200" rtl="0" algn="l">
              <a:lnSpc>
                <a:spcPct val="115000"/>
              </a:lnSpc>
              <a:spcBef>
                <a:spcPts val="1200"/>
              </a:spcBef>
              <a:spcAft>
                <a:spcPts val="0"/>
              </a:spcAft>
              <a:buClr>
                <a:schemeClr val="dk1"/>
              </a:buClr>
              <a:buSzPts val="1350"/>
              <a:buChar char="❖"/>
            </a:pPr>
            <a:r>
              <a:rPr lang="en" sz="1350">
                <a:solidFill>
                  <a:schemeClr val="dk1"/>
                </a:solidFill>
              </a:rPr>
              <a:t>Pre-trained Language Models are trained on Clean Corpora. The standard evaluation metric is perplexity</a:t>
            </a:r>
            <a:r>
              <a:rPr lang="en" sz="1350">
                <a:solidFill>
                  <a:schemeClr val="dk1"/>
                </a:solidFill>
              </a:rPr>
              <a:t>:</a:t>
            </a:r>
            <a:endParaRPr sz="1350">
              <a:solidFill>
                <a:schemeClr val="dk1"/>
              </a:solidFill>
            </a:endParaRPr>
          </a:p>
          <a:p>
            <a:pPr indent="0" lvl="0" marL="0" rtl="0" algn="ctr">
              <a:lnSpc>
                <a:spcPct val="115000"/>
              </a:lnSpc>
              <a:spcBef>
                <a:spcPts val="1200"/>
              </a:spcBef>
              <a:spcAft>
                <a:spcPts val="0"/>
              </a:spcAft>
              <a:buNone/>
            </a:pPr>
            <a:r>
              <a:t/>
            </a:r>
            <a:endParaRPr sz="1350">
              <a:solidFill>
                <a:schemeClr val="dk1"/>
              </a:solidFill>
            </a:endParaRPr>
          </a:p>
          <a:p>
            <a:pPr indent="-314325" lvl="0" marL="457200" rtl="0" algn="l">
              <a:lnSpc>
                <a:spcPct val="115000"/>
              </a:lnSpc>
              <a:spcBef>
                <a:spcPts val="2400"/>
              </a:spcBef>
              <a:spcAft>
                <a:spcPts val="0"/>
              </a:spcAft>
              <a:buClr>
                <a:schemeClr val="dk1"/>
              </a:buClr>
              <a:buSzPts val="1350"/>
              <a:buChar char="❖"/>
            </a:pPr>
            <a:r>
              <a:rPr lang="en" sz="1350">
                <a:solidFill>
                  <a:schemeClr val="dk1"/>
                </a:solidFill>
              </a:rPr>
              <a:t>The lower the perplexity, the more probable (natural) the sentence is.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lang="en" sz="1350">
                <a:solidFill>
                  <a:schemeClr val="dk1"/>
                </a:solidFill>
              </a:rPr>
              <a:t>We are using the Generative Pre-trained Transformer model (GPT2) to compute the perplexity score of the discourse text, and the normalized perplexity score is used as a feature.</a:t>
            </a:r>
            <a:endParaRPr sz="1350">
              <a:solidFill>
                <a:schemeClr val="dk1"/>
              </a:solidFill>
            </a:endParaRPr>
          </a:p>
          <a:p>
            <a:pPr indent="0" lvl="0" marL="457200" rtl="0" algn="l">
              <a:lnSpc>
                <a:spcPct val="115000"/>
              </a:lnSpc>
              <a:spcBef>
                <a:spcPts val="1200"/>
              </a:spcBef>
              <a:spcAft>
                <a:spcPts val="1200"/>
              </a:spcAft>
              <a:buNone/>
            </a:pPr>
            <a:r>
              <a:t/>
            </a:r>
            <a:endParaRPr sz="1200">
              <a:solidFill>
                <a:schemeClr val="dk1"/>
              </a:solidFill>
            </a:endParaRPr>
          </a:p>
        </p:txBody>
      </p:sp>
      <p:pic>
        <p:nvPicPr>
          <p:cNvPr id="154" name="Google Shape;154;p26"/>
          <p:cNvPicPr preferRelativeResize="0"/>
          <p:nvPr/>
        </p:nvPicPr>
        <p:blipFill>
          <a:blip r:embed="rId3">
            <a:alphaModFix/>
          </a:blip>
          <a:stretch>
            <a:fillRect/>
          </a:stretch>
        </p:blipFill>
        <p:spPr>
          <a:xfrm>
            <a:off x="2756812" y="1389650"/>
            <a:ext cx="3571875" cy="739954"/>
          </a:xfrm>
          <a:prstGeom prst="rect">
            <a:avLst/>
          </a:prstGeom>
          <a:noFill/>
          <a:ln>
            <a:noFill/>
          </a:ln>
        </p:spPr>
      </p:pic>
      <p:graphicFrame>
        <p:nvGraphicFramePr>
          <p:cNvPr id="155" name="Google Shape;155;p26"/>
          <p:cNvGraphicFramePr/>
          <p:nvPr/>
        </p:nvGraphicFramePr>
        <p:xfrm>
          <a:off x="999775" y="3130201"/>
          <a:ext cx="3000000" cy="3000000"/>
        </p:xfrm>
        <a:graphic>
          <a:graphicData uri="http://schemas.openxmlformats.org/drawingml/2006/table">
            <a:tbl>
              <a:tblPr>
                <a:noFill/>
                <a:tableStyleId>{59138E9A-DA52-4D1A-9DDC-846EFF08362B}</a:tableStyleId>
              </a:tblPr>
              <a:tblGrid>
                <a:gridCol w="1809750"/>
                <a:gridCol w="1809750"/>
                <a:gridCol w="1809750"/>
                <a:gridCol w="1809750"/>
              </a:tblGrid>
              <a:tr h="306700">
                <a:tc>
                  <a:txBody>
                    <a:bodyPr/>
                    <a:lstStyle/>
                    <a:p>
                      <a:pPr indent="0" lvl="0" marL="0" rtl="0" algn="ctr">
                        <a:lnSpc>
                          <a:spcPct val="115000"/>
                        </a:lnSpc>
                        <a:spcBef>
                          <a:spcPts val="0"/>
                        </a:spcBef>
                        <a:spcAft>
                          <a:spcPts val="1200"/>
                        </a:spcAft>
                        <a:buNone/>
                      </a:pPr>
                      <a:r>
                        <a:rPr b="1" lang="en" sz="1200">
                          <a:solidFill>
                            <a:schemeClr val="lt1"/>
                          </a:solidFill>
                        </a:rPr>
                        <a:t>Effectiveness Class</a:t>
                      </a:r>
                      <a:endParaRPr b="1" sz="1200">
                        <a:solidFill>
                          <a:schemeClr val="lt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Effective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Adequate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200">
                          <a:solidFill>
                            <a:schemeClr val="lt1"/>
                          </a:solidFill>
                        </a:rPr>
                        <a:t>Ineffective</a:t>
                      </a:r>
                      <a:endParaRPr b="1" sz="12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r h="408550">
                <a:tc>
                  <a:txBody>
                    <a:bodyPr/>
                    <a:lstStyle/>
                    <a:p>
                      <a:pPr indent="0" lvl="0" marL="0" rtl="0" algn="l">
                        <a:lnSpc>
                          <a:spcPct val="115000"/>
                        </a:lnSpc>
                        <a:spcBef>
                          <a:spcPts val="0"/>
                        </a:spcBef>
                        <a:spcAft>
                          <a:spcPts val="1200"/>
                        </a:spcAft>
                        <a:buNone/>
                      </a:pPr>
                      <a:r>
                        <a:rPr lang="en" sz="1100">
                          <a:solidFill>
                            <a:schemeClr val="dk1"/>
                          </a:solidFill>
                        </a:rPr>
                        <a:t>Mean (Perplexity Score)</a:t>
                      </a:r>
                      <a:endParaRPr sz="11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157.58</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240.87</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297.66</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08550">
                <a:tc>
                  <a:txBody>
                    <a:bodyPr/>
                    <a:lstStyle/>
                    <a:p>
                      <a:pPr indent="0" lvl="0" marL="0" rtl="0" algn="l">
                        <a:lnSpc>
                          <a:spcPct val="115000"/>
                        </a:lnSpc>
                        <a:spcBef>
                          <a:spcPts val="0"/>
                        </a:spcBef>
                        <a:spcAft>
                          <a:spcPts val="1200"/>
                        </a:spcAft>
                        <a:buNone/>
                      </a:pPr>
                      <a:r>
                        <a:rPr lang="en" sz="1100">
                          <a:solidFill>
                            <a:schemeClr val="dk1"/>
                          </a:solidFill>
                        </a:rPr>
                        <a:t>Median (Perplexity Score)</a:t>
                      </a:r>
                      <a:endParaRPr sz="11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1200"/>
                        </a:spcAft>
                        <a:buNone/>
                      </a:pPr>
                      <a:r>
                        <a:rPr lang="en" sz="1100">
                          <a:solidFill>
                            <a:schemeClr val="dk1"/>
                          </a:solidFill>
                        </a:rPr>
                        <a:t>46.10</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1200"/>
                        </a:spcAft>
                        <a:buNone/>
                      </a:pPr>
                      <a:r>
                        <a:rPr lang="en" sz="1100">
                          <a:solidFill>
                            <a:schemeClr val="dk1"/>
                          </a:solidFill>
                        </a:rPr>
                        <a:t>79.86</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1200"/>
                        </a:spcAft>
                        <a:buNone/>
                      </a:pPr>
                      <a:r>
                        <a:rPr lang="en" sz="1100">
                          <a:solidFill>
                            <a:schemeClr val="dk1"/>
                          </a:solidFill>
                        </a:rPr>
                        <a:t>87.28</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8550">
                <a:tc>
                  <a:txBody>
                    <a:bodyPr/>
                    <a:lstStyle/>
                    <a:p>
                      <a:pPr indent="0" lvl="0" marL="0" rtl="0" algn="l">
                        <a:lnSpc>
                          <a:spcPct val="115000"/>
                        </a:lnSpc>
                        <a:spcBef>
                          <a:spcPts val="0"/>
                        </a:spcBef>
                        <a:spcAft>
                          <a:spcPts val="1200"/>
                        </a:spcAft>
                        <a:buNone/>
                      </a:pPr>
                      <a:r>
                        <a:rPr lang="en" sz="1100">
                          <a:solidFill>
                            <a:schemeClr val="dk1"/>
                          </a:solidFill>
                        </a:rPr>
                        <a:t>Standard Deviation (Perplexity Score)</a:t>
                      </a:r>
                      <a:endParaRPr sz="11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1357.04</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1569.65</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1200"/>
                        </a:spcAft>
                        <a:buNone/>
                      </a:pPr>
                      <a:r>
                        <a:rPr lang="en" sz="1100">
                          <a:solidFill>
                            <a:schemeClr val="dk1"/>
                          </a:solidFill>
                        </a:rPr>
                        <a:t>1858.54</a:t>
                      </a:r>
                      <a:endParaRPr sz="11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Architecture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subTitle"/>
          </p:nvPr>
        </p:nvSpPr>
        <p:spPr>
          <a:xfrm>
            <a:off x="281875" y="1692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Bag of Embeddings</a:t>
            </a:r>
            <a:endParaRPr/>
          </a:p>
        </p:txBody>
      </p:sp>
      <p:pic>
        <p:nvPicPr>
          <p:cNvPr id="166" name="Google Shape;166;p28"/>
          <p:cNvPicPr preferRelativeResize="0"/>
          <p:nvPr/>
        </p:nvPicPr>
        <p:blipFill>
          <a:blip r:embed="rId3">
            <a:alphaModFix/>
          </a:blip>
          <a:stretch>
            <a:fillRect/>
          </a:stretch>
        </p:blipFill>
        <p:spPr>
          <a:xfrm>
            <a:off x="2606865" y="1074349"/>
            <a:ext cx="5884710" cy="3522601"/>
          </a:xfrm>
          <a:prstGeom prst="rect">
            <a:avLst/>
          </a:prstGeom>
          <a:noFill/>
          <a:ln>
            <a:noFill/>
          </a:ln>
        </p:spPr>
      </p:pic>
      <p:sp>
        <p:nvSpPr>
          <p:cNvPr id="167" name="Google Shape;167;p28"/>
          <p:cNvSpPr txBox="1"/>
          <p:nvPr/>
        </p:nvSpPr>
        <p:spPr>
          <a:xfrm>
            <a:off x="281882" y="1914025"/>
            <a:ext cx="21813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EPOCHS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LEARNING RATE =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BATCH SIZE = 64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EMBEDDING SIZE = 64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1" type="subTitle"/>
          </p:nvPr>
        </p:nvSpPr>
        <p:spPr>
          <a:xfrm>
            <a:off x="311700" y="243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Feed Forward Neural Network</a:t>
            </a:r>
            <a:endParaRPr/>
          </a:p>
        </p:txBody>
      </p:sp>
      <p:pic>
        <p:nvPicPr>
          <p:cNvPr id="173" name="Google Shape;173;p29"/>
          <p:cNvPicPr preferRelativeResize="0"/>
          <p:nvPr/>
        </p:nvPicPr>
        <p:blipFill>
          <a:blip r:embed="rId3">
            <a:alphaModFix/>
          </a:blip>
          <a:stretch>
            <a:fillRect/>
          </a:stretch>
        </p:blipFill>
        <p:spPr>
          <a:xfrm>
            <a:off x="2663700" y="937500"/>
            <a:ext cx="5386876" cy="4000249"/>
          </a:xfrm>
          <a:prstGeom prst="rect">
            <a:avLst/>
          </a:prstGeom>
          <a:noFill/>
          <a:ln>
            <a:noFill/>
          </a:ln>
        </p:spPr>
      </p:pic>
      <p:sp>
        <p:nvSpPr>
          <p:cNvPr id="174" name="Google Shape;174;p29"/>
          <p:cNvSpPr txBox="1"/>
          <p:nvPr/>
        </p:nvSpPr>
        <p:spPr>
          <a:xfrm>
            <a:off x="225300" y="1914025"/>
            <a:ext cx="2267700" cy="2124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INPUT SIZE = 40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EPOCHS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LEARNING RATE = 0.001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BATCH SIZE = 500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HIDDEN SIZE = 200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Augmented DeBERTa Network</a:t>
            </a:r>
            <a:endParaRPr/>
          </a:p>
        </p:txBody>
      </p:sp>
      <p:pic>
        <p:nvPicPr>
          <p:cNvPr id="180" name="Google Shape;180;p30"/>
          <p:cNvPicPr preferRelativeResize="0"/>
          <p:nvPr/>
        </p:nvPicPr>
        <p:blipFill>
          <a:blip r:embed="rId3">
            <a:alphaModFix/>
          </a:blip>
          <a:stretch>
            <a:fillRect/>
          </a:stretch>
        </p:blipFill>
        <p:spPr>
          <a:xfrm>
            <a:off x="667275" y="518600"/>
            <a:ext cx="7738363" cy="46248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Experiment Details &amp; </a:t>
            </a:r>
            <a:r>
              <a:rPr lang="en"/>
              <a:t>Hyperparameters (Best Model)</a:t>
            </a:r>
            <a:endParaRPr/>
          </a:p>
        </p:txBody>
      </p:sp>
      <p:graphicFrame>
        <p:nvGraphicFramePr>
          <p:cNvPr id="186" name="Google Shape;186;p31"/>
          <p:cNvGraphicFramePr/>
          <p:nvPr/>
        </p:nvGraphicFramePr>
        <p:xfrm>
          <a:off x="259675" y="559461"/>
          <a:ext cx="3000000" cy="3000000"/>
        </p:xfrm>
        <a:graphic>
          <a:graphicData uri="http://schemas.openxmlformats.org/drawingml/2006/table">
            <a:tbl>
              <a:tblPr>
                <a:noFill/>
                <a:tableStyleId>{59138E9A-DA52-4D1A-9DDC-846EFF08362B}</a:tableStyleId>
              </a:tblPr>
              <a:tblGrid>
                <a:gridCol w="2157200"/>
                <a:gridCol w="6629150"/>
              </a:tblGrid>
              <a:tr h="291850">
                <a:tc>
                  <a:txBody>
                    <a:bodyPr/>
                    <a:lstStyle/>
                    <a:p>
                      <a:pPr indent="0" lvl="0" marL="0" rtl="0" algn="ctr">
                        <a:lnSpc>
                          <a:spcPct val="115000"/>
                        </a:lnSpc>
                        <a:spcBef>
                          <a:spcPts val="0"/>
                        </a:spcBef>
                        <a:spcAft>
                          <a:spcPts val="1200"/>
                        </a:spcAft>
                        <a:buNone/>
                      </a:pPr>
                      <a:r>
                        <a:rPr b="1" lang="en" sz="1000">
                          <a:solidFill>
                            <a:schemeClr val="lt1"/>
                          </a:solidFill>
                        </a:rPr>
                        <a:t>Component / Hyperparameter</a:t>
                      </a:r>
                      <a:endParaRPr b="1" sz="1000">
                        <a:solidFill>
                          <a:schemeClr val="lt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000">
                          <a:solidFill>
                            <a:schemeClr val="lt1"/>
                          </a:solidFill>
                        </a:rPr>
                        <a:t>Description</a:t>
                      </a:r>
                      <a:endParaRPr b="1" sz="10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A4C2F4"/>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r h="402650">
                <a:tc>
                  <a:txBody>
                    <a:bodyPr/>
                    <a:lstStyle/>
                    <a:p>
                      <a:pPr indent="0" lvl="0" marL="0" rtl="0" algn="l">
                        <a:lnSpc>
                          <a:spcPct val="115000"/>
                        </a:lnSpc>
                        <a:spcBef>
                          <a:spcPts val="0"/>
                        </a:spcBef>
                        <a:spcAft>
                          <a:spcPts val="1200"/>
                        </a:spcAft>
                        <a:buNone/>
                      </a:pPr>
                      <a:r>
                        <a:rPr lang="en" sz="900">
                          <a:solidFill>
                            <a:schemeClr val="dk1"/>
                          </a:solidFill>
                        </a:rPr>
                        <a:t>Input Representation</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The input text for the DeBERTa tokenizer is the concatenation of "Discourse Type", " Discourse Text", and "Argumentative Essay" separated by special tokens (start token: [CLS], separator token: [SEP]).</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2650">
                <a:tc>
                  <a:txBody>
                    <a:bodyPr/>
                    <a:lstStyle/>
                    <a:p>
                      <a:pPr indent="0" lvl="0" marL="0" rtl="0" algn="l">
                        <a:lnSpc>
                          <a:spcPct val="115000"/>
                        </a:lnSpc>
                        <a:spcBef>
                          <a:spcPts val="0"/>
                        </a:spcBef>
                        <a:spcAft>
                          <a:spcPts val="1200"/>
                        </a:spcAft>
                        <a:buNone/>
                      </a:pPr>
                      <a:r>
                        <a:rPr lang="en" sz="900">
                          <a:solidFill>
                            <a:schemeClr val="dk1"/>
                          </a:solidFill>
                        </a:rPr>
                        <a:t>Input Text Length</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Max token length is set to 1024, which ensures that the complete discourse text and type for all samples are represented, and a portion of the essay is covered.</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02650">
                <a:tc>
                  <a:txBody>
                    <a:bodyPr/>
                    <a:lstStyle/>
                    <a:p>
                      <a:pPr indent="0" lvl="0" marL="0" rtl="0" algn="l">
                        <a:lnSpc>
                          <a:spcPct val="115000"/>
                        </a:lnSpc>
                        <a:spcBef>
                          <a:spcPts val="0"/>
                        </a:spcBef>
                        <a:spcAft>
                          <a:spcPts val="1200"/>
                        </a:spcAft>
                        <a:buNone/>
                      </a:pPr>
                      <a:r>
                        <a:rPr lang="en" sz="900">
                          <a:solidFill>
                            <a:schemeClr val="dk1"/>
                          </a:solidFill>
                        </a:rPr>
                        <a:t>DeBERTa Representation</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Output hidden states for each sub-word is fed to the Mean Pooling layer, which computes the final representation considering the Mask values.</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02650">
                <a:tc>
                  <a:txBody>
                    <a:bodyPr/>
                    <a:lstStyle/>
                    <a:p>
                      <a:pPr indent="0" lvl="0" marL="0" rtl="0" algn="l">
                        <a:lnSpc>
                          <a:spcPct val="115000"/>
                        </a:lnSpc>
                        <a:spcBef>
                          <a:spcPts val="0"/>
                        </a:spcBef>
                        <a:spcAft>
                          <a:spcPts val="1200"/>
                        </a:spcAft>
                        <a:buNone/>
                      </a:pPr>
                      <a:r>
                        <a:rPr lang="en" sz="900">
                          <a:solidFill>
                            <a:schemeClr val="dk1"/>
                          </a:solidFill>
                        </a:rPr>
                        <a:t>Feed Forward Input</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Input to the Feed Forward Network consisted of representation from the DeBERTa model and augmented features of normalized GPT-2 Perplexity score and Not-In-Vocabulary count using NLTK word corpora.</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#Hidden Units in Feed Forward Layer</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128</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Optimizer</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AdamW</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Scheduler</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Linear Scheduler with Warmup (500 steps)</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Loss Function</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Cross Entropy Loss</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Batch Size</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4</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#Epochs</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5</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Learning Rate</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3e-6</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291850">
                <a:tc>
                  <a:txBody>
                    <a:bodyPr/>
                    <a:lstStyle/>
                    <a:p>
                      <a:pPr indent="0" lvl="0" marL="0" rtl="0" algn="l">
                        <a:lnSpc>
                          <a:spcPct val="115000"/>
                        </a:lnSpc>
                        <a:spcBef>
                          <a:spcPts val="0"/>
                        </a:spcBef>
                        <a:spcAft>
                          <a:spcPts val="1200"/>
                        </a:spcAft>
                        <a:buNone/>
                      </a:pPr>
                      <a:r>
                        <a:rPr lang="en" sz="900">
                          <a:solidFill>
                            <a:schemeClr val="dk1"/>
                          </a:solidFill>
                        </a:rPr>
                        <a:t>Dropout</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900">
                          <a:solidFill>
                            <a:schemeClr val="dk1"/>
                          </a:solidFill>
                        </a:rPr>
                        <a:t>0.10</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247450">
                <a:tc>
                  <a:txBody>
                    <a:bodyPr/>
                    <a:lstStyle/>
                    <a:p>
                      <a:pPr indent="0" lvl="0" marL="0" rtl="0" algn="l">
                        <a:lnSpc>
                          <a:spcPct val="115000"/>
                        </a:lnSpc>
                        <a:spcBef>
                          <a:spcPts val="0"/>
                        </a:spcBef>
                        <a:spcAft>
                          <a:spcPts val="1200"/>
                        </a:spcAft>
                        <a:buNone/>
                      </a:pPr>
                      <a:r>
                        <a:rPr lang="en" sz="900">
                          <a:solidFill>
                            <a:schemeClr val="dk1"/>
                          </a:solidFill>
                        </a:rPr>
                        <a:t>Weight Decay / L2 Regularization</a:t>
                      </a:r>
                      <a:endParaRPr sz="900">
                        <a:solidFill>
                          <a:schemeClr val="dk1"/>
                        </a:solidFill>
                      </a:endParaRPr>
                    </a:p>
                  </a:txBody>
                  <a:tcPr marT="57150" marB="57150" marR="123825" marL="123825">
                    <a:lnL cap="flat" cmpd="sng" w="9525">
                      <a:solidFill>
                        <a:srgbClr val="A4C2F4"/>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A4C2F4"/>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900">
                          <a:solidFill>
                            <a:schemeClr val="dk1"/>
                          </a:solidFill>
                        </a:rPr>
                        <a:t>0.005</a:t>
                      </a:r>
                      <a:endParaRPr sz="9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A4C2F4"/>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A4C2F4"/>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Problem Motivation: </a:t>
            </a:r>
            <a:r>
              <a:rPr lang="en" sz="2500"/>
              <a:t>Grading Argumentative Essays</a:t>
            </a:r>
            <a:endParaRPr sz="2500"/>
          </a:p>
        </p:txBody>
      </p:sp>
      <p:sp>
        <p:nvSpPr>
          <p:cNvPr id="61" name="Google Shape;61;p14"/>
          <p:cNvSpPr txBox="1"/>
          <p:nvPr>
            <p:ph idx="1" type="body"/>
          </p:nvPr>
        </p:nvSpPr>
        <p:spPr>
          <a:xfrm>
            <a:off x="3061500" y="1247100"/>
            <a:ext cx="5770800" cy="33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It is difficult to provide uniform grading of argumentative essays, on-demand and at scale.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current state-of-the-art can provide writing feedback, but is weak at grading argumentative essays.</a:t>
            </a:r>
            <a:endParaRPr/>
          </a:p>
        </p:txBody>
      </p:sp>
      <p:pic>
        <p:nvPicPr>
          <p:cNvPr id="62" name="Google Shape;62;p14"/>
          <p:cNvPicPr preferRelativeResize="0"/>
          <p:nvPr/>
        </p:nvPicPr>
        <p:blipFill>
          <a:blip r:embed="rId3">
            <a:alphaModFix/>
          </a:blip>
          <a:stretch>
            <a:fillRect/>
          </a:stretch>
        </p:blipFill>
        <p:spPr>
          <a:xfrm>
            <a:off x="446470" y="1247100"/>
            <a:ext cx="2073149" cy="3108201"/>
          </a:xfrm>
          <a:prstGeom prst="rect">
            <a:avLst/>
          </a:prstGeom>
          <a:noFill/>
          <a:ln>
            <a:noFill/>
          </a:ln>
        </p:spPr>
      </p:pic>
      <p:sp>
        <p:nvSpPr>
          <p:cNvPr id="63" name="Google Shape;63;p14"/>
          <p:cNvSpPr txBox="1"/>
          <p:nvPr/>
        </p:nvSpPr>
        <p:spPr>
          <a:xfrm>
            <a:off x="446475" y="4584675"/>
            <a:ext cx="7336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1"/>
                </a:solidFill>
              </a:rPr>
              <a:t>Feedback Prize - Predicting Effective Arguments | Kaggle. Kaggle.com. Published 2022. Accessed July 12, 2022. https://www.kaggle.com/competitions/feedback-prize-effectiveness/data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Augmented 2-DeBERTa Network</a:t>
            </a:r>
            <a:endParaRPr/>
          </a:p>
        </p:txBody>
      </p:sp>
      <p:pic>
        <p:nvPicPr>
          <p:cNvPr id="192" name="Google Shape;192;p32"/>
          <p:cNvPicPr preferRelativeResize="0"/>
          <p:nvPr/>
        </p:nvPicPr>
        <p:blipFill>
          <a:blip r:embed="rId3">
            <a:alphaModFix/>
          </a:blip>
          <a:stretch>
            <a:fillRect/>
          </a:stretch>
        </p:blipFill>
        <p:spPr>
          <a:xfrm>
            <a:off x="237400" y="630450"/>
            <a:ext cx="8520602" cy="4447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Adam</a:t>
            </a:r>
            <a:endParaRPr/>
          </a:p>
        </p:txBody>
      </p:sp>
      <p:sp>
        <p:nvSpPr>
          <p:cNvPr id="198" name="Google Shape;198;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Deberta + mean pooling + misspelling</a:t>
            </a:r>
            <a:endParaRPr/>
          </a:p>
          <a:p>
            <a:pPr indent="0" lvl="0" marL="0" rtl="0" algn="ctr">
              <a:spcBef>
                <a:spcPts val="0"/>
              </a:spcBef>
              <a:spcAft>
                <a:spcPts val="0"/>
              </a:spcAft>
              <a:buNone/>
            </a:pPr>
            <a:r>
              <a:t/>
            </a:r>
            <a:endParaRPr/>
          </a:p>
        </p:txBody>
      </p:sp>
      <p:pic>
        <p:nvPicPr>
          <p:cNvPr id="199" name="Google Shape;199;p33"/>
          <p:cNvPicPr preferRelativeResize="0"/>
          <p:nvPr/>
        </p:nvPicPr>
        <p:blipFill>
          <a:blip r:embed="rId3">
            <a:alphaModFix/>
          </a:blip>
          <a:stretch>
            <a:fillRect/>
          </a:stretch>
        </p:blipFill>
        <p:spPr>
          <a:xfrm>
            <a:off x="261049" y="658225"/>
            <a:ext cx="7453101" cy="4485274"/>
          </a:xfrm>
          <a:prstGeom prst="rect">
            <a:avLst/>
          </a:prstGeom>
          <a:noFill/>
          <a:ln>
            <a:noFill/>
          </a:ln>
        </p:spPr>
      </p:pic>
      <p:sp>
        <p:nvSpPr>
          <p:cNvPr id="200" name="Google Shape;200;p33"/>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Augmented 2-DeBERTa Network with PoS Counts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4"/>
          <p:cNvGraphicFramePr/>
          <p:nvPr/>
        </p:nvGraphicFramePr>
        <p:xfrm>
          <a:off x="221350" y="518925"/>
          <a:ext cx="3000000" cy="3000000"/>
        </p:xfrm>
        <a:graphic>
          <a:graphicData uri="http://schemas.openxmlformats.org/drawingml/2006/table">
            <a:tbl>
              <a:tblPr>
                <a:noFill/>
                <a:tableStyleId>{59138E9A-DA52-4D1A-9DDC-846EFF08362B}</a:tableStyleId>
              </a:tblPr>
              <a:tblGrid>
                <a:gridCol w="3719850"/>
                <a:gridCol w="1021900"/>
                <a:gridCol w="968050"/>
                <a:gridCol w="893700"/>
                <a:gridCol w="1165850"/>
                <a:gridCol w="1029825"/>
              </a:tblGrid>
              <a:tr h="431575">
                <a:tc>
                  <a:txBody>
                    <a:bodyPr/>
                    <a:lstStyle/>
                    <a:p>
                      <a:pPr indent="0" lvl="0" marL="0" rtl="0" algn="ctr">
                        <a:lnSpc>
                          <a:spcPct val="115000"/>
                        </a:lnSpc>
                        <a:spcBef>
                          <a:spcPts val="0"/>
                        </a:spcBef>
                        <a:spcAft>
                          <a:spcPts val="1200"/>
                        </a:spcAft>
                        <a:buNone/>
                      </a:pPr>
                      <a:r>
                        <a:rPr b="1" lang="en" sz="1100">
                          <a:solidFill>
                            <a:schemeClr val="lt1"/>
                          </a:solidFill>
                        </a:rPr>
                        <a:t>Description</a:t>
                      </a:r>
                      <a:endParaRPr b="1" sz="1100">
                        <a:solidFill>
                          <a:schemeClr val="lt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100">
                          <a:solidFill>
                            <a:schemeClr val="lt1"/>
                          </a:solidFill>
                        </a:rPr>
                        <a:t>Parameters</a:t>
                      </a:r>
                      <a:endParaRPr b="1" sz="11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100">
                          <a:solidFill>
                            <a:schemeClr val="lt1"/>
                          </a:solidFill>
                        </a:rPr>
                        <a:t>Training Time</a:t>
                      </a:r>
                      <a:endParaRPr b="1" sz="11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100">
                          <a:solidFill>
                            <a:schemeClr val="lt1"/>
                          </a:solidFill>
                        </a:rPr>
                        <a:t>Log Loss</a:t>
                      </a:r>
                      <a:endParaRPr b="1" sz="11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100">
                          <a:solidFill>
                            <a:schemeClr val="lt1"/>
                          </a:solidFill>
                        </a:rPr>
                        <a:t>Balanced Accuracy</a:t>
                      </a:r>
                      <a:endParaRPr b="1" sz="11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lnSpc>
                          <a:spcPct val="115000"/>
                        </a:lnSpc>
                        <a:spcBef>
                          <a:spcPts val="0"/>
                        </a:spcBef>
                        <a:spcAft>
                          <a:spcPts val="1200"/>
                        </a:spcAft>
                        <a:buNone/>
                      </a:pPr>
                      <a:r>
                        <a:rPr b="1" lang="en" sz="1100">
                          <a:solidFill>
                            <a:schemeClr val="lt1"/>
                          </a:solidFill>
                        </a:rPr>
                        <a:t>Test Accuracy</a:t>
                      </a:r>
                      <a:endParaRPr b="1" sz="1100">
                        <a:solidFill>
                          <a:schemeClr val="lt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r h="270175">
                <a:tc>
                  <a:txBody>
                    <a:bodyPr/>
                    <a:lstStyle/>
                    <a:p>
                      <a:pPr indent="0" lvl="0" marL="0" rtl="0" algn="l">
                        <a:lnSpc>
                          <a:spcPct val="115000"/>
                        </a:lnSpc>
                        <a:spcBef>
                          <a:spcPts val="0"/>
                        </a:spcBef>
                        <a:spcAft>
                          <a:spcPts val="1200"/>
                        </a:spcAft>
                        <a:buNone/>
                      </a:pPr>
                      <a:r>
                        <a:rPr lang="en" sz="1200">
                          <a:solidFill>
                            <a:schemeClr val="dk1"/>
                          </a:solidFill>
                        </a:rPr>
                        <a:t>Bag of Embeddings </a:t>
                      </a:r>
                      <a:r>
                        <a:rPr lang="en" sz="700">
                          <a:solidFill>
                            <a:schemeClr val="dk1"/>
                          </a:solidFill>
                        </a:rPr>
                        <a:t>[Input: Discourse Text, Embedding size: 64]</a:t>
                      </a:r>
                      <a:endParaRPr sz="12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620K</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50.5 sec</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3.390</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b="1" lang="en" sz="1200">
                          <a:solidFill>
                            <a:srgbClr val="38761D"/>
                          </a:solidFill>
                        </a:rPr>
                        <a:t>61.0%</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270175">
                <a:tc>
                  <a:txBody>
                    <a:bodyPr/>
                    <a:lstStyle/>
                    <a:p>
                      <a:pPr indent="0" lvl="0" marL="0" rtl="0" algn="l">
                        <a:lnSpc>
                          <a:spcPct val="115000"/>
                        </a:lnSpc>
                        <a:spcBef>
                          <a:spcPts val="0"/>
                        </a:spcBef>
                        <a:spcAft>
                          <a:spcPts val="1200"/>
                        </a:spcAft>
                        <a:buNone/>
                      </a:pPr>
                      <a:r>
                        <a:rPr lang="en" sz="1200">
                          <a:solidFill>
                            <a:schemeClr val="dk1"/>
                          </a:solidFill>
                        </a:rPr>
                        <a:t>Neural Network </a:t>
                      </a:r>
                      <a:r>
                        <a:rPr lang="en" sz="700">
                          <a:solidFill>
                            <a:schemeClr val="dk1"/>
                          </a:solidFill>
                        </a:rPr>
                        <a:t>[Input: Features (POS) , Hidden layer: 200]</a:t>
                      </a:r>
                      <a:endParaRPr sz="12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8.8k</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4.7 sec</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0.823</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b="1" lang="en" sz="1200">
                          <a:solidFill>
                            <a:srgbClr val="38761D"/>
                          </a:solidFill>
                        </a:rPr>
                        <a:t>63.5%</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BERT</a:t>
                      </a:r>
                      <a:r>
                        <a:rPr lang="en" sz="700">
                          <a:solidFill>
                            <a:schemeClr val="dk1"/>
                          </a:solidFill>
                        </a:rPr>
                        <a:t>[Input: Discourse Text, BERT Hidden Layers: 6]</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66.95M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2 hours 50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0.777</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56.38%</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b="1" lang="en" sz="1200">
                          <a:solidFill>
                            <a:srgbClr val="38761D"/>
                          </a:solidFill>
                        </a:rPr>
                        <a:t>66.70%</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RoBERTa </a:t>
                      </a:r>
                      <a:r>
                        <a:rPr lang="en" sz="700">
                          <a:solidFill>
                            <a:schemeClr val="dk1"/>
                          </a:solidFill>
                        </a:rPr>
                        <a:t>[Input: Discourse Text, Essay,</a:t>
                      </a:r>
                      <a:r>
                        <a:rPr lang="en" sz="700">
                          <a:solidFill>
                            <a:schemeClr val="dk1"/>
                          </a:solidFill>
                        </a:rPr>
                        <a:t> </a:t>
                      </a:r>
                      <a:r>
                        <a:rPr b="1" lang="en" sz="700">
                          <a:solidFill>
                            <a:schemeClr val="accent1"/>
                          </a:solidFill>
                        </a:rPr>
                        <a:t>RoBERTa </a:t>
                      </a:r>
                      <a:r>
                        <a:rPr lang="en" sz="700">
                          <a:solidFill>
                            <a:schemeClr val="dk1"/>
                          </a:solidFill>
                        </a:rPr>
                        <a:t>Hidden Layers: 8, Features: </a:t>
                      </a:r>
                      <a:r>
                        <a:rPr b="1" lang="en" sz="700">
                          <a:solidFill>
                            <a:schemeClr val="accent1"/>
                          </a:solidFill>
                        </a:rPr>
                        <a:t>Not-In-Vocabulary, Discourse Type</a:t>
                      </a:r>
                      <a:r>
                        <a:rPr lang="en" sz="700">
                          <a:solidFill>
                            <a:schemeClr val="dk1"/>
                          </a:solidFill>
                        </a:rPr>
                        <a:t>, 2 RoBERTa models]</a:t>
                      </a:r>
                      <a:endParaRPr sz="700">
                        <a:solidFill>
                          <a:schemeClr val="dk1"/>
                        </a:solidFill>
                      </a:endParaRPr>
                    </a:p>
                  </a:txBody>
                  <a:tcPr marT="57150" marB="57150" marR="123825" marL="1238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193.38M</a:t>
                      </a:r>
                      <a:endParaRPr sz="1200">
                        <a:solidFill>
                          <a:schemeClr val="dk1"/>
                        </a:solidFill>
                      </a:endParaRPr>
                    </a:p>
                  </a:txBody>
                  <a:tcPr marT="57150" marB="57150" marR="123825" marL="123825">
                    <a:lnL cap="flat" cmpd="sng" w="9525">
                      <a:solidFill>
                        <a:schemeClr val="accent1"/>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5 hours 35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0.741</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59.22%</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b="1" lang="en" sz="1200">
                          <a:solidFill>
                            <a:srgbClr val="38761D"/>
                          </a:solidFill>
                        </a:rPr>
                        <a:t>68.80%</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RoBERTa </a:t>
                      </a:r>
                      <a:r>
                        <a:rPr lang="en" sz="700">
                          <a:solidFill>
                            <a:schemeClr val="dk1"/>
                          </a:solidFill>
                        </a:rPr>
                        <a:t>[Input: Discourse Text, Essay, RoBERTa Hidden Layers: 6, Features: Not-In-Vocabulary, Discourse Type, 2 RoBERTa models, </a:t>
                      </a:r>
                      <a:r>
                        <a:rPr b="1" lang="en" sz="700">
                          <a:solidFill>
                            <a:schemeClr val="accent1"/>
                          </a:solidFill>
                        </a:rPr>
                        <a:t>Weighted Loss</a:t>
                      </a:r>
                      <a:r>
                        <a:rPr lang="en" sz="700">
                          <a:solidFill>
                            <a:schemeClr val="dk1"/>
                          </a:solidFill>
                        </a:rPr>
                        <a:t>]</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164.63M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4 hours 10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0.741</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62.61%</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b="1" lang="en" sz="1200">
                          <a:solidFill>
                            <a:srgbClr val="38761D"/>
                          </a:solidFill>
                        </a:rPr>
                        <a:t>65.66%</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DeBERTa-v3</a:t>
                      </a:r>
                      <a:r>
                        <a:rPr lang="en" sz="700">
                          <a:solidFill>
                            <a:schemeClr val="dk1"/>
                          </a:solidFill>
                        </a:rPr>
                        <a:t> [Input: Discourse Text, Essay, DeBERTa Hidden Layers: 12, Features: Not-In-Vocabulary, Discourse Type, 2 DeBERTa models, </a:t>
                      </a:r>
                      <a:r>
                        <a:rPr b="1" lang="en" sz="700">
                          <a:solidFill>
                            <a:schemeClr val="accent1"/>
                          </a:solidFill>
                        </a:rPr>
                        <a:t>Focal Loss</a:t>
                      </a:r>
                      <a:r>
                        <a:rPr lang="en" sz="700">
                          <a:solidFill>
                            <a:schemeClr val="dk1"/>
                          </a:solidFill>
                        </a:rPr>
                        <a:t>]</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367.66M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10 hours 35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0.681</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59.93%</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b="1" lang="en" sz="1200">
                          <a:solidFill>
                            <a:srgbClr val="38761D"/>
                          </a:solidFill>
                        </a:rPr>
                        <a:t>69.98%</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DeBERTa-v3 </a:t>
                      </a:r>
                      <a:r>
                        <a:rPr lang="en" sz="700">
                          <a:solidFill>
                            <a:schemeClr val="dk1"/>
                          </a:solidFill>
                        </a:rPr>
                        <a:t>[Input: Discourse Type, Discourse Text, Essay, </a:t>
                      </a:r>
                      <a:r>
                        <a:rPr b="1" lang="en" sz="700">
                          <a:solidFill>
                            <a:schemeClr val="accent1"/>
                          </a:solidFill>
                        </a:rPr>
                        <a:t>DeBERTA</a:t>
                      </a:r>
                      <a:r>
                        <a:rPr b="1" lang="en" sz="700">
                          <a:solidFill>
                            <a:schemeClr val="accent1"/>
                          </a:solidFill>
                        </a:rPr>
                        <a:t> </a:t>
                      </a:r>
                      <a:r>
                        <a:rPr lang="en" sz="700">
                          <a:solidFill>
                            <a:schemeClr val="dk1"/>
                          </a:solidFill>
                        </a:rPr>
                        <a:t>Hidden Layers: 12, Features: </a:t>
                      </a:r>
                      <a:r>
                        <a:rPr b="1" lang="en" sz="700">
                          <a:solidFill>
                            <a:schemeClr val="accent1"/>
                          </a:solidFill>
                        </a:rPr>
                        <a:t>misspelled count</a:t>
                      </a:r>
                      <a:r>
                        <a:rPr lang="en" sz="700">
                          <a:solidFill>
                            <a:schemeClr val="dk1"/>
                          </a:solidFill>
                        </a:rPr>
                        <a:t>]</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184.03M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 hours 3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0.657</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64.63%</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b="1" lang="en" sz="1200">
                          <a:solidFill>
                            <a:srgbClr val="38761D"/>
                          </a:solidFill>
                        </a:rPr>
                        <a:t>70.6%</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64150">
                <a:tc>
                  <a:txBody>
                    <a:bodyPr/>
                    <a:lstStyle/>
                    <a:p>
                      <a:pPr indent="0" lvl="0" marL="0" rtl="0" algn="l">
                        <a:lnSpc>
                          <a:spcPct val="100000"/>
                        </a:lnSpc>
                        <a:spcBef>
                          <a:spcPts val="0"/>
                        </a:spcBef>
                        <a:spcAft>
                          <a:spcPts val="1200"/>
                        </a:spcAft>
                        <a:buNone/>
                      </a:pPr>
                      <a:r>
                        <a:rPr lang="en" sz="1200">
                          <a:solidFill>
                            <a:schemeClr val="dk1"/>
                          </a:solidFill>
                        </a:rPr>
                        <a:t>DeBERTa-v3 </a:t>
                      </a:r>
                      <a:r>
                        <a:rPr lang="en" sz="700">
                          <a:solidFill>
                            <a:schemeClr val="dk1"/>
                          </a:solidFill>
                        </a:rPr>
                        <a:t>[Input: Discourse Type, Discourse Text, Essay, DeBERTA Hidden Layers: 12, Features: misspelled count, </a:t>
                      </a:r>
                      <a:r>
                        <a:rPr b="1" lang="en" sz="700">
                          <a:solidFill>
                            <a:schemeClr val="accent1"/>
                          </a:solidFill>
                        </a:rPr>
                        <a:t>cardinal numbers, proper nouns, and existential there</a:t>
                      </a:r>
                      <a:r>
                        <a:rPr lang="en" sz="700">
                          <a:solidFill>
                            <a:schemeClr val="dk1"/>
                          </a:solidFill>
                        </a:rPr>
                        <a:t>.]</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184.02M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4 hours 31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0.660</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lang="en" sz="1200">
                          <a:solidFill>
                            <a:schemeClr val="dk1"/>
                          </a:solidFill>
                        </a:rPr>
                        <a:t>62.98%</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1200"/>
                        </a:spcAft>
                        <a:buNone/>
                      </a:pPr>
                      <a:r>
                        <a:rPr b="1" lang="en" sz="1200">
                          <a:solidFill>
                            <a:srgbClr val="38761D"/>
                          </a:solidFill>
                        </a:rPr>
                        <a:t>70.0%</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FE2F3"/>
                    </a:solidFill>
                  </a:tcPr>
                </a:tc>
              </a:tr>
              <a:tr h="461375">
                <a:tc>
                  <a:txBody>
                    <a:bodyPr/>
                    <a:lstStyle/>
                    <a:p>
                      <a:pPr indent="0" lvl="0" marL="0" rtl="0" algn="l">
                        <a:lnSpc>
                          <a:spcPct val="115000"/>
                        </a:lnSpc>
                        <a:spcBef>
                          <a:spcPts val="0"/>
                        </a:spcBef>
                        <a:spcAft>
                          <a:spcPts val="1200"/>
                        </a:spcAft>
                        <a:buNone/>
                      </a:pPr>
                      <a:r>
                        <a:rPr lang="en" sz="1200">
                          <a:solidFill>
                            <a:schemeClr val="dk1"/>
                          </a:solidFill>
                        </a:rPr>
                        <a:t>DeBERTa-v3 </a:t>
                      </a:r>
                      <a:r>
                        <a:rPr lang="en" sz="700">
                          <a:solidFill>
                            <a:schemeClr val="dk1"/>
                          </a:solidFill>
                        </a:rPr>
                        <a:t>[Input: Discourse Text, Essay, DeBERTa Hidden Layers: 12, Features: Not-In-Vocabulary, Discourse Type, </a:t>
                      </a:r>
                      <a:r>
                        <a:rPr b="1" lang="en" sz="700">
                          <a:solidFill>
                            <a:schemeClr val="accent1"/>
                          </a:solidFill>
                        </a:rPr>
                        <a:t>GPT-2 Perplexity Score</a:t>
                      </a:r>
                      <a:r>
                        <a:rPr lang="en" sz="700">
                          <a:solidFill>
                            <a:schemeClr val="dk1"/>
                          </a:solidFill>
                        </a:rPr>
                        <a:t>]</a:t>
                      </a:r>
                      <a:endParaRPr sz="700">
                        <a:solidFill>
                          <a:schemeClr val="dk1"/>
                        </a:solidFill>
                      </a:endParaRPr>
                    </a:p>
                  </a:txBody>
                  <a:tcPr marT="57150" marB="57150" marR="123825" marL="123825">
                    <a:lnL cap="flat" cmpd="sng" w="9525">
                      <a:solidFill>
                        <a:srgbClr val="6FA8DC"/>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183.93M</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10 hours 30 mins</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0.660</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lang="en" sz="1200">
                          <a:solidFill>
                            <a:schemeClr val="dk1"/>
                          </a:solidFill>
                        </a:rPr>
                        <a:t>63.05%</a:t>
                      </a:r>
                      <a:endParaRPr sz="1200">
                        <a:solidFill>
                          <a:schemeClr val="dk1"/>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1200"/>
                        </a:spcAft>
                        <a:buNone/>
                      </a:pPr>
                      <a:r>
                        <a:rPr b="1" lang="en" sz="1200">
                          <a:solidFill>
                            <a:srgbClr val="38761D"/>
                          </a:solidFill>
                        </a:rPr>
                        <a:t>71.11%</a:t>
                      </a:r>
                      <a:endParaRPr b="1" sz="1200">
                        <a:solidFill>
                          <a:srgbClr val="38761D"/>
                        </a:solidFill>
                      </a:endParaRPr>
                    </a:p>
                  </a:txBody>
                  <a:tcPr marT="57150" marB="57150" marR="123825" marL="123825">
                    <a:lnL cap="flat" cmpd="sng" w="9525">
                      <a:solidFill>
                        <a:srgbClr val="9E9E9E">
                          <a:alpha val="0"/>
                        </a:srgbClr>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FA8DC"/>
                      </a:solidFill>
                      <a:prstDash val="solid"/>
                      <a:round/>
                      <a:headEnd len="sm" w="sm" type="none"/>
                      <a:tailEnd len="sm" w="sm" type="none"/>
                    </a:lnB>
                    <a:solidFill>
                      <a:srgbClr val="EFEFEF"/>
                    </a:solidFill>
                  </a:tcPr>
                </a:tc>
              </a:tr>
            </a:tbl>
          </a:graphicData>
        </a:graphic>
      </p:graphicFrame>
      <p:sp>
        <p:nvSpPr>
          <p:cNvPr id="206" name="Google Shape;206;p34"/>
          <p:cNvSpPr txBox="1"/>
          <p:nvPr>
            <p:ph idx="1" type="subTitle"/>
          </p:nvPr>
        </p:nvSpPr>
        <p:spPr>
          <a:xfrm>
            <a:off x="311700" y="-68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Kaggle Submissions</a:t>
            </a:r>
            <a:endParaRPr/>
          </a:p>
        </p:txBody>
      </p:sp>
      <p:pic>
        <p:nvPicPr>
          <p:cNvPr id="212" name="Google Shape;212;p35"/>
          <p:cNvPicPr preferRelativeResize="0"/>
          <p:nvPr/>
        </p:nvPicPr>
        <p:blipFill>
          <a:blip r:embed="rId3">
            <a:alphaModFix/>
          </a:blip>
          <a:stretch>
            <a:fillRect/>
          </a:stretch>
        </p:blipFill>
        <p:spPr>
          <a:xfrm>
            <a:off x="1904025" y="637500"/>
            <a:ext cx="5067775" cy="3179950"/>
          </a:xfrm>
          <a:prstGeom prst="rect">
            <a:avLst/>
          </a:prstGeom>
          <a:noFill/>
          <a:ln>
            <a:noFill/>
          </a:ln>
        </p:spPr>
      </p:pic>
      <p:pic>
        <p:nvPicPr>
          <p:cNvPr id="213" name="Google Shape;213;p35"/>
          <p:cNvPicPr preferRelativeResize="0"/>
          <p:nvPr/>
        </p:nvPicPr>
        <p:blipFill>
          <a:blip r:embed="rId4">
            <a:alphaModFix/>
          </a:blip>
          <a:stretch>
            <a:fillRect/>
          </a:stretch>
        </p:blipFill>
        <p:spPr>
          <a:xfrm>
            <a:off x="1623825" y="3817450"/>
            <a:ext cx="5628174" cy="1326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ctrTitle"/>
          </p:nvPr>
        </p:nvSpPr>
        <p:spPr>
          <a:xfrm>
            <a:off x="67950" y="125800"/>
            <a:ext cx="8520600" cy="99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219" name="Google Shape;219;p36"/>
          <p:cNvSpPr txBox="1"/>
          <p:nvPr>
            <p:ph idx="1" type="subTitle"/>
          </p:nvPr>
        </p:nvSpPr>
        <p:spPr>
          <a:xfrm>
            <a:off x="267950" y="1346575"/>
            <a:ext cx="8520600" cy="35775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SzPct val="100000"/>
              <a:buChar char="●"/>
            </a:pPr>
            <a:r>
              <a:rPr lang="en"/>
              <a:t>Prediction with unconstrained content and qualitative labels is non-trivial</a:t>
            </a:r>
            <a:br>
              <a:rPr lang="en"/>
            </a:br>
            <a:endParaRPr/>
          </a:p>
          <a:p>
            <a:pPr indent="-393065" lvl="0" marL="457200" rtl="0" algn="l">
              <a:spcBef>
                <a:spcPts val="0"/>
              </a:spcBef>
              <a:spcAft>
                <a:spcPts val="0"/>
              </a:spcAft>
              <a:buSzPct val="100000"/>
              <a:buChar char="●"/>
            </a:pPr>
            <a:r>
              <a:rPr lang="en"/>
              <a:t>Domain Experts help when Feature Engineering</a:t>
            </a:r>
            <a:br>
              <a:rPr lang="en"/>
            </a:br>
            <a:endParaRPr/>
          </a:p>
          <a:p>
            <a:pPr indent="-393065" lvl="0" marL="457200" rtl="0" algn="l">
              <a:spcBef>
                <a:spcPts val="0"/>
              </a:spcBef>
              <a:spcAft>
                <a:spcPts val="0"/>
              </a:spcAft>
              <a:buSzPct val="100000"/>
              <a:buChar char="●"/>
            </a:pPr>
            <a:r>
              <a:rPr lang="en"/>
              <a:t>Teams: </a:t>
            </a:r>
            <a:r>
              <a:rPr lang="en"/>
              <a:t>Parallel model development and verification </a:t>
            </a:r>
            <a:endParaRPr/>
          </a:p>
          <a:p>
            <a:pPr indent="0" lvl="0" marL="457200" rtl="0" algn="l">
              <a:spcBef>
                <a:spcPts val="0"/>
              </a:spcBef>
              <a:spcAft>
                <a:spcPts val="0"/>
              </a:spcAft>
              <a:buNone/>
            </a:pPr>
            <a:r>
              <a:t/>
            </a:r>
            <a:endParaRPr/>
          </a:p>
          <a:p>
            <a:pPr indent="-393065" lvl="0" marL="457200" rtl="0" algn="l">
              <a:spcBef>
                <a:spcPts val="0"/>
              </a:spcBef>
              <a:spcAft>
                <a:spcPts val="0"/>
              </a:spcAft>
              <a:buSzPct val="100000"/>
              <a:buChar char="●"/>
            </a:pPr>
            <a:r>
              <a:rPr lang="en"/>
              <a:t>Abandon features when they aren’t helping</a:t>
            </a:r>
            <a:br>
              <a:rPr lang="en"/>
            </a:br>
            <a:endParaRPr/>
          </a:p>
          <a:p>
            <a:pPr indent="-393065" lvl="0" marL="457200" rtl="0" algn="l">
              <a:spcBef>
                <a:spcPts val="0"/>
              </a:spcBef>
              <a:spcAft>
                <a:spcPts val="0"/>
              </a:spcAft>
              <a:buSzPct val="100000"/>
              <a:buChar char="●"/>
            </a:pPr>
            <a:r>
              <a:rPr lang="en"/>
              <a:t>Ensemble models can improve accuracy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225" name="Google Shape;22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AutoNum type="arabicPeriod"/>
            </a:pPr>
            <a:r>
              <a:rPr lang="en" sz="1200">
                <a:solidFill>
                  <a:schemeClr val="dk1"/>
                </a:solidFill>
              </a:rPr>
              <a:t>Feedback Prize - Predicting Effective Arguments | Kaggle. Kaggle.com. Published 2022. Accessed July 12, 2022. </a:t>
            </a:r>
            <a:r>
              <a:rPr lang="en" sz="1200" u="sng">
                <a:solidFill>
                  <a:schemeClr val="hlink"/>
                </a:solidFill>
                <a:hlinkClick r:id="rId3"/>
              </a:rPr>
              <a:t>https://www.kaggle.com/competitions/feedback-prize-effectiveness/data‌</a:t>
            </a:r>
            <a:r>
              <a:rPr lang="en" sz="1200">
                <a:solidFill>
                  <a:schemeClr val="dk1"/>
                </a:solidFill>
              </a:rPr>
              <a:t>.</a:t>
            </a:r>
            <a:br>
              <a:rPr lang="en"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argumentation_scheme_and_rubrics_kaggle.docx. argumentation_scheme_and_rubrics_kaggle.docx. Google Docs. Published 2022. Accessed July 12, 2022. </a:t>
            </a:r>
            <a:r>
              <a:rPr lang="en" sz="1200" u="sng">
                <a:solidFill>
                  <a:schemeClr val="hlink"/>
                </a:solidFill>
                <a:hlinkClick r:id="rId4"/>
              </a:rPr>
              <a:t>https://docs.google.com/document/d/1G51Ulb0i-nKCRQSs4p4ujauy4wjAJOae/edit</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Dataset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74" name="Google Shape;74;p16"/>
          <p:cNvSpPr txBox="1"/>
          <p:nvPr>
            <p:ph idx="1" type="body"/>
          </p:nvPr>
        </p:nvSpPr>
        <p:spPr>
          <a:xfrm>
            <a:off x="311700" y="1152475"/>
            <a:ext cx="5815500" cy="380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600" u="sng"/>
              <a:t>Data Source</a:t>
            </a:r>
            <a:r>
              <a:rPr b="1" lang="en" sz="1600"/>
              <a:t>: </a:t>
            </a:r>
            <a:endParaRPr b="1" sz="1600"/>
          </a:p>
          <a:p>
            <a:pPr indent="-314960" lvl="0" marL="457200" rtl="0" algn="l">
              <a:spcBef>
                <a:spcPts val="1200"/>
              </a:spcBef>
              <a:spcAft>
                <a:spcPts val="0"/>
              </a:spcAft>
              <a:buSzPct val="100000"/>
              <a:buChar char="●"/>
            </a:pPr>
            <a:r>
              <a:rPr lang="en" sz="1600"/>
              <a:t>The dataset contains </a:t>
            </a:r>
            <a:r>
              <a:rPr b="1" lang="en" sz="1600"/>
              <a:t>4161 </a:t>
            </a:r>
            <a:r>
              <a:rPr lang="en" sz="1600"/>
              <a:t>argumentative </a:t>
            </a:r>
            <a:r>
              <a:rPr b="1" lang="en" sz="1600"/>
              <a:t>essays</a:t>
            </a:r>
            <a:r>
              <a:rPr lang="en" sz="1600"/>
              <a:t> written by U.S students in grades 6-12.</a:t>
            </a:r>
            <a:endParaRPr sz="1600"/>
          </a:p>
          <a:p>
            <a:pPr indent="-314960" lvl="0" marL="457200" rtl="0" algn="l">
              <a:spcBef>
                <a:spcPts val="0"/>
              </a:spcBef>
              <a:spcAft>
                <a:spcPts val="0"/>
              </a:spcAft>
              <a:buSzPct val="100000"/>
              <a:buChar char="●"/>
            </a:pPr>
            <a:r>
              <a:rPr lang="en" sz="1600"/>
              <a:t>These essays were annotated by expert raters for </a:t>
            </a:r>
            <a:r>
              <a:rPr b="1" lang="en" sz="1600"/>
              <a:t>7</a:t>
            </a:r>
            <a:r>
              <a:rPr lang="en" sz="1600"/>
              <a:t> </a:t>
            </a:r>
            <a:r>
              <a:rPr b="1" lang="en" sz="1600"/>
              <a:t>discourse elements </a:t>
            </a:r>
            <a:endParaRPr b="1" sz="1600"/>
          </a:p>
          <a:p>
            <a:pPr indent="0" lvl="0" marL="457200" rtl="0" algn="l">
              <a:spcBef>
                <a:spcPts val="1200"/>
              </a:spcBef>
              <a:spcAft>
                <a:spcPts val="0"/>
              </a:spcAft>
              <a:buNone/>
            </a:pPr>
            <a:r>
              <a:rPr b="1" lang="en" sz="1200"/>
              <a:t>1) Lead, 2) Position, 3) Claim, 4) Counterclaim, 5) Rebuttal, 6) Evidence &amp; 7) Concluding Statement</a:t>
            </a:r>
            <a:endParaRPr b="1" sz="1200"/>
          </a:p>
          <a:p>
            <a:pPr indent="-314960" lvl="0" marL="457200" rtl="0" algn="l">
              <a:spcBef>
                <a:spcPts val="1200"/>
              </a:spcBef>
              <a:spcAft>
                <a:spcPts val="0"/>
              </a:spcAft>
              <a:buSzPct val="100000"/>
              <a:buChar char="●"/>
            </a:pPr>
            <a:r>
              <a:rPr b="1" lang="en" sz="1600"/>
              <a:t>36765 </a:t>
            </a:r>
            <a:r>
              <a:rPr lang="en" sz="1600"/>
              <a:t>discourse texts</a:t>
            </a:r>
            <a:endParaRPr sz="1200"/>
          </a:p>
          <a:p>
            <a:pPr indent="0" lvl="0" marL="0" rtl="0" algn="l">
              <a:spcBef>
                <a:spcPts val="1200"/>
              </a:spcBef>
              <a:spcAft>
                <a:spcPts val="0"/>
              </a:spcAft>
              <a:buNone/>
            </a:pPr>
            <a:r>
              <a:rPr b="1" lang="en" sz="1600" u="sng"/>
              <a:t>Labelling</a:t>
            </a:r>
            <a:r>
              <a:rPr b="1" lang="en" sz="1600"/>
              <a:t>: </a:t>
            </a:r>
            <a:endParaRPr b="1" sz="1600"/>
          </a:p>
          <a:p>
            <a:pPr indent="0" lvl="0" marL="0" rtl="0" algn="l">
              <a:spcBef>
                <a:spcPts val="1200"/>
              </a:spcBef>
              <a:spcAft>
                <a:spcPts val="0"/>
              </a:spcAft>
              <a:buNone/>
            </a:pPr>
            <a:r>
              <a:rPr lang="en" sz="1600"/>
              <a:t>Human readers rated each argumentative element, in order of increasing quality, as one of </a:t>
            </a:r>
            <a:r>
              <a:rPr b="1" lang="en" sz="1600"/>
              <a:t>3 Classes</a:t>
            </a:r>
            <a:r>
              <a:rPr lang="en" sz="1600"/>
              <a:t>: </a:t>
            </a:r>
            <a:endParaRPr sz="1600"/>
          </a:p>
          <a:p>
            <a:pPr indent="457200" lvl="0" marL="0" rtl="0" algn="l">
              <a:spcBef>
                <a:spcPts val="1200"/>
              </a:spcBef>
              <a:spcAft>
                <a:spcPts val="0"/>
              </a:spcAft>
              <a:buNone/>
            </a:pPr>
            <a:r>
              <a:rPr b="1" lang="en" sz="1600"/>
              <a:t>1) Ineffective, 2) Adequate &amp; 3) Effective</a:t>
            </a:r>
            <a:endParaRPr b="1" sz="1600"/>
          </a:p>
          <a:p>
            <a:pPr indent="0" lvl="0" marL="0" rtl="0" algn="l">
              <a:spcBef>
                <a:spcPts val="1200"/>
              </a:spcBef>
              <a:spcAft>
                <a:spcPts val="1200"/>
              </a:spcAft>
              <a:buNone/>
            </a:pPr>
            <a:r>
              <a:t/>
            </a:r>
            <a:endParaRPr sz="1600"/>
          </a:p>
        </p:txBody>
      </p:sp>
      <p:pic>
        <p:nvPicPr>
          <p:cNvPr id="75" name="Google Shape;75;p16"/>
          <p:cNvPicPr preferRelativeResize="0"/>
          <p:nvPr/>
        </p:nvPicPr>
        <p:blipFill>
          <a:blip r:embed="rId3">
            <a:alphaModFix/>
          </a:blip>
          <a:stretch>
            <a:fillRect/>
          </a:stretch>
        </p:blipFill>
        <p:spPr>
          <a:xfrm>
            <a:off x="6196850" y="559252"/>
            <a:ext cx="2728050" cy="2012500"/>
          </a:xfrm>
          <a:prstGeom prst="rect">
            <a:avLst/>
          </a:prstGeom>
          <a:noFill/>
          <a:ln>
            <a:noFill/>
          </a:ln>
        </p:spPr>
      </p:pic>
      <p:pic>
        <p:nvPicPr>
          <p:cNvPr id="76" name="Google Shape;76;p16"/>
          <p:cNvPicPr preferRelativeResize="0"/>
          <p:nvPr/>
        </p:nvPicPr>
        <p:blipFill rotWithShape="1">
          <a:blip r:embed="rId4">
            <a:alphaModFix/>
          </a:blip>
          <a:srcRect b="-2218" l="0" r="-2679" t="0"/>
          <a:stretch/>
        </p:blipFill>
        <p:spPr>
          <a:xfrm>
            <a:off x="6171500" y="2725878"/>
            <a:ext cx="2705100" cy="19253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 and Outputs</a:t>
            </a:r>
            <a:endParaRPr/>
          </a:p>
        </p:txBody>
      </p:sp>
      <p:pic>
        <p:nvPicPr>
          <p:cNvPr id="82" name="Google Shape;82;p17"/>
          <p:cNvPicPr preferRelativeResize="0"/>
          <p:nvPr/>
        </p:nvPicPr>
        <p:blipFill>
          <a:blip r:embed="rId3">
            <a:alphaModFix/>
          </a:blip>
          <a:stretch>
            <a:fillRect/>
          </a:stretch>
        </p:blipFill>
        <p:spPr>
          <a:xfrm>
            <a:off x="5601475" y="429350"/>
            <a:ext cx="2228925" cy="1485950"/>
          </a:xfrm>
          <a:prstGeom prst="rect">
            <a:avLst/>
          </a:prstGeom>
          <a:noFill/>
          <a:ln>
            <a:noFill/>
          </a:ln>
        </p:spPr>
      </p:pic>
      <p:sp>
        <p:nvSpPr>
          <p:cNvPr id="83" name="Google Shape;83;p17"/>
          <p:cNvSpPr/>
          <p:nvPr/>
        </p:nvSpPr>
        <p:spPr>
          <a:xfrm>
            <a:off x="268250" y="830475"/>
            <a:ext cx="3876000" cy="31362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1" type="body"/>
          </p:nvPr>
        </p:nvSpPr>
        <p:spPr>
          <a:xfrm>
            <a:off x="371725" y="1360400"/>
            <a:ext cx="3518700" cy="2693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highlight>
                  <a:srgbClr val="FFF2CC"/>
                </a:highlight>
              </a:rPr>
              <a:t>The story is about how NASA took a picture of Mars and a face was seen on the planet. NASA doesn't know if the landform was created by life on Mars, or if it is just a natural landform.</a:t>
            </a:r>
            <a:r>
              <a:rPr lang="en"/>
              <a:t> </a:t>
            </a:r>
            <a:endParaRPr/>
          </a:p>
          <a:p>
            <a:pPr indent="0" lvl="0" marL="0" rtl="0" algn="l">
              <a:spcBef>
                <a:spcPts val="1200"/>
              </a:spcBef>
              <a:spcAft>
                <a:spcPts val="0"/>
              </a:spcAft>
              <a:buNone/>
            </a:pPr>
            <a:r>
              <a:rPr lang="en">
                <a:highlight>
                  <a:srgbClr val="A2C4C9"/>
                </a:highlight>
              </a:rPr>
              <a:t>On my perspective, I think that the face is a natural landform because I dont think that there is any life on Mars. In these next few paragraphs, I'll be talking about how I think that is is a natural landform </a:t>
            </a:r>
            <a:endParaRPr>
              <a:highlight>
                <a:srgbClr val="A2C4C9"/>
              </a:highlight>
            </a:endParaRPr>
          </a:p>
          <a:p>
            <a:pPr indent="0" lvl="0" marL="0" rtl="0" algn="l">
              <a:spcBef>
                <a:spcPts val="1200"/>
              </a:spcBef>
              <a:spcAft>
                <a:spcPts val="0"/>
              </a:spcAft>
              <a:buNone/>
            </a:pPr>
            <a:r>
              <a:rPr lang="en">
                <a:highlight>
                  <a:schemeClr val="lt1"/>
                </a:highlight>
              </a:rPr>
              <a:t>[...]</a:t>
            </a:r>
            <a:endParaRPr>
              <a:highlight>
                <a:schemeClr val="lt1"/>
              </a:highlight>
            </a:endParaRPr>
          </a:p>
          <a:p>
            <a:pPr indent="0" lvl="0" marL="0" rtl="0" algn="l">
              <a:spcBef>
                <a:spcPts val="1200"/>
              </a:spcBef>
              <a:spcAft>
                <a:spcPts val="1200"/>
              </a:spcAft>
              <a:buNone/>
            </a:pPr>
            <a:r>
              <a:t/>
            </a:r>
            <a:endParaRPr/>
          </a:p>
        </p:txBody>
      </p:sp>
      <p:sp>
        <p:nvSpPr>
          <p:cNvPr id="85" name="Google Shape;85;p17"/>
          <p:cNvSpPr/>
          <p:nvPr/>
        </p:nvSpPr>
        <p:spPr>
          <a:xfrm>
            <a:off x="3129025" y="1223375"/>
            <a:ext cx="855600" cy="480600"/>
          </a:xfrm>
          <a:prstGeom prst="wedgeRectCallout">
            <a:avLst>
              <a:gd fmla="val -20833" name="adj1"/>
              <a:gd fmla="val 6250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 </a:t>
            </a:r>
            <a:r>
              <a:rPr b="1" lang="en" sz="1100"/>
              <a:t>Adequate</a:t>
            </a:r>
            <a:endParaRPr b="1" sz="1100"/>
          </a:p>
        </p:txBody>
      </p:sp>
      <p:sp>
        <p:nvSpPr>
          <p:cNvPr id="86" name="Google Shape;86;p17"/>
          <p:cNvSpPr/>
          <p:nvPr/>
        </p:nvSpPr>
        <p:spPr>
          <a:xfrm>
            <a:off x="3017125" y="2591350"/>
            <a:ext cx="1014900" cy="480600"/>
          </a:xfrm>
          <a:prstGeom prst="wedgeRectCallout">
            <a:avLst>
              <a:gd fmla="val -20833" name="adj1"/>
              <a:gd fmla="val 62500"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Perspective</a:t>
            </a:r>
            <a:r>
              <a:rPr lang="en" sz="1100"/>
              <a:t>, </a:t>
            </a:r>
            <a:r>
              <a:rPr b="1" lang="en" sz="1100"/>
              <a:t>Ineffective</a:t>
            </a:r>
            <a:endParaRPr b="1" sz="1100"/>
          </a:p>
        </p:txBody>
      </p:sp>
      <p:sp>
        <p:nvSpPr>
          <p:cNvPr id="87" name="Google Shape;87;p17"/>
          <p:cNvSpPr txBox="1"/>
          <p:nvPr/>
        </p:nvSpPr>
        <p:spPr>
          <a:xfrm>
            <a:off x="442150" y="867775"/>
            <a:ext cx="27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Essay: There is no life on Mars</a:t>
            </a:r>
            <a:endParaRPr/>
          </a:p>
        </p:txBody>
      </p:sp>
      <p:graphicFrame>
        <p:nvGraphicFramePr>
          <p:cNvPr id="88" name="Google Shape;88;p17"/>
          <p:cNvGraphicFramePr/>
          <p:nvPr/>
        </p:nvGraphicFramePr>
        <p:xfrm>
          <a:off x="4474250" y="2564670"/>
          <a:ext cx="3000000" cy="3000000"/>
        </p:xfrm>
        <a:graphic>
          <a:graphicData uri="http://schemas.openxmlformats.org/drawingml/2006/table">
            <a:tbl>
              <a:tblPr>
                <a:noFill/>
                <a:tableStyleId>{59138E9A-DA52-4D1A-9DDC-846EFF08362B}</a:tableStyleId>
              </a:tblPr>
              <a:tblGrid>
                <a:gridCol w="1269250"/>
                <a:gridCol w="1138850"/>
                <a:gridCol w="1030425"/>
                <a:gridCol w="1044850"/>
              </a:tblGrid>
              <a:tr h="609575">
                <a:tc>
                  <a:txBody>
                    <a:bodyPr/>
                    <a:lstStyle/>
                    <a:p>
                      <a:pPr indent="0" lvl="0" marL="0" rtl="0" algn="l">
                        <a:spcBef>
                          <a:spcPts val="0"/>
                        </a:spcBef>
                        <a:spcAft>
                          <a:spcPts val="0"/>
                        </a:spcAft>
                        <a:buNone/>
                      </a:pPr>
                      <a:r>
                        <a:rPr lang="en"/>
                        <a:t>Discourse ID</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Ineffective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Adequate</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Effective</a:t>
                      </a:r>
                      <a:endParaRPr/>
                    </a:p>
                  </a:txBody>
                  <a:tcPr marT="91425" marB="91425" marR="91425" marL="91425">
                    <a:solidFill>
                      <a:srgbClr val="C9DAF8"/>
                    </a:solidFill>
                  </a:tcPr>
                </a:tc>
              </a:tr>
              <a:tr h="396200">
                <a:tc>
                  <a:txBody>
                    <a:bodyPr/>
                    <a:lstStyle/>
                    <a:p>
                      <a:pPr indent="0" lvl="0" marL="0" rtl="0" algn="l">
                        <a:spcBef>
                          <a:spcPts val="0"/>
                        </a:spcBef>
                        <a:spcAft>
                          <a:spcPts val="0"/>
                        </a:spcAft>
                        <a:buNone/>
                      </a:pPr>
                      <a:r>
                        <a:rPr lang="en"/>
                        <a:t>a261</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b="1" lang="en"/>
                        <a:t>0.6</a:t>
                      </a:r>
                      <a:endParaRPr b="1"/>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r>
              <a:tr h="396200">
                <a:tc>
                  <a:txBody>
                    <a:bodyPr/>
                    <a:lstStyle/>
                    <a:p>
                      <a:pPr indent="0" lvl="0" marL="0" rtl="0" algn="l">
                        <a:spcBef>
                          <a:spcPts val="0"/>
                        </a:spcBef>
                        <a:spcAft>
                          <a:spcPts val="0"/>
                        </a:spcAft>
                        <a:buNone/>
                      </a:pPr>
                      <a:r>
                        <a:rPr lang="en"/>
                        <a:t>5a8b</a:t>
                      </a:r>
                      <a:endParaRPr/>
                    </a:p>
                  </a:txBody>
                  <a:tcPr marT="91425" marB="91425" marR="91425" marL="91425"/>
                </a:tc>
                <a:tc>
                  <a:txBody>
                    <a:bodyPr/>
                    <a:lstStyle/>
                    <a:p>
                      <a:pPr indent="0" lvl="0" marL="0" rtl="0" algn="l">
                        <a:spcBef>
                          <a:spcPts val="0"/>
                        </a:spcBef>
                        <a:spcAft>
                          <a:spcPts val="0"/>
                        </a:spcAft>
                        <a:buNone/>
                      </a:pPr>
                      <a:r>
                        <a:rPr b="1" lang="en"/>
                        <a:t>0.7</a:t>
                      </a:r>
                      <a:endParaRPr b="1"/>
                    </a:p>
                  </a:txBody>
                  <a:tcPr marT="91425" marB="91425" marR="91425" marL="91425"/>
                </a:tc>
                <a:tc>
                  <a:txBody>
                    <a:bodyPr/>
                    <a:lstStyle/>
                    <a:p>
                      <a:pPr indent="0" lvl="0" marL="0" rtl="0" algn="l">
                        <a:spcBef>
                          <a:spcPts val="0"/>
                        </a:spcBef>
                        <a:spcAft>
                          <a:spcPts val="0"/>
                        </a:spcAft>
                        <a:buNone/>
                      </a:pPr>
                      <a:r>
                        <a:rPr lang="en"/>
                        <a:t>0.15</a:t>
                      </a:r>
                      <a:endParaRPr/>
                    </a:p>
                  </a:txBody>
                  <a:tcPr marT="91425" marB="91425" marR="91425" marL="91425"/>
                </a:tc>
                <a:tc>
                  <a:txBody>
                    <a:bodyPr/>
                    <a:lstStyle/>
                    <a:p>
                      <a:pPr indent="0" lvl="0" marL="0" rtl="0" algn="l">
                        <a:spcBef>
                          <a:spcPts val="0"/>
                        </a:spcBef>
                        <a:spcAft>
                          <a:spcPts val="0"/>
                        </a:spcAft>
                        <a:buNone/>
                      </a:pPr>
                      <a:r>
                        <a:rPr lang="en"/>
                        <a:t>0.15</a:t>
                      </a:r>
                      <a:endParaRPr/>
                    </a:p>
                  </a:txBody>
                  <a:tcPr marT="91425" marB="91425" marR="91425" marL="91425"/>
                </a:tc>
              </a:tr>
            </a:tbl>
          </a:graphicData>
        </a:graphic>
      </p:graphicFrame>
      <p:sp>
        <p:nvSpPr>
          <p:cNvPr id="89" name="Google Shape;89;p17"/>
          <p:cNvSpPr txBox="1"/>
          <p:nvPr/>
        </p:nvSpPr>
        <p:spPr>
          <a:xfrm>
            <a:off x="4770775" y="2038350"/>
            <a:ext cx="4186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t>Solution</a:t>
            </a:r>
            <a:r>
              <a:rPr lang="en" sz="2100"/>
              <a:t> Output</a:t>
            </a:r>
            <a:endParaRPr sz="2100"/>
          </a:p>
        </p:txBody>
      </p:sp>
      <p:sp>
        <p:nvSpPr>
          <p:cNvPr id="90" name="Google Shape;90;p17"/>
          <p:cNvSpPr txBox="1"/>
          <p:nvPr/>
        </p:nvSpPr>
        <p:spPr>
          <a:xfrm>
            <a:off x="627175" y="4674475"/>
            <a:ext cx="8423700" cy="7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rPr>
              <a:t>argumentation_scheme_and_rubrics_kaggle.docx. argumentation_scheme_and_rubrics_kaggle.docx. Google Docs. Published 2022. Accessed July 12, 2022. </a:t>
            </a:r>
            <a:r>
              <a:rPr lang="en" sz="800" u="sng">
                <a:solidFill>
                  <a:schemeClr val="hlink"/>
                </a:solidFill>
                <a:hlinkClick r:id="rId4"/>
              </a:rPr>
              <a:t>https://docs.google.com/document/d/1G51Ulb0i-nKCRQSs4p4ujauy4wjAJOae/edit</a:t>
            </a:r>
            <a:endParaRPr sz="800">
              <a:solidFill>
                <a:schemeClr val="dk1"/>
              </a:solidFill>
            </a:endParaRPr>
          </a:p>
          <a:p>
            <a:pPr indent="0" lvl="0" marL="0" rtl="0" algn="l">
              <a:lnSpc>
                <a:spcPct val="115000"/>
              </a:lnSpc>
              <a:spcBef>
                <a:spcPts val="1200"/>
              </a:spcBef>
              <a:spcAft>
                <a:spcPts val="1200"/>
              </a:spcAft>
              <a:buNone/>
            </a:pPr>
            <a:r>
              <a:t/>
            </a:r>
            <a:endParaRPr sz="800">
              <a:solidFill>
                <a:schemeClr val="dk1"/>
              </a:solidFill>
            </a:endParaRPr>
          </a:p>
        </p:txBody>
      </p:sp>
      <p:sp>
        <p:nvSpPr>
          <p:cNvPr id="91" name="Google Shape;91;p17"/>
          <p:cNvSpPr txBox="1"/>
          <p:nvPr/>
        </p:nvSpPr>
        <p:spPr>
          <a:xfrm>
            <a:off x="627175" y="4110038"/>
            <a:ext cx="8129700" cy="5079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t>Goal → Predict the effectiveness rating for each discourse element</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Imbalance Training Data</a:t>
            </a:r>
            <a:endParaRPr/>
          </a:p>
        </p:txBody>
      </p:sp>
      <p:pic>
        <p:nvPicPr>
          <p:cNvPr id="97" name="Google Shape;97;p18"/>
          <p:cNvPicPr preferRelativeResize="0"/>
          <p:nvPr/>
        </p:nvPicPr>
        <p:blipFill>
          <a:blip r:embed="rId3">
            <a:alphaModFix/>
          </a:blip>
          <a:stretch>
            <a:fillRect/>
          </a:stretch>
        </p:blipFill>
        <p:spPr>
          <a:xfrm>
            <a:off x="756775" y="1044675"/>
            <a:ext cx="7272701" cy="388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Approach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subTitle"/>
          </p:nvPr>
        </p:nvSpPr>
        <p:spPr>
          <a:xfrm>
            <a:off x="0" y="28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Leveraging Expert Knowledge for Feature Selection</a:t>
            </a:r>
            <a:endParaRPr/>
          </a:p>
        </p:txBody>
      </p:sp>
      <p:sp>
        <p:nvSpPr>
          <p:cNvPr id="108" name="Google Shape;108;p20"/>
          <p:cNvSpPr txBox="1"/>
          <p:nvPr/>
        </p:nvSpPr>
        <p:spPr>
          <a:xfrm>
            <a:off x="268925" y="1143000"/>
            <a:ext cx="455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Grading Guidance:</a:t>
            </a:r>
            <a:endParaRPr/>
          </a:p>
          <a:p>
            <a:pPr indent="0" lvl="0" marL="0" rtl="0" algn="l">
              <a:spcBef>
                <a:spcPts val="0"/>
              </a:spcBef>
              <a:spcAft>
                <a:spcPts val="0"/>
              </a:spcAft>
              <a:buNone/>
            </a:pPr>
            <a:br>
              <a:rPr i="1" lang="en"/>
            </a:br>
            <a:r>
              <a:rPr i="1" lang="en"/>
              <a:t>The introduction begins with a statistic, a quotation, a description, or some other device to grab the reader’s attention and point toward the thesis.</a:t>
            </a:r>
            <a:endParaRPr i="1"/>
          </a:p>
        </p:txBody>
      </p:sp>
      <p:pic>
        <p:nvPicPr>
          <p:cNvPr id="109" name="Google Shape;109;p20"/>
          <p:cNvPicPr preferRelativeResize="0"/>
          <p:nvPr/>
        </p:nvPicPr>
        <p:blipFill>
          <a:blip r:embed="rId3">
            <a:alphaModFix/>
          </a:blip>
          <a:stretch>
            <a:fillRect/>
          </a:stretch>
        </p:blipFill>
        <p:spPr>
          <a:xfrm>
            <a:off x="6061775" y="1050950"/>
            <a:ext cx="1996775" cy="2389200"/>
          </a:xfrm>
          <a:prstGeom prst="rect">
            <a:avLst/>
          </a:prstGeom>
          <a:noFill/>
          <a:ln>
            <a:noFill/>
          </a:ln>
        </p:spPr>
      </p:pic>
      <p:sp>
        <p:nvSpPr>
          <p:cNvPr id="110" name="Google Shape;110;p20"/>
          <p:cNvSpPr txBox="1"/>
          <p:nvPr/>
        </p:nvSpPr>
        <p:spPr>
          <a:xfrm>
            <a:off x="658725" y="2596650"/>
            <a:ext cx="204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Classification:</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Effective</a:t>
            </a:r>
            <a:br>
              <a:rPr lang="en"/>
            </a:br>
            <a:br>
              <a:rPr lang="en"/>
            </a:br>
            <a:br>
              <a:rPr lang="en"/>
            </a:br>
            <a:r>
              <a:rPr lang="en"/>
              <a:t>Adequate</a:t>
            </a:r>
            <a:br>
              <a:rPr lang="en"/>
            </a:br>
            <a:br>
              <a:rPr lang="en"/>
            </a:br>
            <a:endParaRPr/>
          </a:p>
          <a:p>
            <a:pPr indent="0" lvl="0" marL="457200" rtl="0" algn="l">
              <a:spcBef>
                <a:spcPts val="0"/>
              </a:spcBef>
              <a:spcAft>
                <a:spcPts val="0"/>
              </a:spcAft>
              <a:buNone/>
            </a:pPr>
            <a:r>
              <a:rPr lang="en"/>
              <a:t>Ineffective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aphicFrame>
        <p:nvGraphicFramePr>
          <p:cNvPr id="115" name="Google Shape;115;p21"/>
          <p:cNvGraphicFramePr/>
          <p:nvPr/>
        </p:nvGraphicFramePr>
        <p:xfrm>
          <a:off x="341275" y="737025"/>
          <a:ext cx="3000000" cy="3000000"/>
        </p:xfrm>
        <a:graphic>
          <a:graphicData uri="http://schemas.openxmlformats.org/drawingml/2006/table">
            <a:tbl>
              <a:tblPr>
                <a:noFill/>
                <a:tableStyleId>{59138E9A-DA52-4D1A-9DDC-846EFF08362B}</a:tableStyleId>
              </a:tblPr>
              <a:tblGrid>
                <a:gridCol w="4259050"/>
                <a:gridCol w="4259050"/>
              </a:tblGrid>
              <a:tr h="452750">
                <a:tc>
                  <a:txBody>
                    <a:bodyPr/>
                    <a:lstStyle/>
                    <a:p>
                      <a:pPr indent="0" lvl="0" marL="0" rtl="0" algn="l">
                        <a:spcBef>
                          <a:spcPts val="0"/>
                        </a:spcBef>
                        <a:spcAft>
                          <a:spcPts val="0"/>
                        </a:spcAft>
                        <a:buNone/>
                      </a:pPr>
                      <a:r>
                        <a:rPr lang="en"/>
                        <a:t>Discourse Element </a:t>
                      </a:r>
                      <a:endParaRPr/>
                    </a:p>
                  </a:txBody>
                  <a:tcPr marT="91425" marB="91425" marR="91425" marL="91425"/>
                </a:tc>
                <a:tc>
                  <a:txBody>
                    <a:bodyPr/>
                    <a:lstStyle/>
                    <a:p>
                      <a:pPr indent="0" lvl="0" marL="0" rtl="0" algn="l">
                        <a:spcBef>
                          <a:spcPts val="0"/>
                        </a:spcBef>
                        <a:spcAft>
                          <a:spcPts val="0"/>
                        </a:spcAft>
                        <a:buNone/>
                      </a:pPr>
                      <a:r>
                        <a:rPr lang="en"/>
                        <a:t>Educator Response</a:t>
                      </a:r>
                      <a:endParaRPr/>
                    </a:p>
                  </a:txBody>
                  <a:tcPr marT="91425" marB="91425" marR="91425" marL="91425"/>
                </a:tc>
              </a:tr>
              <a:tr h="2647025">
                <a:tc>
                  <a:txBody>
                    <a:bodyPr/>
                    <a:lstStyle/>
                    <a:p>
                      <a:pPr indent="0" lvl="0" marL="0" rtl="0" algn="l">
                        <a:spcBef>
                          <a:spcPts val="0"/>
                        </a:spcBef>
                        <a:spcAft>
                          <a:spcPts val="0"/>
                        </a:spcAft>
                        <a:buNone/>
                      </a:pPr>
                      <a:r>
                        <a:rPr i="1" lang="en"/>
                        <a:t>The study the ability of humans to read subatle changes in facial expressions, thast they appiled reverse correlation technique to reveal visual features that mediate understanding of emotion expressed by the face. Suprising finding were that (1) the noise added to test face image had profound effect on the facail expression and (2) in most every istance the new expression was meaningful. [...]</a:t>
                      </a:r>
                      <a:endParaRPr i="1"/>
                    </a:p>
                  </a:txBody>
                  <a:tcPr marT="91425" marB="91425" marR="91425" marL="91425"/>
                </a:tc>
                <a:tc>
                  <a:txBody>
                    <a:bodyPr/>
                    <a:lstStyle/>
                    <a:p>
                      <a:pPr indent="0" lvl="0" marL="0" rtl="0" algn="l">
                        <a:spcBef>
                          <a:spcPts val="0"/>
                        </a:spcBef>
                        <a:spcAft>
                          <a:spcPts val="0"/>
                        </a:spcAft>
                        <a:buNone/>
                      </a:pPr>
                      <a:r>
                        <a:rPr lang="en"/>
                        <a:t>I would suggest the evidence was graded as ineffective because it isn’t in direct support of a claim. </a:t>
                      </a:r>
                      <a:r>
                        <a:rPr lang="en">
                          <a:highlight>
                            <a:schemeClr val="accent6"/>
                          </a:highlight>
                        </a:rPr>
                        <a:t>Honestly, I don’t see a claim at all. This essay is really difficult to read/follow.</a:t>
                      </a:r>
                      <a:endParaRPr>
                        <a:highlight>
                          <a:schemeClr val="accent6"/>
                        </a:highlight>
                      </a:endParaRPr>
                    </a:p>
                  </a:txBody>
                  <a:tcPr marT="91425" marB="91425" marR="91425" marL="91425"/>
                </a:tc>
              </a:tr>
            </a:tbl>
          </a:graphicData>
        </a:graphic>
      </p:graphicFrame>
      <p:sp>
        <p:nvSpPr>
          <p:cNvPr id="116" name="Google Shape;116;p21"/>
          <p:cNvSpPr txBox="1"/>
          <p:nvPr>
            <p:ph idx="1" type="subTitle"/>
          </p:nvPr>
        </p:nvSpPr>
        <p:spPr>
          <a:xfrm>
            <a:off x="0" y="285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Leveraging Expert Knowledge for Feature Selection</a:t>
            </a:r>
            <a:endParaRPr/>
          </a:p>
        </p:txBody>
      </p:sp>
      <p:pic>
        <p:nvPicPr>
          <p:cNvPr id="117" name="Google Shape;117;p21"/>
          <p:cNvPicPr preferRelativeResize="0"/>
          <p:nvPr/>
        </p:nvPicPr>
        <p:blipFill>
          <a:blip r:embed="rId3">
            <a:alphaModFix/>
          </a:blip>
          <a:stretch>
            <a:fillRect/>
          </a:stretch>
        </p:blipFill>
        <p:spPr>
          <a:xfrm>
            <a:off x="1771125" y="3877425"/>
            <a:ext cx="2328850" cy="1230325"/>
          </a:xfrm>
          <a:prstGeom prst="rect">
            <a:avLst/>
          </a:prstGeom>
          <a:noFill/>
          <a:ln>
            <a:noFill/>
          </a:ln>
        </p:spPr>
      </p:pic>
      <p:sp>
        <p:nvSpPr>
          <p:cNvPr id="118" name="Google Shape;118;p21"/>
          <p:cNvSpPr txBox="1"/>
          <p:nvPr/>
        </p:nvSpPr>
        <p:spPr>
          <a:xfrm>
            <a:off x="4019575" y="4377025"/>
            <a:ext cx="4259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Include feature: Text Perplexity</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