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11" r:id="rId2"/>
  </p:sldMasterIdLst>
  <p:notesMasterIdLst>
    <p:notesMasterId r:id="rId50"/>
  </p:notesMasterIdLst>
  <p:sldIdLst>
    <p:sldId id="256" r:id="rId3"/>
    <p:sldId id="338" r:id="rId4"/>
    <p:sldId id="329" r:id="rId5"/>
    <p:sldId id="285" r:id="rId6"/>
    <p:sldId id="327" r:id="rId7"/>
    <p:sldId id="337" r:id="rId8"/>
    <p:sldId id="335" r:id="rId9"/>
    <p:sldId id="353" r:id="rId10"/>
    <p:sldId id="354" r:id="rId11"/>
    <p:sldId id="351" r:id="rId12"/>
    <p:sldId id="299" r:id="rId13"/>
    <p:sldId id="349" r:id="rId14"/>
    <p:sldId id="340" r:id="rId15"/>
    <p:sldId id="326" r:id="rId16"/>
    <p:sldId id="355" r:id="rId17"/>
    <p:sldId id="328" r:id="rId18"/>
    <p:sldId id="295" r:id="rId19"/>
    <p:sldId id="334" r:id="rId20"/>
    <p:sldId id="302" r:id="rId21"/>
    <p:sldId id="367" r:id="rId22"/>
    <p:sldId id="363" r:id="rId23"/>
    <p:sldId id="364" r:id="rId24"/>
    <p:sldId id="365" r:id="rId25"/>
    <p:sldId id="366" r:id="rId26"/>
    <p:sldId id="375" r:id="rId27"/>
    <p:sldId id="368" r:id="rId28"/>
    <p:sldId id="369" r:id="rId29"/>
    <p:sldId id="370" r:id="rId30"/>
    <p:sldId id="371" r:id="rId31"/>
    <p:sldId id="372" r:id="rId32"/>
    <p:sldId id="373" r:id="rId33"/>
    <p:sldId id="374" r:id="rId34"/>
    <p:sldId id="357" r:id="rId35"/>
    <p:sldId id="358" r:id="rId36"/>
    <p:sldId id="359" r:id="rId37"/>
    <p:sldId id="360" r:id="rId38"/>
    <p:sldId id="361" r:id="rId39"/>
    <p:sldId id="362" r:id="rId40"/>
    <p:sldId id="356" r:id="rId41"/>
    <p:sldId id="257" r:id="rId42"/>
    <p:sldId id="258" r:id="rId43"/>
    <p:sldId id="259" r:id="rId44"/>
    <p:sldId id="260" r:id="rId45"/>
    <p:sldId id="261" r:id="rId46"/>
    <p:sldId id="262" r:id="rId47"/>
    <p:sldId id="263" r:id="rId48"/>
    <p:sldId id="352"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5449" userDrawn="1">
          <p15:clr>
            <a:srgbClr val="A4A3A4"/>
          </p15:clr>
        </p15:guide>
        <p15:guide id="3" pos="295" userDrawn="1">
          <p15:clr>
            <a:srgbClr val="A4A3A4"/>
          </p15:clr>
        </p15:guide>
        <p15:guide id="4" orient="horz" pos="40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5CE42-AE0F-4B26-9AFA-459D145C434E}" v="61" dt="2019-08-13T03:24:13.52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598" autoAdjust="0"/>
  </p:normalViewPr>
  <p:slideViewPr>
    <p:cSldViewPr snapToGrid="0">
      <p:cViewPr varScale="1">
        <p:scale>
          <a:sx n="81" d="100"/>
          <a:sy n="81" d="100"/>
        </p:scale>
        <p:origin x="1642" y="62"/>
      </p:cViewPr>
      <p:guideLst>
        <p:guide orient="horz" pos="300"/>
        <p:guide pos="5449"/>
        <p:guide pos="295"/>
        <p:guide orient="horz" pos="4042"/>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Solanki" userId="d68e7376bd6959c0" providerId="LiveId" clId="{B345CE42-AE0F-4B26-9AFA-459D145C434E}"/>
    <pc:docChg chg="custSel addSld delSld modSld sldOrd">
      <pc:chgData name="Vaibhav Solanki" userId="d68e7376bd6959c0" providerId="LiveId" clId="{B345CE42-AE0F-4B26-9AFA-459D145C434E}" dt="2019-08-13T03:24:26.264" v="201" actId="20577"/>
      <pc:docMkLst>
        <pc:docMk/>
      </pc:docMkLst>
      <pc:sldChg chg="modSp">
        <pc:chgData name="Vaibhav Solanki" userId="d68e7376bd6959c0" providerId="LiveId" clId="{B345CE42-AE0F-4B26-9AFA-459D145C434E}" dt="2019-08-13T03:24:26.264" v="201" actId="20577"/>
        <pc:sldMkLst>
          <pc:docMk/>
          <pc:sldMk cId="1001645374" sldId="256"/>
        </pc:sldMkLst>
        <pc:spChg chg="mod">
          <ac:chgData name="Vaibhav Solanki" userId="d68e7376bd6959c0" providerId="LiveId" clId="{B345CE42-AE0F-4B26-9AFA-459D145C434E}" dt="2019-08-13T03:24:26.264" v="201" actId="20577"/>
          <ac:spMkLst>
            <pc:docMk/>
            <pc:sldMk cId="1001645374" sldId="256"/>
            <ac:spMk id="4" creationId="{0CB41F5C-BBB7-4BBA-9DC4-C1F769721567}"/>
          </ac:spMkLst>
        </pc:spChg>
        <pc:spChg chg="mod">
          <ac:chgData name="Vaibhav Solanki" userId="d68e7376bd6959c0" providerId="LiveId" clId="{B345CE42-AE0F-4B26-9AFA-459D145C434E}" dt="2019-08-13T03:24:19.920" v="197" actId="14100"/>
          <ac:spMkLst>
            <pc:docMk/>
            <pc:sldMk cId="1001645374" sldId="256"/>
            <ac:spMk id="10" creationId="{9DE2B243-76D6-4A08-B22E-252567F7A028}"/>
          </ac:spMkLst>
        </pc:spChg>
      </pc:sldChg>
      <pc:sldChg chg="add">
        <pc:chgData name="Vaibhav Solanki" userId="d68e7376bd6959c0" providerId="LiveId" clId="{B345CE42-AE0F-4B26-9AFA-459D145C434E}" dt="2019-08-13T03:18:45.055" v="91"/>
        <pc:sldMkLst>
          <pc:docMk/>
          <pc:sldMk cId="2338481542" sldId="257"/>
        </pc:sldMkLst>
      </pc:sldChg>
      <pc:sldChg chg="modSp add del">
        <pc:chgData name="Vaibhav Solanki" userId="d68e7376bd6959c0" providerId="LiveId" clId="{B345CE42-AE0F-4B26-9AFA-459D145C434E}" dt="2019-08-13T03:18:40.007" v="89" actId="2696"/>
        <pc:sldMkLst>
          <pc:docMk/>
          <pc:sldMk cId="2412424643" sldId="257"/>
        </pc:sldMkLst>
        <pc:spChg chg="mod">
          <ac:chgData name="Vaibhav Solanki" userId="d68e7376bd6959c0" providerId="LiveId" clId="{B345CE42-AE0F-4B26-9AFA-459D145C434E}" dt="2019-08-13T03:15:56.424" v="22" actId="27636"/>
          <ac:spMkLst>
            <pc:docMk/>
            <pc:sldMk cId="2412424643" sldId="257"/>
            <ac:spMk id="3" creationId="{00000000-0000-0000-0000-000000000000}"/>
          </ac:spMkLst>
        </pc:spChg>
      </pc:sldChg>
      <pc:sldChg chg="modSp add del">
        <pc:chgData name="Vaibhav Solanki" userId="d68e7376bd6959c0" providerId="LiveId" clId="{B345CE42-AE0F-4B26-9AFA-459D145C434E}" dt="2019-08-13T03:18:40.007" v="88" actId="2696"/>
        <pc:sldMkLst>
          <pc:docMk/>
          <pc:sldMk cId="2555888233" sldId="258"/>
        </pc:sldMkLst>
        <pc:spChg chg="mod">
          <ac:chgData name="Vaibhav Solanki" userId="d68e7376bd6959c0" providerId="LiveId" clId="{B345CE42-AE0F-4B26-9AFA-459D145C434E}" dt="2019-08-13T03:15:56.432" v="23" actId="27636"/>
          <ac:spMkLst>
            <pc:docMk/>
            <pc:sldMk cId="2555888233" sldId="258"/>
            <ac:spMk id="3" creationId="{00000000-0000-0000-0000-000000000000}"/>
          </ac:spMkLst>
        </pc:spChg>
      </pc:sldChg>
      <pc:sldChg chg="add">
        <pc:chgData name="Vaibhav Solanki" userId="d68e7376bd6959c0" providerId="LiveId" clId="{B345CE42-AE0F-4B26-9AFA-459D145C434E}" dt="2019-08-13T03:18:45.055" v="91"/>
        <pc:sldMkLst>
          <pc:docMk/>
          <pc:sldMk cId="2928564735" sldId="258"/>
        </pc:sldMkLst>
      </pc:sldChg>
      <pc:sldChg chg="add">
        <pc:chgData name="Vaibhav Solanki" userId="d68e7376bd6959c0" providerId="LiveId" clId="{B345CE42-AE0F-4B26-9AFA-459D145C434E}" dt="2019-08-13T03:18:45.055" v="91"/>
        <pc:sldMkLst>
          <pc:docMk/>
          <pc:sldMk cId="983174836" sldId="259"/>
        </pc:sldMkLst>
      </pc:sldChg>
      <pc:sldChg chg="add del">
        <pc:chgData name="Vaibhav Solanki" userId="d68e7376bd6959c0" providerId="LiveId" clId="{B345CE42-AE0F-4B26-9AFA-459D145C434E}" dt="2019-08-13T03:18:40.007" v="87" actId="2696"/>
        <pc:sldMkLst>
          <pc:docMk/>
          <pc:sldMk cId="1019462098" sldId="259"/>
        </pc:sldMkLst>
      </pc:sldChg>
      <pc:sldChg chg="add">
        <pc:chgData name="Vaibhav Solanki" userId="d68e7376bd6959c0" providerId="LiveId" clId="{B345CE42-AE0F-4B26-9AFA-459D145C434E}" dt="2019-08-13T03:18:45.055" v="91"/>
        <pc:sldMkLst>
          <pc:docMk/>
          <pc:sldMk cId="3818594287" sldId="260"/>
        </pc:sldMkLst>
      </pc:sldChg>
      <pc:sldChg chg="add del">
        <pc:chgData name="Vaibhav Solanki" userId="d68e7376bd6959c0" providerId="LiveId" clId="{B345CE42-AE0F-4B26-9AFA-459D145C434E}" dt="2019-08-13T03:18:40.007" v="86" actId="2696"/>
        <pc:sldMkLst>
          <pc:docMk/>
          <pc:sldMk cId="4065609847" sldId="260"/>
        </pc:sldMkLst>
      </pc:sldChg>
      <pc:sldChg chg="add del">
        <pc:chgData name="Vaibhav Solanki" userId="d68e7376bd6959c0" providerId="LiveId" clId="{B345CE42-AE0F-4B26-9AFA-459D145C434E}" dt="2019-08-13T03:18:40.003" v="85" actId="2696"/>
        <pc:sldMkLst>
          <pc:docMk/>
          <pc:sldMk cId="73852932" sldId="261"/>
        </pc:sldMkLst>
      </pc:sldChg>
      <pc:sldChg chg="add">
        <pc:chgData name="Vaibhav Solanki" userId="d68e7376bd6959c0" providerId="LiveId" clId="{B345CE42-AE0F-4B26-9AFA-459D145C434E}" dt="2019-08-13T03:18:45.055" v="91"/>
        <pc:sldMkLst>
          <pc:docMk/>
          <pc:sldMk cId="3830736097" sldId="261"/>
        </pc:sldMkLst>
      </pc:sldChg>
      <pc:sldChg chg="add">
        <pc:chgData name="Vaibhav Solanki" userId="d68e7376bd6959c0" providerId="LiveId" clId="{B345CE42-AE0F-4B26-9AFA-459D145C434E}" dt="2019-08-13T03:18:45.055" v="91"/>
        <pc:sldMkLst>
          <pc:docMk/>
          <pc:sldMk cId="3441561947" sldId="262"/>
        </pc:sldMkLst>
      </pc:sldChg>
      <pc:sldChg chg="modSp add del">
        <pc:chgData name="Vaibhav Solanki" userId="d68e7376bd6959c0" providerId="LiveId" clId="{B345CE42-AE0F-4B26-9AFA-459D145C434E}" dt="2019-08-13T03:18:39.999" v="84" actId="2696"/>
        <pc:sldMkLst>
          <pc:docMk/>
          <pc:sldMk cId="3652586759" sldId="262"/>
        </pc:sldMkLst>
        <pc:graphicFrameChg chg="mod modGraphic">
          <ac:chgData name="Vaibhav Solanki" userId="d68e7376bd6959c0" providerId="LiveId" clId="{B345CE42-AE0F-4B26-9AFA-459D145C434E}" dt="2019-08-13T03:16:20.345" v="24" actId="14100"/>
          <ac:graphicFrameMkLst>
            <pc:docMk/>
            <pc:sldMk cId="3652586759" sldId="262"/>
            <ac:graphicFrameMk id="7" creationId="{00000000-0000-0000-0000-000000000000}"/>
          </ac:graphicFrameMkLst>
        </pc:graphicFrameChg>
        <pc:graphicFrameChg chg="mod modGraphic">
          <ac:chgData name="Vaibhav Solanki" userId="d68e7376bd6959c0" providerId="LiveId" clId="{B345CE42-AE0F-4B26-9AFA-459D145C434E}" dt="2019-08-13T03:16:24.998" v="25" actId="14100"/>
          <ac:graphicFrameMkLst>
            <pc:docMk/>
            <pc:sldMk cId="3652586759" sldId="262"/>
            <ac:graphicFrameMk id="8" creationId="{00000000-0000-0000-0000-000000000000}"/>
          </ac:graphicFrameMkLst>
        </pc:graphicFrameChg>
      </pc:sldChg>
      <pc:sldChg chg="add">
        <pc:chgData name="Vaibhav Solanki" userId="d68e7376bd6959c0" providerId="LiveId" clId="{B345CE42-AE0F-4B26-9AFA-459D145C434E}" dt="2019-08-13T03:18:45.055" v="91"/>
        <pc:sldMkLst>
          <pc:docMk/>
          <pc:sldMk cId="658371747" sldId="263"/>
        </pc:sldMkLst>
      </pc:sldChg>
      <pc:sldChg chg="add del">
        <pc:chgData name="Vaibhav Solanki" userId="d68e7376bd6959c0" providerId="LiveId" clId="{B345CE42-AE0F-4B26-9AFA-459D145C434E}" dt="2019-08-13T03:18:39.991" v="83" actId="2696"/>
        <pc:sldMkLst>
          <pc:docMk/>
          <pc:sldMk cId="3645049524" sldId="263"/>
        </pc:sldMkLst>
      </pc:sldChg>
      <pc:sldChg chg="modSp">
        <pc:chgData name="Vaibhav Solanki" userId="d68e7376bd6959c0" providerId="LiveId" clId="{B345CE42-AE0F-4B26-9AFA-459D145C434E}" dt="2019-08-13T03:12:43.487" v="15" actId="20577"/>
        <pc:sldMkLst>
          <pc:docMk/>
          <pc:sldMk cId="2110325801" sldId="302"/>
        </pc:sldMkLst>
        <pc:spChg chg="mod">
          <ac:chgData name="Vaibhav Solanki" userId="d68e7376bd6959c0" providerId="LiveId" clId="{B345CE42-AE0F-4B26-9AFA-459D145C434E}" dt="2019-08-13T03:12:43.487" v="15" actId="20577"/>
          <ac:spMkLst>
            <pc:docMk/>
            <pc:sldMk cId="2110325801" sldId="302"/>
            <ac:spMk id="10" creationId="{00000000-0000-0000-0000-000000000000}"/>
          </ac:spMkLst>
        </pc:spChg>
      </pc:sldChg>
      <pc:sldChg chg="modSp">
        <pc:chgData name="Vaibhav Solanki" userId="d68e7376bd6959c0" providerId="LiveId" clId="{B345CE42-AE0F-4B26-9AFA-459D145C434E}" dt="2019-08-13T03:12:55.608" v="20" actId="27636"/>
        <pc:sldMkLst>
          <pc:docMk/>
          <pc:sldMk cId="3951708906" sldId="351"/>
        </pc:sldMkLst>
        <pc:spChg chg="mod">
          <ac:chgData name="Vaibhav Solanki" userId="d68e7376bd6959c0" providerId="LiveId" clId="{B345CE42-AE0F-4B26-9AFA-459D145C434E}" dt="2019-08-13T03:12:55.608" v="20" actId="27636"/>
          <ac:spMkLst>
            <pc:docMk/>
            <pc:sldMk cId="3951708906" sldId="351"/>
            <ac:spMk id="5" creationId="{F5A3C3F8-D6C9-4032-8BC6-3D5706F7C312}"/>
          </ac:spMkLst>
        </pc:spChg>
      </pc:sldChg>
      <pc:sldChg chg="add">
        <pc:chgData name="Vaibhav Solanki" userId="d68e7376bd6959c0" providerId="LiveId" clId="{B345CE42-AE0F-4B26-9AFA-459D145C434E}" dt="2019-08-13T03:18:45.055" v="91"/>
        <pc:sldMkLst>
          <pc:docMk/>
          <pc:sldMk cId="1832916864" sldId="356"/>
        </pc:sldMkLst>
      </pc:sldChg>
      <pc:sldChg chg="modSp add del">
        <pc:chgData name="Vaibhav Solanki" userId="d68e7376bd6959c0" providerId="LiveId" clId="{B345CE42-AE0F-4B26-9AFA-459D145C434E}" dt="2019-08-13T03:18:40.007" v="90" actId="2696"/>
        <pc:sldMkLst>
          <pc:docMk/>
          <pc:sldMk cId="2011082835" sldId="356"/>
        </pc:sldMkLst>
        <pc:spChg chg="mod">
          <ac:chgData name="Vaibhav Solanki" userId="d68e7376bd6959c0" providerId="LiveId" clId="{B345CE42-AE0F-4B26-9AFA-459D145C434E}" dt="2019-08-13T03:18:07.675" v="82" actId="255"/>
          <ac:spMkLst>
            <pc:docMk/>
            <pc:sldMk cId="2011082835" sldId="356"/>
            <ac:spMk id="2" creationId="{00000000-0000-0000-0000-000000000000}"/>
          </ac:spMkLst>
        </pc:spChg>
      </pc:sldChg>
      <pc:sldChg chg="modSp add">
        <pc:chgData name="Vaibhav Solanki" userId="d68e7376bd6959c0" providerId="LiveId" clId="{B345CE42-AE0F-4B26-9AFA-459D145C434E}" dt="2019-08-13T03:22:03.616" v="124" actId="20577"/>
        <pc:sldMkLst>
          <pc:docMk/>
          <pc:sldMk cId="1936253713" sldId="357"/>
        </pc:sldMkLst>
        <pc:spChg chg="mod">
          <ac:chgData name="Vaibhav Solanki" userId="d68e7376bd6959c0" providerId="LiveId" clId="{B345CE42-AE0F-4B26-9AFA-459D145C434E}" dt="2019-08-13T03:22:03.616" v="124" actId="20577"/>
          <ac:spMkLst>
            <pc:docMk/>
            <pc:sldMk cId="1936253713" sldId="357"/>
            <ac:spMk id="2" creationId="{00000000-0000-0000-0000-000000000000}"/>
          </ac:spMkLst>
        </pc:spChg>
        <pc:spChg chg="mod">
          <ac:chgData name="Vaibhav Solanki" userId="d68e7376bd6959c0" providerId="LiveId" clId="{B345CE42-AE0F-4B26-9AFA-459D145C434E}" dt="2019-08-13T03:17:43.587" v="60" actId="20577"/>
          <ac:spMkLst>
            <pc:docMk/>
            <pc:sldMk cId="1936253713" sldId="357"/>
            <ac:spMk id="3" creationId="{00000000-0000-0000-0000-000000000000}"/>
          </ac:spMkLst>
        </pc:spChg>
      </pc:sldChg>
      <pc:sldChg chg="modSp add">
        <pc:chgData name="Vaibhav Solanki" userId="d68e7376bd6959c0" providerId="LiveId" clId="{B345CE42-AE0F-4B26-9AFA-459D145C434E}" dt="2019-08-13T03:17:25.515" v="29" actId="1035"/>
        <pc:sldMkLst>
          <pc:docMk/>
          <pc:sldMk cId="2173173531" sldId="358"/>
        </pc:sldMkLst>
        <pc:picChg chg="mod">
          <ac:chgData name="Vaibhav Solanki" userId="d68e7376bd6959c0" providerId="LiveId" clId="{B345CE42-AE0F-4B26-9AFA-459D145C434E}" dt="2019-08-13T03:17:25.515" v="29" actId="1035"/>
          <ac:picMkLst>
            <pc:docMk/>
            <pc:sldMk cId="2173173531" sldId="358"/>
            <ac:picMk id="5" creationId="{00000000-0000-0000-0000-000000000000}"/>
          </ac:picMkLst>
        </pc:picChg>
      </pc:sldChg>
      <pc:sldChg chg="add">
        <pc:chgData name="Vaibhav Solanki" userId="d68e7376bd6959c0" providerId="LiveId" clId="{B345CE42-AE0F-4B26-9AFA-459D145C434E}" dt="2019-08-13T03:17:12.702" v="26"/>
        <pc:sldMkLst>
          <pc:docMk/>
          <pc:sldMk cId="336017146" sldId="359"/>
        </pc:sldMkLst>
      </pc:sldChg>
      <pc:sldChg chg="add">
        <pc:chgData name="Vaibhav Solanki" userId="d68e7376bd6959c0" providerId="LiveId" clId="{B345CE42-AE0F-4B26-9AFA-459D145C434E}" dt="2019-08-13T03:17:12.702" v="26"/>
        <pc:sldMkLst>
          <pc:docMk/>
          <pc:sldMk cId="2305763063" sldId="360"/>
        </pc:sldMkLst>
      </pc:sldChg>
      <pc:sldChg chg="add">
        <pc:chgData name="Vaibhav Solanki" userId="d68e7376bd6959c0" providerId="LiveId" clId="{B345CE42-AE0F-4B26-9AFA-459D145C434E}" dt="2019-08-13T03:17:12.702" v="26"/>
        <pc:sldMkLst>
          <pc:docMk/>
          <pc:sldMk cId="2889629489" sldId="361"/>
        </pc:sldMkLst>
      </pc:sldChg>
      <pc:sldChg chg="add">
        <pc:chgData name="Vaibhav Solanki" userId="d68e7376bd6959c0" providerId="LiveId" clId="{B345CE42-AE0F-4B26-9AFA-459D145C434E}" dt="2019-08-13T03:17:12.702" v="26"/>
        <pc:sldMkLst>
          <pc:docMk/>
          <pc:sldMk cId="2898364582" sldId="362"/>
        </pc:sldMkLst>
      </pc:sldChg>
      <pc:sldChg chg="modSp add">
        <pc:chgData name="Vaibhav Solanki" userId="d68e7376bd6959c0" providerId="LiveId" clId="{B345CE42-AE0F-4B26-9AFA-459D145C434E}" dt="2019-08-13T03:19:50.297" v="93" actId="27636"/>
        <pc:sldMkLst>
          <pc:docMk/>
          <pc:sldMk cId="1206631464" sldId="363"/>
        </pc:sldMkLst>
        <pc:spChg chg="mod">
          <ac:chgData name="Vaibhav Solanki" userId="d68e7376bd6959c0" providerId="LiveId" clId="{B345CE42-AE0F-4B26-9AFA-459D145C434E}" dt="2019-08-13T03:19:50.297" v="93" actId="27636"/>
          <ac:spMkLst>
            <pc:docMk/>
            <pc:sldMk cId="1206631464" sldId="363"/>
            <ac:spMk id="6" creationId="{5AC34A40-0416-4574-A4C6-895D394D4B0D}"/>
          </ac:spMkLst>
        </pc:spChg>
      </pc:sldChg>
      <pc:sldChg chg="modSp add">
        <pc:chgData name="Vaibhav Solanki" userId="d68e7376bd6959c0" providerId="LiveId" clId="{B345CE42-AE0F-4B26-9AFA-459D145C434E}" dt="2019-08-13T03:19:50.353" v="95" actId="27636"/>
        <pc:sldMkLst>
          <pc:docMk/>
          <pc:sldMk cId="507068339" sldId="364"/>
        </pc:sldMkLst>
        <pc:spChg chg="mod">
          <ac:chgData name="Vaibhav Solanki" userId="d68e7376bd6959c0" providerId="LiveId" clId="{B345CE42-AE0F-4B26-9AFA-459D145C434E}" dt="2019-08-13T03:19:50.353" v="95" actId="27636"/>
          <ac:spMkLst>
            <pc:docMk/>
            <pc:sldMk cId="507068339" sldId="364"/>
            <ac:spMk id="7" creationId="{8D45EC47-FB11-4E29-8C86-90693AC2D58C}"/>
          </ac:spMkLst>
        </pc:spChg>
        <pc:spChg chg="mod">
          <ac:chgData name="Vaibhav Solanki" userId="d68e7376bd6959c0" providerId="LiveId" clId="{B345CE42-AE0F-4B26-9AFA-459D145C434E}" dt="2019-08-13T03:19:50.349" v="94" actId="27636"/>
          <ac:spMkLst>
            <pc:docMk/>
            <pc:sldMk cId="507068339" sldId="364"/>
            <ac:spMk id="9" creationId="{BCF51442-8D28-4CFF-944F-B3C6443F9BC4}"/>
          </ac:spMkLst>
        </pc:spChg>
      </pc:sldChg>
      <pc:sldChg chg="modSp add">
        <pc:chgData name="Vaibhav Solanki" userId="d68e7376bd6959c0" providerId="LiveId" clId="{B345CE42-AE0F-4B26-9AFA-459D145C434E}" dt="2019-08-13T03:19:50.369" v="97" actId="27636"/>
        <pc:sldMkLst>
          <pc:docMk/>
          <pc:sldMk cId="3634509704" sldId="365"/>
        </pc:sldMkLst>
        <pc:spChg chg="mod">
          <ac:chgData name="Vaibhav Solanki" userId="d68e7376bd6959c0" providerId="LiveId" clId="{B345CE42-AE0F-4B26-9AFA-459D145C434E}" dt="2019-08-13T03:19:50.369" v="97" actId="27636"/>
          <ac:spMkLst>
            <pc:docMk/>
            <pc:sldMk cId="3634509704" sldId="365"/>
            <ac:spMk id="4" creationId="{F0FD57E0-7B50-4B44-BBEB-6C7486A98E6D}"/>
          </ac:spMkLst>
        </pc:spChg>
        <pc:spChg chg="mod">
          <ac:chgData name="Vaibhav Solanki" userId="d68e7376bd6959c0" providerId="LiveId" clId="{B345CE42-AE0F-4B26-9AFA-459D145C434E}" dt="2019-08-13T03:19:50.365" v="96" actId="27636"/>
          <ac:spMkLst>
            <pc:docMk/>
            <pc:sldMk cId="3634509704" sldId="365"/>
            <ac:spMk id="6" creationId="{89D784E4-C8D0-47C1-AD00-22B9242E34F1}"/>
          </ac:spMkLst>
        </pc:spChg>
      </pc:sldChg>
      <pc:sldChg chg="add">
        <pc:chgData name="Vaibhav Solanki" userId="d68e7376bd6959c0" providerId="LiveId" clId="{B345CE42-AE0F-4B26-9AFA-459D145C434E}" dt="2019-08-13T03:19:50.160" v="92"/>
        <pc:sldMkLst>
          <pc:docMk/>
          <pc:sldMk cId="418747899" sldId="366"/>
        </pc:sldMkLst>
      </pc:sldChg>
      <pc:sldChg chg="delSp modSp add ord setBg delDesignElem">
        <pc:chgData name="Vaibhav Solanki" userId="d68e7376bd6959c0" providerId="LiveId" clId="{B345CE42-AE0F-4B26-9AFA-459D145C434E}" dt="2019-08-13T03:20:19.257" v="116" actId="20577"/>
        <pc:sldMkLst>
          <pc:docMk/>
          <pc:sldMk cId="4142326254" sldId="367"/>
        </pc:sldMkLst>
        <pc:spChg chg="mod">
          <ac:chgData name="Vaibhav Solanki" userId="d68e7376bd6959c0" providerId="LiveId" clId="{B345CE42-AE0F-4B26-9AFA-459D145C434E}" dt="2019-08-13T03:20:08.785" v="101" actId="20577"/>
          <ac:spMkLst>
            <pc:docMk/>
            <pc:sldMk cId="4142326254" sldId="367"/>
            <ac:spMk id="5" creationId="{F5A3C3F8-D6C9-4032-8BC6-3D5706F7C312}"/>
          </ac:spMkLst>
        </pc:spChg>
        <pc:spChg chg="mod">
          <ac:chgData name="Vaibhav Solanki" userId="d68e7376bd6959c0" providerId="LiveId" clId="{B345CE42-AE0F-4B26-9AFA-459D145C434E}" dt="2019-08-13T03:20:19.257" v="116" actId="20577"/>
          <ac:spMkLst>
            <pc:docMk/>
            <pc:sldMk cId="4142326254" sldId="367"/>
            <ac:spMk id="10" creationId="{A28996E2-8E34-4FB4-9E4C-A89FBBFDF448}"/>
          </ac:spMkLst>
        </pc:spChg>
        <pc:spChg chg="del">
          <ac:chgData name="Vaibhav Solanki" userId="d68e7376bd6959c0" providerId="LiveId" clId="{B345CE42-AE0F-4B26-9AFA-459D145C434E}" dt="2019-08-13T03:20:03.341" v="99"/>
          <ac:spMkLst>
            <pc:docMk/>
            <pc:sldMk cId="4142326254" sldId="367"/>
            <ac:spMk id="42" creationId="{559AE206-7EBA-4D33-8BC9-9D8158553F0E}"/>
          </ac:spMkLst>
        </pc:spChg>
        <pc:spChg chg="del">
          <ac:chgData name="Vaibhav Solanki" userId="d68e7376bd6959c0" providerId="LiveId" clId="{B345CE42-AE0F-4B26-9AFA-459D145C434E}" dt="2019-08-13T03:20:03.341" v="99"/>
          <ac:spMkLst>
            <pc:docMk/>
            <pc:sldMk cId="4142326254" sldId="367"/>
            <ac:spMk id="44" creationId="{6437D937-A7F1-4011-92B4-328E5BE1B166}"/>
          </ac:spMkLst>
        </pc:spChg>
        <pc:spChg chg="del">
          <ac:chgData name="Vaibhav Solanki" userId="d68e7376bd6959c0" providerId="LiveId" clId="{B345CE42-AE0F-4B26-9AFA-459D145C434E}" dt="2019-08-13T03:20:03.341" v="99"/>
          <ac:spMkLst>
            <pc:docMk/>
            <pc:sldMk cId="4142326254" sldId="367"/>
            <ac:spMk id="46" creationId="{B672F332-AF08-46C6-94F0-77684310D7B7}"/>
          </ac:spMkLst>
        </pc:spChg>
        <pc:spChg chg="del">
          <ac:chgData name="Vaibhav Solanki" userId="d68e7376bd6959c0" providerId="LiveId" clId="{B345CE42-AE0F-4B26-9AFA-459D145C434E}" dt="2019-08-13T03:20:03.341" v="99"/>
          <ac:spMkLst>
            <pc:docMk/>
            <pc:sldMk cId="4142326254" sldId="367"/>
            <ac:spMk id="48" creationId="{34244EF8-D73A-40E1-BE73-D46E6B4B04ED}"/>
          </ac:spMkLst>
        </pc:spChg>
        <pc:cxnChg chg="del">
          <ac:chgData name="Vaibhav Solanki" userId="d68e7376bd6959c0" providerId="LiveId" clId="{B345CE42-AE0F-4B26-9AFA-459D145C434E}" dt="2019-08-13T03:20:03.341" v="99"/>
          <ac:cxnSpMkLst>
            <pc:docMk/>
            <pc:sldMk cId="4142326254" sldId="367"/>
            <ac:cxnSpMk id="50" creationId="{9E8E38ED-369A-44C2-B635-0BED0E48A6E8}"/>
          </ac:cxnSpMkLst>
        </pc:cxnChg>
      </pc:sldChg>
      <pc:sldChg chg="modSp">
        <pc:chgData name="Vaibhav Solanki" userId="d68e7376bd6959c0" providerId="LiveId" clId="{B345CE42-AE0F-4B26-9AFA-459D145C434E}" dt="2019-08-13T03:23:07.560" v="158" actId="14100"/>
        <pc:sldMkLst>
          <pc:docMk/>
          <pc:sldMk cId="2296527111" sldId="372"/>
        </pc:sldMkLst>
        <pc:picChg chg="mod">
          <ac:chgData name="Vaibhav Solanki" userId="d68e7376bd6959c0" providerId="LiveId" clId="{B345CE42-AE0F-4B26-9AFA-459D145C434E}" dt="2019-08-13T03:23:07.560" v="158" actId="14100"/>
          <ac:picMkLst>
            <pc:docMk/>
            <pc:sldMk cId="2296527111" sldId="372"/>
            <ac:picMk id="4" creationId="{EEFF05D5-B34C-46B1-8802-D46DC7D25CAA}"/>
          </ac:picMkLst>
        </pc:picChg>
      </pc:sldChg>
      <pc:sldChg chg="delSp modSp">
        <pc:chgData name="Vaibhav Solanki" userId="d68e7376bd6959c0" providerId="LiveId" clId="{B345CE42-AE0F-4B26-9AFA-459D145C434E}" dt="2019-08-13T03:22:58.337" v="156" actId="14100"/>
        <pc:sldMkLst>
          <pc:docMk/>
          <pc:sldMk cId="1651674763" sldId="373"/>
        </pc:sldMkLst>
        <pc:spChg chg="del">
          <ac:chgData name="Vaibhav Solanki" userId="d68e7376bd6959c0" providerId="LiveId" clId="{B345CE42-AE0F-4B26-9AFA-459D145C434E}" dt="2019-08-13T03:22:54.527" v="155" actId="478"/>
          <ac:spMkLst>
            <pc:docMk/>
            <pc:sldMk cId="1651674763" sldId="373"/>
            <ac:spMk id="3" creationId="{7153D4E3-F575-49A0-8C39-4E9B8EBD8DAF}"/>
          </ac:spMkLst>
        </pc:spChg>
        <pc:picChg chg="mod">
          <ac:chgData name="Vaibhav Solanki" userId="d68e7376bd6959c0" providerId="LiveId" clId="{B345CE42-AE0F-4B26-9AFA-459D145C434E}" dt="2019-08-13T03:22:58.337" v="156" actId="14100"/>
          <ac:picMkLst>
            <pc:docMk/>
            <pc:sldMk cId="1651674763" sldId="373"/>
            <ac:picMk id="5" creationId="{5C8EF2A6-A4CA-452A-A97F-E4FF20AE2F4F}"/>
          </ac:picMkLst>
        </pc:picChg>
      </pc:sldChg>
      <pc:sldChg chg="modSp add">
        <pc:chgData name="Vaibhav Solanki" userId="d68e7376bd6959c0" providerId="LiveId" clId="{B345CE42-AE0F-4B26-9AFA-459D145C434E}" dt="2019-08-13T03:22:39.201" v="154" actId="20577"/>
        <pc:sldMkLst>
          <pc:docMk/>
          <pc:sldMk cId="2732391231" sldId="375"/>
        </pc:sldMkLst>
        <pc:spChg chg="mod">
          <ac:chgData name="Vaibhav Solanki" userId="d68e7376bd6959c0" providerId="LiveId" clId="{B345CE42-AE0F-4B26-9AFA-459D145C434E}" dt="2019-08-13T03:22:27.901" v="130" actId="20577"/>
          <ac:spMkLst>
            <pc:docMk/>
            <pc:sldMk cId="2732391231" sldId="375"/>
            <ac:spMk id="2" creationId="{00000000-0000-0000-0000-000000000000}"/>
          </ac:spMkLst>
        </pc:spChg>
        <pc:spChg chg="mod">
          <ac:chgData name="Vaibhav Solanki" userId="d68e7376bd6959c0" providerId="LiveId" clId="{B345CE42-AE0F-4B26-9AFA-459D145C434E}" dt="2019-08-13T03:22:39.201" v="154" actId="20577"/>
          <ac:spMkLst>
            <pc:docMk/>
            <pc:sldMk cId="2732391231" sldId="37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A9F5D-6030-4B04-BFB3-042580B518C9}" type="datetimeFigureOut">
              <a:rPr lang="en-CA" smtClean="0"/>
              <a:t>2020-09-11</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06114-0F28-4D00-A4A2-61A9C7404FC1}" type="slidenum">
              <a:rPr lang="en-CA" smtClean="0"/>
              <a:t>‹#›</a:t>
            </a:fld>
            <a:endParaRPr lang="en-CA"/>
          </a:p>
        </p:txBody>
      </p:sp>
    </p:spTree>
    <p:extLst>
      <p:ext uri="{BB962C8B-B14F-4D97-AF65-F5344CB8AC3E}">
        <p14:creationId xmlns:p14="http://schemas.microsoft.com/office/powerpoint/2010/main" val="15548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FDC5C-A2C5-43E2-BBE0-642C1EB2F05D}"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503BDF-7E67-43D8-98C0-A2000A01CBEC}" type="slidenum">
              <a:rPr lang="en-GB" smtClean="0"/>
              <a:t>‹#›</a:t>
            </a:fld>
            <a:endParaRPr lang="en-GB"/>
          </a:p>
        </p:txBody>
      </p:sp>
    </p:spTree>
    <p:extLst>
      <p:ext uri="{BB962C8B-B14F-4D97-AF65-F5344CB8AC3E}">
        <p14:creationId xmlns:p14="http://schemas.microsoft.com/office/powerpoint/2010/main" val="65378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7F6FD88-776F-4937-B6FF-8754DADF8E53}" type="datetimeFigureOut">
              <a:rPr lang="en-CA" smtClean="0"/>
              <a:t>2020-09-11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9F34B5-8449-46DC-A97C-06BA7F0DB9E6}" type="slidenum">
              <a:rPr lang="en-CA" smtClean="0"/>
              <a:t>‹#›</a:t>
            </a:fld>
            <a:endParaRPr lang="en-CA"/>
          </a:p>
        </p:txBody>
      </p:sp>
    </p:spTree>
    <p:extLst>
      <p:ext uri="{BB962C8B-B14F-4D97-AF65-F5344CB8AC3E}">
        <p14:creationId xmlns:p14="http://schemas.microsoft.com/office/powerpoint/2010/main" val="581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9AA7-2E0C-4E56-9DEB-5DB8A273B6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36E71-994B-41DA-9637-8CBE8DE8231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06B8FE-7BFF-4AA5-B15C-D66D714325E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51661C-9465-4E19-B276-5371BD6C1A92}"/>
              </a:ext>
            </a:extLst>
          </p:cNvPr>
          <p:cNvSpPr>
            <a:spLocks noGrp="1"/>
          </p:cNvSpPr>
          <p:nvPr>
            <p:ph type="dt" sz="half" idx="10"/>
          </p:nvPr>
        </p:nvSpPr>
        <p:spPr/>
        <p:txBody>
          <a:bodyPr/>
          <a:lstStyle/>
          <a:p>
            <a:fld id="{7D8DC1B8-4A50-43F8-A855-0432F91BCAB5}" type="datetimeFigureOut">
              <a:rPr lang="en-IN" smtClean="0"/>
              <a:t>11-09-2020</a:t>
            </a:fld>
            <a:endParaRPr lang="en-IN"/>
          </a:p>
        </p:txBody>
      </p:sp>
      <p:sp>
        <p:nvSpPr>
          <p:cNvPr id="6" name="Footer Placeholder 5">
            <a:extLst>
              <a:ext uri="{FF2B5EF4-FFF2-40B4-BE49-F238E27FC236}">
                <a16:creationId xmlns:a16="http://schemas.microsoft.com/office/drawing/2014/main" id="{332E2A6A-1735-4416-B6A9-EFDADCCC2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4FD2F-6307-49D5-9C8B-03CFB03139A1}"/>
              </a:ext>
            </a:extLst>
          </p:cNvPr>
          <p:cNvSpPr>
            <a:spLocks noGrp="1"/>
          </p:cNvSpPr>
          <p:nvPr>
            <p:ph type="sldNum" sz="quarter" idx="12"/>
          </p:nvPr>
        </p:nvSpPr>
        <p:spPr/>
        <p:txBody>
          <a:bodyPr/>
          <a:lstStyle/>
          <a:p>
            <a:fld id="{86DEEA9C-DDA7-4E92-A2AD-E90DF308DA5C}" type="slidenum">
              <a:rPr lang="en-IN" smtClean="0"/>
              <a:t>‹#›</a:t>
            </a:fld>
            <a:endParaRPr lang="en-IN"/>
          </a:p>
        </p:txBody>
      </p:sp>
    </p:spTree>
    <p:extLst>
      <p:ext uri="{BB962C8B-B14F-4D97-AF65-F5344CB8AC3E}">
        <p14:creationId xmlns:p14="http://schemas.microsoft.com/office/powerpoint/2010/main" val="3329800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C33A-8B4C-49DC-8AFE-57CEE2DC1CE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52151-2C53-4AFC-913C-63BFE638674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1A8F9AE-6EFB-4480-A324-7250C325279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5613D1-EBE5-477F-962E-D5D2ED7A87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CD85DF-5434-40D3-869A-399A13362DC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62B47-E07E-4F22-BAA5-B0EE7651F36A}"/>
              </a:ext>
            </a:extLst>
          </p:cNvPr>
          <p:cNvSpPr>
            <a:spLocks noGrp="1"/>
          </p:cNvSpPr>
          <p:nvPr>
            <p:ph type="dt" sz="half" idx="10"/>
          </p:nvPr>
        </p:nvSpPr>
        <p:spPr/>
        <p:txBody>
          <a:bodyPr/>
          <a:lstStyle/>
          <a:p>
            <a:fld id="{7D8DC1B8-4A50-43F8-A855-0432F91BCAB5}" type="datetimeFigureOut">
              <a:rPr lang="en-IN" smtClean="0"/>
              <a:t>11-09-2020</a:t>
            </a:fld>
            <a:endParaRPr lang="en-IN"/>
          </a:p>
        </p:txBody>
      </p:sp>
      <p:sp>
        <p:nvSpPr>
          <p:cNvPr id="8" name="Footer Placeholder 7">
            <a:extLst>
              <a:ext uri="{FF2B5EF4-FFF2-40B4-BE49-F238E27FC236}">
                <a16:creationId xmlns:a16="http://schemas.microsoft.com/office/drawing/2014/main" id="{2E9925A1-3437-4C48-B38E-32A13A10A8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70D7DA-DF92-417A-A5C1-BDACEF88F27D}"/>
              </a:ext>
            </a:extLst>
          </p:cNvPr>
          <p:cNvSpPr>
            <a:spLocks noGrp="1"/>
          </p:cNvSpPr>
          <p:nvPr>
            <p:ph type="sldNum" sz="quarter" idx="12"/>
          </p:nvPr>
        </p:nvSpPr>
        <p:spPr/>
        <p:txBody>
          <a:bodyPr/>
          <a:lstStyle/>
          <a:p>
            <a:fld id="{86DEEA9C-DDA7-4E92-A2AD-E90DF308DA5C}" type="slidenum">
              <a:rPr lang="en-IN" smtClean="0"/>
              <a:t>‹#›</a:t>
            </a:fld>
            <a:endParaRPr lang="en-IN"/>
          </a:p>
        </p:txBody>
      </p:sp>
    </p:spTree>
    <p:extLst>
      <p:ext uri="{BB962C8B-B14F-4D97-AF65-F5344CB8AC3E}">
        <p14:creationId xmlns:p14="http://schemas.microsoft.com/office/powerpoint/2010/main" val="190855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802299"/>
            <a:ext cx="6477805" cy="2541431"/>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3531205"/>
            <a:ext cx="6477804" cy="977621"/>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a:xfrm>
            <a:off x="1812376" y="329308"/>
            <a:ext cx="3730436" cy="309201"/>
          </a:xfrm>
        </p:spPr>
        <p:txBody>
          <a:bodyPr/>
          <a:lstStyle/>
          <a:p>
            <a:endParaRPr lang="en-US" dirty="0"/>
          </a:p>
        </p:txBody>
      </p:sp>
      <p:sp>
        <p:nvSpPr>
          <p:cNvPr id="6" name="Slide Number Placeholder 5"/>
          <p:cNvSpPr>
            <a:spLocks noGrp="1"/>
          </p:cNvSpPr>
          <p:nvPr>
            <p:ph type="sldNum" sz="quarter" idx="12"/>
          </p:nvPr>
        </p:nvSpPr>
        <p:spPr>
          <a:xfrm>
            <a:off x="1078249" y="798973"/>
            <a:ext cx="608264"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34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4613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756130"/>
            <a:ext cx="6482366" cy="1887950"/>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3806196"/>
            <a:ext cx="6472835" cy="1012929"/>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6245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804890"/>
            <a:ext cx="7204226"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2010879"/>
            <a:ext cx="348386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2017343"/>
            <a:ext cx="348386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13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804164"/>
            <a:ext cx="7205746"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2019550"/>
            <a:ext cx="3483864" cy="801943"/>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824270"/>
            <a:ext cx="348386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2023004"/>
            <a:ext cx="3483864" cy="80223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821491"/>
            <a:ext cx="348386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697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1272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662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339107" y="3832734"/>
            <a:ext cx="3802722" cy="1586431"/>
          </a:xfrm>
        </p:spPr>
        <p:txBody>
          <a:bodyPr>
            <a:normAutofit/>
          </a:bodyPr>
          <a:lstStyle>
            <a:lvl1pPr marL="0" indent="0" algn="l">
              <a:buNone/>
              <a:defRPr sz="10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1608551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798973"/>
            <a:ext cx="2454824" cy="2247117"/>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798974"/>
            <a:ext cx="4509353"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3205492"/>
            <a:ext cx="2456260" cy="2248181"/>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3205491"/>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6307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482171"/>
            <a:ext cx="3055900"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1129513"/>
            <a:ext cx="4149246" cy="183058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3145992"/>
            <a:ext cx="4143303" cy="2003742"/>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5469857"/>
            <a:ext cx="4145513" cy="320123"/>
          </a:xfrm>
        </p:spPr>
        <p:txBody>
          <a:bodyPr/>
          <a:lstStyle>
            <a:lvl1pPr algn="l">
              <a:defRPr/>
            </a:lvl1pPr>
          </a:lstStyle>
          <a:p>
            <a:fld id="{48A87A34-81AB-432B-8DAE-1953F412C126}" type="datetimeFigureOut">
              <a:rPr lang="en-US" dirty="0"/>
              <a:pPr/>
              <a:t>9/11/2020</a:t>
            </a:fld>
            <a:endParaRPr lang="en-US" dirty="0"/>
          </a:p>
        </p:txBody>
      </p:sp>
      <p:sp>
        <p:nvSpPr>
          <p:cNvPr id="6" name="Footer Placeholder 5"/>
          <p:cNvSpPr>
            <a:spLocks noGrp="1"/>
          </p:cNvSpPr>
          <p:nvPr>
            <p:ph type="ftr" sz="quarter" idx="11"/>
          </p:nvPr>
        </p:nvSpPr>
        <p:spPr>
          <a:xfrm>
            <a:off x="1085537" y="318641"/>
            <a:ext cx="415575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23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107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798974"/>
            <a:ext cx="121180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798974"/>
            <a:ext cx="5871623"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72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01">
    <p:spTree>
      <p:nvGrpSpPr>
        <p:cNvPr id="1" name=""/>
        <p:cNvGrpSpPr/>
        <p:nvPr/>
      </p:nvGrpSpPr>
      <p:grpSpPr>
        <a:xfrm>
          <a:off x="0" y="0"/>
          <a:ext cx="0" cy="0"/>
          <a:chOff x="0" y="0"/>
          <a:chExt cx="0" cy="0"/>
        </a:xfrm>
      </p:grpSpPr>
      <p:sp>
        <p:nvSpPr>
          <p:cNvPr id="29" name="Title 1"/>
          <p:cNvSpPr>
            <a:spLocks noGrp="1"/>
          </p:cNvSpPr>
          <p:nvPr>
            <p:ph type="ctrTitle"/>
          </p:nvPr>
        </p:nvSpPr>
        <p:spPr>
          <a:xfrm>
            <a:off x="386518" y="466665"/>
            <a:ext cx="8370529" cy="483487"/>
          </a:xfrm>
        </p:spPr>
        <p:txBody>
          <a:bodyPr anchor="b">
            <a:normAutofit/>
          </a:bodyPr>
          <a:lstStyle>
            <a:lvl1pPr algn="l">
              <a:defRPr sz="2400"/>
            </a:lvl1pPr>
          </a:lstStyle>
          <a:p>
            <a:r>
              <a:rPr lang="en-US" dirty="0"/>
              <a:t>Click to edit Master title style</a:t>
            </a:r>
            <a:endParaRPr lang="en-GB" dirty="0"/>
          </a:p>
        </p:txBody>
      </p:sp>
      <p:sp>
        <p:nvSpPr>
          <p:cNvPr id="23" name="Subtitle 2"/>
          <p:cNvSpPr>
            <a:spLocks noGrp="1"/>
          </p:cNvSpPr>
          <p:nvPr>
            <p:ph type="subTitle" idx="1"/>
          </p:nvPr>
        </p:nvSpPr>
        <p:spPr>
          <a:xfrm>
            <a:off x="386519" y="962314"/>
            <a:ext cx="8370529" cy="358487"/>
          </a:xfrm>
        </p:spPr>
        <p:txBody>
          <a:bodyPr>
            <a:normAutofit/>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grpSp>
        <p:nvGrpSpPr>
          <p:cNvPr id="16" name="Group 15"/>
          <p:cNvGrpSpPr/>
          <p:nvPr userDrawn="1"/>
        </p:nvGrpSpPr>
        <p:grpSpPr>
          <a:xfrm>
            <a:off x="530652" y="1332963"/>
            <a:ext cx="958482" cy="70548"/>
            <a:chOff x="1373786" y="1322305"/>
            <a:chExt cx="958482" cy="70548"/>
          </a:xfrm>
        </p:grpSpPr>
        <p:sp>
          <p:nvSpPr>
            <p:cNvPr id="17" name="Oval 16"/>
            <p:cNvSpPr/>
            <p:nvPr/>
          </p:nvSpPr>
          <p:spPr>
            <a:xfrm>
              <a:off x="1373786" y="1322305"/>
              <a:ext cx="69495" cy="705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8" name="Oval 17"/>
            <p:cNvSpPr/>
            <p:nvPr/>
          </p:nvSpPr>
          <p:spPr>
            <a:xfrm>
              <a:off x="1578173" y="1322305"/>
              <a:ext cx="69495" cy="705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9" name="Oval 18"/>
            <p:cNvSpPr/>
            <p:nvPr/>
          </p:nvSpPr>
          <p:spPr>
            <a:xfrm>
              <a:off x="1805850" y="1322305"/>
              <a:ext cx="69495" cy="705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0" name="Oval 19"/>
            <p:cNvSpPr/>
            <p:nvPr/>
          </p:nvSpPr>
          <p:spPr>
            <a:xfrm>
              <a:off x="2037413" y="1322305"/>
              <a:ext cx="69495" cy="705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1" name="Oval 20"/>
            <p:cNvSpPr/>
            <p:nvPr/>
          </p:nvSpPr>
          <p:spPr>
            <a:xfrm>
              <a:off x="2262773" y="1322305"/>
              <a:ext cx="69495" cy="705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grpSp>
    </p:spTree>
    <p:extLst>
      <p:ext uri="{BB962C8B-B14F-4D97-AF65-F5344CB8AC3E}">
        <p14:creationId xmlns:p14="http://schemas.microsoft.com/office/powerpoint/2010/main" val="2952133392"/>
      </p:ext>
    </p:extLst>
  </p:cSld>
  <p:clrMapOvr>
    <a:masterClrMapping/>
  </p:clrMapOvr>
  <p:extLst>
    <p:ext uri="{DCECCB84-F9BA-43D5-87BE-67443E8EF086}">
      <p15:sldGuideLst xmlns:p15="http://schemas.microsoft.com/office/powerpoint/2012/main">
        <p15:guide id="1" orient="horz" pos="2160">
          <p15:clr>
            <a:srgbClr val="FBAE40"/>
          </p15:clr>
        </p15:guide>
        <p15:guide id="2" pos="244">
          <p15:clr>
            <a:srgbClr val="FBAE40"/>
          </p15:clr>
        </p15:guide>
        <p15:guide id="3" pos="55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02">
    <p:spTree>
      <p:nvGrpSpPr>
        <p:cNvPr id="1" name=""/>
        <p:cNvGrpSpPr/>
        <p:nvPr/>
      </p:nvGrpSpPr>
      <p:grpSpPr>
        <a:xfrm>
          <a:off x="0" y="0"/>
          <a:ext cx="0" cy="0"/>
          <a:chOff x="0" y="0"/>
          <a:chExt cx="0" cy="0"/>
        </a:xfrm>
      </p:grpSpPr>
      <p:sp>
        <p:nvSpPr>
          <p:cNvPr id="29" name="Title 1"/>
          <p:cNvSpPr>
            <a:spLocks noGrp="1"/>
          </p:cNvSpPr>
          <p:nvPr>
            <p:ph type="ctrTitle"/>
          </p:nvPr>
        </p:nvSpPr>
        <p:spPr>
          <a:xfrm>
            <a:off x="386518" y="466665"/>
            <a:ext cx="8370529" cy="483487"/>
          </a:xfrm>
        </p:spPr>
        <p:txBody>
          <a:bodyPr anchor="b">
            <a:normAutofit/>
          </a:bodyPr>
          <a:lstStyle>
            <a:lvl1pPr algn="l">
              <a:defRPr sz="2400"/>
            </a:lvl1pPr>
          </a:lstStyle>
          <a:p>
            <a:r>
              <a:rPr lang="en-US" dirty="0"/>
              <a:t>Click to edit Master title style</a:t>
            </a:r>
            <a:endParaRPr lang="en-GB" dirty="0"/>
          </a:p>
        </p:txBody>
      </p:sp>
      <p:sp>
        <p:nvSpPr>
          <p:cNvPr id="32" name="Subtitle 2"/>
          <p:cNvSpPr>
            <a:spLocks noGrp="1"/>
          </p:cNvSpPr>
          <p:nvPr>
            <p:ph type="subTitle" idx="1"/>
          </p:nvPr>
        </p:nvSpPr>
        <p:spPr>
          <a:xfrm>
            <a:off x="386519" y="962314"/>
            <a:ext cx="8370529" cy="599281"/>
          </a:xfrm>
        </p:spPr>
        <p:txBody>
          <a:bodyPr>
            <a:normAutofit/>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grpSp>
        <p:nvGrpSpPr>
          <p:cNvPr id="20" name="Group 19"/>
          <p:cNvGrpSpPr/>
          <p:nvPr userDrawn="1"/>
        </p:nvGrpSpPr>
        <p:grpSpPr>
          <a:xfrm>
            <a:off x="504592" y="1747067"/>
            <a:ext cx="958482" cy="70548"/>
            <a:chOff x="1373786" y="1322305"/>
            <a:chExt cx="958482" cy="70548"/>
          </a:xfrm>
        </p:grpSpPr>
        <p:sp>
          <p:nvSpPr>
            <p:cNvPr id="21" name="Oval 20"/>
            <p:cNvSpPr/>
            <p:nvPr/>
          </p:nvSpPr>
          <p:spPr>
            <a:xfrm>
              <a:off x="1373786" y="1322305"/>
              <a:ext cx="69495" cy="705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2" name="Oval 21"/>
            <p:cNvSpPr/>
            <p:nvPr/>
          </p:nvSpPr>
          <p:spPr>
            <a:xfrm>
              <a:off x="1578173" y="1322305"/>
              <a:ext cx="69495" cy="705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3" name="Oval 22"/>
            <p:cNvSpPr/>
            <p:nvPr/>
          </p:nvSpPr>
          <p:spPr>
            <a:xfrm>
              <a:off x="1805850" y="1322305"/>
              <a:ext cx="69495" cy="705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4" name="Oval 23"/>
            <p:cNvSpPr/>
            <p:nvPr/>
          </p:nvSpPr>
          <p:spPr>
            <a:xfrm>
              <a:off x="2037413" y="1322305"/>
              <a:ext cx="69495" cy="705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5" name="Oval 24"/>
            <p:cNvSpPr/>
            <p:nvPr/>
          </p:nvSpPr>
          <p:spPr>
            <a:xfrm>
              <a:off x="2262773" y="1322305"/>
              <a:ext cx="69495" cy="705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grpSp>
    </p:spTree>
    <p:extLst>
      <p:ext uri="{BB962C8B-B14F-4D97-AF65-F5344CB8AC3E}">
        <p14:creationId xmlns:p14="http://schemas.microsoft.com/office/powerpoint/2010/main" val="4252313297"/>
      </p:ext>
    </p:extLst>
  </p:cSld>
  <p:clrMapOvr>
    <a:masterClrMapping/>
  </p:clrMapOvr>
  <p:extLst>
    <p:ext uri="{DCECCB84-F9BA-43D5-87BE-67443E8EF086}">
      <p15:sldGuideLst xmlns:p15="http://schemas.microsoft.com/office/powerpoint/2012/main">
        <p15:guide id="1" orient="horz" pos="2160">
          <p15:clr>
            <a:srgbClr val="FBAE40"/>
          </p15:clr>
        </p15:guide>
        <p15:guide id="2" pos="244">
          <p15:clr>
            <a:srgbClr val="FBAE40"/>
          </p15:clr>
        </p15:guide>
        <p15:guide id="3" pos="55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05">
    <p:spTree>
      <p:nvGrpSpPr>
        <p:cNvPr id="1" name=""/>
        <p:cNvGrpSpPr/>
        <p:nvPr/>
      </p:nvGrpSpPr>
      <p:grpSpPr>
        <a:xfrm>
          <a:off x="0" y="0"/>
          <a:ext cx="0" cy="0"/>
          <a:chOff x="0" y="0"/>
          <a:chExt cx="0" cy="0"/>
        </a:xfrm>
      </p:grpSpPr>
      <p:sp>
        <p:nvSpPr>
          <p:cNvPr id="6" name="Title 1"/>
          <p:cNvSpPr>
            <a:spLocks noGrp="1"/>
          </p:cNvSpPr>
          <p:nvPr>
            <p:ph type="ctrTitle"/>
          </p:nvPr>
        </p:nvSpPr>
        <p:spPr>
          <a:xfrm>
            <a:off x="386518" y="466665"/>
            <a:ext cx="8370529" cy="483487"/>
          </a:xfrm>
        </p:spPr>
        <p:txBody>
          <a:bodyPr anchor="b">
            <a:normAutofit/>
          </a:bodyPr>
          <a:lstStyle>
            <a:lvl1pPr algn="l">
              <a:defRPr sz="2400"/>
            </a:lvl1pPr>
          </a:lstStyle>
          <a:p>
            <a:r>
              <a:rPr lang="en-US" dirty="0"/>
              <a:t>Click to edit Master title style</a:t>
            </a:r>
            <a:endParaRPr lang="en-GB" dirty="0"/>
          </a:p>
        </p:txBody>
      </p:sp>
      <p:sp>
        <p:nvSpPr>
          <p:cNvPr id="7" name="Subtitle 2"/>
          <p:cNvSpPr>
            <a:spLocks noGrp="1"/>
          </p:cNvSpPr>
          <p:nvPr>
            <p:ph type="subTitle" idx="1"/>
          </p:nvPr>
        </p:nvSpPr>
        <p:spPr>
          <a:xfrm>
            <a:off x="386519" y="962314"/>
            <a:ext cx="8370529" cy="358487"/>
          </a:xfrm>
        </p:spPr>
        <p:txBody>
          <a:bodyPr>
            <a:normAutofit/>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14" name="Picture Placeholder 10"/>
          <p:cNvSpPr>
            <a:spLocks noGrp="1"/>
          </p:cNvSpPr>
          <p:nvPr>
            <p:ph type="pic" sz="quarter" idx="10"/>
          </p:nvPr>
        </p:nvSpPr>
        <p:spPr>
          <a:xfrm>
            <a:off x="963915" y="1986901"/>
            <a:ext cx="1188000" cy="1188000"/>
          </a:xfrm>
          <a:prstGeom prst="ellipse">
            <a:avLst/>
          </a:prstGeom>
        </p:spPr>
        <p:txBody>
          <a:bodyPr>
            <a:normAutofit/>
          </a:bodyPr>
          <a:lstStyle>
            <a:lvl1pPr>
              <a:defRPr sz="1000"/>
            </a:lvl1pPr>
          </a:lstStyle>
          <a:p>
            <a:endParaRPr lang="en-GB" dirty="0"/>
          </a:p>
        </p:txBody>
      </p:sp>
      <p:sp>
        <p:nvSpPr>
          <p:cNvPr id="15" name="Picture Placeholder 10"/>
          <p:cNvSpPr>
            <a:spLocks noGrp="1"/>
          </p:cNvSpPr>
          <p:nvPr>
            <p:ph type="pic" sz="quarter" idx="11"/>
          </p:nvPr>
        </p:nvSpPr>
        <p:spPr>
          <a:xfrm>
            <a:off x="2941157" y="1986901"/>
            <a:ext cx="1188000" cy="1188000"/>
          </a:xfrm>
          <a:prstGeom prst="ellipse">
            <a:avLst/>
          </a:prstGeom>
        </p:spPr>
        <p:txBody>
          <a:bodyPr>
            <a:normAutofit/>
          </a:bodyPr>
          <a:lstStyle>
            <a:lvl1pPr>
              <a:defRPr sz="1000"/>
            </a:lvl1pPr>
          </a:lstStyle>
          <a:p>
            <a:endParaRPr lang="en-GB"/>
          </a:p>
        </p:txBody>
      </p:sp>
      <p:sp>
        <p:nvSpPr>
          <p:cNvPr id="16" name="Picture Placeholder 10"/>
          <p:cNvSpPr>
            <a:spLocks noGrp="1"/>
          </p:cNvSpPr>
          <p:nvPr>
            <p:ph type="pic" sz="quarter" idx="12"/>
          </p:nvPr>
        </p:nvSpPr>
        <p:spPr>
          <a:xfrm>
            <a:off x="4867567" y="1986901"/>
            <a:ext cx="1188000" cy="1188000"/>
          </a:xfrm>
          <a:prstGeom prst="ellipse">
            <a:avLst/>
          </a:prstGeom>
        </p:spPr>
        <p:txBody>
          <a:bodyPr>
            <a:normAutofit/>
          </a:bodyPr>
          <a:lstStyle>
            <a:lvl1pPr>
              <a:defRPr sz="1000"/>
            </a:lvl1pPr>
          </a:lstStyle>
          <a:p>
            <a:endParaRPr lang="en-GB"/>
          </a:p>
        </p:txBody>
      </p:sp>
      <p:sp>
        <p:nvSpPr>
          <p:cNvPr id="17" name="Picture Placeholder 10"/>
          <p:cNvSpPr>
            <a:spLocks noGrp="1"/>
          </p:cNvSpPr>
          <p:nvPr>
            <p:ph type="pic" sz="quarter" idx="13"/>
          </p:nvPr>
        </p:nvSpPr>
        <p:spPr>
          <a:xfrm>
            <a:off x="6793976" y="1986901"/>
            <a:ext cx="1188000" cy="1188000"/>
          </a:xfrm>
          <a:prstGeom prst="ellipse">
            <a:avLst/>
          </a:prstGeom>
        </p:spPr>
        <p:txBody>
          <a:bodyPr>
            <a:normAutofit/>
          </a:bodyPr>
          <a:lstStyle>
            <a:lvl1pPr>
              <a:defRPr sz="1000"/>
            </a:lvl1pPr>
          </a:lstStyle>
          <a:p>
            <a:endParaRPr lang="en-GB"/>
          </a:p>
        </p:txBody>
      </p:sp>
      <p:grpSp>
        <p:nvGrpSpPr>
          <p:cNvPr id="18" name="Group 17"/>
          <p:cNvGrpSpPr/>
          <p:nvPr userDrawn="1"/>
        </p:nvGrpSpPr>
        <p:grpSpPr>
          <a:xfrm>
            <a:off x="530652" y="1332963"/>
            <a:ext cx="958482" cy="70548"/>
            <a:chOff x="1373786" y="1322305"/>
            <a:chExt cx="958482" cy="70548"/>
          </a:xfrm>
        </p:grpSpPr>
        <p:sp>
          <p:nvSpPr>
            <p:cNvPr id="19" name="Oval 18"/>
            <p:cNvSpPr/>
            <p:nvPr/>
          </p:nvSpPr>
          <p:spPr>
            <a:xfrm>
              <a:off x="1373786" y="1322305"/>
              <a:ext cx="69495" cy="705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0" name="Oval 19"/>
            <p:cNvSpPr/>
            <p:nvPr/>
          </p:nvSpPr>
          <p:spPr>
            <a:xfrm>
              <a:off x="1578173" y="1322305"/>
              <a:ext cx="69495" cy="705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1" name="Oval 20"/>
            <p:cNvSpPr/>
            <p:nvPr/>
          </p:nvSpPr>
          <p:spPr>
            <a:xfrm>
              <a:off x="1805850" y="1322305"/>
              <a:ext cx="69495" cy="705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2" name="Oval 21"/>
            <p:cNvSpPr/>
            <p:nvPr/>
          </p:nvSpPr>
          <p:spPr>
            <a:xfrm>
              <a:off x="2037413" y="1322305"/>
              <a:ext cx="69495" cy="705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23" name="Oval 22"/>
            <p:cNvSpPr/>
            <p:nvPr/>
          </p:nvSpPr>
          <p:spPr>
            <a:xfrm>
              <a:off x="2262773" y="1322305"/>
              <a:ext cx="69495" cy="705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grpSp>
    </p:spTree>
    <p:extLst>
      <p:ext uri="{BB962C8B-B14F-4D97-AF65-F5344CB8AC3E}">
        <p14:creationId xmlns:p14="http://schemas.microsoft.com/office/powerpoint/2010/main" val="141176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1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19">
    <p:spTree>
      <p:nvGrpSpPr>
        <p:cNvPr id="1" name=""/>
        <p:cNvGrpSpPr/>
        <p:nvPr/>
      </p:nvGrpSpPr>
      <p:grpSpPr>
        <a:xfrm>
          <a:off x="0" y="0"/>
          <a:ext cx="0" cy="0"/>
          <a:chOff x="0" y="0"/>
          <a:chExt cx="0" cy="0"/>
        </a:xfrm>
      </p:grpSpPr>
      <p:sp>
        <p:nvSpPr>
          <p:cNvPr id="7" name="Picture Placeholder 14"/>
          <p:cNvSpPr>
            <a:spLocks noGrp="1"/>
          </p:cNvSpPr>
          <p:nvPr>
            <p:ph type="pic" sz="quarter" idx="10"/>
          </p:nvPr>
        </p:nvSpPr>
        <p:spPr>
          <a:xfrm>
            <a:off x="1" y="1"/>
            <a:ext cx="9144000" cy="6857999"/>
          </a:xfrm>
        </p:spPr>
        <p:txBody>
          <a:bodyPr/>
          <a:lstStyle/>
          <a:p>
            <a:endParaRPr lang="en-GB"/>
          </a:p>
        </p:txBody>
      </p:sp>
      <p:sp>
        <p:nvSpPr>
          <p:cNvPr id="10" name="Picture Placeholder 8"/>
          <p:cNvSpPr>
            <a:spLocks noGrp="1"/>
          </p:cNvSpPr>
          <p:nvPr>
            <p:ph type="pic" sz="quarter" idx="11"/>
          </p:nvPr>
        </p:nvSpPr>
        <p:spPr>
          <a:xfrm>
            <a:off x="645319" y="5095876"/>
            <a:ext cx="897731" cy="1196975"/>
          </a:xfrm>
          <a:prstGeom prst="ellipse">
            <a:avLst/>
          </a:prstGeom>
        </p:spPr>
        <p:txBody>
          <a:bodyPr/>
          <a:lstStyle/>
          <a:p>
            <a:endParaRPr lang="en-GB"/>
          </a:p>
        </p:txBody>
      </p:sp>
    </p:spTree>
    <p:extLst>
      <p:ext uri="{BB962C8B-B14F-4D97-AF65-F5344CB8AC3E}">
        <p14:creationId xmlns:p14="http://schemas.microsoft.com/office/powerpoint/2010/main" val="169290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323850" y="1008000"/>
            <a:ext cx="8504635" cy="360000"/>
          </a:xfrm>
        </p:spPr>
        <p:txBody>
          <a:bodyPr/>
          <a:lstStyle>
            <a:lvl1pPr marL="0" indent="0">
              <a:buNone/>
              <a:defRPr/>
            </a:lvl1pPr>
            <a:lvl2pPr marL="200025" indent="0">
              <a:buNone/>
              <a:defRPr/>
            </a:lvl2pPr>
            <a:lvl3pPr marL="407194" indent="0">
              <a:buNone/>
              <a:defRPr/>
            </a:lvl3pPr>
            <a:lvl4pPr marL="607219" indent="0">
              <a:buNone/>
              <a:defRPr/>
            </a:lvl4pPr>
            <a:lvl5pPr marL="807244"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85080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21">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4338866" y="1859279"/>
            <a:ext cx="4071998" cy="2755393"/>
          </a:xfrm>
          <a:custGeom>
            <a:avLst/>
            <a:gdLst>
              <a:gd name="connsiteX0" fmla="*/ 0 w 3556000"/>
              <a:gd name="connsiteY0" fmla="*/ 0 h 2249488"/>
              <a:gd name="connsiteX1" fmla="*/ 3556000 w 3556000"/>
              <a:gd name="connsiteY1" fmla="*/ 0 h 2249488"/>
              <a:gd name="connsiteX2" fmla="*/ 3556000 w 3556000"/>
              <a:gd name="connsiteY2" fmla="*/ 2249488 h 2249488"/>
              <a:gd name="connsiteX3" fmla="*/ 0 w 3556000"/>
              <a:gd name="connsiteY3" fmla="*/ 2249488 h 2249488"/>
              <a:gd name="connsiteX4" fmla="*/ 0 w 3556000"/>
              <a:gd name="connsiteY4" fmla="*/ 0 h 2249488"/>
              <a:gd name="connsiteX0" fmla="*/ 0 w 3598863"/>
              <a:gd name="connsiteY0" fmla="*/ 0 h 2459038"/>
              <a:gd name="connsiteX1" fmla="*/ 3598863 w 3598863"/>
              <a:gd name="connsiteY1" fmla="*/ 209550 h 2459038"/>
              <a:gd name="connsiteX2" fmla="*/ 3598863 w 3598863"/>
              <a:gd name="connsiteY2" fmla="*/ 2459038 h 2459038"/>
              <a:gd name="connsiteX3" fmla="*/ 42863 w 3598863"/>
              <a:gd name="connsiteY3" fmla="*/ 2459038 h 2459038"/>
              <a:gd name="connsiteX4" fmla="*/ 0 w 3598863"/>
              <a:gd name="connsiteY4" fmla="*/ 0 h 2459038"/>
              <a:gd name="connsiteX0" fmla="*/ 0 w 4070350"/>
              <a:gd name="connsiteY0" fmla="*/ 242888 h 2701926"/>
              <a:gd name="connsiteX1" fmla="*/ 4070350 w 4070350"/>
              <a:gd name="connsiteY1" fmla="*/ 0 h 2701926"/>
              <a:gd name="connsiteX2" fmla="*/ 3598863 w 4070350"/>
              <a:gd name="connsiteY2" fmla="*/ 2701926 h 2701926"/>
              <a:gd name="connsiteX3" fmla="*/ 42863 w 4070350"/>
              <a:gd name="connsiteY3" fmla="*/ 2701926 h 2701926"/>
              <a:gd name="connsiteX4" fmla="*/ 0 w 4070350"/>
              <a:gd name="connsiteY4" fmla="*/ 242888 h 2701926"/>
              <a:gd name="connsiteX0" fmla="*/ 0 w 4822825"/>
              <a:gd name="connsiteY0" fmla="*/ 709613 h 3168651"/>
              <a:gd name="connsiteX1" fmla="*/ 4822825 w 4822825"/>
              <a:gd name="connsiteY1" fmla="*/ 0 h 3168651"/>
              <a:gd name="connsiteX2" fmla="*/ 3598863 w 4822825"/>
              <a:gd name="connsiteY2" fmla="*/ 3168651 h 3168651"/>
              <a:gd name="connsiteX3" fmla="*/ 42863 w 4822825"/>
              <a:gd name="connsiteY3" fmla="*/ 3168651 h 3168651"/>
              <a:gd name="connsiteX4" fmla="*/ 0 w 4822825"/>
              <a:gd name="connsiteY4" fmla="*/ 709613 h 3168651"/>
              <a:gd name="connsiteX0" fmla="*/ 0 w 4822825"/>
              <a:gd name="connsiteY0" fmla="*/ 709613 h 3759201"/>
              <a:gd name="connsiteX1" fmla="*/ 4822825 w 4822825"/>
              <a:gd name="connsiteY1" fmla="*/ 0 h 3759201"/>
              <a:gd name="connsiteX2" fmla="*/ 4065588 w 4822825"/>
              <a:gd name="connsiteY2" fmla="*/ 3759201 h 3759201"/>
              <a:gd name="connsiteX3" fmla="*/ 42863 w 4822825"/>
              <a:gd name="connsiteY3" fmla="*/ 3168651 h 3759201"/>
              <a:gd name="connsiteX4" fmla="*/ 0 w 4822825"/>
              <a:gd name="connsiteY4" fmla="*/ 709613 h 3759201"/>
              <a:gd name="connsiteX0" fmla="*/ 838200 w 5661025"/>
              <a:gd name="connsiteY0" fmla="*/ 709613 h 3830638"/>
              <a:gd name="connsiteX1" fmla="*/ 5661025 w 5661025"/>
              <a:gd name="connsiteY1" fmla="*/ 0 h 3830638"/>
              <a:gd name="connsiteX2" fmla="*/ 4903788 w 5661025"/>
              <a:gd name="connsiteY2" fmla="*/ 3759201 h 3830638"/>
              <a:gd name="connsiteX3" fmla="*/ 0 w 5661025"/>
              <a:gd name="connsiteY3" fmla="*/ 3830638 h 3830638"/>
              <a:gd name="connsiteX4" fmla="*/ 838200 w 5661025"/>
              <a:gd name="connsiteY4" fmla="*/ 709613 h 3830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1025" h="3830638">
                <a:moveTo>
                  <a:pt x="838200" y="709613"/>
                </a:moveTo>
                <a:lnTo>
                  <a:pt x="5661025" y="0"/>
                </a:lnTo>
                <a:lnTo>
                  <a:pt x="4903788" y="3759201"/>
                </a:lnTo>
                <a:lnTo>
                  <a:pt x="0" y="3830638"/>
                </a:lnTo>
                <a:lnTo>
                  <a:pt x="838200" y="709613"/>
                </a:lnTo>
                <a:close/>
              </a:path>
            </a:pathLst>
          </a:custGeom>
        </p:spPr>
        <p:txBody>
          <a:bodyPr/>
          <a:lstStyle/>
          <a:p>
            <a:endParaRPr lang="en-GB"/>
          </a:p>
        </p:txBody>
      </p:sp>
    </p:spTree>
    <p:extLst>
      <p:ext uri="{BB962C8B-B14F-4D97-AF65-F5344CB8AC3E}">
        <p14:creationId xmlns:p14="http://schemas.microsoft.com/office/powerpoint/2010/main" val="34537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DC5C-A2C5-43E2-BBE0-642C1EB2F05D}" type="datetimeFigureOut">
              <a:rPr lang="en-GB" smtClean="0"/>
              <a:t>11/09/2020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3BDF-7E67-43D8-98C0-A2000A01CBEC}" type="slidenum">
              <a:rPr lang="en-GB" smtClean="0"/>
              <a:t>‹#›</a:t>
            </a:fld>
            <a:endParaRPr lang="en-GB"/>
          </a:p>
        </p:txBody>
      </p:sp>
    </p:spTree>
    <p:extLst>
      <p:ext uri="{BB962C8B-B14F-4D97-AF65-F5344CB8AC3E}">
        <p14:creationId xmlns:p14="http://schemas.microsoft.com/office/powerpoint/2010/main" val="127858595"/>
      </p:ext>
    </p:extLst>
  </p:cSld>
  <p:clrMap bg1="lt1" tx1="dk1" bg2="lt2" tx2="dk2" accent1="accent1" accent2="accent2" accent3="accent3" accent4="accent4" accent5="accent5" accent6="accent6" hlink="hlink" folHlink="folHlink"/>
  <p:sldLayoutIdLst>
    <p:sldLayoutId id="2147483678" r:id="rId1"/>
    <p:sldLayoutId id="2147483689" r:id="rId2"/>
    <p:sldLayoutId id="2147483690" r:id="rId3"/>
    <p:sldLayoutId id="2147483696" r:id="rId4"/>
    <p:sldLayoutId id="2147483697" r:id="rId5"/>
    <p:sldLayoutId id="2147483661" r:id="rId6"/>
    <p:sldLayoutId id="2147483673"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
        <p:nvSpPr>
          <p:cNvPr id="2" name="Title Placeholder 1"/>
          <p:cNvSpPr>
            <a:spLocks noGrp="1"/>
          </p:cNvSpPr>
          <p:nvPr>
            <p:ph type="title"/>
          </p:nvPr>
        </p:nvSpPr>
        <p:spPr>
          <a:xfrm>
            <a:off x="1088685" y="804520"/>
            <a:ext cx="7202456"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2015733"/>
            <a:ext cx="7202456"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330370"/>
            <a:ext cx="2625536" cy="3092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9/11/2020</a:t>
            </a:fld>
            <a:endParaRPr lang="en-US" dirty="0"/>
          </a:p>
        </p:txBody>
      </p:sp>
      <p:sp>
        <p:nvSpPr>
          <p:cNvPr id="5" name="Footer Placeholder 4"/>
          <p:cNvSpPr>
            <a:spLocks noGrp="1"/>
          </p:cNvSpPr>
          <p:nvPr>
            <p:ph type="ftr" sz="quarter" idx="3"/>
          </p:nvPr>
        </p:nvSpPr>
        <p:spPr>
          <a:xfrm>
            <a:off x="1088684" y="329308"/>
            <a:ext cx="4454127" cy="3092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798973"/>
            <a:ext cx="608264" cy="503578"/>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5989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647709" y="2075912"/>
            <a:ext cx="67427" cy="745403"/>
            <a:chOff x="863611" y="2932065"/>
            <a:chExt cx="89903" cy="993871"/>
          </a:xfrm>
        </p:grpSpPr>
        <p:sp>
          <p:nvSpPr>
            <p:cNvPr id="24" name="Oval 23"/>
            <p:cNvSpPr/>
            <p:nvPr/>
          </p:nvSpPr>
          <p:spPr>
            <a:xfrm rot="16200000">
              <a:off x="864282" y="3836704"/>
              <a:ext cx="88561" cy="89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25" name="Oval 24"/>
            <p:cNvSpPr/>
            <p:nvPr/>
          </p:nvSpPr>
          <p:spPr>
            <a:xfrm rot="16200000">
              <a:off x="864282" y="3613091"/>
              <a:ext cx="88561" cy="89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26" name="Oval 25"/>
            <p:cNvSpPr/>
            <p:nvPr/>
          </p:nvSpPr>
          <p:spPr>
            <a:xfrm rot="16200000">
              <a:off x="864282" y="3386525"/>
              <a:ext cx="88561" cy="899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27" name="Oval 26"/>
            <p:cNvSpPr/>
            <p:nvPr/>
          </p:nvSpPr>
          <p:spPr>
            <a:xfrm rot="16200000">
              <a:off x="864282" y="3159959"/>
              <a:ext cx="88561" cy="899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28" name="Oval 27"/>
            <p:cNvSpPr/>
            <p:nvPr/>
          </p:nvSpPr>
          <p:spPr>
            <a:xfrm rot="16200000">
              <a:off x="864282" y="2931394"/>
              <a:ext cx="88561" cy="8990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grpSp>
      <p:sp>
        <p:nvSpPr>
          <p:cNvPr id="10" name="TextBox 9">
            <a:extLst>
              <a:ext uri="{FF2B5EF4-FFF2-40B4-BE49-F238E27FC236}">
                <a16:creationId xmlns:a16="http://schemas.microsoft.com/office/drawing/2014/main" id="{9DE2B243-76D6-4A08-B22E-252567F7A028}"/>
              </a:ext>
            </a:extLst>
          </p:cNvPr>
          <p:cNvSpPr txBox="1"/>
          <p:nvPr/>
        </p:nvSpPr>
        <p:spPr>
          <a:xfrm>
            <a:off x="975386" y="1155951"/>
            <a:ext cx="7819822" cy="923330"/>
          </a:xfrm>
          <a:prstGeom prst="rect">
            <a:avLst/>
          </a:prstGeom>
          <a:noFill/>
          <a:effectLst/>
        </p:spPr>
        <p:txBody>
          <a:bodyPr wrap="square" rtlCol="0">
            <a:spAutoFit/>
          </a:bodyPr>
          <a:lstStyle/>
          <a:p>
            <a:r>
              <a:rPr lang="en-US" sz="5400" b="1" dirty="0">
                <a:solidFill>
                  <a:schemeClr val="accent2"/>
                </a:solidFill>
                <a:latin typeface="+mj-lt"/>
              </a:rPr>
              <a:t>Production Inefficiency</a:t>
            </a:r>
            <a:endParaRPr lang="en-GB" sz="5400" b="1" dirty="0">
              <a:solidFill>
                <a:schemeClr val="accent2"/>
              </a:solidFill>
              <a:latin typeface="+mj-lt"/>
            </a:endParaRPr>
          </a:p>
        </p:txBody>
      </p:sp>
      <p:sp>
        <p:nvSpPr>
          <p:cNvPr id="11" name="TextBox 10">
            <a:extLst>
              <a:ext uri="{FF2B5EF4-FFF2-40B4-BE49-F238E27FC236}">
                <a16:creationId xmlns:a16="http://schemas.microsoft.com/office/drawing/2014/main" id="{0AC0B58A-710A-4296-BC40-BAED855E0980}"/>
              </a:ext>
            </a:extLst>
          </p:cNvPr>
          <p:cNvSpPr txBox="1"/>
          <p:nvPr/>
        </p:nvSpPr>
        <p:spPr>
          <a:xfrm>
            <a:off x="3503340" y="2075912"/>
            <a:ext cx="5711741" cy="338554"/>
          </a:xfrm>
          <a:prstGeom prst="rect">
            <a:avLst/>
          </a:prstGeom>
          <a:noFill/>
          <a:effectLst/>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latin typeface="+mj-lt"/>
              </a:rPr>
              <a:t>TECH CRUSADER CONSULTANT</a:t>
            </a:r>
            <a:endParaRPr lang="en-GB" sz="1600" dirty="0">
              <a:ln w="0"/>
              <a:solidFill>
                <a:schemeClr val="accent1"/>
              </a:solidFill>
              <a:effectLst>
                <a:outerShdw blurRad="38100" dist="25400" dir="5400000" algn="ctr" rotWithShape="0">
                  <a:srgbClr val="6E747A">
                    <a:alpha val="43000"/>
                  </a:srgbClr>
                </a:outerShdw>
              </a:effectLst>
              <a:latin typeface="+mj-lt"/>
            </a:endParaRPr>
          </a:p>
        </p:txBody>
      </p:sp>
      <p:sp>
        <p:nvSpPr>
          <p:cNvPr id="4" name="Subtitle 3">
            <a:extLst>
              <a:ext uri="{FF2B5EF4-FFF2-40B4-BE49-F238E27FC236}">
                <a16:creationId xmlns:a16="http://schemas.microsoft.com/office/drawing/2014/main" id="{0CB41F5C-BBB7-4BBA-9DC4-C1F769721567}"/>
              </a:ext>
            </a:extLst>
          </p:cNvPr>
          <p:cNvSpPr>
            <a:spLocks noGrp="1"/>
          </p:cNvSpPr>
          <p:nvPr>
            <p:ph type="subTitle" idx="1"/>
          </p:nvPr>
        </p:nvSpPr>
        <p:spPr>
          <a:xfrm>
            <a:off x="1017156" y="4169348"/>
            <a:ext cx="7173298" cy="2061336"/>
          </a:xfrm>
        </p:spPr>
        <p:style>
          <a:lnRef idx="2">
            <a:schemeClr val="accent3"/>
          </a:lnRef>
          <a:fillRef idx="1">
            <a:schemeClr val="lt1"/>
          </a:fillRef>
          <a:effectRef idx="0">
            <a:schemeClr val="accent3"/>
          </a:effectRef>
          <a:fontRef idx="minor">
            <a:schemeClr val="dk1"/>
          </a:fontRef>
        </p:style>
        <p:txBody>
          <a:bodyPr>
            <a:normAutofit/>
          </a:bodyPr>
          <a:lstStyle/>
          <a:p>
            <a:pPr algn="ctr"/>
            <a:endParaRPr lang="en-CA" sz="1400" dirty="0">
              <a:ln w="0"/>
              <a:effectLst>
                <a:outerShdw blurRad="38100" dist="19050" dir="2700000" algn="tl" rotWithShape="0">
                  <a:schemeClr val="dk1">
                    <a:alpha val="40000"/>
                  </a:schemeClr>
                </a:outerShdw>
              </a:effectLst>
            </a:endParaRPr>
          </a:p>
          <a:p>
            <a:pPr algn="ctr"/>
            <a:r>
              <a:rPr lang="en-CA" sz="1400" dirty="0">
                <a:ln w="0"/>
                <a:effectLst>
                  <a:outerShdw blurRad="38100" dist="19050" dir="2700000" algn="tl" rotWithShape="0">
                    <a:schemeClr val="dk1">
                      <a:alpha val="40000"/>
                    </a:schemeClr>
                  </a:outerShdw>
                </a:effectLst>
              </a:rPr>
              <a:t>INFO8440 – Integrated Case Study</a:t>
            </a:r>
          </a:p>
          <a:p>
            <a:pPr algn="ctr"/>
            <a:r>
              <a:rPr lang="en-CA" sz="1400" dirty="0">
                <a:ln w="0"/>
                <a:effectLst>
                  <a:outerShdw blurRad="38100" dist="19050" dir="2700000" algn="tl" rotWithShape="0">
                    <a:schemeClr val="dk1">
                      <a:alpha val="40000"/>
                    </a:schemeClr>
                  </a:outerShdw>
                </a:effectLst>
              </a:rPr>
              <a:t>TEAM 4</a:t>
            </a:r>
          </a:p>
          <a:p>
            <a:pPr algn="ctr"/>
            <a:r>
              <a:rPr lang="en-CA" sz="1400" dirty="0">
                <a:ln w="0"/>
                <a:effectLst>
                  <a:outerShdw blurRad="38100" dist="19050" dir="2700000" algn="tl" rotWithShape="0">
                    <a:schemeClr val="dk1">
                      <a:alpha val="40000"/>
                    </a:schemeClr>
                  </a:outerShdw>
                </a:effectLst>
              </a:rPr>
              <a:t>08/12/2019</a:t>
            </a:r>
          </a:p>
          <a:p>
            <a:pPr algn="ctr"/>
            <a:endParaRPr lang="en-CA" dirty="0"/>
          </a:p>
          <a:p>
            <a:pPr algn="ctr"/>
            <a:r>
              <a:rPr lang="en-CA" sz="1300" b="1" dirty="0"/>
              <a:t>VAIBHAV SOLANKI – Project Manager</a:t>
            </a:r>
          </a:p>
          <a:p>
            <a:pPr algn="ctr"/>
            <a:endParaRPr lang="en-CA" dirty="0"/>
          </a:p>
        </p:txBody>
      </p:sp>
    </p:spTree>
    <p:extLst>
      <p:ext uri="{BB962C8B-B14F-4D97-AF65-F5344CB8AC3E}">
        <p14:creationId xmlns:p14="http://schemas.microsoft.com/office/powerpoint/2010/main" val="10016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F5A3C3F8-D6C9-4032-8BC6-3D5706F7C312}"/>
              </a:ext>
            </a:extLst>
          </p:cNvPr>
          <p:cNvSpPr>
            <a:spLocks noGrp="1"/>
          </p:cNvSpPr>
          <p:nvPr>
            <p:ph type="ctrTitle"/>
          </p:nvPr>
        </p:nvSpPr>
        <p:spPr>
          <a:xfrm>
            <a:off x="443058" y="4673467"/>
            <a:ext cx="5204792" cy="1303020"/>
          </a:xfrm>
        </p:spPr>
        <p:txBody>
          <a:bodyPr vert="horz" lIns="91440" tIns="45720" rIns="91440" bIns="45720" rtlCol="0" anchor="ctr">
            <a:normAutofit fontScale="90000"/>
          </a:bodyPr>
          <a:lstStyle/>
          <a:p>
            <a:pPr algn="r"/>
            <a:r>
              <a:rPr lang="en-US" sz="6000" kern="1200" dirty="0">
                <a:solidFill>
                  <a:schemeClr val="tx1"/>
                </a:solidFill>
                <a:latin typeface="+mj-lt"/>
                <a:ea typeface="+mj-ea"/>
                <a:cs typeface="+mj-cs"/>
              </a:rPr>
              <a:t>Solution Plan - I</a:t>
            </a:r>
          </a:p>
        </p:txBody>
      </p:sp>
      <p:sp>
        <p:nvSpPr>
          <p:cNvPr id="44" name="Oval 4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1" y="2707204"/>
            <a:ext cx="721796" cy="7217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4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2" y="2603242"/>
            <a:ext cx="220271" cy="2202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a:extLst>
              <a:ext uri="{FF2B5EF4-FFF2-40B4-BE49-F238E27FC236}">
                <a16:creationId xmlns:a16="http://schemas.microsoft.com/office/drawing/2014/main" id="{3083AF03-F343-4737-ABC2-D726790B2D4C}"/>
              </a:ext>
            </a:extLst>
          </p:cNvPr>
          <p:cNvPicPr/>
          <p:nvPr/>
        </p:nvPicPr>
        <p:blipFill rotWithShape="1">
          <a:blip r:embed="rId2" cstate="print">
            <a:extLst>
              <a:ext uri="{28A0092B-C50C-407E-A947-70E740481C1C}">
                <a14:useLocalDpi xmlns:a14="http://schemas.microsoft.com/office/drawing/2010/main" val="0"/>
              </a:ext>
            </a:extLst>
          </a:blip>
          <a:srcRect t="7604" r="-2" b="21178"/>
          <a:stretch/>
        </p:blipFill>
        <p:spPr>
          <a:xfrm>
            <a:off x="4183543" y="10"/>
            <a:ext cx="4960458" cy="3532641"/>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50" name="Straight Connector 4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1659" y="467346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A28996E2-8E34-4FB4-9E4C-A89FBBFDF448}"/>
              </a:ext>
            </a:extLst>
          </p:cNvPr>
          <p:cNvSpPr txBox="1">
            <a:spLocks/>
          </p:cNvSpPr>
          <p:nvPr/>
        </p:nvSpPr>
        <p:spPr>
          <a:xfrm>
            <a:off x="5005631" y="5200661"/>
            <a:ext cx="3613231" cy="1303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pPr algn="r"/>
            <a:r>
              <a:rPr lang="en-US" sz="1600" dirty="0"/>
              <a:t>Vaibhav Solanki</a:t>
            </a:r>
          </a:p>
        </p:txBody>
      </p:sp>
    </p:spTree>
    <p:extLst>
      <p:ext uri="{BB962C8B-B14F-4D97-AF65-F5344CB8AC3E}">
        <p14:creationId xmlns:p14="http://schemas.microsoft.com/office/powerpoint/2010/main" val="395170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9466" y="182813"/>
            <a:ext cx="7564076" cy="461665"/>
          </a:xfrm>
          <a:prstGeom prst="rect">
            <a:avLst/>
          </a:prstGeom>
          <a:noFill/>
        </p:spPr>
        <p:txBody>
          <a:bodyPr wrap="square" rtlCol="0">
            <a:spAutoFit/>
          </a:bodyPr>
          <a:lstStyle/>
          <a:p>
            <a:r>
              <a:rPr lang="en-GB" sz="2400" b="1" dirty="0">
                <a:latin typeface="+mj-lt"/>
                <a:ea typeface="Roboto" pitchFamily="2" charset="0"/>
              </a:rPr>
              <a:t>Solution Plan – Plant Restructure</a:t>
            </a:r>
            <a:endParaRPr lang="en-GB" sz="3600" b="1" dirty="0">
              <a:latin typeface="+mj-lt"/>
              <a:ea typeface="Roboto" pitchFamily="2" charset="0"/>
            </a:endParaRPr>
          </a:p>
        </p:txBody>
      </p:sp>
      <p:sp>
        <p:nvSpPr>
          <p:cNvPr id="4" name="TextBox 25"/>
          <p:cNvSpPr txBox="1"/>
          <p:nvPr/>
        </p:nvSpPr>
        <p:spPr>
          <a:xfrm>
            <a:off x="659466" y="531658"/>
            <a:ext cx="7772554" cy="251223"/>
          </a:xfrm>
          <a:prstGeom prst="rect">
            <a:avLst/>
          </a:prstGeom>
          <a:noFill/>
          <a:ln cap="flat">
            <a:noFill/>
          </a:ln>
        </p:spPr>
        <p:txBody>
          <a:bodyPr vert="horz" wrap="square" lIns="68580" tIns="34290" rIns="68580" bIns="34290" anchor="t" anchorCtr="0" compatLnSpc="1">
            <a:spAutoFit/>
          </a:bodyPr>
          <a:lstStyle/>
          <a:p>
            <a:pPr>
              <a:lnSpc>
                <a:spcPct val="150000"/>
              </a:lnSpc>
            </a:pPr>
            <a:r>
              <a:rPr lang="en-US" sz="900" dirty="0">
                <a:ea typeface="Open Sans Light" panose="020B0306030504020204" pitchFamily="34" charset="0"/>
                <a:cs typeface="Open Sans Light" panose="020B0306030504020204" pitchFamily="34" charset="0"/>
              </a:rPr>
              <a:t>Loves when a plan comes together</a:t>
            </a:r>
            <a:endParaRPr lang="en-GB" sz="900" dirty="0">
              <a:ea typeface="Open Sans Light" panose="020B0306030504020204" pitchFamily="34" charset="0"/>
              <a:cs typeface="Open Sans Light" panose="020B0306030504020204" pitchFamily="34" charset="0"/>
            </a:endParaRPr>
          </a:p>
        </p:txBody>
      </p:sp>
      <p:grpSp>
        <p:nvGrpSpPr>
          <p:cNvPr id="44" name="Group 43"/>
          <p:cNvGrpSpPr/>
          <p:nvPr/>
        </p:nvGrpSpPr>
        <p:grpSpPr>
          <a:xfrm>
            <a:off x="767168" y="853253"/>
            <a:ext cx="718862" cy="52911"/>
            <a:chOff x="1373786" y="1322305"/>
            <a:chExt cx="958482" cy="70548"/>
          </a:xfrm>
        </p:grpSpPr>
        <p:sp>
          <p:nvSpPr>
            <p:cNvPr id="45" name="Oval 44"/>
            <p:cNvSpPr/>
            <p:nvPr/>
          </p:nvSpPr>
          <p:spPr>
            <a:xfrm>
              <a:off x="1373786" y="1322305"/>
              <a:ext cx="69495" cy="705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46" name="Oval 45"/>
            <p:cNvSpPr/>
            <p:nvPr/>
          </p:nvSpPr>
          <p:spPr>
            <a:xfrm>
              <a:off x="1578173" y="1322305"/>
              <a:ext cx="69495" cy="705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47" name="Oval 46"/>
            <p:cNvSpPr/>
            <p:nvPr/>
          </p:nvSpPr>
          <p:spPr>
            <a:xfrm>
              <a:off x="1805850" y="1322305"/>
              <a:ext cx="69495" cy="705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48" name="Oval 47"/>
            <p:cNvSpPr/>
            <p:nvPr/>
          </p:nvSpPr>
          <p:spPr>
            <a:xfrm>
              <a:off x="2037413" y="1322305"/>
              <a:ext cx="69495" cy="705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sp>
          <p:nvSpPr>
            <p:cNvPr id="49" name="Oval 48"/>
            <p:cNvSpPr/>
            <p:nvPr/>
          </p:nvSpPr>
          <p:spPr>
            <a:xfrm>
              <a:off x="2262773" y="1322305"/>
              <a:ext cx="69495" cy="705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p>
          </p:txBody>
        </p:sp>
      </p:grpSp>
      <p:sp>
        <p:nvSpPr>
          <p:cNvPr id="14" name="TextBox 25">
            <a:extLst>
              <a:ext uri="{FF2B5EF4-FFF2-40B4-BE49-F238E27FC236}">
                <a16:creationId xmlns:a16="http://schemas.microsoft.com/office/drawing/2014/main" id="{B8A0D0F4-D9E1-4FEF-980A-B1C93E186292}"/>
              </a:ext>
            </a:extLst>
          </p:cNvPr>
          <p:cNvSpPr txBox="1"/>
          <p:nvPr/>
        </p:nvSpPr>
        <p:spPr>
          <a:xfrm>
            <a:off x="659466" y="953472"/>
            <a:ext cx="7772554" cy="1142813"/>
          </a:xfrm>
          <a:prstGeom prst="rect">
            <a:avLst/>
          </a:prstGeom>
          <a:noFill/>
          <a:ln cap="flat">
            <a:noFill/>
          </a:ln>
        </p:spPr>
        <p:txBody>
          <a:bodyPr vert="horz" wrap="square" lIns="68580" tIns="34290" rIns="68580" bIns="34290" anchor="t" anchorCtr="0" compatLnSpc="1">
            <a:spAutoFit/>
          </a:bodyPr>
          <a:lstStyle/>
          <a:p>
            <a:pPr marL="171450" indent="-171450">
              <a:lnSpc>
                <a:spcPct val="150000"/>
              </a:lnSpc>
              <a:buFont typeface="Arial" panose="020B0604020202020204" pitchFamily="34" charset="0"/>
              <a:buChar char="•"/>
            </a:pPr>
            <a:r>
              <a:rPr lang="en-US" sz="1200" dirty="0"/>
              <a:t>My vision is the reorganize the plant layout which will help CDL reduce the pickup time of the component. </a:t>
            </a:r>
          </a:p>
          <a:p>
            <a:pPr marL="171450" indent="-171450">
              <a:lnSpc>
                <a:spcPct val="150000"/>
              </a:lnSpc>
              <a:buFont typeface="Arial" panose="020B0604020202020204" pitchFamily="34" charset="0"/>
              <a:buChar char="•"/>
            </a:pPr>
            <a:r>
              <a:rPr lang="en-US" sz="1200" dirty="0">
                <a:ea typeface="Open Sans Light" panose="020B0306030504020204" pitchFamily="34" charset="0"/>
                <a:cs typeface="Open Sans Light" panose="020B0306030504020204" pitchFamily="34" charset="0"/>
              </a:rPr>
              <a:t>Currently all the components are scattered at different shelf</a:t>
            </a:r>
          </a:p>
          <a:p>
            <a:pPr marL="171450" indent="-171450">
              <a:lnSpc>
                <a:spcPct val="150000"/>
              </a:lnSpc>
              <a:buFont typeface="Arial" panose="020B0604020202020204" pitchFamily="34" charset="0"/>
              <a:buChar char="•"/>
            </a:pPr>
            <a:r>
              <a:rPr lang="en-US" sz="1200" dirty="0">
                <a:ea typeface="Open Sans Light" panose="020B0306030504020204" pitchFamily="34" charset="0"/>
                <a:cs typeface="Open Sans Light" panose="020B0306030504020204" pitchFamily="34" charset="0"/>
              </a:rPr>
              <a:t>My aim will be to group all the component which are required to assemble the unit</a:t>
            </a:r>
          </a:p>
          <a:p>
            <a:pPr marL="171450" indent="-171450">
              <a:lnSpc>
                <a:spcPct val="150000"/>
              </a:lnSpc>
              <a:buFont typeface="Arial" panose="020B0604020202020204" pitchFamily="34" charset="0"/>
              <a:buChar char="•"/>
            </a:pPr>
            <a:r>
              <a:rPr lang="en-US" sz="1200" dirty="0">
                <a:ea typeface="Open Sans Light" panose="020B0306030504020204" pitchFamily="34" charset="0"/>
                <a:cs typeface="Open Sans Light" panose="020B0306030504020204" pitchFamily="34" charset="0"/>
              </a:rPr>
              <a:t>New location of the component will be near the assembly line</a:t>
            </a:r>
            <a:endParaRPr lang="en-GB" sz="1200" dirty="0">
              <a:ea typeface="Open Sans Light" panose="020B0306030504020204" pitchFamily="34" charset="0"/>
              <a:cs typeface="Open Sans Light" panose="020B0306030504020204" pitchFamily="34" charset="0"/>
            </a:endParaRPr>
          </a:p>
        </p:txBody>
      </p:sp>
      <p:pic>
        <p:nvPicPr>
          <p:cNvPr id="18" name="Picture Placeholder 3">
            <a:extLst>
              <a:ext uri="{FF2B5EF4-FFF2-40B4-BE49-F238E27FC236}">
                <a16:creationId xmlns:a16="http://schemas.microsoft.com/office/drawing/2014/main" id="{8D3EFACF-E217-47E1-AE74-5874814A47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82" r="64716"/>
          <a:stretch/>
        </p:blipFill>
        <p:spPr>
          <a:xfrm>
            <a:off x="-98409" y="2119021"/>
            <a:ext cx="1389357" cy="1455738"/>
          </a:xfrm>
          <a:prstGeom prst="rect">
            <a:avLst/>
          </a:prstGeom>
        </p:spPr>
      </p:pic>
      <p:sp>
        <p:nvSpPr>
          <p:cNvPr id="19" name="Title 1">
            <a:extLst>
              <a:ext uri="{FF2B5EF4-FFF2-40B4-BE49-F238E27FC236}">
                <a16:creationId xmlns:a16="http://schemas.microsoft.com/office/drawing/2014/main" id="{D86E7A04-D630-42DD-9227-5B06C005F4FA}"/>
              </a:ext>
            </a:extLst>
          </p:cNvPr>
          <p:cNvSpPr txBox="1">
            <a:spLocks/>
          </p:cNvSpPr>
          <p:nvPr/>
        </p:nvSpPr>
        <p:spPr>
          <a:xfrm>
            <a:off x="1290948" y="2651232"/>
            <a:ext cx="6146799" cy="4834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sz="2800" dirty="0"/>
              <a:t>Benefits</a:t>
            </a:r>
          </a:p>
        </p:txBody>
      </p:sp>
      <p:grpSp>
        <p:nvGrpSpPr>
          <p:cNvPr id="31" name="Group 30">
            <a:extLst>
              <a:ext uri="{FF2B5EF4-FFF2-40B4-BE49-F238E27FC236}">
                <a16:creationId xmlns:a16="http://schemas.microsoft.com/office/drawing/2014/main" id="{6ADAB16C-0D6B-4728-8906-FCBB0A164C8C}"/>
              </a:ext>
            </a:extLst>
          </p:cNvPr>
          <p:cNvGrpSpPr/>
          <p:nvPr/>
        </p:nvGrpSpPr>
        <p:grpSpPr>
          <a:xfrm>
            <a:off x="1513682" y="4557640"/>
            <a:ext cx="3199720" cy="322253"/>
            <a:chOff x="3026769" y="4591226"/>
            <a:chExt cx="3199720" cy="322253"/>
          </a:xfrm>
        </p:grpSpPr>
        <p:sp>
          <p:nvSpPr>
            <p:cNvPr id="32" name="Freeform 7">
              <a:extLst>
                <a:ext uri="{FF2B5EF4-FFF2-40B4-BE49-F238E27FC236}">
                  <a16:creationId xmlns:a16="http://schemas.microsoft.com/office/drawing/2014/main" id="{D56CE300-2561-4CBC-8C84-133C0EA7168E}"/>
                </a:ext>
              </a:extLst>
            </p:cNvPr>
            <p:cNvSpPr>
              <a:spLocks/>
            </p:cNvSpPr>
            <p:nvPr/>
          </p:nvSpPr>
          <p:spPr bwMode="auto">
            <a:xfrm>
              <a:off x="3026769" y="4591226"/>
              <a:ext cx="324020" cy="322253"/>
            </a:xfrm>
            <a:custGeom>
              <a:avLst/>
              <a:gdLst>
                <a:gd name="T0" fmla="*/ 236 w 320"/>
                <a:gd name="T1" fmla="*/ 278 h 319"/>
                <a:gd name="T2" fmla="*/ 42 w 320"/>
                <a:gd name="T3" fmla="*/ 235 h 319"/>
                <a:gd name="T4" fmla="*/ 85 w 320"/>
                <a:gd name="T5" fmla="*/ 41 h 319"/>
                <a:gd name="T6" fmla="*/ 278 w 320"/>
                <a:gd name="T7" fmla="*/ 84 h 319"/>
                <a:gd name="T8" fmla="*/ 236 w 320"/>
                <a:gd name="T9" fmla="*/ 278 h 319"/>
              </a:gdLst>
              <a:ahLst/>
              <a:cxnLst>
                <a:cxn ang="0">
                  <a:pos x="T0" y="T1"/>
                </a:cxn>
                <a:cxn ang="0">
                  <a:pos x="T2" y="T3"/>
                </a:cxn>
                <a:cxn ang="0">
                  <a:pos x="T4" y="T5"/>
                </a:cxn>
                <a:cxn ang="0">
                  <a:pos x="T6" y="T7"/>
                </a:cxn>
                <a:cxn ang="0">
                  <a:pos x="T8" y="T9"/>
                </a:cxn>
              </a:cxnLst>
              <a:rect l="0" t="0" r="r" b="b"/>
              <a:pathLst>
                <a:path w="320" h="319">
                  <a:moveTo>
                    <a:pt x="236" y="278"/>
                  </a:moveTo>
                  <a:cubicBezTo>
                    <a:pt x="170" y="319"/>
                    <a:pt x="84" y="300"/>
                    <a:pt x="42" y="235"/>
                  </a:cubicBezTo>
                  <a:cubicBezTo>
                    <a:pt x="0" y="170"/>
                    <a:pt x="19" y="83"/>
                    <a:pt x="85" y="41"/>
                  </a:cubicBezTo>
                  <a:cubicBezTo>
                    <a:pt x="150" y="0"/>
                    <a:pt x="237" y="19"/>
                    <a:pt x="278" y="84"/>
                  </a:cubicBezTo>
                  <a:cubicBezTo>
                    <a:pt x="320" y="149"/>
                    <a:pt x="301" y="236"/>
                    <a:pt x="236" y="278"/>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33" name="TextBox 32">
              <a:extLst>
                <a:ext uri="{FF2B5EF4-FFF2-40B4-BE49-F238E27FC236}">
                  <a16:creationId xmlns:a16="http://schemas.microsoft.com/office/drawing/2014/main" id="{92A8ADA5-282F-4E37-B9CF-1FAF8BBDF3C5}"/>
                </a:ext>
              </a:extLst>
            </p:cNvPr>
            <p:cNvSpPr txBox="1"/>
            <p:nvPr/>
          </p:nvSpPr>
          <p:spPr>
            <a:xfrm>
              <a:off x="3486097" y="4613853"/>
              <a:ext cx="2740392" cy="276999"/>
            </a:xfrm>
            <a:prstGeom prst="rect">
              <a:avLst/>
            </a:prstGeom>
            <a:noFill/>
          </p:spPr>
          <p:txBody>
            <a:bodyPr wrap="square" rtlCol="0">
              <a:spAutoFit/>
            </a:bodyPr>
            <a:lstStyle/>
            <a:p>
              <a:r>
                <a:rPr lang="en-US" sz="1200" dirty="0"/>
                <a:t>Helps CDL to reduce the labor cost </a:t>
              </a:r>
            </a:p>
          </p:txBody>
        </p:sp>
      </p:grpSp>
      <p:grpSp>
        <p:nvGrpSpPr>
          <p:cNvPr id="34" name="Group 33">
            <a:extLst>
              <a:ext uri="{FF2B5EF4-FFF2-40B4-BE49-F238E27FC236}">
                <a16:creationId xmlns:a16="http://schemas.microsoft.com/office/drawing/2014/main" id="{121AC063-BECF-45F2-BE71-B836BF704307}"/>
              </a:ext>
            </a:extLst>
          </p:cNvPr>
          <p:cNvGrpSpPr/>
          <p:nvPr/>
        </p:nvGrpSpPr>
        <p:grpSpPr>
          <a:xfrm>
            <a:off x="1513682" y="4036729"/>
            <a:ext cx="2792422" cy="322253"/>
            <a:chOff x="3026769" y="4139122"/>
            <a:chExt cx="2792422" cy="322253"/>
          </a:xfrm>
        </p:grpSpPr>
        <p:sp>
          <p:nvSpPr>
            <p:cNvPr id="35" name="Freeform 8">
              <a:extLst>
                <a:ext uri="{FF2B5EF4-FFF2-40B4-BE49-F238E27FC236}">
                  <a16:creationId xmlns:a16="http://schemas.microsoft.com/office/drawing/2014/main" id="{6B8D6D76-D25C-4FCD-96AE-E88564BF3EA2}"/>
                </a:ext>
              </a:extLst>
            </p:cNvPr>
            <p:cNvSpPr>
              <a:spLocks/>
            </p:cNvSpPr>
            <p:nvPr/>
          </p:nvSpPr>
          <p:spPr bwMode="auto">
            <a:xfrm>
              <a:off x="3026769" y="4139122"/>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36" name="TextBox 35">
              <a:extLst>
                <a:ext uri="{FF2B5EF4-FFF2-40B4-BE49-F238E27FC236}">
                  <a16:creationId xmlns:a16="http://schemas.microsoft.com/office/drawing/2014/main" id="{0E6FD2C3-33F1-4DBC-A923-8A7CD6BA6AFE}"/>
                </a:ext>
              </a:extLst>
            </p:cNvPr>
            <p:cNvSpPr txBox="1"/>
            <p:nvPr/>
          </p:nvSpPr>
          <p:spPr>
            <a:xfrm>
              <a:off x="3486097" y="4161749"/>
              <a:ext cx="2333094" cy="276999"/>
            </a:xfrm>
            <a:prstGeom prst="rect">
              <a:avLst/>
            </a:prstGeom>
            <a:noFill/>
          </p:spPr>
          <p:txBody>
            <a:bodyPr wrap="square" rtlCol="0">
              <a:spAutoFit/>
            </a:bodyPr>
            <a:lstStyle/>
            <a:p>
              <a:r>
                <a:rPr lang="en-US" sz="1200" dirty="0"/>
                <a:t>Improves staff productivity</a:t>
              </a:r>
            </a:p>
          </p:txBody>
        </p:sp>
      </p:grpSp>
      <p:grpSp>
        <p:nvGrpSpPr>
          <p:cNvPr id="37" name="Group 36">
            <a:extLst>
              <a:ext uri="{FF2B5EF4-FFF2-40B4-BE49-F238E27FC236}">
                <a16:creationId xmlns:a16="http://schemas.microsoft.com/office/drawing/2014/main" id="{C06153A5-A281-46AC-8C21-F3BDEF37BBC6}"/>
              </a:ext>
            </a:extLst>
          </p:cNvPr>
          <p:cNvGrpSpPr/>
          <p:nvPr/>
        </p:nvGrpSpPr>
        <p:grpSpPr>
          <a:xfrm>
            <a:off x="1494241" y="3515818"/>
            <a:ext cx="3779552" cy="322253"/>
            <a:chOff x="3007328" y="3618836"/>
            <a:chExt cx="3779552" cy="322253"/>
          </a:xfrm>
        </p:grpSpPr>
        <p:sp>
          <p:nvSpPr>
            <p:cNvPr id="38" name="Freeform 8">
              <a:extLst>
                <a:ext uri="{FF2B5EF4-FFF2-40B4-BE49-F238E27FC236}">
                  <a16:creationId xmlns:a16="http://schemas.microsoft.com/office/drawing/2014/main" id="{0BDC94A0-0CD5-4C73-A790-2B5462CD7C0D}"/>
                </a:ext>
              </a:extLst>
            </p:cNvPr>
            <p:cNvSpPr>
              <a:spLocks/>
            </p:cNvSpPr>
            <p:nvPr/>
          </p:nvSpPr>
          <p:spPr bwMode="auto">
            <a:xfrm>
              <a:off x="3007328" y="3618836"/>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4">
                <a:lumMod val="40000"/>
                <a:lumOff val="60000"/>
              </a:schemeClr>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39" name="TextBox 38">
              <a:extLst>
                <a:ext uri="{FF2B5EF4-FFF2-40B4-BE49-F238E27FC236}">
                  <a16:creationId xmlns:a16="http://schemas.microsoft.com/office/drawing/2014/main" id="{CAAA7823-E0D9-47B7-A67C-816DFA82B444}"/>
                </a:ext>
              </a:extLst>
            </p:cNvPr>
            <p:cNvSpPr txBox="1"/>
            <p:nvPr/>
          </p:nvSpPr>
          <p:spPr>
            <a:xfrm>
              <a:off x="3466656" y="3641463"/>
              <a:ext cx="3320224" cy="276999"/>
            </a:xfrm>
            <a:prstGeom prst="rect">
              <a:avLst/>
            </a:prstGeom>
            <a:noFill/>
          </p:spPr>
          <p:txBody>
            <a:bodyPr wrap="square" rtlCol="0">
              <a:spAutoFit/>
            </a:bodyPr>
            <a:lstStyle/>
            <a:p>
              <a:r>
                <a:rPr lang="en-US" sz="1200" dirty="0"/>
                <a:t>Reduce Pickup time for component</a:t>
              </a:r>
            </a:p>
          </p:txBody>
        </p:sp>
      </p:grpSp>
      <p:grpSp>
        <p:nvGrpSpPr>
          <p:cNvPr id="41" name="Group 40">
            <a:extLst>
              <a:ext uri="{FF2B5EF4-FFF2-40B4-BE49-F238E27FC236}">
                <a16:creationId xmlns:a16="http://schemas.microsoft.com/office/drawing/2014/main" id="{DC9557D0-82C1-40B2-8F0A-C0FE73EBF7FD}"/>
              </a:ext>
            </a:extLst>
          </p:cNvPr>
          <p:cNvGrpSpPr/>
          <p:nvPr/>
        </p:nvGrpSpPr>
        <p:grpSpPr>
          <a:xfrm>
            <a:off x="1552959" y="5058831"/>
            <a:ext cx="2469494" cy="322253"/>
            <a:chOff x="3026769" y="4591226"/>
            <a:chExt cx="2469494" cy="322253"/>
          </a:xfrm>
        </p:grpSpPr>
        <p:sp>
          <p:nvSpPr>
            <p:cNvPr id="42" name="Freeform 7">
              <a:extLst>
                <a:ext uri="{FF2B5EF4-FFF2-40B4-BE49-F238E27FC236}">
                  <a16:creationId xmlns:a16="http://schemas.microsoft.com/office/drawing/2014/main" id="{908FD09D-3171-4782-BCB9-F33B2DE9DD1F}"/>
                </a:ext>
              </a:extLst>
            </p:cNvPr>
            <p:cNvSpPr>
              <a:spLocks/>
            </p:cNvSpPr>
            <p:nvPr/>
          </p:nvSpPr>
          <p:spPr bwMode="auto">
            <a:xfrm>
              <a:off x="3026769" y="4591226"/>
              <a:ext cx="324020" cy="322253"/>
            </a:xfrm>
            <a:custGeom>
              <a:avLst/>
              <a:gdLst>
                <a:gd name="T0" fmla="*/ 236 w 320"/>
                <a:gd name="T1" fmla="*/ 278 h 319"/>
                <a:gd name="T2" fmla="*/ 42 w 320"/>
                <a:gd name="T3" fmla="*/ 235 h 319"/>
                <a:gd name="T4" fmla="*/ 85 w 320"/>
                <a:gd name="T5" fmla="*/ 41 h 319"/>
                <a:gd name="T6" fmla="*/ 278 w 320"/>
                <a:gd name="T7" fmla="*/ 84 h 319"/>
                <a:gd name="T8" fmla="*/ 236 w 320"/>
                <a:gd name="T9" fmla="*/ 278 h 319"/>
              </a:gdLst>
              <a:ahLst/>
              <a:cxnLst>
                <a:cxn ang="0">
                  <a:pos x="T0" y="T1"/>
                </a:cxn>
                <a:cxn ang="0">
                  <a:pos x="T2" y="T3"/>
                </a:cxn>
                <a:cxn ang="0">
                  <a:pos x="T4" y="T5"/>
                </a:cxn>
                <a:cxn ang="0">
                  <a:pos x="T6" y="T7"/>
                </a:cxn>
                <a:cxn ang="0">
                  <a:pos x="T8" y="T9"/>
                </a:cxn>
              </a:cxnLst>
              <a:rect l="0" t="0" r="r" b="b"/>
              <a:pathLst>
                <a:path w="320" h="319">
                  <a:moveTo>
                    <a:pt x="236" y="278"/>
                  </a:moveTo>
                  <a:cubicBezTo>
                    <a:pt x="170" y="319"/>
                    <a:pt x="84" y="300"/>
                    <a:pt x="42" y="235"/>
                  </a:cubicBezTo>
                  <a:cubicBezTo>
                    <a:pt x="0" y="170"/>
                    <a:pt x="19" y="83"/>
                    <a:pt x="85" y="41"/>
                  </a:cubicBezTo>
                  <a:cubicBezTo>
                    <a:pt x="150" y="0"/>
                    <a:pt x="237" y="19"/>
                    <a:pt x="278" y="84"/>
                  </a:cubicBezTo>
                  <a:cubicBezTo>
                    <a:pt x="320" y="149"/>
                    <a:pt x="301" y="236"/>
                    <a:pt x="236" y="278"/>
                  </a:cubicBezTo>
                  <a:close/>
                </a:path>
              </a:pathLst>
            </a:custGeom>
            <a:solidFill>
              <a:schemeClr val="tx1">
                <a:lumMod val="75000"/>
              </a:schemeClr>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43" name="TextBox 42">
              <a:extLst>
                <a:ext uri="{FF2B5EF4-FFF2-40B4-BE49-F238E27FC236}">
                  <a16:creationId xmlns:a16="http://schemas.microsoft.com/office/drawing/2014/main" id="{8D49C5C0-01E3-4F54-9B67-F34FB7603649}"/>
                </a:ext>
              </a:extLst>
            </p:cNvPr>
            <p:cNvSpPr txBox="1"/>
            <p:nvPr/>
          </p:nvSpPr>
          <p:spPr>
            <a:xfrm>
              <a:off x="3486097" y="4613853"/>
              <a:ext cx="2010166" cy="276999"/>
            </a:xfrm>
            <a:prstGeom prst="rect">
              <a:avLst/>
            </a:prstGeom>
            <a:noFill/>
          </p:spPr>
          <p:txBody>
            <a:bodyPr wrap="square" rtlCol="0">
              <a:spAutoFit/>
            </a:bodyPr>
            <a:lstStyle/>
            <a:p>
              <a:r>
                <a:rPr lang="en-US" sz="1200" dirty="0"/>
                <a:t>Reduces total expenditure</a:t>
              </a:r>
            </a:p>
          </p:txBody>
        </p:sp>
      </p:grpSp>
      <p:grpSp>
        <p:nvGrpSpPr>
          <p:cNvPr id="40" name="Group 39">
            <a:extLst>
              <a:ext uri="{FF2B5EF4-FFF2-40B4-BE49-F238E27FC236}">
                <a16:creationId xmlns:a16="http://schemas.microsoft.com/office/drawing/2014/main" id="{96C4A267-85F3-496B-A0EA-B1FFA1294B24}"/>
              </a:ext>
            </a:extLst>
          </p:cNvPr>
          <p:cNvGrpSpPr/>
          <p:nvPr/>
        </p:nvGrpSpPr>
        <p:grpSpPr>
          <a:xfrm>
            <a:off x="1552959" y="5582275"/>
            <a:ext cx="3779552" cy="322253"/>
            <a:chOff x="3007328" y="3618836"/>
            <a:chExt cx="3779552" cy="322253"/>
          </a:xfrm>
        </p:grpSpPr>
        <p:sp>
          <p:nvSpPr>
            <p:cNvPr id="53" name="Freeform 8">
              <a:extLst>
                <a:ext uri="{FF2B5EF4-FFF2-40B4-BE49-F238E27FC236}">
                  <a16:creationId xmlns:a16="http://schemas.microsoft.com/office/drawing/2014/main" id="{B2FB513A-EEC1-4CD5-9C1D-F32C3D937A83}"/>
                </a:ext>
              </a:extLst>
            </p:cNvPr>
            <p:cNvSpPr>
              <a:spLocks/>
            </p:cNvSpPr>
            <p:nvPr/>
          </p:nvSpPr>
          <p:spPr bwMode="auto">
            <a:xfrm>
              <a:off x="3007328" y="3618836"/>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4">
                <a:lumMod val="40000"/>
                <a:lumOff val="60000"/>
              </a:schemeClr>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54" name="TextBox 53">
              <a:extLst>
                <a:ext uri="{FF2B5EF4-FFF2-40B4-BE49-F238E27FC236}">
                  <a16:creationId xmlns:a16="http://schemas.microsoft.com/office/drawing/2014/main" id="{E1BBA449-C169-4F7E-B2C5-4990C2D49CDE}"/>
                </a:ext>
              </a:extLst>
            </p:cNvPr>
            <p:cNvSpPr txBox="1"/>
            <p:nvPr/>
          </p:nvSpPr>
          <p:spPr>
            <a:xfrm>
              <a:off x="3466656" y="3641463"/>
              <a:ext cx="3320224" cy="276999"/>
            </a:xfrm>
            <a:prstGeom prst="rect">
              <a:avLst/>
            </a:prstGeom>
            <a:noFill/>
          </p:spPr>
          <p:txBody>
            <a:bodyPr wrap="square" rtlCol="0">
              <a:spAutoFit/>
            </a:bodyPr>
            <a:lstStyle/>
            <a:p>
              <a:r>
                <a:rPr lang="en-GB" sz="1200" dirty="0"/>
                <a:t>No Major upfront investment required</a:t>
              </a:r>
            </a:p>
          </p:txBody>
        </p:sp>
      </p:grpSp>
    </p:spTree>
    <p:extLst>
      <p:ext uri="{BB962C8B-B14F-4D97-AF65-F5344CB8AC3E}">
        <p14:creationId xmlns:p14="http://schemas.microsoft.com/office/powerpoint/2010/main" val="174153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ctrTitle"/>
          </p:nvPr>
        </p:nvSpPr>
        <p:spPr/>
        <p:txBody>
          <a:bodyPr>
            <a:noAutofit/>
          </a:bodyPr>
          <a:lstStyle/>
          <a:p>
            <a:r>
              <a:rPr lang="en-GB" dirty="0"/>
              <a:t>Plant Restructure – New Layout</a:t>
            </a:r>
          </a:p>
        </p:txBody>
      </p:sp>
      <p:sp>
        <p:nvSpPr>
          <p:cNvPr id="45" name="Subtitle 44"/>
          <p:cNvSpPr>
            <a:spLocks noGrp="1"/>
          </p:cNvSpPr>
          <p:nvPr>
            <p:ph type="subTitle" idx="1"/>
          </p:nvPr>
        </p:nvSpPr>
        <p:spPr>
          <a:xfrm>
            <a:off x="386518" y="898044"/>
            <a:ext cx="6277897" cy="268865"/>
          </a:xfrm>
        </p:spPr>
        <p:txBody>
          <a:bodyPr>
            <a:noAutofit/>
          </a:bodyPr>
          <a:lstStyle/>
          <a:p>
            <a:pPr>
              <a:lnSpc>
                <a:spcPct val="150000"/>
              </a:lnSpc>
            </a:pPr>
            <a:r>
              <a:rPr lang="en-IN" dirty="0">
                <a:ea typeface="Open Sans Light" panose="020B0306030504020204" pitchFamily="34" charset="0"/>
                <a:cs typeface="Open Sans Light" panose="020B0306030504020204" pitchFamily="34" charset="0"/>
              </a:rPr>
              <a:t>Every problem has a solution</a:t>
            </a:r>
            <a:endParaRPr lang="en-GB" dirty="0">
              <a:ea typeface="Open Sans Light" panose="020B0306030504020204" pitchFamily="34" charset="0"/>
              <a:cs typeface="Open Sans Light" panose="020B0306030504020204" pitchFamily="34" charset="0"/>
            </a:endParaRPr>
          </a:p>
        </p:txBody>
      </p:sp>
      <p:pic>
        <p:nvPicPr>
          <p:cNvPr id="2" name="Picture 1">
            <a:extLst>
              <a:ext uri="{FF2B5EF4-FFF2-40B4-BE49-F238E27FC236}">
                <a16:creationId xmlns:a16="http://schemas.microsoft.com/office/drawing/2014/main" id="{C4D05409-1BCC-4861-BD76-7BD12E5B97DC}"/>
              </a:ext>
            </a:extLst>
          </p:cNvPr>
          <p:cNvPicPr>
            <a:picLocks noChangeAspect="1"/>
          </p:cNvPicPr>
          <p:nvPr/>
        </p:nvPicPr>
        <p:blipFill>
          <a:blip r:embed="rId2"/>
          <a:stretch>
            <a:fillRect/>
          </a:stretch>
        </p:blipFill>
        <p:spPr>
          <a:xfrm>
            <a:off x="386518" y="1537255"/>
            <a:ext cx="8201025" cy="4762500"/>
          </a:xfrm>
          <a:prstGeom prst="rect">
            <a:avLst/>
          </a:prstGeom>
        </p:spPr>
      </p:pic>
    </p:spTree>
    <p:extLst>
      <p:ext uri="{BB962C8B-B14F-4D97-AF65-F5344CB8AC3E}">
        <p14:creationId xmlns:p14="http://schemas.microsoft.com/office/powerpoint/2010/main" val="187762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wipe(left)">
                                      <p:cBhvr>
                                        <p:cTn id="1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mn-lt"/>
              </a:rPr>
              <a:t>Implementation Plan</a:t>
            </a:r>
          </a:p>
        </p:txBody>
      </p:sp>
      <p:sp>
        <p:nvSpPr>
          <p:cNvPr id="3" name="Subtitle 2"/>
          <p:cNvSpPr>
            <a:spLocks noGrp="1"/>
          </p:cNvSpPr>
          <p:nvPr>
            <p:ph type="subTitle" idx="1"/>
          </p:nvPr>
        </p:nvSpPr>
        <p:spPr>
          <a:xfrm>
            <a:off x="415742" y="928345"/>
            <a:ext cx="8370529" cy="414732"/>
          </a:xfrm>
        </p:spPr>
        <p:txBody>
          <a:bodyPr>
            <a:normAutofit/>
          </a:bodyPr>
          <a:lstStyle/>
          <a:p>
            <a:r>
              <a:rPr lang="en-IN" dirty="0"/>
              <a:t>Improving  the operations</a:t>
            </a:r>
          </a:p>
          <a:p>
            <a:endParaRPr lang="en-IN" dirty="0"/>
          </a:p>
          <a:p>
            <a:pPr marL="171450" indent="-171450"/>
            <a:endParaRPr lang="en-IN" dirty="0"/>
          </a:p>
        </p:txBody>
      </p:sp>
      <p:grpSp>
        <p:nvGrpSpPr>
          <p:cNvPr id="30" name="Group 29">
            <a:extLst>
              <a:ext uri="{FF2B5EF4-FFF2-40B4-BE49-F238E27FC236}">
                <a16:creationId xmlns:a16="http://schemas.microsoft.com/office/drawing/2014/main" id="{4DC900AA-3146-4B66-9A5E-6FE70D578B10}"/>
              </a:ext>
            </a:extLst>
          </p:cNvPr>
          <p:cNvGrpSpPr/>
          <p:nvPr/>
        </p:nvGrpSpPr>
        <p:grpSpPr>
          <a:xfrm>
            <a:off x="2117207" y="2602916"/>
            <a:ext cx="1102981" cy="871241"/>
            <a:chOff x="693093" y="1844828"/>
            <a:chExt cx="1470641" cy="1161654"/>
          </a:xfrm>
        </p:grpSpPr>
        <p:sp>
          <p:nvSpPr>
            <p:cNvPr id="31" name="Trapezoid 30">
              <a:extLst>
                <a:ext uri="{FF2B5EF4-FFF2-40B4-BE49-F238E27FC236}">
                  <a16:creationId xmlns:a16="http://schemas.microsoft.com/office/drawing/2014/main" id="{71A37297-8279-43A7-994C-3F71E9BB036F}"/>
                </a:ext>
              </a:extLst>
            </p:cNvPr>
            <p:cNvSpPr/>
            <p:nvPr/>
          </p:nvSpPr>
          <p:spPr>
            <a:xfrm rot="10800000">
              <a:off x="892767" y="1844828"/>
              <a:ext cx="1086945" cy="723798"/>
            </a:xfrm>
            <a:prstGeom prst="trapezoid">
              <a:avLst>
                <a:gd name="adj" fmla="val 369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2" name="Isosceles Triangle 5">
              <a:extLst>
                <a:ext uri="{FF2B5EF4-FFF2-40B4-BE49-F238E27FC236}">
                  <a16:creationId xmlns:a16="http://schemas.microsoft.com/office/drawing/2014/main" id="{B5F039EE-83FB-4FFA-9655-87A24A6F877B}"/>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cxnSp>
          <p:nvCxnSpPr>
            <p:cNvPr id="33" name="Straight Connector 32">
              <a:extLst>
                <a:ext uri="{FF2B5EF4-FFF2-40B4-BE49-F238E27FC236}">
                  <a16:creationId xmlns:a16="http://schemas.microsoft.com/office/drawing/2014/main" id="{0C9CEE46-C6D8-444D-A64C-08FEDBB05F48}"/>
                </a:ext>
              </a:extLst>
            </p:cNvPr>
            <p:cNvCxnSpPr/>
            <p:nvPr/>
          </p:nvCxnSpPr>
          <p:spPr>
            <a:xfrm flipV="1">
              <a:off x="1436238" y="2499928"/>
              <a:ext cx="727496" cy="50655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40E766C-C534-490B-B6BC-6317D91D3B8B}"/>
                </a:ext>
              </a:extLst>
            </p:cNvPr>
            <p:cNvCxnSpPr/>
            <p:nvPr/>
          </p:nvCxnSpPr>
          <p:spPr>
            <a:xfrm flipH="1" flipV="1">
              <a:off x="693093" y="2499928"/>
              <a:ext cx="743146" cy="5065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B203610-5D51-4AFC-8B32-51AA316280E1}"/>
              </a:ext>
            </a:extLst>
          </p:cNvPr>
          <p:cNvGrpSpPr/>
          <p:nvPr/>
        </p:nvGrpSpPr>
        <p:grpSpPr>
          <a:xfrm>
            <a:off x="1641754" y="3559780"/>
            <a:ext cx="1850537" cy="932723"/>
            <a:chOff x="605226" y="3369224"/>
            <a:chExt cx="1961283" cy="1243631"/>
          </a:xfrm>
        </p:grpSpPr>
        <p:sp>
          <p:nvSpPr>
            <p:cNvPr id="36" name="TextBox 35">
              <a:extLst>
                <a:ext uri="{FF2B5EF4-FFF2-40B4-BE49-F238E27FC236}">
                  <a16:creationId xmlns:a16="http://schemas.microsoft.com/office/drawing/2014/main" id="{1E23C336-93B9-4685-BCF4-A05D8AB38068}"/>
                </a:ext>
              </a:extLst>
            </p:cNvPr>
            <p:cNvSpPr txBox="1"/>
            <p:nvPr/>
          </p:nvSpPr>
          <p:spPr>
            <a:xfrm>
              <a:off x="856765" y="3720303"/>
              <a:ext cx="1709744" cy="892552"/>
            </a:xfrm>
            <a:prstGeom prst="rect">
              <a:avLst/>
            </a:prstGeom>
            <a:noFill/>
          </p:spPr>
          <p:txBody>
            <a:bodyPr wrap="square" rtlCol="0">
              <a:spAutoFit/>
            </a:bodyPr>
            <a:lstStyle/>
            <a:p>
              <a:pPr algn="ctr"/>
              <a:r>
                <a:rPr lang="en-US" altLang="ko-KR" sz="1875" b="1" dirty="0">
                  <a:solidFill>
                    <a:schemeClr val="accent1">
                      <a:lumMod val="75000"/>
                    </a:schemeClr>
                  </a:solidFill>
                  <a:cs typeface="Arial" pitchFamily="34" charset="0"/>
                </a:rPr>
                <a:t>Hiring new pick-up staff</a:t>
              </a:r>
              <a:endParaRPr lang="ko-KR" altLang="en-US" sz="1875" b="1" dirty="0">
                <a:solidFill>
                  <a:schemeClr val="accent1">
                    <a:lumMod val="75000"/>
                  </a:schemeClr>
                </a:solidFill>
                <a:cs typeface="Arial" pitchFamily="34" charset="0"/>
              </a:endParaRPr>
            </a:p>
          </p:txBody>
        </p:sp>
        <p:sp>
          <p:nvSpPr>
            <p:cNvPr id="37" name="TextBox 36">
              <a:extLst>
                <a:ext uri="{FF2B5EF4-FFF2-40B4-BE49-F238E27FC236}">
                  <a16:creationId xmlns:a16="http://schemas.microsoft.com/office/drawing/2014/main" id="{9C5DAC2D-935A-4F5F-AA92-09B65D13BC42}"/>
                </a:ext>
              </a:extLst>
            </p:cNvPr>
            <p:cNvSpPr txBox="1"/>
            <p:nvPr/>
          </p:nvSpPr>
          <p:spPr>
            <a:xfrm>
              <a:off x="605226" y="3369224"/>
              <a:ext cx="1636231" cy="307776"/>
            </a:xfrm>
            <a:prstGeom prst="rect">
              <a:avLst/>
            </a:prstGeom>
            <a:noFill/>
            <a:ln w="3175">
              <a:noFill/>
            </a:ln>
          </p:spPr>
          <p:txBody>
            <a:bodyPr wrap="square" rtlCol="0" anchor="ctr">
              <a:spAutoFit/>
            </a:bodyPr>
            <a:lstStyle/>
            <a:p>
              <a:pPr algn="ctr"/>
              <a:endParaRPr lang="ko-KR" altLang="en-US" sz="900" b="1" dirty="0">
                <a:solidFill>
                  <a:schemeClr val="accent1"/>
                </a:solidFill>
                <a:cs typeface="Arial" pitchFamily="34" charset="0"/>
              </a:endParaRPr>
            </a:p>
          </p:txBody>
        </p:sp>
      </p:grpSp>
      <p:sp>
        <p:nvSpPr>
          <p:cNvPr id="38" name="TextBox 37">
            <a:extLst>
              <a:ext uri="{FF2B5EF4-FFF2-40B4-BE49-F238E27FC236}">
                <a16:creationId xmlns:a16="http://schemas.microsoft.com/office/drawing/2014/main" id="{E934A0D1-08DC-4E3E-8036-4D36E30F8115}"/>
              </a:ext>
            </a:extLst>
          </p:cNvPr>
          <p:cNvSpPr txBox="1"/>
          <p:nvPr/>
        </p:nvSpPr>
        <p:spPr>
          <a:xfrm>
            <a:off x="2373310" y="2639484"/>
            <a:ext cx="523208" cy="415498"/>
          </a:xfrm>
          <a:prstGeom prst="rect">
            <a:avLst/>
          </a:prstGeom>
          <a:noFill/>
          <a:ln w="3175">
            <a:noFill/>
          </a:ln>
        </p:spPr>
        <p:txBody>
          <a:bodyPr wrap="square" rtlCol="0" anchor="ctr">
            <a:spAutoFit/>
          </a:bodyPr>
          <a:lstStyle/>
          <a:p>
            <a:pPr algn="ctr"/>
            <a:r>
              <a:rPr lang="en-US" altLang="ko-KR" sz="2100" b="1" dirty="0">
                <a:solidFill>
                  <a:schemeClr val="bg1"/>
                </a:solidFill>
                <a:cs typeface="Arial" pitchFamily="34" charset="0"/>
              </a:rPr>
              <a:t>02</a:t>
            </a:r>
            <a:endParaRPr lang="ko-KR" altLang="en-US" sz="2100" b="1" dirty="0">
              <a:solidFill>
                <a:schemeClr val="bg1"/>
              </a:solidFill>
              <a:cs typeface="Arial" pitchFamily="34" charset="0"/>
            </a:endParaRPr>
          </a:p>
        </p:txBody>
      </p:sp>
      <p:grpSp>
        <p:nvGrpSpPr>
          <p:cNvPr id="39" name="Group 38">
            <a:extLst>
              <a:ext uri="{FF2B5EF4-FFF2-40B4-BE49-F238E27FC236}">
                <a16:creationId xmlns:a16="http://schemas.microsoft.com/office/drawing/2014/main" id="{832BBAA5-BC13-4BC8-9A0B-11D08E3CE106}"/>
              </a:ext>
            </a:extLst>
          </p:cNvPr>
          <p:cNvGrpSpPr/>
          <p:nvPr/>
        </p:nvGrpSpPr>
        <p:grpSpPr>
          <a:xfrm>
            <a:off x="3400652" y="3559782"/>
            <a:ext cx="1775656" cy="1160575"/>
            <a:chOff x="2675618" y="3369224"/>
            <a:chExt cx="1881921" cy="1547432"/>
          </a:xfrm>
        </p:grpSpPr>
        <p:sp>
          <p:nvSpPr>
            <p:cNvPr id="40" name="TextBox 39">
              <a:extLst>
                <a:ext uri="{FF2B5EF4-FFF2-40B4-BE49-F238E27FC236}">
                  <a16:creationId xmlns:a16="http://schemas.microsoft.com/office/drawing/2014/main" id="{EF2221CE-E8D3-4444-848B-C7228C06428A}"/>
                </a:ext>
              </a:extLst>
            </p:cNvPr>
            <p:cNvSpPr txBox="1"/>
            <p:nvPr/>
          </p:nvSpPr>
          <p:spPr>
            <a:xfrm>
              <a:off x="2921308" y="3639384"/>
              <a:ext cx="1636231" cy="1277272"/>
            </a:xfrm>
            <a:prstGeom prst="rect">
              <a:avLst/>
            </a:prstGeom>
            <a:noFill/>
          </p:spPr>
          <p:txBody>
            <a:bodyPr wrap="square" rtlCol="0">
              <a:spAutoFit/>
            </a:bodyPr>
            <a:lstStyle/>
            <a:p>
              <a:pPr algn="ctr"/>
              <a:r>
                <a:rPr lang="en-US" altLang="ko-KR" sz="1875" b="1" dirty="0">
                  <a:solidFill>
                    <a:schemeClr val="accent2">
                      <a:lumMod val="75000"/>
                    </a:schemeClr>
                  </a:solidFill>
                  <a:cs typeface="Arial" pitchFamily="34" charset="0"/>
                </a:rPr>
                <a:t>Reducing the wage bill</a:t>
              </a:r>
              <a:endParaRPr lang="ko-KR" altLang="en-US" sz="1875" dirty="0">
                <a:solidFill>
                  <a:schemeClr val="accent2">
                    <a:lumMod val="75000"/>
                  </a:schemeClr>
                </a:solidFill>
                <a:cs typeface="Arial" pitchFamily="34" charset="0"/>
              </a:endParaRPr>
            </a:p>
          </p:txBody>
        </p:sp>
        <p:sp>
          <p:nvSpPr>
            <p:cNvPr id="41" name="TextBox 40">
              <a:extLst>
                <a:ext uri="{FF2B5EF4-FFF2-40B4-BE49-F238E27FC236}">
                  <a16:creationId xmlns:a16="http://schemas.microsoft.com/office/drawing/2014/main" id="{0889536C-1EFD-4D2E-9345-6D3203337280}"/>
                </a:ext>
              </a:extLst>
            </p:cNvPr>
            <p:cNvSpPr txBox="1"/>
            <p:nvPr/>
          </p:nvSpPr>
          <p:spPr>
            <a:xfrm>
              <a:off x="2675618" y="3369224"/>
              <a:ext cx="1636231" cy="307776"/>
            </a:xfrm>
            <a:prstGeom prst="rect">
              <a:avLst/>
            </a:prstGeom>
            <a:noFill/>
            <a:ln w="3175">
              <a:noFill/>
            </a:ln>
          </p:spPr>
          <p:txBody>
            <a:bodyPr wrap="square" rtlCol="0" anchor="ctr">
              <a:spAutoFit/>
            </a:bodyPr>
            <a:lstStyle/>
            <a:p>
              <a:pPr algn="ctr"/>
              <a:endParaRPr lang="ko-KR" altLang="en-US" sz="900" b="1" dirty="0">
                <a:solidFill>
                  <a:schemeClr val="accent2"/>
                </a:solidFill>
                <a:cs typeface="Arial" pitchFamily="34" charset="0"/>
              </a:endParaRPr>
            </a:p>
          </p:txBody>
        </p:sp>
      </p:grpSp>
      <p:grpSp>
        <p:nvGrpSpPr>
          <p:cNvPr id="42" name="Group 41">
            <a:extLst>
              <a:ext uri="{FF2B5EF4-FFF2-40B4-BE49-F238E27FC236}">
                <a16:creationId xmlns:a16="http://schemas.microsoft.com/office/drawing/2014/main" id="{CAD42EC9-E025-4518-9CBE-B5CEBA0B06AC}"/>
              </a:ext>
            </a:extLst>
          </p:cNvPr>
          <p:cNvGrpSpPr/>
          <p:nvPr/>
        </p:nvGrpSpPr>
        <p:grpSpPr>
          <a:xfrm>
            <a:off x="3750878" y="2582582"/>
            <a:ext cx="1085724" cy="871240"/>
            <a:chOff x="2766085" y="1844826"/>
            <a:chExt cx="1447632" cy="1161653"/>
          </a:xfrm>
        </p:grpSpPr>
        <p:sp>
          <p:nvSpPr>
            <p:cNvPr id="43" name="Trapezoid 42">
              <a:extLst>
                <a:ext uri="{FF2B5EF4-FFF2-40B4-BE49-F238E27FC236}">
                  <a16:creationId xmlns:a16="http://schemas.microsoft.com/office/drawing/2014/main" id="{11994C4A-507A-4262-8F1A-9A10F21B2C9F}"/>
                </a:ext>
              </a:extLst>
            </p:cNvPr>
            <p:cNvSpPr/>
            <p:nvPr/>
          </p:nvSpPr>
          <p:spPr>
            <a:xfrm rot="10800000">
              <a:off x="2965759" y="1844826"/>
              <a:ext cx="1086945" cy="723797"/>
            </a:xfrm>
            <a:prstGeom prst="trapezoid">
              <a:avLst>
                <a:gd name="adj" fmla="val 369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44" name="Isosceles Triangle 5">
              <a:extLst>
                <a:ext uri="{FF2B5EF4-FFF2-40B4-BE49-F238E27FC236}">
                  <a16:creationId xmlns:a16="http://schemas.microsoft.com/office/drawing/2014/main" id="{8DE5DE5C-B2AB-426B-992B-D5D89BDE6834}"/>
                </a:ext>
              </a:extLst>
            </p:cNvPr>
            <p:cNvSpPr/>
            <p:nvPr/>
          </p:nvSpPr>
          <p:spPr>
            <a:xfrm>
              <a:off x="3149231"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cxnSp>
          <p:nvCxnSpPr>
            <p:cNvPr id="45" name="Straight Connector 44">
              <a:extLst>
                <a:ext uri="{FF2B5EF4-FFF2-40B4-BE49-F238E27FC236}">
                  <a16:creationId xmlns:a16="http://schemas.microsoft.com/office/drawing/2014/main" id="{EB9063B5-E9A3-4316-AE0C-F0250558F12E}"/>
                </a:ext>
              </a:extLst>
            </p:cNvPr>
            <p:cNvCxnSpPr/>
            <p:nvPr/>
          </p:nvCxnSpPr>
          <p:spPr>
            <a:xfrm flipV="1">
              <a:off x="3486221" y="2496100"/>
              <a:ext cx="727496" cy="50655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CA6B1B-3E0F-47D6-9ED5-19644FACCC2C}"/>
                </a:ext>
              </a:extLst>
            </p:cNvPr>
            <p:cNvCxnSpPr/>
            <p:nvPr/>
          </p:nvCxnSpPr>
          <p:spPr>
            <a:xfrm flipH="1" flipV="1">
              <a:off x="2766085" y="2499926"/>
              <a:ext cx="743146" cy="5065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8F47CCA6-DAC8-4F22-90EE-CD71A2C09FF8}"/>
              </a:ext>
            </a:extLst>
          </p:cNvPr>
          <p:cNvSpPr txBox="1"/>
          <p:nvPr/>
        </p:nvSpPr>
        <p:spPr>
          <a:xfrm>
            <a:off x="4044730" y="2629980"/>
            <a:ext cx="523208" cy="415498"/>
          </a:xfrm>
          <a:prstGeom prst="rect">
            <a:avLst/>
          </a:prstGeom>
          <a:noFill/>
          <a:ln w="3175">
            <a:noFill/>
          </a:ln>
        </p:spPr>
        <p:txBody>
          <a:bodyPr wrap="square" rtlCol="0" anchor="ctr">
            <a:spAutoFit/>
          </a:bodyPr>
          <a:lstStyle/>
          <a:p>
            <a:pPr algn="ctr"/>
            <a:r>
              <a:rPr lang="en-US" altLang="ko-KR" sz="2100" b="1" dirty="0">
                <a:solidFill>
                  <a:schemeClr val="bg1"/>
                </a:solidFill>
                <a:cs typeface="Arial" pitchFamily="34" charset="0"/>
              </a:rPr>
              <a:t>03</a:t>
            </a:r>
            <a:endParaRPr lang="ko-KR" altLang="en-US" sz="2100" b="1" dirty="0">
              <a:solidFill>
                <a:schemeClr val="bg1"/>
              </a:solidFill>
              <a:cs typeface="Arial" pitchFamily="34" charset="0"/>
            </a:endParaRPr>
          </a:p>
        </p:txBody>
      </p:sp>
      <p:grpSp>
        <p:nvGrpSpPr>
          <p:cNvPr id="48" name="Group 47">
            <a:extLst>
              <a:ext uri="{FF2B5EF4-FFF2-40B4-BE49-F238E27FC236}">
                <a16:creationId xmlns:a16="http://schemas.microsoft.com/office/drawing/2014/main" id="{A7DA5222-85F8-4E85-BCA8-C7E508EB3ED3}"/>
              </a:ext>
            </a:extLst>
          </p:cNvPr>
          <p:cNvGrpSpPr/>
          <p:nvPr/>
        </p:nvGrpSpPr>
        <p:grpSpPr>
          <a:xfrm>
            <a:off x="5014421" y="3548465"/>
            <a:ext cx="2007473" cy="1177245"/>
            <a:chOff x="4746010" y="3369224"/>
            <a:chExt cx="2127611" cy="1569658"/>
          </a:xfrm>
        </p:grpSpPr>
        <p:sp>
          <p:nvSpPr>
            <p:cNvPr id="49" name="TextBox 48">
              <a:extLst>
                <a:ext uri="{FF2B5EF4-FFF2-40B4-BE49-F238E27FC236}">
                  <a16:creationId xmlns:a16="http://schemas.microsoft.com/office/drawing/2014/main" id="{4ADB691E-CE55-4217-BF21-5E285F5FD998}"/>
                </a:ext>
              </a:extLst>
            </p:cNvPr>
            <p:cNvSpPr txBox="1"/>
            <p:nvPr/>
          </p:nvSpPr>
          <p:spPr>
            <a:xfrm>
              <a:off x="5237390" y="3661610"/>
              <a:ext cx="1636231" cy="1277272"/>
            </a:xfrm>
            <a:prstGeom prst="rect">
              <a:avLst/>
            </a:prstGeom>
            <a:noFill/>
          </p:spPr>
          <p:txBody>
            <a:bodyPr wrap="square" rtlCol="0">
              <a:spAutoFit/>
            </a:bodyPr>
            <a:lstStyle/>
            <a:p>
              <a:pPr algn="ctr"/>
              <a:r>
                <a:rPr lang="en-US" altLang="ko-KR" sz="1875" b="1" dirty="0">
                  <a:solidFill>
                    <a:schemeClr val="bg2">
                      <a:lumMod val="50000"/>
                    </a:schemeClr>
                  </a:solidFill>
                  <a:cs typeface="Arial" pitchFamily="34" charset="0"/>
                </a:rPr>
                <a:t>Training and mock drill</a:t>
              </a:r>
              <a:endParaRPr lang="ko-KR" altLang="en-US" sz="1875" dirty="0">
                <a:solidFill>
                  <a:schemeClr val="bg2">
                    <a:lumMod val="50000"/>
                  </a:schemeClr>
                </a:solidFill>
                <a:cs typeface="Arial" pitchFamily="34" charset="0"/>
              </a:endParaRPr>
            </a:p>
          </p:txBody>
        </p:sp>
        <p:sp>
          <p:nvSpPr>
            <p:cNvPr id="50" name="TextBox 49">
              <a:extLst>
                <a:ext uri="{FF2B5EF4-FFF2-40B4-BE49-F238E27FC236}">
                  <a16:creationId xmlns:a16="http://schemas.microsoft.com/office/drawing/2014/main" id="{03A7AE82-1C80-4565-8C6A-A44ECC4A64A6}"/>
                </a:ext>
              </a:extLst>
            </p:cNvPr>
            <p:cNvSpPr txBox="1"/>
            <p:nvPr/>
          </p:nvSpPr>
          <p:spPr>
            <a:xfrm>
              <a:off x="4746010" y="3369224"/>
              <a:ext cx="1636231" cy="307776"/>
            </a:xfrm>
            <a:prstGeom prst="rect">
              <a:avLst/>
            </a:prstGeom>
            <a:noFill/>
            <a:ln w="3175">
              <a:noFill/>
            </a:ln>
          </p:spPr>
          <p:txBody>
            <a:bodyPr wrap="square" rtlCol="0" anchor="ctr">
              <a:spAutoFit/>
            </a:bodyPr>
            <a:lstStyle/>
            <a:p>
              <a:pPr algn="ctr"/>
              <a:endParaRPr lang="ko-KR" altLang="en-US" sz="900" b="1" dirty="0">
                <a:solidFill>
                  <a:schemeClr val="accent3"/>
                </a:solidFill>
                <a:cs typeface="Arial" pitchFamily="34" charset="0"/>
              </a:endParaRPr>
            </a:p>
          </p:txBody>
        </p:sp>
      </p:grpSp>
      <p:grpSp>
        <p:nvGrpSpPr>
          <p:cNvPr id="51" name="Group 50">
            <a:extLst>
              <a:ext uri="{FF2B5EF4-FFF2-40B4-BE49-F238E27FC236}">
                <a16:creationId xmlns:a16="http://schemas.microsoft.com/office/drawing/2014/main" id="{85F9A78E-C334-4BBE-B59F-7959014868B4}"/>
              </a:ext>
            </a:extLst>
          </p:cNvPr>
          <p:cNvGrpSpPr/>
          <p:nvPr/>
        </p:nvGrpSpPr>
        <p:grpSpPr>
          <a:xfrm>
            <a:off x="5587709" y="2581466"/>
            <a:ext cx="1095837" cy="871241"/>
            <a:chOff x="4839077" y="1844826"/>
            <a:chExt cx="1461116" cy="1161654"/>
          </a:xfrm>
        </p:grpSpPr>
        <p:sp>
          <p:nvSpPr>
            <p:cNvPr id="52" name="Trapezoid 51">
              <a:extLst>
                <a:ext uri="{FF2B5EF4-FFF2-40B4-BE49-F238E27FC236}">
                  <a16:creationId xmlns:a16="http://schemas.microsoft.com/office/drawing/2014/main" id="{53FBF0FF-FF52-4267-9954-DFCE67DC1403}"/>
                </a:ext>
              </a:extLst>
            </p:cNvPr>
            <p:cNvSpPr/>
            <p:nvPr/>
          </p:nvSpPr>
          <p:spPr>
            <a:xfrm rot="10800000">
              <a:off x="5038751" y="1844826"/>
              <a:ext cx="1086945" cy="723797"/>
            </a:xfrm>
            <a:prstGeom prst="trapezoid">
              <a:avLst>
                <a:gd name="adj" fmla="val 369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53" name="Isosceles Triangle 5">
              <a:extLst>
                <a:ext uri="{FF2B5EF4-FFF2-40B4-BE49-F238E27FC236}">
                  <a16:creationId xmlns:a16="http://schemas.microsoft.com/office/drawing/2014/main" id="{05B1C158-A05A-4E18-98B1-2B4699799864}"/>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cxnSp>
          <p:nvCxnSpPr>
            <p:cNvPr id="54" name="Straight Connector 53">
              <a:extLst>
                <a:ext uri="{FF2B5EF4-FFF2-40B4-BE49-F238E27FC236}">
                  <a16:creationId xmlns:a16="http://schemas.microsoft.com/office/drawing/2014/main" id="{628BCB9E-3809-4579-B021-7B5DB646B657}"/>
                </a:ext>
              </a:extLst>
            </p:cNvPr>
            <p:cNvCxnSpPr/>
            <p:nvPr/>
          </p:nvCxnSpPr>
          <p:spPr>
            <a:xfrm flipV="1">
              <a:off x="5572697" y="2499926"/>
              <a:ext cx="727496" cy="50655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C146D6-D489-47C6-B668-52B7FBC779FD}"/>
                </a:ext>
              </a:extLst>
            </p:cNvPr>
            <p:cNvCxnSpPr/>
            <p:nvPr/>
          </p:nvCxnSpPr>
          <p:spPr>
            <a:xfrm flipH="1" flipV="1">
              <a:off x="4839077" y="2499926"/>
              <a:ext cx="743146" cy="50655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20E9D2DF-0062-43C1-A476-2E032C2B8FAA}"/>
              </a:ext>
            </a:extLst>
          </p:cNvPr>
          <p:cNvSpPr txBox="1"/>
          <p:nvPr/>
        </p:nvSpPr>
        <p:spPr>
          <a:xfrm>
            <a:off x="5887528" y="2630127"/>
            <a:ext cx="523208" cy="415498"/>
          </a:xfrm>
          <a:prstGeom prst="rect">
            <a:avLst/>
          </a:prstGeom>
          <a:noFill/>
          <a:ln w="3175">
            <a:noFill/>
          </a:ln>
        </p:spPr>
        <p:txBody>
          <a:bodyPr wrap="square" rtlCol="0" anchor="ctr">
            <a:spAutoFit/>
          </a:bodyPr>
          <a:lstStyle/>
          <a:p>
            <a:pPr algn="ctr"/>
            <a:r>
              <a:rPr lang="en-US" altLang="ko-KR" sz="2100" b="1" dirty="0">
                <a:solidFill>
                  <a:schemeClr val="bg1"/>
                </a:solidFill>
                <a:cs typeface="Arial" pitchFamily="34" charset="0"/>
              </a:rPr>
              <a:t>04</a:t>
            </a:r>
            <a:endParaRPr lang="ko-KR" altLang="en-US" sz="2100" b="1" dirty="0">
              <a:solidFill>
                <a:schemeClr val="bg1"/>
              </a:solidFill>
              <a:cs typeface="Arial" pitchFamily="34" charset="0"/>
            </a:endParaRPr>
          </a:p>
        </p:txBody>
      </p:sp>
      <p:grpSp>
        <p:nvGrpSpPr>
          <p:cNvPr id="57" name="Group 7">
            <a:extLst>
              <a:ext uri="{FF2B5EF4-FFF2-40B4-BE49-F238E27FC236}">
                <a16:creationId xmlns:a16="http://schemas.microsoft.com/office/drawing/2014/main" id="{2FAA3766-7144-491A-9EE5-8436F30D9987}"/>
              </a:ext>
            </a:extLst>
          </p:cNvPr>
          <p:cNvGrpSpPr/>
          <p:nvPr/>
        </p:nvGrpSpPr>
        <p:grpSpPr>
          <a:xfrm>
            <a:off x="415742" y="2581466"/>
            <a:ext cx="1102981" cy="871241"/>
            <a:chOff x="693093" y="1844828"/>
            <a:chExt cx="1470641" cy="1161654"/>
          </a:xfrm>
        </p:grpSpPr>
        <p:sp>
          <p:nvSpPr>
            <p:cNvPr id="58" name="Trapezoid 2">
              <a:extLst>
                <a:ext uri="{FF2B5EF4-FFF2-40B4-BE49-F238E27FC236}">
                  <a16:creationId xmlns:a16="http://schemas.microsoft.com/office/drawing/2014/main" id="{85173358-7A24-4473-A04D-4BA574B84F7A}"/>
                </a:ext>
              </a:extLst>
            </p:cNvPr>
            <p:cNvSpPr/>
            <p:nvPr/>
          </p:nvSpPr>
          <p:spPr>
            <a:xfrm rot="10800000">
              <a:off x="892767" y="1844828"/>
              <a:ext cx="1086945" cy="723798"/>
            </a:xfrm>
            <a:prstGeom prst="trapezoid">
              <a:avLst>
                <a:gd name="adj" fmla="val 369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59" name="Isosceles Triangle 5">
              <a:extLst>
                <a:ext uri="{FF2B5EF4-FFF2-40B4-BE49-F238E27FC236}">
                  <a16:creationId xmlns:a16="http://schemas.microsoft.com/office/drawing/2014/main" id="{FD0B7BF1-87CA-464D-9DA3-348271A94042}"/>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6">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cxnSp>
          <p:nvCxnSpPr>
            <p:cNvPr id="60" name="Straight Connector 8">
              <a:extLst>
                <a:ext uri="{FF2B5EF4-FFF2-40B4-BE49-F238E27FC236}">
                  <a16:creationId xmlns:a16="http://schemas.microsoft.com/office/drawing/2014/main" id="{8A045C4F-D544-462A-A6C4-DE059EE381B5}"/>
                </a:ext>
              </a:extLst>
            </p:cNvPr>
            <p:cNvCxnSpPr/>
            <p:nvPr/>
          </p:nvCxnSpPr>
          <p:spPr>
            <a:xfrm flipV="1">
              <a:off x="1436238" y="2499928"/>
              <a:ext cx="727496" cy="5065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50">
              <a:extLst>
                <a:ext uri="{FF2B5EF4-FFF2-40B4-BE49-F238E27FC236}">
                  <a16:creationId xmlns:a16="http://schemas.microsoft.com/office/drawing/2014/main" id="{A04E4753-CA3A-46A2-A3E8-DF14846D4D53}"/>
                </a:ext>
              </a:extLst>
            </p:cNvPr>
            <p:cNvCxnSpPr/>
            <p:nvPr/>
          </p:nvCxnSpPr>
          <p:spPr>
            <a:xfrm flipH="1" flipV="1">
              <a:off x="693093" y="2499928"/>
              <a:ext cx="743146" cy="5065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62" name="Group 11">
            <a:extLst>
              <a:ext uri="{FF2B5EF4-FFF2-40B4-BE49-F238E27FC236}">
                <a16:creationId xmlns:a16="http://schemas.microsoft.com/office/drawing/2014/main" id="{F5DDC491-C039-4EAA-ADB2-0BAAF5356963}"/>
              </a:ext>
            </a:extLst>
          </p:cNvPr>
          <p:cNvGrpSpPr/>
          <p:nvPr/>
        </p:nvGrpSpPr>
        <p:grpSpPr>
          <a:xfrm>
            <a:off x="120192" y="3576160"/>
            <a:ext cx="1618720" cy="1535036"/>
            <a:chOff x="605225" y="3035868"/>
            <a:chExt cx="1715593" cy="2046713"/>
          </a:xfrm>
        </p:grpSpPr>
        <p:sp>
          <p:nvSpPr>
            <p:cNvPr id="63" name="TextBox 62">
              <a:extLst>
                <a:ext uri="{FF2B5EF4-FFF2-40B4-BE49-F238E27FC236}">
                  <a16:creationId xmlns:a16="http://schemas.microsoft.com/office/drawing/2014/main" id="{DBD8035B-2036-460F-B408-9D978854266C}"/>
                </a:ext>
              </a:extLst>
            </p:cNvPr>
            <p:cNvSpPr txBox="1"/>
            <p:nvPr/>
          </p:nvSpPr>
          <p:spPr>
            <a:xfrm>
              <a:off x="605226" y="3662565"/>
              <a:ext cx="1636231" cy="307776"/>
            </a:xfrm>
            <a:prstGeom prst="rect">
              <a:avLst/>
            </a:prstGeom>
            <a:noFill/>
          </p:spPr>
          <p:txBody>
            <a:bodyPr wrap="square" rtlCol="0">
              <a:spAutoFit/>
            </a:bodyPr>
            <a:lstStyle/>
            <a:p>
              <a:pPr algn="ctr"/>
              <a:endParaRPr lang="ko-KR" altLang="en-US" sz="9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80BB1ABD-B6DA-4BB7-8B07-E6F1A96BBAF2}"/>
                </a:ext>
              </a:extLst>
            </p:cNvPr>
            <p:cNvSpPr txBox="1"/>
            <p:nvPr/>
          </p:nvSpPr>
          <p:spPr>
            <a:xfrm>
              <a:off x="605225" y="3035868"/>
              <a:ext cx="1715593" cy="2046713"/>
            </a:xfrm>
            <a:prstGeom prst="rect">
              <a:avLst/>
            </a:prstGeom>
            <a:noFill/>
            <a:ln w="3175">
              <a:noFill/>
            </a:ln>
          </p:spPr>
          <p:txBody>
            <a:bodyPr wrap="square" rtlCol="0" anchor="ctr">
              <a:spAutoFit/>
            </a:bodyPr>
            <a:lstStyle/>
            <a:p>
              <a:pPr algn="ctr"/>
              <a:r>
                <a:rPr lang="en-US" altLang="ko-KR" sz="1875" b="1" dirty="0">
                  <a:solidFill>
                    <a:schemeClr val="accent6"/>
                  </a:solidFill>
                  <a:cs typeface="Arial" pitchFamily="34" charset="0"/>
                </a:rPr>
                <a:t>Moving of component from current shelf to new shelf</a:t>
              </a:r>
              <a:endParaRPr lang="ko-KR" altLang="en-US" sz="1875" b="1" dirty="0">
                <a:solidFill>
                  <a:schemeClr val="accent6"/>
                </a:solidFill>
                <a:cs typeface="Arial" pitchFamily="34" charset="0"/>
              </a:endParaRPr>
            </a:p>
          </p:txBody>
        </p:sp>
      </p:grpSp>
      <p:sp>
        <p:nvSpPr>
          <p:cNvPr id="65" name="TextBox 64">
            <a:extLst>
              <a:ext uri="{FF2B5EF4-FFF2-40B4-BE49-F238E27FC236}">
                <a16:creationId xmlns:a16="http://schemas.microsoft.com/office/drawing/2014/main" id="{269058DB-BC58-489D-99A0-51ABF1217ACD}"/>
              </a:ext>
            </a:extLst>
          </p:cNvPr>
          <p:cNvSpPr txBox="1"/>
          <p:nvPr/>
        </p:nvSpPr>
        <p:spPr>
          <a:xfrm>
            <a:off x="702211" y="2619380"/>
            <a:ext cx="523208" cy="415498"/>
          </a:xfrm>
          <a:prstGeom prst="rect">
            <a:avLst/>
          </a:prstGeom>
          <a:noFill/>
          <a:ln w="3175">
            <a:noFill/>
          </a:ln>
        </p:spPr>
        <p:txBody>
          <a:bodyPr wrap="square" rtlCol="0" anchor="ctr">
            <a:spAutoFit/>
          </a:bodyPr>
          <a:lstStyle/>
          <a:p>
            <a:pPr algn="ctr"/>
            <a:r>
              <a:rPr lang="en-US" altLang="ko-KR" sz="2100" b="1" dirty="0">
                <a:solidFill>
                  <a:schemeClr val="bg1"/>
                </a:solidFill>
                <a:cs typeface="Arial" pitchFamily="34" charset="0"/>
              </a:rPr>
              <a:t>01</a:t>
            </a:r>
            <a:endParaRPr lang="ko-KR" altLang="en-US" sz="2100" b="1" dirty="0">
              <a:solidFill>
                <a:schemeClr val="bg1"/>
              </a:solidFill>
              <a:cs typeface="Arial" pitchFamily="34" charset="0"/>
            </a:endParaRPr>
          </a:p>
        </p:txBody>
      </p:sp>
      <p:grpSp>
        <p:nvGrpSpPr>
          <p:cNvPr id="66" name="Group 7">
            <a:extLst>
              <a:ext uri="{FF2B5EF4-FFF2-40B4-BE49-F238E27FC236}">
                <a16:creationId xmlns:a16="http://schemas.microsoft.com/office/drawing/2014/main" id="{684EC87B-2F67-4CB5-AEE6-F20D89E8D6B7}"/>
              </a:ext>
            </a:extLst>
          </p:cNvPr>
          <p:cNvGrpSpPr/>
          <p:nvPr/>
        </p:nvGrpSpPr>
        <p:grpSpPr>
          <a:xfrm>
            <a:off x="7301325" y="2602916"/>
            <a:ext cx="1102981" cy="871241"/>
            <a:chOff x="693093" y="1844828"/>
            <a:chExt cx="1470641" cy="1161654"/>
          </a:xfrm>
        </p:grpSpPr>
        <p:sp>
          <p:nvSpPr>
            <p:cNvPr id="67" name="Trapezoid 2">
              <a:extLst>
                <a:ext uri="{FF2B5EF4-FFF2-40B4-BE49-F238E27FC236}">
                  <a16:creationId xmlns:a16="http://schemas.microsoft.com/office/drawing/2014/main" id="{9445D1A6-87A3-4DE8-B3B8-DF3731399C1D}"/>
                </a:ext>
              </a:extLst>
            </p:cNvPr>
            <p:cNvSpPr/>
            <p:nvPr/>
          </p:nvSpPr>
          <p:spPr>
            <a:xfrm rot="10800000">
              <a:off x="892767" y="1844828"/>
              <a:ext cx="1086945" cy="723798"/>
            </a:xfrm>
            <a:prstGeom prst="trapezoid">
              <a:avLst>
                <a:gd name="adj" fmla="val 369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68" name="Isosceles Triangle 5">
              <a:extLst>
                <a:ext uri="{FF2B5EF4-FFF2-40B4-BE49-F238E27FC236}">
                  <a16:creationId xmlns:a16="http://schemas.microsoft.com/office/drawing/2014/main" id="{C2D74511-E150-4318-8494-8F68C038753A}"/>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6">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cxnSp>
          <p:nvCxnSpPr>
            <p:cNvPr id="69" name="Straight Connector 8">
              <a:extLst>
                <a:ext uri="{FF2B5EF4-FFF2-40B4-BE49-F238E27FC236}">
                  <a16:creationId xmlns:a16="http://schemas.microsoft.com/office/drawing/2014/main" id="{F4173ED9-3C78-4C5B-8B80-3E01F7399245}"/>
                </a:ext>
              </a:extLst>
            </p:cNvPr>
            <p:cNvCxnSpPr/>
            <p:nvPr/>
          </p:nvCxnSpPr>
          <p:spPr>
            <a:xfrm flipV="1">
              <a:off x="1436238" y="2499928"/>
              <a:ext cx="727496" cy="5065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50">
              <a:extLst>
                <a:ext uri="{FF2B5EF4-FFF2-40B4-BE49-F238E27FC236}">
                  <a16:creationId xmlns:a16="http://schemas.microsoft.com/office/drawing/2014/main" id="{A025D0AD-89D9-464B-B4FB-4BA2ABFE89D8}"/>
                </a:ext>
              </a:extLst>
            </p:cNvPr>
            <p:cNvCxnSpPr/>
            <p:nvPr/>
          </p:nvCxnSpPr>
          <p:spPr>
            <a:xfrm flipH="1" flipV="1">
              <a:off x="693093" y="2499928"/>
              <a:ext cx="743146" cy="5065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1D6057A3-30ED-4B44-980E-88EEDC0A6742}"/>
              </a:ext>
            </a:extLst>
          </p:cNvPr>
          <p:cNvSpPr txBox="1"/>
          <p:nvPr/>
        </p:nvSpPr>
        <p:spPr>
          <a:xfrm>
            <a:off x="7594216" y="2629832"/>
            <a:ext cx="523208" cy="415498"/>
          </a:xfrm>
          <a:prstGeom prst="rect">
            <a:avLst/>
          </a:prstGeom>
          <a:noFill/>
          <a:ln w="3175">
            <a:noFill/>
          </a:ln>
        </p:spPr>
        <p:txBody>
          <a:bodyPr wrap="square" rtlCol="0" anchor="ctr">
            <a:spAutoFit/>
          </a:bodyPr>
          <a:lstStyle/>
          <a:p>
            <a:pPr algn="ctr"/>
            <a:r>
              <a:rPr lang="en-US" altLang="ko-KR" sz="2100" b="1" dirty="0">
                <a:solidFill>
                  <a:schemeClr val="bg1"/>
                </a:solidFill>
                <a:cs typeface="Arial" pitchFamily="34" charset="0"/>
              </a:rPr>
              <a:t>05</a:t>
            </a:r>
            <a:endParaRPr lang="ko-KR" altLang="en-US" sz="2100" b="1" dirty="0">
              <a:solidFill>
                <a:schemeClr val="bg1"/>
              </a:solidFill>
              <a:cs typeface="Arial" pitchFamily="34" charset="0"/>
            </a:endParaRPr>
          </a:p>
        </p:txBody>
      </p:sp>
      <p:sp>
        <p:nvSpPr>
          <p:cNvPr id="72" name="TextBox 71">
            <a:extLst>
              <a:ext uri="{FF2B5EF4-FFF2-40B4-BE49-F238E27FC236}">
                <a16:creationId xmlns:a16="http://schemas.microsoft.com/office/drawing/2014/main" id="{7C0793F2-5A7D-4E56-8D98-FF3FBDD32CB1}"/>
              </a:ext>
            </a:extLst>
          </p:cNvPr>
          <p:cNvSpPr txBox="1"/>
          <p:nvPr/>
        </p:nvSpPr>
        <p:spPr>
          <a:xfrm>
            <a:off x="7150377" y="3779074"/>
            <a:ext cx="1543839" cy="957955"/>
          </a:xfrm>
          <a:prstGeom prst="rect">
            <a:avLst/>
          </a:prstGeom>
          <a:noFill/>
        </p:spPr>
        <p:txBody>
          <a:bodyPr wrap="square" rtlCol="0">
            <a:spAutoFit/>
          </a:bodyPr>
          <a:lstStyle/>
          <a:p>
            <a:pPr algn="ctr"/>
            <a:r>
              <a:rPr lang="en-US" altLang="ko-KR" sz="1875" b="1" dirty="0">
                <a:solidFill>
                  <a:schemeClr val="accent6">
                    <a:lumMod val="75000"/>
                  </a:schemeClr>
                </a:solidFill>
                <a:cs typeface="Arial" pitchFamily="34" charset="0"/>
              </a:rPr>
              <a:t>Planned break schedule</a:t>
            </a:r>
            <a:endParaRPr lang="ko-KR" altLang="en-US" sz="1875" dirty="0">
              <a:solidFill>
                <a:schemeClr val="accent6">
                  <a:lumMod val="75000"/>
                </a:schemeClr>
              </a:solidFill>
              <a:cs typeface="Arial" pitchFamily="34" charset="0"/>
            </a:endParaRPr>
          </a:p>
        </p:txBody>
      </p:sp>
      <p:sp>
        <p:nvSpPr>
          <p:cNvPr id="4" name="Star: 5 Points 3">
            <a:extLst>
              <a:ext uri="{FF2B5EF4-FFF2-40B4-BE49-F238E27FC236}">
                <a16:creationId xmlns:a16="http://schemas.microsoft.com/office/drawing/2014/main" id="{22D2AC42-9C02-4363-9D90-630D0B3DF0AF}"/>
              </a:ext>
            </a:extLst>
          </p:cNvPr>
          <p:cNvSpPr/>
          <p:nvPr/>
        </p:nvSpPr>
        <p:spPr>
          <a:xfrm>
            <a:off x="2876722" y="4375637"/>
            <a:ext cx="39593" cy="342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dirty="0"/>
          </a:p>
        </p:txBody>
      </p:sp>
    </p:spTree>
    <p:extLst>
      <p:ext uri="{BB962C8B-B14F-4D97-AF65-F5344CB8AC3E}">
        <p14:creationId xmlns:p14="http://schemas.microsoft.com/office/powerpoint/2010/main" val="379797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5053837"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6572" y="3608996"/>
            <a:ext cx="3392097"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5" name="Title 4">
            <a:extLst>
              <a:ext uri="{FF2B5EF4-FFF2-40B4-BE49-F238E27FC236}">
                <a16:creationId xmlns:a16="http://schemas.microsoft.com/office/drawing/2014/main" id="{F5A3C3F8-D6C9-4032-8BC6-3D5706F7C312}"/>
              </a:ext>
            </a:extLst>
          </p:cNvPr>
          <p:cNvSpPr>
            <a:spLocks noGrp="1"/>
          </p:cNvSpPr>
          <p:nvPr>
            <p:ph type="ctrTitle"/>
          </p:nvPr>
        </p:nvSpPr>
        <p:spPr>
          <a:xfrm>
            <a:off x="1143000" y="3011117"/>
            <a:ext cx="4963538" cy="1355750"/>
          </a:xfrm>
        </p:spPr>
        <p:txBody>
          <a:bodyPr vert="horz" lIns="91440" tIns="45720" rIns="91440" bIns="45720" rtlCol="0" anchor="b">
            <a:normAutofit/>
          </a:bodyPr>
          <a:lstStyle/>
          <a:p>
            <a:r>
              <a:rPr lang="en-US" sz="4300" kern="1200" dirty="0">
                <a:solidFill>
                  <a:schemeClr val="tx1"/>
                </a:solidFill>
                <a:latin typeface="+mj-lt"/>
                <a:ea typeface="+mj-ea"/>
                <a:cs typeface="+mj-cs"/>
              </a:rPr>
              <a:t>Financial Model</a:t>
            </a:r>
          </a:p>
        </p:txBody>
      </p:sp>
      <p:sp>
        <p:nvSpPr>
          <p:cNvPr id="23"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0463"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5448626"/>
            <a:ext cx="4443893"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000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7C888-893F-4735-A3DA-BBCE6A800B3A}"/>
              </a:ext>
            </a:extLst>
          </p:cNvPr>
          <p:cNvPicPr>
            <a:picLocks noChangeAspect="1"/>
          </p:cNvPicPr>
          <p:nvPr/>
        </p:nvPicPr>
        <p:blipFill>
          <a:blip r:embed="rId2"/>
          <a:stretch>
            <a:fillRect/>
          </a:stretch>
        </p:blipFill>
        <p:spPr>
          <a:xfrm>
            <a:off x="339365" y="895546"/>
            <a:ext cx="8485025" cy="3601040"/>
          </a:xfrm>
          <a:prstGeom prst="rect">
            <a:avLst/>
          </a:prstGeom>
        </p:spPr>
      </p:pic>
      <p:sp>
        <p:nvSpPr>
          <p:cNvPr id="38" name="Freeform: Shape 37">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835438"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7168" y="5346700"/>
            <a:ext cx="1746832"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75430" y="5444835"/>
            <a:ext cx="6821738" cy="830231"/>
          </a:xfrm>
        </p:spPr>
        <p:txBody>
          <a:bodyPr vert="horz" lIns="91440" tIns="45720" rIns="91440" bIns="45720" rtlCol="0" anchor="b">
            <a:normAutofit/>
          </a:bodyPr>
          <a:lstStyle/>
          <a:p>
            <a:r>
              <a:rPr lang="en-US" sz="3500" kern="1200">
                <a:solidFill>
                  <a:srgbClr val="000000"/>
                </a:solidFill>
                <a:latin typeface="+mj-lt"/>
                <a:ea typeface="+mj-ea"/>
                <a:cs typeface="+mj-cs"/>
              </a:rPr>
              <a:t>ROI </a:t>
            </a:r>
          </a:p>
        </p:txBody>
      </p:sp>
      <p:sp>
        <p:nvSpPr>
          <p:cNvPr id="3" name="Subtitle 2"/>
          <p:cNvSpPr>
            <a:spLocks noGrp="1"/>
          </p:cNvSpPr>
          <p:nvPr>
            <p:ph type="subTitle" idx="1"/>
          </p:nvPr>
        </p:nvSpPr>
        <p:spPr>
          <a:xfrm>
            <a:off x="575430" y="6275067"/>
            <a:ext cx="6821738" cy="347473"/>
          </a:xfrm>
        </p:spPr>
        <p:txBody>
          <a:bodyPr vert="horz" lIns="91440" tIns="45720" rIns="91440" bIns="45720" rtlCol="0">
            <a:normAutofit/>
          </a:bodyPr>
          <a:lstStyle/>
          <a:p>
            <a:r>
              <a:rPr lang="en-US" sz="1400" kern="1200" dirty="0">
                <a:solidFill>
                  <a:srgbClr val="000000"/>
                </a:solidFill>
                <a:latin typeface="+mn-lt"/>
                <a:ea typeface="+mn-ea"/>
                <a:cs typeface="+mn-cs"/>
              </a:rPr>
              <a:t>Reaching the break-even point – As-Is rainy day</a:t>
            </a:r>
          </a:p>
        </p:txBody>
      </p:sp>
    </p:spTree>
    <p:extLst>
      <p:ext uri="{BB962C8B-B14F-4D97-AF65-F5344CB8AC3E}">
        <p14:creationId xmlns:p14="http://schemas.microsoft.com/office/powerpoint/2010/main" val="360705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52822C-77A2-4302-82D2-B5C719C14F20}"/>
              </a:ext>
            </a:extLst>
          </p:cNvPr>
          <p:cNvPicPr>
            <a:picLocks noChangeAspect="1"/>
          </p:cNvPicPr>
          <p:nvPr/>
        </p:nvPicPr>
        <p:blipFill>
          <a:blip r:embed="rId2"/>
          <a:stretch>
            <a:fillRect/>
          </a:stretch>
        </p:blipFill>
        <p:spPr>
          <a:xfrm>
            <a:off x="386499" y="735292"/>
            <a:ext cx="8253873" cy="3855562"/>
          </a:xfrm>
          <a:prstGeom prst="rect">
            <a:avLst/>
          </a:prstGeom>
        </p:spPr>
      </p:pic>
      <p:sp>
        <p:nvSpPr>
          <p:cNvPr id="31" name="Freeform: Shape 30">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835438"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7168" y="5346700"/>
            <a:ext cx="1746832"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75430" y="5444835"/>
            <a:ext cx="6821738" cy="830231"/>
          </a:xfrm>
        </p:spPr>
        <p:txBody>
          <a:bodyPr vert="horz" lIns="91440" tIns="45720" rIns="91440" bIns="45720" rtlCol="0" anchor="b">
            <a:normAutofit/>
          </a:bodyPr>
          <a:lstStyle/>
          <a:p>
            <a:r>
              <a:rPr lang="en-US" sz="3500" kern="1200">
                <a:solidFill>
                  <a:srgbClr val="000000"/>
                </a:solidFill>
                <a:latin typeface="+mj-lt"/>
                <a:ea typeface="+mj-ea"/>
                <a:cs typeface="+mj-cs"/>
              </a:rPr>
              <a:t>ROI </a:t>
            </a:r>
          </a:p>
        </p:txBody>
      </p:sp>
      <p:sp>
        <p:nvSpPr>
          <p:cNvPr id="3" name="Subtitle 2"/>
          <p:cNvSpPr>
            <a:spLocks noGrp="1"/>
          </p:cNvSpPr>
          <p:nvPr>
            <p:ph type="subTitle" idx="1"/>
          </p:nvPr>
        </p:nvSpPr>
        <p:spPr>
          <a:xfrm>
            <a:off x="575430" y="6275067"/>
            <a:ext cx="6821738" cy="347473"/>
          </a:xfrm>
        </p:spPr>
        <p:txBody>
          <a:bodyPr vert="horz" lIns="91440" tIns="45720" rIns="91440" bIns="45720" rtlCol="0">
            <a:normAutofit/>
          </a:bodyPr>
          <a:lstStyle/>
          <a:p>
            <a:r>
              <a:rPr lang="en-US" sz="1400" kern="1200" dirty="0">
                <a:solidFill>
                  <a:srgbClr val="000000"/>
                </a:solidFill>
                <a:latin typeface="+mn-lt"/>
                <a:ea typeface="+mn-ea"/>
                <a:cs typeface="+mn-cs"/>
              </a:rPr>
              <a:t>Reaching the break-even point – To-Be sunny day</a:t>
            </a:r>
          </a:p>
        </p:txBody>
      </p:sp>
    </p:spTree>
    <p:extLst>
      <p:ext uri="{BB962C8B-B14F-4D97-AF65-F5344CB8AC3E}">
        <p14:creationId xmlns:p14="http://schemas.microsoft.com/office/powerpoint/2010/main" val="162182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3352708057"/>
              </p:ext>
            </p:extLst>
          </p:nvPr>
        </p:nvGraphicFramePr>
        <p:xfrm>
          <a:off x="377640" y="1173473"/>
          <a:ext cx="8370529" cy="5338791"/>
        </p:xfrm>
        <a:graphic>
          <a:graphicData uri="http://schemas.openxmlformats.org/drawingml/2006/table">
            <a:tbl>
              <a:tblPr firstRow="1" firstCol="1">
                <a:tableStyleId>{21E4AEA4-8DFA-4A89-87EB-49C32662AFE0}</a:tableStyleId>
              </a:tblPr>
              <a:tblGrid>
                <a:gridCol w="1457556">
                  <a:extLst>
                    <a:ext uri="{9D8B030D-6E8A-4147-A177-3AD203B41FA5}">
                      <a16:colId xmlns:a16="http://schemas.microsoft.com/office/drawing/2014/main" val="1173992025"/>
                    </a:ext>
                  </a:extLst>
                </a:gridCol>
                <a:gridCol w="1457556">
                  <a:extLst>
                    <a:ext uri="{9D8B030D-6E8A-4147-A177-3AD203B41FA5}">
                      <a16:colId xmlns:a16="http://schemas.microsoft.com/office/drawing/2014/main" val="115202853"/>
                    </a:ext>
                  </a:extLst>
                </a:gridCol>
                <a:gridCol w="1457556">
                  <a:extLst>
                    <a:ext uri="{9D8B030D-6E8A-4147-A177-3AD203B41FA5}">
                      <a16:colId xmlns:a16="http://schemas.microsoft.com/office/drawing/2014/main" val="1010693434"/>
                    </a:ext>
                  </a:extLst>
                </a:gridCol>
                <a:gridCol w="3997861">
                  <a:extLst>
                    <a:ext uri="{9D8B030D-6E8A-4147-A177-3AD203B41FA5}">
                      <a16:colId xmlns:a16="http://schemas.microsoft.com/office/drawing/2014/main" val="608292439"/>
                    </a:ext>
                  </a:extLst>
                </a:gridCol>
              </a:tblGrid>
              <a:tr h="697866">
                <a:tc>
                  <a:txBody>
                    <a:bodyPr/>
                    <a:lstStyle/>
                    <a:p>
                      <a:pPr algn="ctr"/>
                      <a:r>
                        <a:rPr lang="en-ZA" sz="1400" dirty="0"/>
                        <a:t>Expenditure / Cost</a:t>
                      </a:r>
                      <a:endParaRPr lang="en-ZA" sz="1400" dirty="0">
                        <a:solidFill>
                          <a:schemeClr val="bg1"/>
                        </a:solidFill>
                      </a:endParaRPr>
                    </a:p>
                  </a:txBody>
                  <a:tcPr marL="68580" marR="68580" marT="34290" marB="34290" anchor="ctr"/>
                </a:tc>
                <a:tc>
                  <a:txBody>
                    <a:bodyPr/>
                    <a:lstStyle/>
                    <a:p>
                      <a:pPr algn="ctr"/>
                      <a:r>
                        <a:rPr lang="en-ZA" sz="1200" dirty="0"/>
                        <a:t>As-IS</a:t>
                      </a:r>
                      <a:endParaRPr lang="en-ZA" sz="1200" b="0" dirty="0">
                        <a:solidFill>
                          <a:schemeClr val="bg1"/>
                        </a:solidFill>
                        <a:latin typeface="+mj-lt"/>
                      </a:endParaRPr>
                    </a:p>
                  </a:txBody>
                  <a:tcPr marL="68580" marR="68580" marT="34290" marB="34290" anchor="ctr"/>
                </a:tc>
                <a:tc>
                  <a:txBody>
                    <a:bodyPr/>
                    <a:lstStyle/>
                    <a:p>
                      <a:pPr algn="ctr"/>
                      <a:r>
                        <a:rPr lang="en-ZA" sz="1200" dirty="0"/>
                        <a:t>To-Be</a:t>
                      </a:r>
                      <a:endParaRPr lang="en-ZA" sz="1200" b="0" dirty="0">
                        <a:solidFill>
                          <a:schemeClr val="bg1"/>
                        </a:solidFill>
                        <a:latin typeface="+mj-lt"/>
                      </a:endParaRPr>
                    </a:p>
                  </a:txBody>
                  <a:tcPr marL="68580" marR="68580" marT="34290" marB="34290" anchor="ctr"/>
                </a:tc>
                <a:tc>
                  <a:txBody>
                    <a:bodyPr/>
                    <a:lstStyle/>
                    <a:p>
                      <a:pPr algn="ctr"/>
                      <a:r>
                        <a:rPr lang="en-ZA" sz="1200" dirty="0"/>
                        <a:t>Description</a:t>
                      </a:r>
                      <a:endParaRPr lang="en-ZA" sz="1200" b="0" dirty="0">
                        <a:solidFill>
                          <a:schemeClr val="bg1"/>
                        </a:solidFill>
                        <a:latin typeface="+mj-lt"/>
                      </a:endParaRPr>
                    </a:p>
                  </a:txBody>
                  <a:tcPr marL="68580" marR="68580" marT="34290" marB="34290" anchor="ctr"/>
                </a:tc>
                <a:extLst>
                  <a:ext uri="{0D108BD9-81ED-4DB2-BD59-A6C34878D82A}">
                    <a16:rowId xmlns:a16="http://schemas.microsoft.com/office/drawing/2014/main" val="1007223600"/>
                  </a:ext>
                </a:extLst>
              </a:tr>
              <a:tr h="768165">
                <a:tc>
                  <a:txBody>
                    <a:bodyPr/>
                    <a:lstStyle/>
                    <a:p>
                      <a:pPr algn="ctr"/>
                      <a:r>
                        <a:rPr lang="en-ZA" sz="1200" dirty="0"/>
                        <a:t>Revenue Generated through </a:t>
                      </a:r>
                      <a:r>
                        <a:rPr lang="en-ZA" sz="1200" dirty="0" err="1"/>
                        <a:t>TrackR</a:t>
                      </a:r>
                      <a:r>
                        <a:rPr lang="en-ZA" sz="1200" dirty="0"/>
                        <a:t> Sale</a:t>
                      </a:r>
                      <a:endParaRPr lang="en-ZA" sz="1200" b="1" dirty="0">
                        <a:solidFill>
                          <a:schemeClr val="tx1">
                            <a:lumMod val="75000"/>
                            <a:lumOff val="25000"/>
                          </a:schemeClr>
                        </a:solidFill>
                      </a:endParaRPr>
                    </a:p>
                  </a:txBody>
                  <a:tcPr marL="68580" marR="68580" marT="34290" marB="34290" anchor="ctr"/>
                </a:tc>
                <a:tc>
                  <a:txBody>
                    <a:bodyPr/>
                    <a:lstStyle/>
                    <a:p>
                      <a:pPr algn="ctr" fontAlgn="b"/>
                      <a:r>
                        <a:rPr lang="en-CA" sz="1300" b="0" i="0" u="none" strike="noStrike" kern="1200" dirty="0">
                          <a:solidFill>
                            <a:srgbClr val="000000"/>
                          </a:solidFill>
                          <a:effectLst/>
                          <a:latin typeface="Calibri" panose="020F0502020204030204" pitchFamily="34" charset="0"/>
                          <a:ea typeface="+mn-ea"/>
                          <a:cs typeface="+mn-cs"/>
                        </a:rPr>
                        <a:t>$38,532.29</a:t>
                      </a:r>
                    </a:p>
                  </a:txBody>
                  <a:tcPr marL="7620" marR="7620" marT="7620" marB="0" anchor="ctr"/>
                </a:tc>
                <a:tc>
                  <a:txBody>
                    <a:bodyPr/>
                    <a:lstStyle/>
                    <a:p>
                      <a:pPr marL="0" algn="ctr" defTabSz="914400" rtl="0" eaLnBrk="1" fontAlgn="b" latinLnBrk="0" hangingPunct="1"/>
                      <a:r>
                        <a:rPr lang="en-CA" sz="1300" b="0" i="0" u="none" strike="noStrike" kern="1200" dirty="0">
                          <a:solidFill>
                            <a:srgbClr val="000000"/>
                          </a:solidFill>
                          <a:effectLst/>
                          <a:latin typeface="Calibri" panose="020F0502020204030204" pitchFamily="34" charset="0"/>
                          <a:ea typeface="+mn-ea"/>
                          <a:cs typeface="+mn-cs"/>
                        </a:rPr>
                        <a:t>$38,532.29</a:t>
                      </a:r>
                    </a:p>
                  </a:txBody>
                  <a:tcPr marL="68580" marR="68580" marT="34290" marB="34290" anchor="ctr"/>
                </a:tc>
                <a:tc>
                  <a:txBody>
                    <a:bodyPr/>
                    <a:lstStyle/>
                    <a:p>
                      <a:pPr algn="r"/>
                      <a:r>
                        <a:rPr lang="en-ZA" sz="1200" dirty="0"/>
                        <a:t>Number of </a:t>
                      </a:r>
                      <a:r>
                        <a:rPr lang="en-ZA" sz="1200" dirty="0" err="1"/>
                        <a:t>TrackR</a:t>
                      </a:r>
                      <a:r>
                        <a:rPr lang="en-ZA" sz="1200" dirty="0"/>
                        <a:t> production will remain same in As-To be model</a:t>
                      </a:r>
                      <a:endParaRPr lang="en-ZA" sz="1200" dirty="0">
                        <a:solidFill>
                          <a:schemeClr val="tx1">
                            <a:lumMod val="75000"/>
                            <a:lumOff val="25000"/>
                          </a:schemeClr>
                        </a:solidFill>
                      </a:endParaRPr>
                    </a:p>
                  </a:txBody>
                  <a:tcPr marL="68580" marR="68580" marT="34290" marB="34290" anchor="ctr"/>
                </a:tc>
                <a:extLst>
                  <a:ext uri="{0D108BD9-81ED-4DB2-BD59-A6C34878D82A}">
                    <a16:rowId xmlns:a16="http://schemas.microsoft.com/office/drawing/2014/main" val="3583495943"/>
                  </a:ext>
                </a:extLst>
              </a:tr>
              <a:tr h="768165">
                <a:tc>
                  <a:txBody>
                    <a:bodyPr/>
                    <a:lstStyle/>
                    <a:p>
                      <a:pPr algn="ctr"/>
                      <a:r>
                        <a:rPr lang="en-ZA" sz="1200" dirty="0"/>
                        <a:t>Total Expenditure</a:t>
                      </a:r>
                      <a:endParaRPr lang="en-ZA" sz="1200" b="1" dirty="0">
                        <a:solidFill>
                          <a:schemeClr val="tx1">
                            <a:lumMod val="75000"/>
                            <a:lumOff val="25000"/>
                          </a:schemeClr>
                        </a:solidFill>
                      </a:endParaRPr>
                    </a:p>
                  </a:txBody>
                  <a:tcPr marL="68580" marR="68580" marT="34290" marB="34290" anchor="ctr"/>
                </a:tc>
                <a:tc>
                  <a:txBody>
                    <a:bodyPr/>
                    <a:lstStyle/>
                    <a:p>
                      <a:pPr algn="ctr" fontAlgn="b"/>
                      <a:r>
                        <a:rPr lang="en-CA" sz="1300" b="0" i="0" u="none" strike="noStrike" kern="1200" dirty="0">
                          <a:solidFill>
                            <a:srgbClr val="000000"/>
                          </a:solidFill>
                          <a:effectLst/>
                          <a:latin typeface="Calibri" panose="020F0502020204030204" pitchFamily="34" charset="0"/>
                          <a:ea typeface="+mn-ea"/>
                          <a:cs typeface="+mn-cs"/>
                        </a:rPr>
                        <a:t>$39,240.23</a:t>
                      </a:r>
                    </a:p>
                  </a:txBody>
                  <a:tcPr marL="7620" marR="7620" marT="7620" marB="0" anchor="ctr"/>
                </a:tc>
                <a:tc>
                  <a:txBody>
                    <a:bodyPr/>
                    <a:lstStyle/>
                    <a:p>
                      <a:pPr marL="0" algn="ctr" defTabSz="914400" rtl="0" eaLnBrk="1" fontAlgn="b" latinLnBrk="0" hangingPunct="1"/>
                      <a:r>
                        <a:rPr lang="en-CA" sz="1300" b="0" i="0" u="none" strike="noStrike" kern="1200" dirty="0">
                          <a:solidFill>
                            <a:srgbClr val="000000"/>
                          </a:solidFill>
                          <a:effectLst/>
                          <a:latin typeface="Calibri" panose="020F0502020204030204" pitchFamily="34" charset="0"/>
                          <a:ea typeface="+mn-ea"/>
                          <a:cs typeface="+mn-cs"/>
                        </a:rPr>
                        <a:t> $ 37,551.42 </a:t>
                      </a:r>
                    </a:p>
                  </a:txBody>
                  <a:tcPr marL="7620" marR="7620" marT="7620" marB="0" anchor="ctr"/>
                </a:tc>
                <a:tc>
                  <a:txBody>
                    <a:bodyPr/>
                    <a:lstStyle/>
                    <a:p>
                      <a:pPr algn="r"/>
                      <a:r>
                        <a:rPr lang="en-ZA" sz="1200" dirty="0"/>
                        <a:t>Total Expenditure is reduced</a:t>
                      </a:r>
                      <a:endParaRPr lang="en-ZA" sz="1200" dirty="0">
                        <a:solidFill>
                          <a:schemeClr val="tx1">
                            <a:lumMod val="75000"/>
                            <a:lumOff val="25000"/>
                          </a:schemeClr>
                        </a:solidFill>
                      </a:endParaRPr>
                    </a:p>
                  </a:txBody>
                  <a:tcPr marL="68580" marR="68580" marT="34290" marB="34290" anchor="ctr"/>
                </a:tc>
                <a:extLst>
                  <a:ext uri="{0D108BD9-81ED-4DB2-BD59-A6C34878D82A}">
                    <a16:rowId xmlns:a16="http://schemas.microsoft.com/office/drawing/2014/main" val="2912132828"/>
                  </a:ext>
                </a:extLst>
              </a:tr>
              <a:tr h="768165">
                <a:tc>
                  <a:txBody>
                    <a:bodyPr/>
                    <a:lstStyle/>
                    <a:p>
                      <a:pPr algn="ctr"/>
                      <a:r>
                        <a:rPr lang="en-ZA" sz="1200" dirty="0"/>
                        <a:t>Total Staff</a:t>
                      </a:r>
                      <a:endParaRPr lang="en-ZA" sz="1200" b="1" dirty="0">
                        <a:solidFill>
                          <a:schemeClr val="tx1">
                            <a:lumMod val="75000"/>
                            <a:lumOff val="25000"/>
                          </a:schemeClr>
                        </a:solidFill>
                      </a:endParaRPr>
                    </a:p>
                  </a:txBody>
                  <a:tcPr marL="68580" marR="68580" marT="34290" marB="34290" anchor="ctr"/>
                </a:tc>
                <a:tc>
                  <a:txBody>
                    <a:bodyPr/>
                    <a:lstStyle/>
                    <a:p>
                      <a:pPr algn="ctr"/>
                      <a:r>
                        <a:rPr lang="en-ZA" sz="1300" b="0" i="0" u="none" strike="noStrike" kern="1200" dirty="0">
                          <a:solidFill>
                            <a:srgbClr val="000000"/>
                          </a:solidFill>
                          <a:effectLst/>
                          <a:latin typeface="Calibri" panose="020F0502020204030204" pitchFamily="34" charset="0"/>
                          <a:ea typeface="+mn-ea"/>
                          <a:cs typeface="+mn-cs"/>
                        </a:rPr>
                        <a:t>12</a:t>
                      </a:r>
                    </a:p>
                  </a:txBody>
                  <a:tcPr marL="68580" marR="68580" marT="34290" marB="34290" anchor="ctr"/>
                </a:tc>
                <a:tc>
                  <a:txBody>
                    <a:bodyPr/>
                    <a:lstStyle/>
                    <a:p>
                      <a:pPr marL="0" algn="ctr" defTabSz="914400" rtl="0" eaLnBrk="1" fontAlgn="b" latinLnBrk="0" hangingPunct="1"/>
                      <a:r>
                        <a:rPr lang="en-ZA" sz="1300" b="0" i="0" u="none" strike="noStrike" kern="1200" dirty="0">
                          <a:solidFill>
                            <a:srgbClr val="000000"/>
                          </a:solidFill>
                          <a:effectLst/>
                          <a:latin typeface="Calibri" panose="020F0502020204030204" pitchFamily="34" charset="0"/>
                          <a:ea typeface="+mn-ea"/>
                          <a:cs typeface="+mn-cs"/>
                        </a:rPr>
                        <a:t>9</a:t>
                      </a:r>
                    </a:p>
                  </a:txBody>
                  <a:tcPr marL="68580" marR="68580" marT="34290" marB="34290" anchor="ctr"/>
                </a:tc>
                <a:tc>
                  <a:txBody>
                    <a:bodyPr/>
                    <a:lstStyle/>
                    <a:p>
                      <a:pPr algn="r"/>
                      <a:r>
                        <a:rPr lang="en-ZA" sz="1200" dirty="0">
                          <a:solidFill>
                            <a:schemeClr val="tx1">
                              <a:lumMod val="75000"/>
                              <a:lumOff val="25000"/>
                            </a:schemeClr>
                          </a:solidFill>
                        </a:rPr>
                        <a:t>Improved staff productivity</a:t>
                      </a:r>
                    </a:p>
                  </a:txBody>
                  <a:tcPr marL="68580" marR="68580" marT="34290" marB="34290" anchor="ctr"/>
                </a:tc>
                <a:extLst>
                  <a:ext uri="{0D108BD9-81ED-4DB2-BD59-A6C34878D82A}">
                    <a16:rowId xmlns:a16="http://schemas.microsoft.com/office/drawing/2014/main" val="1094300830"/>
                  </a:ext>
                </a:extLst>
              </a:tr>
              <a:tr h="768165">
                <a:tc>
                  <a:txBody>
                    <a:bodyPr/>
                    <a:lstStyle/>
                    <a:p>
                      <a:pPr algn="ctr"/>
                      <a:r>
                        <a:rPr lang="en-ZA" sz="1200" b="1" kern="1200" dirty="0">
                          <a:solidFill>
                            <a:schemeClr val="lt1"/>
                          </a:solidFill>
                          <a:latin typeface="+mn-lt"/>
                          <a:ea typeface="+mn-ea"/>
                          <a:cs typeface="+mn-cs"/>
                        </a:rPr>
                        <a:t>Total Cost of </a:t>
                      </a:r>
                      <a:r>
                        <a:rPr lang="en-ZA" sz="1200" b="1" kern="1200" dirty="0" err="1">
                          <a:solidFill>
                            <a:schemeClr val="lt1"/>
                          </a:solidFill>
                          <a:latin typeface="+mn-lt"/>
                          <a:ea typeface="+mn-ea"/>
                          <a:cs typeface="+mn-cs"/>
                        </a:rPr>
                        <a:t>Labor</a:t>
                      </a:r>
                      <a:endParaRPr lang="en-ZA" sz="1200" b="1" kern="1200" dirty="0">
                        <a:solidFill>
                          <a:schemeClr val="lt1"/>
                        </a:solidFill>
                        <a:latin typeface="+mn-lt"/>
                        <a:ea typeface="+mn-ea"/>
                        <a:cs typeface="+mn-cs"/>
                      </a:endParaRPr>
                    </a:p>
                  </a:txBody>
                  <a:tcPr marL="68580" marR="68580" marT="34290" marB="34290" anchor="ctr"/>
                </a:tc>
                <a:tc>
                  <a:txBody>
                    <a:bodyPr/>
                    <a:lstStyle/>
                    <a:p>
                      <a:pPr algn="ctr" fontAlgn="b"/>
                      <a:r>
                        <a:rPr lang="en-CA" sz="1300" b="0" i="0" u="none" strike="noStrike" kern="1200" dirty="0">
                          <a:solidFill>
                            <a:srgbClr val="000000"/>
                          </a:solidFill>
                          <a:effectLst/>
                          <a:latin typeface="Calibri" panose="020F0502020204030204" pitchFamily="34" charset="0"/>
                          <a:ea typeface="+mn-ea"/>
                          <a:cs typeface="+mn-cs"/>
                        </a:rPr>
                        <a:t>                                                                      $ 3192.00 </a:t>
                      </a:r>
                    </a:p>
                  </a:txBody>
                  <a:tcPr marL="7620" marR="7620" marT="7620" marB="0" anchor="ctr"/>
                </a:tc>
                <a:tc>
                  <a:txBody>
                    <a:bodyPr/>
                    <a:lstStyle/>
                    <a:p>
                      <a:pPr marL="0" algn="ctr" defTabSz="914400" rtl="0" eaLnBrk="1" fontAlgn="b" latinLnBrk="0" hangingPunct="1"/>
                      <a:r>
                        <a:rPr lang="en-CA" sz="1300" b="0" i="0" u="none" strike="noStrike" kern="1200" dirty="0">
                          <a:solidFill>
                            <a:srgbClr val="000000"/>
                          </a:solidFill>
                          <a:effectLst/>
                          <a:latin typeface="Calibri" panose="020F0502020204030204" pitchFamily="34" charset="0"/>
                          <a:ea typeface="+mn-ea"/>
                          <a:cs typeface="+mn-cs"/>
                        </a:rPr>
                        <a:t>$ 1,872.64 </a:t>
                      </a:r>
                      <a:endParaRPr lang="en-ZA" sz="1300" b="0" i="0" u="none" strike="noStrike" kern="1200" dirty="0">
                        <a:solidFill>
                          <a:srgbClr val="000000"/>
                        </a:solidFill>
                        <a:effectLst/>
                        <a:latin typeface="Calibri" panose="020F0502020204030204" pitchFamily="34" charset="0"/>
                        <a:ea typeface="+mn-ea"/>
                        <a:cs typeface="+mn-cs"/>
                      </a:endParaRPr>
                    </a:p>
                  </a:txBody>
                  <a:tcPr marL="68580" marR="68580" marT="34290" marB="34290" anchor="ctr"/>
                </a:tc>
                <a:tc>
                  <a:txBody>
                    <a:bodyPr/>
                    <a:lstStyle/>
                    <a:p>
                      <a:pPr algn="r"/>
                      <a:r>
                        <a:rPr lang="en-ZA" sz="1200" dirty="0"/>
                        <a:t>Reduce labour cost</a:t>
                      </a:r>
                      <a:endParaRPr lang="en-ZA" sz="1200" dirty="0">
                        <a:solidFill>
                          <a:schemeClr val="tx1">
                            <a:lumMod val="75000"/>
                            <a:lumOff val="25000"/>
                          </a:schemeClr>
                        </a:solidFill>
                      </a:endParaRPr>
                    </a:p>
                  </a:txBody>
                  <a:tcPr marL="68580" marR="68580" marT="34290" marB="34290" anchor="ctr"/>
                </a:tc>
                <a:extLst>
                  <a:ext uri="{0D108BD9-81ED-4DB2-BD59-A6C34878D82A}">
                    <a16:rowId xmlns:a16="http://schemas.microsoft.com/office/drawing/2014/main" val="1687728417"/>
                  </a:ext>
                </a:extLst>
              </a:tr>
              <a:tr h="768165">
                <a:tc>
                  <a:txBody>
                    <a:bodyPr/>
                    <a:lstStyle/>
                    <a:p>
                      <a:pPr algn="ctr"/>
                      <a:r>
                        <a:rPr lang="en-ZA" sz="1200" dirty="0"/>
                        <a:t>Pickup Time</a:t>
                      </a:r>
                      <a:endParaRPr lang="en-ZA" sz="1200" b="1" dirty="0">
                        <a:solidFill>
                          <a:schemeClr val="tx1">
                            <a:lumMod val="75000"/>
                            <a:lumOff val="25000"/>
                          </a:schemeClr>
                        </a:solidFill>
                      </a:endParaRPr>
                    </a:p>
                  </a:txBody>
                  <a:tcPr marL="68580" marR="68580" marT="34290" marB="34290" anchor="ctr"/>
                </a:tc>
                <a:tc>
                  <a:txBody>
                    <a:bodyPr/>
                    <a:lstStyle/>
                    <a:p>
                      <a:pPr algn="ctr"/>
                      <a:r>
                        <a:rPr lang="en-ZA" sz="1300" b="0" i="0" u="none" strike="noStrike" kern="1200" dirty="0">
                          <a:solidFill>
                            <a:srgbClr val="000000"/>
                          </a:solidFill>
                          <a:effectLst/>
                          <a:latin typeface="Calibri" panose="020F0502020204030204" pitchFamily="34" charset="0"/>
                          <a:ea typeface="+mn-ea"/>
                          <a:cs typeface="+mn-cs"/>
                        </a:rPr>
                        <a:t>186.64 s</a:t>
                      </a:r>
                    </a:p>
                  </a:txBody>
                  <a:tcPr marL="68580" marR="68580" marT="34290" marB="34290" anchor="ctr"/>
                </a:tc>
                <a:tc>
                  <a:txBody>
                    <a:bodyPr/>
                    <a:lstStyle/>
                    <a:p>
                      <a:pPr marL="0" algn="ctr" defTabSz="914400" rtl="0" eaLnBrk="1" fontAlgn="b" latinLnBrk="0" hangingPunct="1"/>
                      <a:r>
                        <a:rPr lang="en-ZA" sz="1300" b="0" i="0" u="none" strike="noStrike" kern="1200" dirty="0">
                          <a:solidFill>
                            <a:srgbClr val="000000"/>
                          </a:solidFill>
                          <a:effectLst/>
                          <a:latin typeface="Calibri" panose="020F0502020204030204" pitchFamily="34" charset="0"/>
                          <a:ea typeface="+mn-ea"/>
                          <a:cs typeface="+mn-cs"/>
                        </a:rPr>
                        <a:t>61.14 s</a:t>
                      </a:r>
                    </a:p>
                  </a:txBody>
                  <a:tcPr marL="68580" marR="68580" marT="34290" marB="34290" anchor="ctr"/>
                </a:tc>
                <a:tc>
                  <a:txBody>
                    <a:bodyPr/>
                    <a:lstStyle/>
                    <a:p>
                      <a:pPr algn="r"/>
                      <a:r>
                        <a:rPr lang="en-ZA" sz="1200" dirty="0">
                          <a:solidFill>
                            <a:schemeClr val="tx1">
                              <a:lumMod val="75000"/>
                              <a:lumOff val="25000"/>
                            </a:schemeClr>
                          </a:solidFill>
                        </a:rPr>
                        <a:t>Reducing Pick up timing</a:t>
                      </a:r>
                    </a:p>
                  </a:txBody>
                  <a:tcPr marL="68580" marR="68580" marT="34290" marB="34290" anchor="ctr"/>
                </a:tc>
                <a:extLst>
                  <a:ext uri="{0D108BD9-81ED-4DB2-BD59-A6C34878D82A}">
                    <a16:rowId xmlns:a16="http://schemas.microsoft.com/office/drawing/2014/main" val="3857078208"/>
                  </a:ext>
                </a:extLst>
              </a:tr>
              <a:tr h="768165">
                <a:tc>
                  <a:txBody>
                    <a:bodyPr/>
                    <a:lstStyle/>
                    <a:p>
                      <a:pPr algn="ctr"/>
                      <a:r>
                        <a:rPr lang="en-ZA" sz="1200" b="1" dirty="0">
                          <a:solidFill>
                            <a:schemeClr val="tx1">
                              <a:lumMod val="75000"/>
                              <a:lumOff val="25000"/>
                            </a:schemeClr>
                          </a:solidFill>
                        </a:rPr>
                        <a:t>Profit- Loss</a:t>
                      </a:r>
                    </a:p>
                  </a:txBody>
                  <a:tcPr marL="68580" marR="68580" marT="34290" marB="34290" anchor="ctr"/>
                </a:tc>
                <a:tc>
                  <a:txBody>
                    <a:bodyPr/>
                    <a:lstStyle/>
                    <a:p>
                      <a:pPr algn="ctr"/>
                      <a:r>
                        <a:rPr lang="en-ZA" sz="1300" b="0" i="0" u="none" strike="noStrike" kern="1200" dirty="0">
                          <a:solidFill>
                            <a:srgbClr val="000000"/>
                          </a:solidFill>
                          <a:effectLst/>
                          <a:latin typeface="Calibri" panose="020F0502020204030204" pitchFamily="34" charset="0"/>
                          <a:ea typeface="+mn-ea"/>
                          <a:cs typeface="+mn-cs"/>
                        </a:rPr>
                        <a:t>$(707.92)</a:t>
                      </a:r>
                    </a:p>
                  </a:txBody>
                  <a:tcPr marL="68580" marR="68580" marT="34290" marB="34290" anchor="ctr"/>
                </a:tc>
                <a:tc>
                  <a:txBody>
                    <a:bodyPr/>
                    <a:lstStyle/>
                    <a:p>
                      <a:pPr marL="0" algn="ctr" defTabSz="914400" rtl="0" eaLnBrk="1" fontAlgn="b" latinLnBrk="0" hangingPunct="1"/>
                      <a:r>
                        <a:rPr lang="en-ZA" sz="1300" b="0" i="0" u="none" strike="noStrike" kern="1200" dirty="0">
                          <a:solidFill>
                            <a:srgbClr val="000000"/>
                          </a:solidFill>
                          <a:effectLst/>
                          <a:latin typeface="Calibri" panose="020F0502020204030204" pitchFamily="34" charset="0"/>
                          <a:ea typeface="+mn-ea"/>
                          <a:cs typeface="+mn-cs"/>
                        </a:rPr>
                        <a:t>$980.87</a:t>
                      </a:r>
                    </a:p>
                  </a:txBody>
                  <a:tcPr marL="68580" marR="68580" marT="34290" marB="34290" anchor="ctr"/>
                </a:tc>
                <a:tc>
                  <a:txBody>
                    <a:bodyPr/>
                    <a:lstStyle/>
                    <a:p>
                      <a:pPr algn="r"/>
                      <a:r>
                        <a:rPr lang="en-ZA" sz="1200" dirty="0">
                          <a:solidFill>
                            <a:schemeClr val="tx1">
                              <a:lumMod val="75000"/>
                              <a:lumOff val="25000"/>
                            </a:schemeClr>
                          </a:solidFill>
                        </a:rPr>
                        <a:t>As- Is Process making profit</a:t>
                      </a:r>
                    </a:p>
                  </a:txBody>
                  <a:tcPr marL="68580" marR="68580" marT="34290" marB="34290" anchor="ctr"/>
                </a:tc>
                <a:extLst>
                  <a:ext uri="{0D108BD9-81ED-4DB2-BD59-A6C34878D82A}">
                    <a16:rowId xmlns:a16="http://schemas.microsoft.com/office/drawing/2014/main" val="3453703783"/>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8820000" y="5635763"/>
            <a:ext cx="324000" cy="324000"/>
          </a:xfrm>
          <a:solidFill>
            <a:schemeClr val="tx1">
              <a:lumMod val="95000"/>
              <a:lumOff val="5000"/>
            </a:schemeClr>
          </a:solidFill>
        </p:spPr>
        <p:txBody>
          <a:bodyPr/>
          <a:lstStyle/>
          <a:p>
            <a:fld id="{19B51A1E-902D-48AF-9020-955120F399B6}" type="slidenum">
              <a:rPr lang="en-US" smtClean="0"/>
              <a:pPr/>
              <a:t>17</a:t>
            </a:fld>
            <a:endParaRPr lang="en-US" dirty="0"/>
          </a:p>
        </p:txBody>
      </p:sp>
      <p:sp>
        <p:nvSpPr>
          <p:cNvPr id="8" name="Title 1">
            <a:extLst>
              <a:ext uri="{FF2B5EF4-FFF2-40B4-BE49-F238E27FC236}">
                <a16:creationId xmlns:a16="http://schemas.microsoft.com/office/drawing/2014/main" id="{5363C2B1-18E8-41AF-80D1-8F64E254F62B}"/>
              </a:ext>
            </a:extLst>
          </p:cNvPr>
          <p:cNvSpPr txBox="1">
            <a:spLocks/>
          </p:cNvSpPr>
          <p:nvPr/>
        </p:nvSpPr>
        <p:spPr>
          <a:xfrm>
            <a:off x="377641" y="310605"/>
            <a:ext cx="8370529" cy="36261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IN" sz="2400" dirty="0">
                <a:latin typeface="+mn-lt"/>
              </a:rPr>
              <a:t>Budgeting &amp; Timeline	</a:t>
            </a:r>
          </a:p>
        </p:txBody>
      </p:sp>
      <p:sp>
        <p:nvSpPr>
          <p:cNvPr id="9" name="Subtitle 2">
            <a:extLst>
              <a:ext uri="{FF2B5EF4-FFF2-40B4-BE49-F238E27FC236}">
                <a16:creationId xmlns:a16="http://schemas.microsoft.com/office/drawing/2014/main" id="{D085EA0F-7258-4F4A-B0C6-DACFA6F6EB60}"/>
              </a:ext>
            </a:extLst>
          </p:cNvPr>
          <p:cNvSpPr txBox="1">
            <a:spLocks/>
          </p:cNvSpPr>
          <p:nvPr/>
        </p:nvSpPr>
        <p:spPr>
          <a:xfrm>
            <a:off x="377642" y="682342"/>
            <a:ext cx="8370529" cy="414732"/>
          </a:xfrm>
          <a:prstGeom prst="rect">
            <a:avLst/>
          </a:prstGeom>
        </p:spPr>
        <p:txBody>
          <a:bodyPr>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900" dirty="0"/>
              <a:t>Money and Time Matters</a:t>
            </a:r>
          </a:p>
        </p:txBody>
      </p:sp>
    </p:spTree>
    <p:extLst>
      <p:ext uri="{BB962C8B-B14F-4D97-AF65-F5344CB8AC3E}">
        <p14:creationId xmlns:p14="http://schemas.microsoft.com/office/powerpoint/2010/main" val="257542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A3C3F8-D6C9-4032-8BC6-3D5706F7C312}"/>
              </a:ext>
            </a:extLst>
          </p:cNvPr>
          <p:cNvSpPr>
            <a:spLocks noGrp="1"/>
          </p:cNvSpPr>
          <p:nvPr>
            <p:ph type="ctrTitle"/>
          </p:nvPr>
        </p:nvSpPr>
        <p:spPr>
          <a:xfrm>
            <a:off x="1143000" y="3011117"/>
            <a:ext cx="4963538" cy="1355750"/>
          </a:xfrm>
        </p:spPr>
        <p:txBody>
          <a:bodyPr vert="horz" lIns="91440" tIns="45720" rIns="91440" bIns="45720" rtlCol="0" anchor="b">
            <a:normAutofit/>
          </a:bodyPr>
          <a:lstStyle/>
          <a:p>
            <a:r>
              <a:rPr lang="en-US" sz="4300" kern="1200" dirty="0">
                <a:solidFill>
                  <a:schemeClr val="tx1"/>
                </a:solidFill>
                <a:latin typeface="+mj-lt"/>
                <a:ea typeface="+mj-ea"/>
                <a:cs typeface="+mj-cs"/>
              </a:rPr>
              <a:t>Estimated Profit	</a:t>
            </a:r>
          </a:p>
        </p:txBody>
      </p:sp>
      <p:sp>
        <p:nvSpPr>
          <p:cNvPr id="6" name="Subtitle 5">
            <a:extLst>
              <a:ext uri="{FF2B5EF4-FFF2-40B4-BE49-F238E27FC236}">
                <a16:creationId xmlns:a16="http://schemas.microsoft.com/office/drawing/2014/main" id="{02CAA029-D4AB-423B-B0E9-9EE821635317}"/>
              </a:ext>
            </a:extLst>
          </p:cNvPr>
          <p:cNvSpPr>
            <a:spLocks noGrp="1"/>
          </p:cNvSpPr>
          <p:nvPr>
            <p:ph type="subTitle" idx="1"/>
          </p:nvPr>
        </p:nvSpPr>
        <p:spPr>
          <a:xfrm>
            <a:off x="6240948" y="3020560"/>
            <a:ext cx="2873585" cy="911117"/>
          </a:xfrm>
        </p:spPr>
        <p:txBody>
          <a:bodyPr vert="horz" lIns="91440" tIns="45720" rIns="91440" bIns="45720" rtlCol="0">
            <a:noAutofit/>
          </a:bodyPr>
          <a:lstStyle/>
          <a:p>
            <a:r>
              <a:rPr lang="en-US" sz="4200" b="1" dirty="0"/>
              <a:t>$980.00</a:t>
            </a:r>
            <a:endParaRPr lang="en-US" sz="4200" b="1" kern="1200" dirty="0">
              <a:solidFill>
                <a:schemeClr val="tx1"/>
              </a:solidFill>
              <a:latin typeface="+mn-lt"/>
              <a:ea typeface="+mn-ea"/>
              <a:cs typeface="+mn-cs"/>
            </a:endParaRPr>
          </a:p>
        </p:txBody>
      </p:sp>
      <p:sp>
        <p:nvSpPr>
          <p:cNvPr id="9" name="Freeform 7">
            <a:extLst>
              <a:ext uri="{FF2B5EF4-FFF2-40B4-BE49-F238E27FC236}">
                <a16:creationId xmlns:a16="http://schemas.microsoft.com/office/drawing/2014/main" id="{CFBF90D9-C1F7-4955-9090-C041354A8CF0}"/>
              </a:ext>
            </a:extLst>
          </p:cNvPr>
          <p:cNvSpPr>
            <a:spLocks/>
          </p:cNvSpPr>
          <p:nvPr/>
        </p:nvSpPr>
        <p:spPr bwMode="auto">
          <a:xfrm>
            <a:off x="5996788" y="689054"/>
            <a:ext cx="2389830" cy="2249253"/>
          </a:xfrm>
          <a:custGeom>
            <a:avLst/>
            <a:gdLst>
              <a:gd name="T0" fmla="*/ 236 w 320"/>
              <a:gd name="T1" fmla="*/ 278 h 319"/>
              <a:gd name="T2" fmla="*/ 42 w 320"/>
              <a:gd name="T3" fmla="*/ 235 h 319"/>
              <a:gd name="T4" fmla="*/ 85 w 320"/>
              <a:gd name="T5" fmla="*/ 41 h 319"/>
              <a:gd name="T6" fmla="*/ 278 w 320"/>
              <a:gd name="T7" fmla="*/ 84 h 319"/>
              <a:gd name="T8" fmla="*/ 236 w 320"/>
              <a:gd name="T9" fmla="*/ 278 h 319"/>
            </a:gdLst>
            <a:ahLst/>
            <a:cxnLst>
              <a:cxn ang="0">
                <a:pos x="T0" y="T1"/>
              </a:cxn>
              <a:cxn ang="0">
                <a:pos x="T2" y="T3"/>
              </a:cxn>
              <a:cxn ang="0">
                <a:pos x="T4" y="T5"/>
              </a:cxn>
              <a:cxn ang="0">
                <a:pos x="T6" y="T7"/>
              </a:cxn>
              <a:cxn ang="0">
                <a:pos x="T8" y="T9"/>
              </a:cxn>
            </a:cxnLst>
            <a:rect l="0" t="0" r="r" b="b"/>
            <a:pathLst>
              <a:path w="320" h="319">
                <a:moveTo>
                  <a:pt x="236" y="278"/>
                </a:moveTo>
                <a:cubicBezTo>
                  <a:pt x="170" y="319"/>
                  <a:pt x="84" y="300"/>
                  <a:pt x="42" y="235"/>
                </a:cubicBezTo>
                <a:cubicBezTo>
                  <a:pt x="0" y="170"/>
                  <a:pt x="19" y="83"/>
                  <a:pt x="85" y="41"/>
                </a:cubicBezTo>
                <a:cubicBezTo>
                  <a:pt x="150" y="0"/>
                  <a:pt x="237" y="19"/>
                  <a:pt x="278" y="84"/>
                </a:cubicBezTo>
                <a:cubicBezTo>
                  <a:pt x="320" y="149"/>
                  <a:pt x="301" y="236"/>
                  <a:pt x="236" y="278"/>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GB" sz="1350"/>
          </a:p>
        </p:txBody>
      </p:sp>
      <p:grpSp>
        <p:nvGrpSpPr>
          <p:cNvPr id="18" name="Group 17">
            <a:extLst>
              <a:ext uri="{FF2B5EF4-FFF2-40B4-BE49-F238E27FC236}">
                <a16:creationId xmlns:a16="http://schemas.microsoft.com/office/drawing/2014/main" id="{BD43D1B4-CE24-4D83-A68F-B7AAF3AF5700}"/>
              </a:ext>
            </a:extLst>
          </p:cNvPr>
          <p:cNvGrpSpPr/>
          <p:nvPr/>
        </p:nvGrpSpPr>
        <p:grpSpPr>
          <a:xfrm>
            <a:off x="6500000" y="1251752"/>
            <a:ext cx="1347859" cy="1123858"/>
            <a:chOff x="3944938" y="1092200"/>
            <a:chExt cx="327025" cy="276225"/>
          </a:xfrm>
          <a:solidFill>
            <a:schemeClr val="bg2"/>
          </a:solidFill>
        </p:grpSpPr>
        <p:sp>
          <p:nvSpPr>
            <p:cNvPr id="20" name="Freeform 24">
              <a:extLst>
                <a:ext uri="{FF2B5EF4-FFF2-40B4-BE49-F238E27FC236}">
                  <a16:creationId xmlns:a16="http://schemas.microsoft.com/office/drawing/2014/main" id="{08C2998A-8C5C-4397-A227-8B583FA7E6A9}"/>
                </a:ext>
              </a:extLst>
            </p:cNvPr>
            <p:cNvSpPr>
              <a:spLocks noEditPoints="1"/>
            </p:cNvSpPr>
            <p:nvPr/>
          </p:nvSpPr>
          <p:spPr bwMode="auto">
            <a:xfrm>
              <a:off x="3944938" y="1092200"/>
              <a:ext cx="220663" cy="276225"/>
            </a:xfrm>
            <a:custGeom>
              <a:avLst/>
              <a:gdLst>
                <a:gd name="T0" fmla="*/ 49 w 81"/>
                <a:gd name="T1" fmla="*/ 18 h 101"/>
                <a:gd name="T2" fmla="*/ 56 w 81"/>
                <a:gd name="T3" fmla="*/ 6 h 101"/>
                <a:gd name="T4" fmla="*/ 46 w 81"/>
                <a:gd name="T5" fmla="*/ 3 h 101"/>
                <a:gd name="T6" fmla="*/ 24 w 81"/>
                <a:gd name="T7" fmla="*/ 3 h 101"/>
                <a:gd name="T8" fmla="*/ 26 w 81"/>
                <a:gd name="T9" fmla="*/ 11 h 101"/>
                <a:gd name="T10" fmla="*/ 31 w 81"/>
                <a:gd name="T11" fmla="*/ 18 h 101"/>
                <a:gd name="T12" fmla="*/ 0 w 81"/>
                <a:gd name="T13" fmla="*/ 81 h 101"/>
                <a:gd name="T14" fmla="*/ 0 w 81"/>
                <a:gd name="T15" fmla="*/ 93 h 101"/>
                <a:gd name="T16" fmla="*/ 10 w 81"/>
                <a:gd name="T17" fmla="*/ 101 h 101"/>
                <a:gd name="T18" fmla="*/ 70 w 81"/>
                <a:gd name="T19" fmla="*/ 101 h 101"/>
                <a:gd name="T20" fmla="*/ 80 w 81"/>
                <a:gd name="T21" fmla="*/ 94 h 101"/>
                <a:gd name="T22" fmla="*/ 80 w 81"/>
                <a:gd name="T23" fmla="*/ 91 h 101"/>
                <a:gd name="T24" fmla="*/ 81 w 81"/>
                <a:gd name="T25" fmla="*/ 90 h 101"/>
                <a:gd name="T26" fmla="*/ 81 w 81"/>
                <a:gd name="T27" fmla="*/ 81 h 101"/>
                <a:gd name="T28" fmla="*/ 49 w 81"/>
                <a:gd name="T29" fmla="*/ 18 h 101"/>
                <a:gd name="T30" fmla="*/ 51 w 81"/>
                <a:gd name="T31" fmla="*/ 78 h 101"/>
                <a:gd name="T32" fmla="*/ 42 w 81"/>
                <a:gd name="T33" fmla="*/ 82 h 101"/>
                <a:gd name="T34" fmla="*/ 42 w 81"/>
                <a:gd name="T35" fmla="*/ 88 h 101"/>
                <a:gd name="T36" fmla="*/ 38 w 81"/>
                <a:gd name="T37" fmla="*/ 88 h 101"/>
                <a:gd name="T38" fmla="*/ 38 w 81"/>
                <a:gd name="T39" fmla="*/ 83 h 101"/>
                <a:gd name="T40" fmla="*/ 32 w 81"/>
                <a:gd name="T41" fmla="*/ 81 h 101"/>
                <a:gd name="T42" fmla="*/ 27 w 81"/>
                <a:gd name="T43" fmla="*/ 76 h 101"/>
                <a:gd name="T44" fmla="*/ 25 w 81"/>
                <a:gd name="T45" fmla="*/ 69 h 101"/>
                <a:gd name="T46" fmla="*/ 31 w 81"/>
                <a:gd name="T47" fmla="*/ 68 h 101"/>
                <a:gd name="T48" fmla="*/ 33 w 81"/>
                <a:gd name="T49" fmla="*/ 75 h 101"/>
                <a:gd name="T50" fmla="*/ 38 w 81"/>
                <a:gd name="T51" fmla="*/ 78 h 101"/>
                <a:gd name="T52" fmla="*/ 38 w 81"/>
                <a:gd name="T53" fmla="*/ 60 h 101"/>
                <a:gd name="T54" fmla="*/ 31 w 81"/>
                <a:gd name="T55" fmla="*/ 58 h 101"/>
                <a:gd name="T56" fmla="*/ 27 w 81"/>
                <a:gd name="T57" fmla="*/ 54 h 101"/>
                <a:gd name="T58" fmla="*/ 26 w 81"/>
                <a:gd name="T59" fmla="*/ 48 h 101"/>
                <a:gd name="T60" fmla="*/ 30 w 81"/>
                <a:gd name="T61" fmla="*/ 38 h 101"/>
                <a:gd name="T62" fmla="*/ 38 w 81"/>
                <a:gd name="T63" fmla="*/ 35 h 101"/>
                <a:gd name="T64" fmla="*/ 38 w 81"/>
                <a:gd name="T65" fmla="*/ 32 h 101"/>
                <a:gd name="T66" fmla="*/ 42 w 81"/>
                <a:gd name="T67" fmla="*/ 32 h 101"/>
                <a:gd name="T68" fmla="*/ 42 w 81"/>
                <a:gd name="T69" fmla="*/ 35 h 101"/>
                <a:gd name="T70" fmla="*/ 49 w 81"/>
                <a:gd name="T71" fmla="*/ 38 h 101"/>
                <a:gd name="T72" fmla="*/ 54 w 81"/>
                <a:gd name="T73" fmla="*/ 46 h 101"/>
                <a:gd name="T74" fmla="*/ 48 w 81"/>
                <a:gd name="T75" fmla="*/ 47 h 101"/>
                <a:gd name="T76" fmla="*/ 46 w 81"/>
                <a:gd name="T77" fmla="*/ 42 h 101"/>
                <a:gd name="T78" fmla="*/ 42 w 81"/>
                <a:gd name="T79" fmla="*/ 40 h 101"/>
                <a:gd name="T80" fmla="*/ 42 w 81"/>
                <a:gd name="T81" fmla="*/ 56 h 101"/>
                <a:gd name="T82" fmla="*/ 47 w 81"/>
                <a:gd name="T83" fmla="*/ 57 h 101"/>
                <a:gd name="T84" fmla="*/ 51 w 81"/>
                <a:gd name="T85" fmla="*/ 60 h 101"/>
                <a:gd name="T86" fmla="*/ 54 w 81"/>
                <a:gd name="T87" fmla="*/ 64 h 101"/>
                <a:gd name="T88" fmla="*/ 55 w 81"/>
                <a:gd name="T89" fmla="*/ 69 h 101"/>
                <a:gd name="T90" fmla="*/ 51 w 81"/>
                <a:gd name="T91" fmla="*/ 7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101">
                  <a:moveTo>
                    <a:pt x="49" y="18"/>
                  </a:moveTo>
                  <a:cubicBezTo>
                    <a:pt x="50" y="14"/>
                    <a:pt x="52" y="9"/>
                    <a:pt x="56" y="6"/>
                  </a:cubicBezTo>
                  <a:cubicBezTo>
                    <a:pt x="61" y="2"/>
                    <a:pt x="52" y="2"/>
                    <a:pt x="46" y="3"/>
                  </a:cubicBezTo>
                  <a:cubicBezTo>
                    <a:pt x="40" y="4"/>
                    <a:pt x="27" y="0"/>
                    <a:pt x="24" y="3"/>
                  </a:cubicBezTo>
                  <a:cubicBezTo>
                    <a:pt x="21" y="5"/>
                    <a:pt x="22" y="9"/>
                    <a:pt x="26" y="11"/>
                  </a:cubicBezTo>
                  <a:cubicBezTo>
                    <a:pt x="28" y="12"/>
                    <a:pt x="30" y="16"/>
                    <a:pt x="31" y="18"/>
                  </a:cubicBezTo>
                  <a:cubicBezTo>
                    <a:pt x="13" y="25"/>
                    <a:pt x="0" y="51"/>
                    <a:pt x="0" y="81"/>
                  </a:cubicBezTo>
                  <a:cubicBezTo>
                    <a:pt x="0" y="85"/>
                    <a:pt x="0" y="89"/>
                    <a:pt x="0" y="93"/>
                  </a:cubicBezTo>
                  <a:cubicBezTo>
                    <a:pt x="1" y="96"/>
                    <a:pt x="4" y="101"/>
                    <a:pt x="10" y="101"/>
                  </a:cubicBezTo>
                  <a:cubicBezTo>
                    <a:pt x="18" y="101"/>
                    <a:pt x="70" y="101"/>
                    <a:pt x="70" y="101"/>
                  </a:cubicBezTo>
                  <a:cubicBezTo>
                    <a:pt x="70" y="101"/>
                    <a:pt x="78" y="101"/>
                    <a:pt x="80" y="94"/>
                  </a:cubicBezTo>
                  <a:cubicBezTo>
                    <a:pt x="80" y="93"/>
                    <a:pt x="80" y="92"/>
                    <a:pt x="80" y="91"/>
                  </a:cubicBezTo>
                  <a:cubicBezTo>
                    <a:pt x="80" y="91"/>
                    <a:pt x="80" y="91"/>
                    <a:pt x="81" y="90"/>
                  </a:cubicBezTo>
                  <a:cubicBezTo>
                    <a:pt x="81" y="87"/>
                    <a:pt x="81" y="84"/>
                    <a:pt x="81" y="81"/>
                  </a:cubicBezTo>
                  <a:cubicBezTo>
                    <a:pt x="81" y="51"/>
                    <a:pt x="67" y="25"/>
                    <a:pt x="49" y="18"/>
                  </a:cubicBezTo>
                  <a:close/>
                  <a:moveTo>
                    <a:pt x="51" y="78"/>
                  </a:moveTo>
                  <a:cubicBezTo>
                    <a:pt x="49" y="81"/>
                    <a:pt x="46" y="82"/>
                    <a:pt x="42" y="82"/>
                  </a:cubicBezTo>
                  <a:cubicBezTo>
                    <a:pt x="42" y="88"/>
                    <a:pt x="42" y="88"/>
                    <a:pt x="42" y="88"/>
                  </a:cubicBezTo>
                  <a:cubicBezTo>
                    <a:pt x="38" y="88"/>
                    <a:pt x="38" y="88"/>
                    <a:pt x="38" y="88"/>
                  </a:cubicBezTo>
                  <a:cubicBezTo>
                    <a:pt x="38" y="83"/>
                    <a:pt x="38" y="83"/>
                    <a:pt x="38" y="83"/>
                  </a:cubicBezTo>
                  <a:cubicBezTo>
                    <a:pt x="36" y="82"/>
                    <a:pt x="33" y="82"/>
                    <a:pt x="32" y="81"/>
                  </a:cubicBezTo>
                  <a:cubicBezTo>
                    <a:pt x="30" y="80"/>
                    <a:pt x="28" y="78"/>
                    <a:pt x="27" y="76"/>
                  </a:cubicBezTo>
                  <a:cubicBezTo>
                    <a:pt x="26" y="74"/>
                    <a:pt x="25" y="72"/>
                    <a:pt x="25" y="69"/>
                  </a:cubicBezTo>
                  <a:cubicBezTo>
                    <a:pt x="31" y="68"/>
                    <a:pt x="31" y="68"/>
                    <a:pt x="31" y="68"/>
                  </a:cubicBezTo>
                  <a:cubicBezTo>
                    <a:pt x="31" y="71"/>
                    <a:pt x="32" y="73"/>
                    <a:pt x="33" y="75"/>
                  </a:cubicBezTo>
                  <a:cubicBezTo>
                    <a:pt x="34" y="77"/>
                    <a:pt x="36" y="78"/>
                    <a:pt x="38" y="78"/>
                  </a:cubicBezTo>
                  <a:cubicBezTo>
                    <a:pt x="38" y="60"/>
                    <a:pt x="38" y="60"/>
                    <a:pt x="38" y="60"/>
                  </a:cubicBezTo>
                  <a:cubicBezTo>
                    <a:pt x="36" y="60"/>
                    <a:pt x="34" y="59"/>
                    <a:pt x="31" y="58"/>
                  </a:cubicBezTo>
                  <a:cubicBezTo>
                    <a:pt x="30" y="57"/>
                    <a:pt x="28" y="55"/>
                    <a:pt x="27" y="54"/>
                  </a:cubicBezTo>
                  <a:cubicBezTo>
                    <a:pt x="26" y="52"/>
                    <a:pt x="26" y="50"/>
                    <a:pt x="26" y="48"/>
                  </a:cubicBezTo>
                  <a:cubicBezTo>
                    <a:pt x="26" y="44"/>
                    <a:pt x="27" y="40"/>
                    <a:pt x="30" y="38"/>
                  </a:cubicBezTo>
                  <a:cubicBezTo>
                    <a:pt x="32" y="36"/>
                    <a:pt x="35" y="35"/>
                    <a:pt x="38" y="35"/>
                  </a:cubicBezTo>
                  <a:cubicBezTo>
                    <a:pt x="38" y="32"/>
                    <a:pt x="38" y="32"/>
                    <a:pt x="38" y="32"/>
                  </a:cubicBezTo>
                  <a:cubicBezTo>
                    <a:pt x="42" y="32"/>
                    <a:pt x="42" y="32"/>
                    <a:pt x="42" y="32"/>
                  </a:cubicBezTo>
                  <a:cubicBezTo>
                    <a:pt x="42" y="35"/>
                    <a:pt x="42" y="35"/>
                    <a:pt x="42" y="35"/>
                  </a:cubicBezTo>
                  <a:cubicBezTo>
                    <a:pt x="45" y="35"/>
                    <a:pt x="47" y="36"/>
                    <a:pt x="49" y="38"/>
                  </a:cubicBezTo>
                  <a:cubicBezTo>
                    <a:pt x="52" y="40"/>
                    <a:pt x="53" y="43"/>
                    <a:pt x="54" y="46"/>
                  </a:cubicBezTo>
                  <a:cubicBezTo>
                    <a:pt x="48" y="47"/>
                    <a:pt x="48" y="47"/>
                    <a:pt x="48" y="47"/>
                  </a:cubicBezTo>
                  <a:cubicBezTo>
                    <a:pt x="48" y="45"/>
                    <a:pt x="47" y="43"/>
                    <a:pt x="46" y="42"/>
                  </a:cubicBezTo>
                  <a:cubicBezTo>
                    <a:pt x="45" y="41"/>
                    <a:pt x="43" y="40"/>
                    <a:pt x="42" y="40"/>
                  </a:cubicBezTo>
                  <a:cubicBezTo>
                    <a:pt x="42" y="56"/>
                    <a:pt x="42" y="56"/>
                    <a:pt x="42" y="56"/>
                  </a:cubicBezTo>
                  <a:cubicBezTo>
                    <a:pt x="44" y="56"/>
                    <a:pt x="46" y="57"/>
                    <a:pt x="47" y="57"/>
                  </a:cubicBezTo>
                  <a:cubicBezTo>
                    <a:pt x="49" y="58"/>
                    <a:pt x="50" y="59"/>
                    <a:pt x="51" y="60"/>
                  </a:cubicBezTo>
                  <a:cubicBezTo>
                    <a:pt x="53" y="61"/>
                    <a:pt x="53" y="62"/>
                    <a:pt x="54" y="64"/>
                  </a:cubicBezTo>
                  <a:cubicBezTo>
                    <a:pt x="55" y="65"/>
                    <a:pt x="55" y="67"/>
                    <a:pt x="55" y="69"/>
                  </a:cubicBezTo>
                  <a:cubicBezTo>
                    <a:pt x="55" y="73"/>
                    <a:pt x="54" y="76"/>
                    <a:pt x="5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 name="Freeform 25">
              <a:extLst>
                <a:ext uri="{FF2B5EF4-FFF2-40B4-BE49-F238E27FC236}">
                  <a16:creationId xmlns:a16="http://schemas.microsoft.com/office/drawing/2014/main" id="{9EC2753C-D2B8-4DBD-A61B-7847745B8288}"/>
                </a:ext>
              </a:extLst>
            </p:cNvPr>
            <p:cNvSpPr>
              <a:spLocks/>
            </p:cNvSpPr>
            <p:nvPr/>
          </p:nvSpPr>
          <p:spPr bwMode="auto">
            <a:xfrm>
              <a:off x="4059238" y="1258888"/>
              <a:ext cx="19050" cy="46038"/>
            </a:xfrm>
            <a:custGeom>
              <a:avLst/>
              <a:gdLst>
                <a:gd name="T0" fmla="*/ 0 w 7"/>
                <a:gd name="T1" fmla="*/ 0 h 17"/>
                <a:gd name="T2" fmla="*/ 0 w 7"/>
                <a:gd name="T3" fmla="*/ 17 h 17"/>
                <a:gd name="T4" fmla="*/ 5 w 7"/>
                <a:gd name="T5" fmla="*/ 14 h 17"/>
                <a:gd name="T6" fmla="*/ 7 w 7"/>
                <a:gd name="T7" fmla="*/ 8 h 17"/>
                <a:gd name="T8" fmla="*/ 6 w 7"/>
                <a:gd name="T9" fmla="*/ 3 h 17"/>
                <a:gd name="T10" fmla="*/ 0 w 7"/>
                <a:gd name="T11" fmla="*/ 0 h 17"/>
              </a:gdLst>
              <a:ahLst/>
              <a:cxnLst>
                <a:cxn ang="0">
                  <a:pos x="T0" y="T1"/>
                </a:cxn>
                <a:cxn ang="0">
                  <a:pos x="T2" y="T3"/>
                </a:cxn>
                <a:cxn ang="0">
                  <a:pos x="T4" y="T5"/>
                </a:cxn>
                <a:cxn ang="0">
                  <a:pos x="T6" y="T7"/>
                </a:cxn>
                <a:cxn ang="0">
                  <a:pos x="T8" y="T9"/>
                </a:cxn>
                <a:cxn ang="0">
                  <a:pos x="T10" y="T11"/>
                </a:cxn>
              </a:cxnLst>
              <a:rect l="0" t="0" r="r" b="b"/>
              <a:pathLst>
                <a:path w="7" h="17">
                  <a:moveTo>
                    <a:pt x="0" y="0"/>
                  </a:moveTo>
                  <a:cubicBezTo>
                    <a:pt x="0" y="17"/>
                    <a:pt x="0" y="17"/>
                    <a:pt x="0" y="17"/>
                  </a:cubicBezTo>
                  <a:cubicBezTo>
                    <a:pt x="2" y="17"/>
                    <a:pt x="4" y="16"/>
                    <a:pt x="5" y="14"/>
                  </a:cubicBezTo>
                  <a:cubicBezTo>
                    <a:pt x="6" y="12"/>
                    <a:pt x="7" y="10"/>
                    <a:pt x="7" y="8"/>
                  </a:cubicBezTo>
                  <a:cubicBezTo>
                    <a:pt x="7" y="6"/>
                    <a:pt x="7" y="5"/>
                    <a:pt x="6" y="3"/>
                  </a:cubicBezTo>
                  <a:cubicBezTo>
                    <a:pt x="5" y="2"/>
                    <a:pt x="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 name="Freeform 26">
              <a:extLst>
                <a:ext uri="{FF2B5EF4-FFF2-40B4-BE49-F238E27FC236}">
                  <a16:creationId xmlns:a16="http://schemas.microsoft.com/office/drawing/2014/main" id="{EEF35C51-7D04-4991-A682-376894FF659B}"/>
                </a:ext>
              </a:extLst>
            </p:cNvPr>
            <p:cNvSpPr>
              <a:spLocks/>
            </p:cNvSpPr>
            <p:nvPr/>
          </p:nvSpPr>
          <p:spPr bwMode="auto">
            <a:xfrm>
              <a:off x="4029075" y="1200150"/>
              <a:ext cx="19050" cy="41275"/>
            </a:xfrm>
            <a:custGeom>
              <a:avLst/>
              <a:gdLst>
                <a:gd name="T0" fmla="*/ 0 w 7"/>
                <a:gd name="T1" fmla="*/ 7 h 15"/>
                <a:gd name="T2" fmla="*/ 2 w 7"/>
                <a:gd name="T3" fmla="*/ 12 h 15"/>
                <a:gd name="T4" fmla="*/ 7 w 7"/>
                <a:gd name="T5" fmla="*/ 15 h 15"/>
                <a:gd name="T6" fmla="*/ 7 w 7"/>
                <a:gd name="T7" fmla="*/ 0 h 15"/>
                <a:gd name="T8" fmla="*/ 2 w 7"/>
                <a:gd name="T9" fmla="*/ 2 h 15"/>
                <a:gd name="T10" fmla="*/ 0 w 7"/>
                <a:gd name="T11" fmla="*/ 7 h 15"/>
              </a:gdLst>
              <a:ahLst/>
              <a:cxnLst>
                <a:cxn ang="0">
                  <a:pos x="T0" y="T1"/>
                </a:cxn>
                <a:cxn ang="0">
                  <a:pos x="T2" y="T3"/>
                </a:cxn>
                <a:cxn ang="0">
                  <a:pos x="T4" y="T5"/>
                </a:cxn>
                <a:cxn ang="0">
                  <a:pos x="T6" y="T7"/>
                </a:cxn>
                <a:cxn ang="0">
                  <a:pos x="T8" y="T9"/>
                </a:cxn>
                <a:cxn ang="0">
                  <a:pos x="T10" y="T11"/>
                </a:cxn>
              </a:cxnLst>
              <a:rect l="0" t="0" r="r" b="b"/>
              <a:pathLst>
                <a:path w="7" h="15">
                  <a:moveTo>
                    <a:pt x="0" y="7"/>
                  </a:moveTo>
                  <a:cubicBezTo>
                    <a:pt x="0" y="9"/>
                    <a:pt x="1" y="11"/>
                    <a:pt x="2" y="12"/>
                  </a:cubicBezTo>
                  <a:cubicBezTo>
                    <a:pt x="3" y="13"/>
                    <a:pt x="5" y="14"/>
                    <a:pt x="7" y="15"/>
                  </a:cubicBezTo>
                  <a:cubicBezTo>
                    <a:pt x="7" y="0"/>
                    <a:pt x="7" y="0"/>
                    <a:pt x="7" y="0"/>
                  </a:cubicBezTo>
                  <a:cubicBezTo>
                    <a:pt x="5" y="0"/>
                    <a:pt x="4" y="1"/>
                    <a:pt x="2" y="2"/>
                  </a:cubicBezTo>
                  <a:cubicBezTo>
                    <a:pt x="1" y="4"/>
                    <a:pt x="0"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 name="Freeform 27">
              <a:extLst>
                <a:ext uri="{FF2B5EF4-FFF2-40B4-BE49-F238E27FC236}">
                  <a16:creationId xmlns:a16="http://schemas.microsoft.com/office/drawing/2014/main" id="{C5430A08-F2CC-45B5-B0A3-C4CD4AA4823F}"/>
                </a:ext>
              </a:extLst>
            </p:cNvPr>
            <p:cNvSpPr>
              <a:spLocks/>
            </p:cNvSpPr>
            <p:nvPr/>
          </p:nvSpPr>
          <p:spPr bwMode="auto">
            <a:xfrm>
              <a:off x="4149725" y="1258888"/>
              <a:ext cx="122238" cy="84138"/>
            </a:xfrm>
            <a:custGeom>
              <a:avLst/>
              <a:gdLst>
                <a:gd name="T0" fmla="*/ 43 w 45"/>
                <a:gd name="T1" fmla="*/ 1 h 31"/>
                <a:gd name="T2" fmla="*/ 43 w 45"/>
                <a:gd name="T3" fmla="*/ 1 h 31"/>
                <a:gd name="T4" fmla="*/ 42 w 45"/>
                <a:gd name="T5" fmla="*/ 3 h 31"/>
                <a:gd name="T6" fmla="*/ 42 w 45"/>
                <a:gd name="T7" fmla="*/ 3 h 31"/>
                <a:gd name="T8" fmla="*/ 42 w 45"/>
                <a:gd name="T9" fmla="*/ 5 h 31"/>
                <a:gd name="T10" fmla="*/ 40 w 45"/>
                <a:gd name="T11" fmla="*/ 10 h 31"/>
                <a:gd name="T12" fmla="*/ 23 w 45"/>
                <a:gd name="T13" fmla="*/ 26 h 31"/>
                <a:gd name="T14" fmla="*/ 5 w 45"/>
                <a:gd name="T15" fmla="*/ 9 h 31"/>
                <a:gd name="T16" fmla="*/ 5 w 45"/>
                <a:gd name="T17" fmla="*/ 6 h 31"/>
                <a:gd name="T18" fmla="*/ 2 w 45"/>
                <a:gd name="T19" fmla="*/ 0 h 31"/>
                <a:gd name="T20" fmla="*/ 0 w 45"/>
                <a:gd name="T21" fmla="*/ 9 h 31"/>
                <a:gd name="T22" fmla="*/ 23 w 45"/>
                <a:gd name="T23" fmla="*/ 31 h 31"/>
                <a:gd name="T24" fmla="*/ 45 w 45"/>
                <a:gd name="T25" fmla="*/ 9 h 31"/>
                <a:gd name="T26" fmla="*/ 43 w 45"/>
                <a:gd name="T2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31">
                  <a:moveTo>
                    <a:pt x="43" y="1"/>
                  </a:moveTo>
                  <a:cubicBezTo>
                    <a:pt x="43" y="1"/>
                    <a:pt x="43" y="1"/>
                    <a:pt x="43" y="1"/>
                  </a:cubicBezTo>
                  <a:cubicBezTo>
                    <a:pt x="43" y="2"/>
                    <a:pt x="43" y="3"/>
                    <a:pt x="42" y="3"/>
                  </a:cubicBezTo>
                  <a:cubicBezTo>
                    <a:pt x="42" y="3"/>
                    <a:pt x="42" y="3"/>
                    <a:pt x="42" y="3"/>
                  </a:cubicBezTo>
                  <a:cubicBezTo>
                    <a:pt x="42" y="4"/>
                    <a:pt x="42" y="4"/>
                    <a:pt x="42" y="5"/>
                  </a:cubicBezTo>
                  <a:cubicBezTo>
                    <a:pt x="42" y="7"/>
                    <a:pt x="41" y="8"/>
                    <a:pt x="40" y="10"/>
                  </a:cubicBezTo>
                  <a:cubicBezTo>
                    <a:pt x="39" y="19"/>
                    <a:pt x="32" y="26"/>
                    <a:pt x="23" y="26"/>
                  </a:cubicBezTo>
                  <a:cubicBezTo>
                    <a:pt x="13" y="26"/>
                    <a:pt x="5" y="18"/>
                    <a:pt x="5" y="9"/>
                  </a:cubicBezTo>
                  <a:cubicBezTo>
                    <a:pt x="5" y="8"/>
                    <a:pt x="5" y="7"/>
                    <a:pt x="5" y="6"/>
                  </a:cubicBezTo>
                  <a:cubicBezTo>
                    <a:pt x="4" y="4"/>
                    <a:pt x="3" y="2"/>
                    <a:pt x="2" y="0"/>
                  </a:cubicBezTo>
                  <a:cubicBezTo>
                    <a:pt x="1" y="3"/>
                    <a:pt x="0" y="5"/>
                    <a:pt x="0" y="9"/>
                  </a:cubicBezTo>
                  <a:cubicBezTo>
                    <a:pt x="0" y="21"/>
                    <a:pt x="10" y="31"/>
                    <a:pt x="23" y="31"/>
                  </a:cubicBezTo>
                  <a:cubicBezTo>
                    <a:pt x="35" y="31"/>
                    <a:pt x="45" y="21"/>
                    <a:pt x="45" y="9"/>
                  </a:cubicBezTo>
                  <a:cubicBezTo>
                    <a:pt x="45" y="6"/>
                    <a:pt x="44" y="3"/>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 name="Freeform 28">
              <a:extLst>
                <a:ext uri="{FF2B5EF4-FFF2-40B4-BE49-F238E27FC236}">
                  <a16:creationId xmlns:a16="http://schemas.microsoft.com/office/drawing/2014/main" id="{F8C38DE4-6B3C-4705-87B4-4B30F1EB0C47}"/>
                </a:ext>
              </a:extLst>
            </p:cNvPr>
            <p:cNvSpPr>
              <a:spLocks/>
            </p:cNvSpPr>
            <p:nvPr/>
          </p:nvSpPr>
          <p:spPr bwMode="auto">
            <a:xfrm>
              <a:off x="4149725" y="1282700"/>
              <a:ext cx="122238" cy="85725"/>
            </a:xfrm>
            <a:custGeom>
              <a:avLst/>
              <a:gdLst>
                <a:gd name="T0" fmla="*/ 43 w 45"/>
                <a:gd name="T1" fmla="*/ 1 h 31"/>
                <a:gd name="T2" fmla="*/ 41 w 45"/>
                <a:gd name="T3" fmla="*/ 8 h 31"/>
                <a:gd name="T4" fmla="*/ 40 w 45"/>
                <a:gd name="T5" fmla="*/ 9 h 31"/>
                <a:gd name="T6" fmla="*/ 40 w 45"/>
                <a:gd name="T7" fmla="*/ 10 h 31"/>
                <a:gd name="T8" fmla="*/ 23 w 45"/>
                <a:gd name="T9" fmla="*/ 26 h 31"/>
                <a:gd name="T10" fmla="*/ 5 w 45"/>
                <a:gd name="T11" fmla="*/ 10 h 31"/>
                <a:gd name="T12" fmla="*/ 5 w 45"/>
                <a:gd name="T13" fmla="*/ 8 h 31"/>
                <a:gd name="T14" fmla="*/ 3 w 45"/>
                <a:gd name="T15" fmla="*/ 0 h 31"/>
                <a:gd name="T16" fmla="*/ 0 w 45"/>
                <a:gd name="T17" fmla="*/ 10 h 31"/>
                <a:gd name="T18" fmla="*/ 23 w 45"/>
                <a:gd name="T19" fmla="*/ 31 h 31"/>
                <a:gd name="T20" fmla="*/ 45 w 45"/>
                <a:gd name="T21" fmla="*/ 10 h 31"/>
                <a:gd name="T22" fmla="*/ 43 w 45"/>
                <a:gd name="T23"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1">
                  <a:moveTo>
                    <a:pt x="43" y="1"/>
                  </a:moveTo>
                  <a:cubicBezTo>
                    <a:pt x="43" y="3"/>
                    <a:pt x="42" y="6"/>
                    <a:pt x="41" y="8"/>
                  </a:cubicBezTo>
                  <a:cubicBezTo>
                    <a:pt x="41" y="8"/>
                    <a:pt x="40" y="9"/>
                    <a:pt x="40" y="9"/>
                  </a:cubicBezTo>
                  <a:cubicBezTo>
                    <a:pt x="40" y="9"/>
                    <a:pt x="40" y="9"/>
                    <a:pt x="40" y="10"/>
                  </a:cubicBezTo>
                  <a:cubicBezTo>
                    <a:pt x="40" y="19"/>
                    <a:pt x="32" y="26"/>
                    <a:pt x="23" y="26"/>
                  </a:cubicBezTo>
                  <a:cubicBezTo>
                    <a:pt x="13" y="26"/>
                    <a:pt x="5" y="19"/>
                    <a:pt x="5" y="10"/>
                  </a:cubicBezTo>
                  <a:cubicBezTo>
                    <a:pt x="5" y="9"/>
                    <a:pt x="5" y="8"/>
                    <a:pt x="5" y="8"/>
                  </a:cubicBezTo>
                  <a:cubicBezTo>
                    <a:pt x="4" y="6"/>
                    <a:pt x="3" y="3"/>
                    <a:pt x="3" y="0"/>
                  </a:cubicBezTo>
                  <a:cubicBezTo>
                    <a:pt x="1" y="3"/>
                    <a:pt x="0" y="6"/>
                    <a:pt x="0" y="10"/>
                  </a:cubicBezTo>
                  <a:cubicBezTo>
                    <a:pt x="0" y="21"/>
                    <a:pt x="10" y="31"/>
                    <a:pt x="23" y="31"/>
                  </a:cubicBezTo>
                  <a:cubicBezTo>
                    <a:pt x="35" y="31"/>
                    <a:pt x="45" y="21"/>
                    <a:pt x="45" y="10"/>
                  </a:cubicBezTo>
                  <a:cubicBezTo>
                    <a:pt x="45" y="7"/>
                    <a:pt x="44" y="4"/>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 name="Freeform 29">
              <a:extLst>
                <a:ext uri="{FF2B5EF4-FFF2-40B4-BE49-F238E27FC236}">
                  <a16:creationId xmlns:a16="http://schemas.microsoft.com/office/drawing/2014/main" id="{7201AF78-5725-4916-B3B5-8E432559199B}"/>
                </a:ext>
              </a:extLst>
            </p:cNvPr>
            <p:cNvSpPr>
              <a:spLocks noEditPoints="1"/>
            </p:cNvSpPr>
            <p:nvPr/>
          </p:nvSpPr>
          <p:spPr bwMode="auto">
            <a:xfrm>
              <a:off x="4149725" y="1192213"/>
              <a:ext cx="122238" cy="120650"/>
            </a:xfrm>
            <a:custGeom>
              <a:avLst/>
              <a:gdLst>
                <a:gd name="T0" fmla="*/ 23 w 45"/>
                <a:gd name="T1" fmla="*/ 0 h 44"/>
                <a:gd name="T2" fmla="*/ 0 w 45"/>
                <a:gd name="T3" fmla="*/ 22 h 44"/>
                <a:gd name="T4" fmla="*/ 23 w 45"/>
                <a:gd name="T5" fmla="*/ 44 h 44"/>
                <a:gd name="T6" fmla="*/ 45 w 45"/>
                <a:gd name="T7" fmla="*/ 22 h 44"/>
                <a:gd name="T8" fmla="*/ 23 w 45"/>
                <a:gd name="T9" fmla="*/ 0 h 44"/>
                <a:gd name="T10" fmla="*/ 23 w 45"/>
                <a:gd name="T11" fmla="*/ 40 h 44"/>
                <a:gd name="T12" fmla="*/ 5 w 45"/>
                <a:gd name="T13" fmla="*/ 22 h 44"/>
                <a:gd name="T14" fmla="*/ 23 w 45"/>
                <a:gd name="T15" fmla="*/ 5 h 44"/>
                <a:gd name="T16" fmla="*/ 40 w 45"/>
                <a:gd name="T17" fmla="*/ 22 h 44"/>
                <a:gd name="T18" fmla="*/ 23 w 45"/>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23" y="0"/>
                  </a:moveTo>
                  <a:cubicBezTo>
                    <a:pt x="10" y="0"/>
                    <a:pt x="0" y="10"/>
                    <a:pt x="0" y="22"/>
                  </a:cubicBezTo>
                  <a:cubicBezTo>
                    <a:pt x="0" y="35"/>
                    <a:pt x="10" y="44"/>
                    <a:pt x="23" y="44"/>
                  </a:cubicBezTo>
                  <a:cubicBezTo>
                    <a:pt x="35" y="44"/>
                    <a:pt x="45" y="35"/>
                    <a:pt x="45" y="22"/>
                  </a:cubicBezTo>
                  <a:cubicBezTo>
                    <a:pt x="45" y="10"/>
                    <a:pt x="35" y="0"/>
                    <a:pt x="23" y="0"/>
                  </a:cubicBezTo>
                  <a:close/>
                  <a:moveTo>
                    <a:pt x="23" y="40"/>
                  </a:moveTo>
                  <a:cubicBezTo>
                    <a:pt x="13" y="40"/>
                    <a:pt x="5" y="32"/>
                    <a:pt x="5" y="22"/>
                  </a:cubicBezTo>
                  <a:cubicBezTo>
                    <a:pt x="5" y="13"/>
                    <a:pt x="13" y="5"/>
                    <a:pt x="23" y="5"/>
                  </a:cubicBezTo>
                  <a:cubicBezTo>
                    <a:pt x="32" y="5"/>
                    <a:pt x="40" y="13"/>
                    <a:pt x="40" y="22"/>
                  </a:cubicBezTo>
                  <a:cubicBezTo>
                    <a:pt x="40" y="32"/>
                    <a:pt x="32" y="40"/>
                    <a:pt x="2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 name="Freeform 30">
              <a:extLst>
                <a:ext uri="{FF2B5EF4-FFF2-40B4-BE49-F238E27FC236}">
                  <a16:creationId xmlns:a16="http://schemas.microsoft.com/office/drawing/2014/main" id="{1FD8AD4B-BA94-4B8C-8C6B-49AA662B9CDF}"/>
                </a:ext>
              </a:extLst>
            </p:cNvPr>
            <p:cNvSpPr>
              <a:spLocks noEditPoints="1"/>
            </p:cNvSpPr>
            <p:nvPr/>
          </p:nvSpPr>
          <p:spPr bwMode="auto">
            <a:xfrm>
              <a:off x="4192588" y="1220788"/>
              <a:ext cx="38100" cy="69850"/>
            </a:xfrm>
            <a:custGeom>
              <a:avLst/>
              <a:gdLst>
                <a:gd name="T0" fmla="*/ 12 w 14"/>
                <a:gd name="T1" fmla="*/ 12 h 26"/>
                <a:gd name="T2" fmla="*/ 10 w 14"/>
                <a:gd name="T3" fmla="*/ 11 h 26"/>
                <a:gd name="T4" fmla="*/ 8 w 14"/>
                <a:gd name="T5" fmla="*/ 10 h 26"/>
                <a:gd name="T6" fmla="*/ 8 w 14"/>
                <a:gd name="T7" fmla="*/ 3 h 26"/>
                <a:gd name="T8" fmla="*/ 10 w 14"/>
                <a:gd name="T9" fmla="*/ 4 h 26"/>
                <a:gd name="T10" fmla="*/ 11 w 14"/>
                <a:gd name="T11" fmla="*/ 6 h 26"/>
                <a:gd name="T12" fmla="*/ 13 w 14"/>
                <a:gd name="T13" fmla="*/ 6 h 26"/>
                <a:gd name="T14" fmla="*/ 11 w 14"/>
                <a:gd name="T15" fmla="*/ 2 h 26"/>
                <a:gd name="T16" fmla="*/ 8 w 14"/>
                <a:gd name="T17" fmla="*/ 1 h 26"/>
                <a:gd name="T18" fmla="*/ 8 w 14"/>
                <a:gd name="T19" fmla="*/ 0 h 26"/>
                <a:gd name="T20" fmla="*/ 6 w 14"/>
                <a:gd name="T21" fmla="*/ 0 h 26"/>
                <a:gd name="T22" fmla="*/ 6 w 14"/>
                <a:gd name="T23" fmla="*/ 1 h 26"/>
                <a:gd name="T24" fmla="*/ 2 w 14"/>
                <a:gd name="T25" fmla="*/ 2 h 26"/>
                <a:gd name="T26" fmla="*/ 0 w 14"/>
                <a:gd name="T27" fmla="*/ 7 h 26"/>
                <a:gd name="T28" fmla="*/ 1 w 14"/>
                <a:gd name="T29" fmla="*/ 9 h 26"/>
                <a:gd name="T30" fmla="*/ 3 w 14"/>
                <a:gd name="T31" fmla="*/ 11 h 26"/>
                <a:gd name="T32" fmla="*/ 6 w 14"/>
                <a:gd name="T33" fmla="*/ 13 h 26"/>
                <a:gd name="T34" fmla="*/ 6 w 14"/>
                <a:gd name="T35" fmla="*/ 21 h 26"/>
                <a:gd name="T36" fmla="*/ 3 w 14"/>
                <a:gd name="T37" fmla="*/ 19 h 26"/>
                <a:gd name="T38" fmla="*/ 2 w 14"/>
                <a:gd name="T39" fmla="*/ 16 h 26"/>
                <a:gd name="T40" fmla="*/ 0 w 14"/>
                <a:gd name="T41" fmla="*/ 17 h 26"/>
                <a:gd name="T42" fmla="*/ 1 w 14"/>
                <a:gd name="T43" fmla="*/ 20 h 26"/>
                <a:gd name="T44" fmla="*/ 3 w 14"/>
                <a:gd name="T45" fmla="*/ 22 h 26"/>
                <a:gd name="T46" fmla="*/ 6 w 14"/>
                <a:gd name="T47" fmla="*/ 23 h 26"/>
                <a:gd name="T48" fmla="*/ 6 w 14"/>
                <a:gd name="T49" fmla="*/ 26 h 26"/>
                <a:gd name="T50" fmla="*/ 8 w 14"/>
                <a:gd name="T51" fmla="*/ 26 h 26"/>
                <a:gd name="T52" fmla="*/ 8 w 14"/>
                <a:gd name="T53" fmla="*/ 23 h 26"/>
                <a:gd name="T54" fmla="*/ 12 w 14"/>
                <a:gd name="T55" fmla="*/ 21 h 26"/>
                <a:gd name="T56" fmla="*/ 14 w 14"/>
                <a:gd name="T57" fmla="*/ 17 h 26"/>
                <a:gd name="T58" fmla="*/ 13 w 14"/>
                <a:gd name="T59" fmla="*/ 14 h 26"/>
                <a:gd name="T60" fmla="*/ 12 w 14"/>
                <a:gd name="T61" fmla="*/ 12 h 26"/>
                <a:gd name="T62" fmla="*/ 6 w 14"/>
                <a:gd name="T63" fmla="*/ 10 h 26"/>
                <a:gd name="T64" fmla="*/ 3 w 14"/>
                <a:gd name="T65" fmla="*/ 9 h 26"/>
                <a:gd name="T66" fmla="*/ 3 w 14"/>
                <a:gd name="T67" fmla="*/ 6 h 26"/>
                <a:gd name="T68" fmla="*/ 4 w 14"/>
                <a:gd name="T69" fmla="*/ 4 h 26"/>
                <a:gd name="T70" fmla="*/ 6 w 14"/>
                <a:gd name="T71" fmla="*/ 3 h 26"/>
                <a:gd name="T72" fmla="*/ 6 w 14"/>
                <a:gd name="T73" fmla="*/ 10 h 26"/>
                <a:gd name="T74" fmla="*/ 10 w 14"/>
                <a:gd name="T75" fmla="*/ 20 h 26"/>
                <a:gd name="T76" fmla="*/ 8 w 14"/>
                <a:gd name="T77" fmla="*/ 21 h 26"/>
                <a:gd name="T78" fmla="*/ 8 w 14"/>
                <a:gd name="T79" fmla="*/ 13 h 26"/>
                <a:gd name="T80" fmla="*/ 10 w 14"/>
                <a:gd name="T81" fmla="*/ 14 h 26"/>
                <a:gd name="T82" fmla="*/ 11 w 14"/>
                <a:gd name="T83" fmla="*/ 17 h 26"/>
                <a:gd name="T84" fmla="*/ 10 w 1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6">
                  <a:moveTo>
                    <a:pt x="12" y="12"/>
                  </a:moveTo>
                  <a:cubicBezTo>
                    <a:pt x="12" y="12"/>
                    <a:pt x="11" y="12"/>
                    <a:pt x="10" y="11"/>
                  </a:cubicBezTo>
                  <a:cubicBezTo>
                    <a:pt x="10" y="11"/>
                    <a:pt x="9" y="11"/>
                    <a:pt x="8" y="10"/>
                  </a:cubicBezTo>
                  <a:cubicBezTo>
                    <a:pt x="8" y="3"/>
                    <a:pt x="8" y="3"/>
                    <a:pt x="8" y="3"/>
                  </a:cubicBezTo>
                  <a:cubicBezTo>
                    <a:pt x="8" y="3"/>
                    <a:pt x="9" y="3"/>
                    <a:pt x="10" y="4"/>
                  </a:cubicBezTo>
                  <a:cubicBezTo>
                    <a:pt x="10" y="5"/>
                    <a:pt x="10" y="5"/>
                    <a:pt x="11" y="6"/>
                  </a:cubicBezTo>
                  <a:cubicBezTo>
                    <a:pt x="13" y="6"/>
                    <a:pt x="13" y="6"/>
                    <a:pt x="13" y="6"/>
                  </a:cubicBezTo>
                  <a:cubicBezTo>
                    <a:pt x="13" y="4"/>
                    <a:pt x="12" y="3"/>
                    <a:pt x="11" y="2"/>
                  </a:cubicBezTo>
                  <a:cubicBezTo>
                    <a:pt x="10" y="1"/>
                    <a:pt x="9" y="1"/>
                    <a:pt x="8" y="1"/>
                  </a:cubicBezTo>
                  <a:cubicBezTo>
                    <a:pt x="8" y="0"/>
                    <a:pt x="8" y="0"/>
                    <a:pt x="8" y="0"/>
                  </a:cubicBezTo>
                  <a:cubicBezTo>
                    <a:pt x="6" y="0"/>
                    <a:pt x="6" y="0"/>
                    <a:pt x="6" y="0"/>
                  </a:cubicBezTo>
                  <a:cubicBezTo>
                    <a:pt x="6" y="1"/>
                    <a:pt x="6" y="1"/>
                    <a:pt x="6" y="1"/>
                  </a:cubicBezTo>
                  <a:cubicBezTo>
                    <a:pt x="4" y="1"/>
                    <a:pt x="3" y="1"/>
                    <a:pt x="2" y="2"/>
                  </a:cubicBezTo>
                  <a:cubicBezTo>
                    <a:pt x="1" y="3"/>
                    <a:pt x="0" y="5"/>
                    <a:pt x="0" y="7"/>
                  </a:cubicBezTo>
                  <a:cubicBezTo>
                    <a:pt x="0" y="8"/>
                    <a:pt x="0" y="9"/>
                    <a:pt x="1" y="9"/>
                  </a:cubicBezTo>
                  <a:cubicBezTo>
                    <a:pt x="1" y="10"/>
                    <a:pt x="2" y="11"/>
                    <a:pt x="3" y="11"/>
                  </a:cubicBezTo>
                  <a:cubicBezTo>
                    <a:pt x="4" y="12"/>
                    <a:pt x="5" y="12"/>
                    <a:pt x="6" y="13"/>
                  </a:cubicBezTo>
                  <a:cubicBezTo>
                    <a:pt x="6" y="21"/>
                    <a:pt x="6" y="21"/>
                    <a:pt x="6" y="21"/>
                  </a:cubicBezTo>
                  <a:cubicBezTo>
                    <a:pt x="5" y="21"/>
                    <a:pt x="4" y="20"/>
                    <a:pt x="3" y="19"/>
                  </a:cubicBezTo>
                  <a:cubicBezTo>
                    <a:pt x="3" y="19"/>
                    <a:pt x="2" y="18"/>
                    <a:pt x="2" y="16"/>
                  </a:cubicBezTo>
                  <a:cubicBezTo>
                    <a:pt x="0" y="17"/>
                    <a:pt x="0" y="17"/>
                    <a:pt x="0" y="17"/>
                  </a:cubicBezTo>
                  <a:cubicBezTo>
                    <a:pt x="0" y="18"/>
                    <a:pt x="0" y="19"/>
                    <a:pt x="1" y="20"/>
                  </a:cubicBezTo>
                  <a:cubicBezTo>
                    <a:pt x="1" y="21"/>
                    <a:pt x="2" y="22"/>
                    <a:pt x="3" y="22"/>
                  </a:cubicBezTo>
                  <a:cubicBezTo>
                    <a:pt x="4" y="23"/>
                    <a:pt x="5" y="23"/>
                    <a:pt x="6" y="23"/>
                  </a:cubicBezTo>
                  <a:cubicBezTo>
                    <a:pt x="6" y="26"/>
                    <a:pt x="6" y="26"/>
                    <a:pt x="6" y="26"/>
                  </a:cubicBezTo>
                  <a:cubicBezTo>
                    <a:pt x="8" y="26"/>
                    <a:pt x="8" y="26"/>
                    <a:pt x="8" y="26"/>
                  </a:cubicBezTo>
                  <a:cubicBezTo>
                    <a:pt x="8" y="23"/>
                    <a:pt x="8" y="23"/>
                    <a:pt x="8" y="23"/>
                  </a:cubicBezTo>
                  <a:cubicBezTo>
                    <a:pt x="9" y="23"/>
                    <a:pt x="11" y="22"/>
                    <a:pt x="12" y="21"/>
                  </a:cubicBezTo>
                  <a:cubicBezTo>
                    <a:pt x="13" y="20"/>
                    <a:pt x="14" y="18"/>
                    <a:pt x="14" y="17"/>
                  </a:cubicBezTo>
                  <a:cubicBezTo>
                    <a:pt x="14" y="16"/>
                    <a:pt x="14" y="15"/>
                    <a:pt x="13" y="14"/>
                  </a:cubicBezTo>
                  <a:cubicBezTo>
                    <a:pt x="13" y="14"/>
                    <a:pt x="13" y="13"/>
                    <a:pt x="12" y="12"/>
                  </a:cubicBezTo>
                  <a:close/>
                  <a:moveTo>
                    <a:pt x="6" y="10"/>
                  </a:moveTo>
                  <a:cubicBezTo>
                    <a:pt x="5" y="10"/>
                    <a:pt x="4" y="9"/>
                    <a:pt x="3" y="9"/>
                  </a:cubicBezTo>
                  <a:cubicBezTo>
                    <a:pt x="3" y="8"/>
                    <a:pt x="3" y="7"/>
                    <a:pt x="3" y="6"/>
                  </a:cubicBezTo>
                  <a:cubicBezTo>
                    <a:pt x="3" y="6"/>
                    <a:pt x="3" y="5"/>
                    <a:pt x="4" y="4"/>
                  </a:cubicBezTo>
                  <a:cubicBezTo>
                    <a:pt x="4" y="3"/>
                    <a:pt x="5" y="3"/>
                    <a:pt x="6" y="3"/>
                  </a:cubicBezTo>
                  <a:lnTo>
                    <a:pt x="6" y="10"/>
                  </a:lnTo>
                  <a:close/>
                  <a:moveTo>
                    <a:pt x="10" y="20"/>
                  </a:moveTo>
                  <a:cubicBezTo>
                    <a:pt x="9" y="20"/>
                    <a:pt x="9" y="21"/>
                    <a:pt x="8" y="21"/>
                  </a:cubicBezTo>
                  <a:cubicBezTo>
                    <a:pt x="8" y="13"/>
                    <a:pt x="8" y="13"/>
                    <a:pt x="8" y="13"/>
                  </a:cubicBezTo>
                  <a:cubicBezTo>
                    <a:pt x="9" y="13"/>
                    <a:pt x="10" y="14"/>
                    <a:pt x="10" y="14"/>
                  </a:cubicBezTo>
                  <a:cubicBezTo>
                    <a:pt x="11" y="15"/>
                    <a:pt x="11" y="16"/>
                    <a:pt x="11" y="17"/>
                  </a:cubicBezTo>
                  <a:cubicBezTo>
                    <a:pt x="11" y="18"/>
                    <a:pt x="11" y="19"/>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Tree>
    <p:extLst>
      <p:ext uri="{BB962C8B-B14F-4D97-AF65-F5344CB8AC3E}">
        <p14:creationId xmlns:p14="http://schemas.microsoft.com/office/powerpoint/2010/main" val="83394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86735" y="1194634"/>
            <a:ext cx="8370529" cy="483487"/>
          </a:xfrm>
        </p:spPr>
        <p:txBody>
          <a:bodyPr>
            <a:noAutofit/>
          </a:bodyPr>
          <a:lstStyle/>
          <a:p>
            <a:r>
              <a:rPr lang="en-GB" b="1" dirty="0">
                <a:ea typeface="Roboto" pitchFamily="2" charset="0"/>
              </a:rPr>
              <a:t>Conclusion for Solution 1</a:t>
            </a:r>
            <a:br>
              <a:rPr lang="en-GB" b="1" dirty="0">
                <a:ea typeface="Roboto" pitchFamily="2" charset="0"/>
              </a:rPr>
            </a:br>
            <a:endParaRPr lang="en-GB" sz="3300" b="1" dirty="0">
              <a:ea typeface="Roboto" pitchFamily="2" charset="0"/>
            </a:endParaRPr>
          </a:p>
        </p:txBody>
      </p:sp>
      <p:grpSp>
        <p:nvGrpSpPr>
          <p:cNvPr id="21" name="Group 20">
            <a:extLst>
              <a:ext uri="{FF2B5EF4-FFF2-40B4-BE49-F238E27FC236}">
                <a16:creationId xmlns:a16="http://schemas.microsoft.com/office/drawing/2014/main" id="{B172985D-3372-424B-B3FA-466A9A0A8CE4}"/>
              </a:ext>
            </a:extLst>
          </p:cNvPr>
          <p:cNvGrpSpPr/>
          <p:nvPr/>
        </p:nvGrpSpPr>
        <p:grpSpPr>
          <a:xfrm>
            <a:off x="3046210" y="5317569"/>
            <a:ext cx="2338805" cy="464557"/>
            <a:chOff x="3046210" y="5634900"/>
            <a:chExt cx="2338805" cy="464557"/>
          </a:xfrm>
        </p:grpSpPr>
        <p:sp>
          <p:nvSpPr>
            <p:cNvPr id="4" name="Oval 10">
              <a:extLst>
                <a:ext uri="{FF2B5EF4-FFF2-40B4-BE49-F238E27FC236}">
                  <a16:creationId xmlns:a16="http://schemas.microsoft.com/office/drawing/2014/main" id="{050B9F9A-ACD9-43D0-BB30-E8AF17390C9D}"/>
                </a:ext>
              </a:extLst>
            </p:cNvPr>
            <p:cNvSpPr>
              <a:spLocks noChangeArrowheads="1"/>
            </p:cNvSpPr>
            <p:nvPr/>
          </p:nvSpPr>
          <p:spPr bwMode="auto">
            <a:xfrm>
              <a:off x="3046210" y="5634900"/>
              <a:ext cx="285138" cy="282782"/>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5" name="TextBox 4">
              <a:extLst>
                <a:ext uri="{FF2B5EF4-FFF2-40B4-BE49-F238E27FC236}">
                  <a16:creationId xmlns:a16="http://schemas.microsoft.com/office/drawing/2014/main" id="{7C5FEFE2-5AE4-4C75-8251-A6F5D7718C25}"/>
                </a:ext>
              </a:extLst>
            </p:cNvPr>
            <p:cNvSpPr txBox="1"/>
            <p:nvPr/>
          </p:nvSpPr>
          <p:spPr>
            <a:xfrm>
              <a:off x="3477202" y="5637792"/>
              <a:ext cx="1907813" cy="461665"/>
            </a:xfrm>
            <a:prstGeom prst="rect">
              <a:avLst/>
            </a:prstGeom>
            <a:noFill/>
          </p:spPr>
          <p:txBody>
            <a:bodyPr wrap="square" rtlCol="0">
              <a:spAutoFit/>
            </a:bodyPr>
            <a:lstStyle/>
            <a:p>
              <a:r>
                <a:rPr lang="en-GB" sz="1200" b="1" dirty="0">
                  <a:latin typeface="+mj-lt"/>
                  <a:ea typeface="Roboto" pitchFamily="2" charset="0"/>
                </a:rPr>
                <a:t>Meeting the Breakeven Point</a:t>
              </a:r>
            </a:p>
          </p:txBody>
        </p:sp>
      </p:grpSp>
      <p:grpSp>
        <p:nvGrpSpPr>
          <p:cNvPr id="20" name="Group 19">
            <a:extLst>
              <a:ext uri="{FF2B5EF4-FFF2-40B4-BE49-F238E27FC236}">
                <a16:creationId xmlns:a16="http://schemas.microsoft.com/office/drawing/2014/main" id="{FF2959C4-2222-474A-8F48-2F95FE373531}"/>
              </a:ext>
            </a:extLst>
          </p:cNvPr>
          <p:cNvGrpSpPr/>
          <p:nvPr/>
        </p:nvGrpSpPr>
        <p:grpSpPr>
          <a:xfrm>
            <a:off x="3046209" y="4836129"/>
            <a:ext cx="3724256" cy="282782"/>
            <a:chOff x="3046210" y="5124698"/>
            <a:chExt cx="3801943" cy="282782"/>
          </a:xfrm>
        </p:grpSpPr>
        <p:sp>
          <p:nvSpPr>
            <p:cNvPr id="8" name="Oval 5">
              <a:extLst>
                <a:ext uri="{FF2B5EF4-FFF2-40B4-BE49-F238E27FC236}">
                  <a16:creationId xmlns:a16="http://schemas.microsoft.com/office/drawing/2014/main" id="{AF7B7621-6B8F-4924-9E40-5EDB8442F665}"/>
                </a:ext>
              </a:extLst>
            </p:cNvPr>
            <p:cNvSpPr>
              <a:spLocks noChangeArrowheads="1"/>
            </p:cNvSpPr>
            <p:nvPr/>
          </p:nvSpPr>
          <p:spPr bwMode="auto">
            <a:xfrm>
              <a:off x="3046210" y="5124698"/>
              <a:ext cx="285138" cy="282782"/>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9" name="TextBox 8">
              <a:extLst>
                <a:ext uri="{FF2B5EF4-FFF2-40B4-BE49-F238E27FC236}">
                  <a16:creationId xmlns:a16="http://schemas.microsoft.com/office/drawing/2014/main" id="{283FB5B0-144D-485E-9218-4BBDA2DB46F7}"/>
                </a:ext>
              </a:extLst>
            </p:cNvPr>
            <p:cNvSpPr txBox="1"/>
            <p:nvPr/>
          </p:nvSpPr>
          <p:spPr>
            <a:xfrm>
              <a:off x="3458670" y="5127590"/>
              <a:ext cx="3389483" cy="276999"/>
            </a:xfrm>
            <a:prstGeom prst="rect">
              <a:avLst/>
            </a:prstGeom>
            <a:noFill/>
          </p:spPr>
          <p:txBody>
            <a:bodyPr wrap="square" rtlCol="0">
              <a:spAutoFit/>
            </a:bodyPr>
            <a:lstStyle/>
            <a:p>
              <a:r>
                <a:rPr lang="en-GB" sz="1200" b="1" dirty="0">
                  <a:latin typeface="+mj-lt"/>
                  <a:ea typeface="Roboto" pitchFamily="2" charset="0"/>
                </a:rPr>
                <a:t>Hiring new, young and fast paced staff</a:t>
              </a:r>
            </a:p>
          </p:txBody>
        </p:sp>
      </p:grpSp>
      <p:grpSp>
        <p:nvGrpSpPr>
          <p:cNvPr id="19" name="Group 18">
            <a:extLst>
              <a:ext uri="{FF2B5EF4-FFF2-40B4-BE49-F238E27FC236}">
                <a16:creationId xmlns:a16="http://schemas.microsoft.com/office/drawing/2014/main" id="{F45170E9-04D8-440A-9B5C-EF8DBA77D291}"/>
              </a:ext>
            </a:extLst>
          </p:cNvPr>
          <p:cNvGrpSpPr/>
          <p:nvPr/>
        </p:nvGrpSpPr>
        <p:grpSpPr>
          <a:xfrm>
            <a:off x="3026769" y="4315218"/>
            <a:ext cx="2469494" cy="322253"/>
            <a:chOff x="3026769" y="4591226"/>
            <a:chExt cx="2469494" cy="322253"/>
          </a:xfrm>
        </p:grpSpPr>
        <p:sp>
          <p:nvSpPr>
            <p:cNvPr id="11" name="Freeform 7">
              <a:extLst>
                <a:ext uri="{FF2B5EF4-FFF2-40B4-BE49-F238E27FC236}">
                  <a16:creationId xmlns:a16="http://schemas.microsoft.com/office/drawing/2014/main" id="{307D42C2-3161-4066-8E87-EFBB446C9350}"/>
                </a:ext>
              </a:extLst>
            </p:cNvPr>
            <p:cNvSpPr>
              <a:spLocks/>
            </p:cNvSpPr>
            <p:nvPr/>
          </p:nvSpPr>
          <p:spPr bwMode="auto">
            <a:xfrm>
              <a:off x="3026769" y="4591226"/>
              <a:ext cx="324020" cy="322253"/>
            </a:xfrm>
            <a:custGeom>
              <a:avLst/>
              <a:gdLst>
                <a:gd name="T0" fmla="*/ 236 w 320"/>
                <a:gd name="T1" fmla="*/ 278 h 319"/>
                <a:gd name="T2" fmla="*/ 42 w 320"/>
                <a:gd name="T3" fmla="*/ 235 h 319"/>
                <a:gd name="T4" fmla="*/ 85 w 320"/>
                <a:gd name="T5" fmla="*/ 41 h 319"/>
                <a:gd name="T6" fmla="*/ 278 w 320"/>
                <a:gd name="T7" fmla="*/ 84 h 319"/>
                <a:gd name="T8" fmla="*/ 236 w 320"/>
                <a:gd name="T9" fmla="*/ 278 h 319"/>
              </a:gdLst>
              <a:ahLst/>
              <a:cxnLst>
                <a:cxn ang="0">
                  <a:pos x="T0" y="T1"/>
                </a:cxn>
                <a:cxn ang="0">
                  <a:pos x="T2" y="T3"/>
                </a:cxn>
                <a:cxn ang="0">
                  <a:pos x="T4" y="T5"/>
                </a:cxn>
                <a:cxn ang="0">
                  <a:pos x="T6" y="T7"/>
                </a:cxn>
                <a:cxn ang="0">
                  <a:pos x="T8" y="T9"/>
                </a:cxn>
              </a:cxnLst>
              <a:rect l="0" t="0" r="r" b="b"/>
              <a:pathLst>
                <a:path w="320" h="319">
                  <a:moveTo>
                    <a:pt x="236" y="278"/>
                  </a:moveTo>
                  <a:cubicBezTo>
                    <a:pt x="170" y="319"/>
                    <a:pt x="84" y="300"/>
                    <a:pt x="42" y="235"/>
                  </a:cubicBezTo>
                  <a:cubicBezTo>
                    <a:pt x="0" y="170"/>
                    <a:pt x="19" y="83"/>
                    <a:pt x="85" y="41"/>
                  </a:cubicBezTo>
                  <a:cubicBezTo>
                    <a:pt x="150" y="0"/>
                    <a:pt x="237" y="19"/>
                    <a:pt x="278" y="84"/>
                  </a:cubicBezTo>
                  <a:cubicBezTo>
                    <a:pt x="320" y="149"/>
                    <a:pt x="301" y="236"/>
                    <a:pt x="236" y="278"/>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12" name="TextBox 11">
              <a:extLst>
                <a:ext uri="{FF2B5EF4-FFF2-40B4-BE49-F238E27FC236}">
                  <a16:creationId xmlns:a16="http://schemas.microsoft.com/office/drawing/2014/main" id="{7896D90A-6EDF-49D6-A170-E77D610AD9EF}"/>
                </a:ext>
              </a:extLst>
            </p:cNvPr>
            <p:cNvSpPr txBox="1"/>
            <p:nvPr/>
          </p:nvSpPr>
          <p:spPr>
            <a:xfrm>
              <a:off x="3486097" y="4613853"/>
              <a:ext cx="2010166" cy="276999"/>
            </a:xfrm>
            <a:prstGeom prst="rect">
              <a:avLst/>
            </a:prstGeom>
            <a:noFill/>
          </p:spPr>
          <p:txBody>
            <a:bodyPr wrap="square" rtlCol="0">
              <a:spAutoFit/>
            </a:bodyPr>
            <a:lstStyle/>
            <a:p>
              <a:r>
                <a:rPr lang="en-GB" sz="1200" b="1" dirty="0">
                  <a:latin typeface="+mj-lt"/>
                  <a:ea typeface="Roboto" pitchFamily="2" charset="0"/>
                </a:rPr>
                <a:t>Reducing the </a:t>
              </a:r>
              <a:r>
                <a:rPr lang="en-GB" sz="1200" b="1" dirty="0" err="1">
                  <a:latin typeface="+mj-lt"/>
                  <a:ea typeface="Roboto" pitchFamily="2" charset="0"/>
                </a:rPr>
                <a:t>labor</a:t>
              </a:r>
              <a:r>
                <a:rPr lang="en-GB" sz="1200" b="1" dirty="0">
                  <a:latin typeface="+mj-lt"/>
                  <a:ea typeface="Roboto" pitchFamily="2" charset="0"/>
                </a:rPr>
                <a:t> cost </a:t>
              </a:r>
            </a:p>
          </p:txBody>
        </p:sp>
      </p:grpSp>
      <p:grpSp>
        <p:nvGrpSpPr>
          <p:cNvPr id="2" name="Group 1">
            <a:extLst>
              <a:ext uri="{FF2B5EF4-FFF2-40B4-BE49-F238E27FC236}">
                <a16:creationId xmlns:a16="http://schemas.microsoft.com/office/drawing/2014/main" id="{7FACC70D-DC82-4E3E-981B-816CAE47C6B6}"/>
              </a:ext>
            </a:extLst>
          </p:cNvPr>
          <p:cNvGrpSpPr/>
          <p:nvPr/>
        </p:nvGrpSpPr>
        <p:grpSpPr>
          <a:xfrm>
            <a:off x="3026769" y="3794307"/>
            <a:ext cx="3666262" cy="322253"/>
            <a:chOff x="3026769" y="4139122"/>
            <a:chExt cx="3666262" cy="322253"/>
          </a:xfrm>
        </p:grpSpPr>
        <p:sp>
          <p:nvSpPr>
            <p:cNvPr id="13" name="Freeform 8">
              <a:extLst>
                <a:ext uri="{FF2B5EF4-FFF2-40B4-BE49-F238E27FC236}">
                  <a16:creationId xmlns:a16="http://schemas.microsoft.com/office/drawing/2014/main" id="{FB5DF044-E793-4EB9-B588-8BCE71EE4705}"/>
                </a:ext>
              </a:extLst>
            </p:cNvPr>
            <p:cNvSpPr>
              <a:spLocks/>
            </p:cNvSpPr>
            <p:nvPr/>
          </p:nvSpPr>
          <p:spPr bwMode="auto">
            <a:xfrm>
              <a:off x="3026769" y="4139122"/>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15" name="TextBox 14">
              <a:extLst>
                <a:ext uri="{FF2B5EF4-FFF2-40B4-BE49-F238E27FC236}">
                  <a16:creationId xmlns:a16="http://schemas.microsoft.com/office/drawing/2014/main" id="{852B7855-85A8-465C-B337-D34ABA3A93FA}"/>
                </a:ext>
              </a:extLst>
            </p:cNvPr>
            <p:cNvSpPr txBox="1"/>
            <p:nvPr/>
          </p:nvSpPr>
          <p:spPr>
            <a:xfrm>
              <a:off x="3486097" y="4161749"/>
              <a:ext cx="3206934" cy="276999"/>
            </a:xfrm>
            <a:prstGeom prst="rect">
              <a:avLst/>
            </a:prstGeom>
            <a:noFill/>
          </p:spPr>
          <p:txBody>
            <a:bodyPr wrap="square" rtlCol="0">
              <a:spAutoFit/>
            </a:bodyPr>
            <a:lstStyle/>
            <a:p>
              <a:r>
                <a:rPr lang="en-GB" sz="1200" b="1" dirty="0">
                  <a:latin typeface="+mj-lt"/>
                  <a:ea typeface="Roboto" pitchFamily="2" charset="0"/>
                </a:rPr>
                <a:t>Optimizing the pick-up process</a:t>
              </a:r>
            </a:p>
          </p:txBody>
        </p:sp>
      </p:grpSp>
      <p:grpSp>
        <p:nvGrpSpPr>
          <p:cNvPr id="18" name="Group 17">
            <a:extLst>
              <a:ext uri="{FF2B5EF4-FFF2-40B4-BE49-F238E27FC236}">
                <a16:creationId xmlns:a16="http://schemas.microsoft.com/office/drawing/2014/main" id="{240215BA-D73C-4366-BE75-90648AF442E3}"/>
              </a:ext>
            </a:extLst>
          </p:cNvPr>
          <p:cNvGrpSpPr/>
          <p:nvPr/>
        </p:nvGrpSpPr>
        <p:grpSpPr>
          <a:xfrm>
            <a:off x="3007328" y="3273396"/>
            <a:ext cx="3779552" cy="322253"/>
            <a:chOff x="3007328" y="3618836"/>
            <a:chExt cx="3779552" cy="322253"/>
          </a:xfrm>
        </p:grpSpPr>
        <p:sp>
          <p:nvSpPr>
            <p:cNvPr id="16" name="Freeform 8">
              <a:extLst>
                <a:ext uri="{FF2B5EF4-FFF2-40B4-BE49-F238E27FC236}">
                  <a16:creationId xmlns:a16="http://schemas.microsoft.com/office/drawing/2014/main" id="{3770B5D8-EA65-417E-BF94-604E9C45A589}"/>
                </a:ext>
              </a:extLst>
            </p:cNvPr>
            <p:cNvSpPr>
              <a:spLocks/>
            </p:cNvSpPr>
            <p:nvPr/>
          </p:nvSpPr>
          <p:spPr bwMode="auto">
            <a:xfrm>
              <a:off x="3007328" y="3618836"/>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4">
                <a:lumMod val="40000"/>
                <a:lumOff val="60000"/>
              </a:schemeClr>
            </a:solidFill>
            <a:ln>
              <a:noFill/>
            </a:ln>
          </p:spPr>
          <p:txBody>
            <a:bodyPr vert="horz" wrap="square" lIns="68580" tIns="34290" rIns="68580" bIns="34290" numCol="1" anchor="t" anchorCtr="0" compatLnSpc="1">
              <a:prstTxWarp prst="textNoShape">
                <a:avLst/>
              </a:prstTxWarp>
            </a:bodyPr>
            <a:lstStyle/>
            <a:p>
              <a:pPr algn="ctr"/>
              <a:endParaRPr lang="en-GB" sz="1350" dirty="0"/>
            </a:p>
          </p:txBody>
        </p:sp>
        <p:sp>
          <p:nvSpPr>
            <p:cNvPr id="17" name="TextBox 16">
              <a:extLst>
                <a:ext uri="{FF2B5EF4-FFF2-40B4-BE49-F238E27FC236}">
                  <a16:creationId xmlns:a16="http://schemas.microsoft.com/office/drawing/2014/main" id="{E06E7978-3C12-4699-9A2B-317CD78EC066}"/>
                </a:ext>
              </a:extLst>
            </p:cNvPr>
            <p:cNvSpPr txBox="1"/>
            <p:nvPr/>
          </p:nvSpPr>
          <p:spPr>
            <a:xfrm>
              <a:off x="3466656" y="3641463"/>
              <a:ext cx="3320224" cy="276999"/>
            </a:xfrm>
            <a:prstGeom prst="rect">
              <a:avLst/>
            </a:prstGeom>
            <a:noFill/>
          </p:spPr>
          <p:txBody>
            <a:bodyPr wrap="square" rtlCol="0">
              <a:spAutoFit/>
            </a:bodyPr>
            <a:lstStyle/>
            <a:p>
              <a:r>
                <a:rPr lang="en-GB" sz="1200" b="1" dirty="0">
                  <a:latin typeface="+mj-lt"/>
                  <a:ea typeface="Roboto" pitchFamily="2" charset="0"/>
                </a:rPr>
                <a:t>Production Plant Restructured</a:t>
              </a:r>
            </a:p>
          </p:txBody>
        </p:sp>
      </p:grpSp>
      <p:pic>
        <p:nvPicPr>
          <p:cNvPr id="23" name="Picture Placeholder 3">
            <a:extLst>
              <a:ext uri="{FF2B5EF4-FFF2-40B4-BE49-F238E27FC236}">
                <a16:creationId xmlns:a16="http://schemas.microsoft.com/office/drawing/2014/main" id="{D3371ED1-E3AD-4DA6-9770-6B421652FA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82" r="64716"/>
          <a:stretch/>
        </p:blipFill>
        <p:spPr>
          <a:xfrm>
            <a:off x="627455" y="1840285"/>
            <a:ext cx="1389357" cy="1455738"/>
          </a:xfrm>
          <a:prstGeom prst="rect">
            <a:avLst/>
          </a:prstGeom>
        </p:spPr>
      </p:pic>
      <p:sp>
        <p:nvSpPr>
          <p:cNvPr id="26" name="TextBox 25">
            <a:extLst>
              <a:ext uri="{FF2B5EF4-FFF2-40B4-BE49-F238E27FC236}">
                <a16:creationId xmlns:a16="http://schemas.microsoft.com/office/drawing/2014/main" id="{B3349482-22F5-4A86-AF1E-95CD267E79E6}"/>
              </a:ext>
            </a:extLst>
          </p:cNvPr>
          <p:cNvSpPr txBox="1"/>
          <p:nvPr/>
        </p:nvSpPr>
        <p:spPr>
          <a:xfrm>
            <a:off x="2176039" y="2429279"/>
            <a:ext cx="4516992" cy="400110"/>
          </a:xfrm>
          <a:prstGeom prst="rect">
            <a:avLst/>
          </a:prstGeom>
          <a:noFill/>
        </p:spPr>
        <p:txBody>
          <a:bodyPr wrap="square" rtlCol="0">
            <a:spAutoFit/>
          </a:bodyPr>
          <a:lstStyle/>
          <a:p>
            <a:r>
              <a:rPr lang="en-GB" sz="2000" b="1" dirty="0">
                <a:latin typeface="+mj-lt"/>
                <a:ea typeface="Roboto" pitchFamily="2" charset="0"/>
              </a:rPr>
              <a:t>Project Task Accomplished</a:t>
            </a:r>
          </a:p>
        </p:txBody>
      </p:sp>
    </p:spTree>
    <p:extLst>
      <p:ext uri="{BB962C8B-B14F-4D97-AF65-F5344CB8AC3E}">
        <p14:creationId xmlns:p14="http://schemas.microsoft.com/office/powerpoint/2010/main" val="211032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E85B-B513-4FEA-97D0-047859E5AF58}"/>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343C6038-3C17-4FC3-9D09-A427B2162309}"/>
              </a:ext>
            </a:extLst>
          </p:cNvPr>
          <p:cNvSpPr>
            <a:spLocks noGrp="1"/>
          </p:cNvSpPr>
          <p:nvPr>
            <p:ph type="subTitle" idx="1"/>
          </p:nvPr>
        </p:nvSpPr>
        <p:spPr>
          <a:xfrm>
            <a:off x="357205" y="975319"/>
            <a:ext cx="8370529" cy="268865"/>
          </a:xfrm>
        </p:spPr>
        <p:txBody>
          <a:bodyPr/>
          <a:lstStyle/>
          <a:p>
            <a:r>
              <a:rPr lang="en-US" dirty="0"/>
              <a:t>What’s it all about &amp; Who are we</a:t>
            </a:r>
          </a:p>
        </p:txBody>
      </p:sp>
      <p:grpSp>
        <p:nvGrpSpPr>
          <p:cNvPr id="4" name="Group 3">
            <a:extLst>
              <a:ext uri="{FF2B5EF4-FFF2-40B4-BE49-F238E27FC236}">
                <a16:creationId xmlns:a16="http://schemas.microsoft.com/office/drawing/2014/main" id="{22E868C7-8D9D-4B7A-82D3-F3BB96F66637}"/>
              </a:ext>
            </a:extLst>
          </p:cNvPr>
          <p:cNvGrpSpPr/>
          <p:nvPr/>
        </p:nvGrpSpPr>
        <p:grpSpPr>
          <a:xfrm>
            <a:off x="6412964" y="1649233"/>
            <a:ext cx="2402450" cy="4965597"/>
            <a:chOff x="80318" y="4329852"/>
            <a:chExt cx="3335993" cy="6620798"/>
          </a:xfrm>
        </p:grpSpPr>
        <p:sp>
          <p:nvSpPr>
            <p:cNvPr id="5" name="TextBox 4">
              <a:extLst>
                <a:ext uri="{FF2B5EF4-FFF2-40B4-BE49-F238E27FC236}">
                  <a16:creationId xmlns:a16="http://schemas.microsoft.com/office/drawing/2014/main" id="{BDB8F338-7CA9-482C-86EE-82533EE0183E}"/>
                </a:ext>
              </a:extLst>
            </p:cNvPr>
            <p:cNvSpPr txBox="1"/>
            <p:nvPr/>
          </p:nvSpPr>
          <p:spPr>
            <a:xfrm>
              <a:off x="302738" y="4329852"/>
              <a:ext cx="2851594" cy="451405"/>
            </a:xfrm>
            <a:prstGeom prst="rect">
              <a:avLst/>
            </a:prstGeom>
            <a:noFill/>
          </p:spPr>
          <p:txBody>
            <a:bodyPr wrap="square" lIns="0" rtlCol="0" anchor="ctr">
              <a:spAutoFit/>
            </a:bodyPr>
            <a:lstStyle/>
            <a:p>
              <a:r>
                <a:rPr lang="en-US" altLang="ko-KR" sz="1600" b="1" dirty="0">
                  <a:solidFill>
                    <a:schemeClr val="tx1">
                      <a:lumMod val="75000"/>
                      <a:lumOff val="25000"/>
                    </a:schemeClr>
                  </a:solidFill>
                  <a:cs typeface="Arial" pitchFamily="34" charset="0"/>
                </a:rPr>
                <a:t>Who are we</a:t>
              </a:r>
              <a:endParaRPr lang="ko-KR" altLang="en-US" sz="16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8308E767-9D30-486B-B906-4E5D24F0A4E1}"/>
                </a:ext>
              </a:extLst>
            </p:cNvPr>
            <p:cNvSpPr txBox="1"/>
            <p:nvPr/>
          </p:nvSpPr>
          <p:spPr>
            <a:xfrm>
              <a:off x="80318" y="4672007"/>
              <a:ext cx="3335993" cy="6278643"/>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Tech Crusader Consultant is a team of dynamic, skilled people.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Our Project Manager has a track record of managing projects successfully ensuring implementation within the scope and timeline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Our Communication Specialist is specialized in elicitation and communication skills.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Young and Dynamic reporting analyst are technically skilled in documentation, critical for the success of any project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Our Program Manager has a special talent of task management and time management.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We are here to present the solution plan to tackle the crisis that CDL is currently facing</a:t>
              </a:r>
            </a:p>
          </p:txBody>
        </p:sp>
      </p:grpSp>
      <p:grpSp>
        <p:nvGrpSpPr>
          <p:cNvPr id="7" name="Group 6">
            <a:extLst>
              <a:ext uri="{FF2B5EF4-FFF2-40B4-BE49-F238E27FC236}">
                <a16:creationId xmlns:a16="http://schemas.microsoft.com/office/drawing/2014/main" id="{A47D6AB8-2FD8-4F23-ACCA-F6555C77DB21}"/>
              </a:ext>
            </a:extLst>
          </p:cNvPr>
          <p:cNvGrpSpPr/>
          <p:nvPr/>
        </p:nvGrpSpPr>
        <p:grpSpPr>
          <a:xfrm>
            <a:off x="504442" y="1660193"/>
            <a:ext cx="2498009" cy="3050977"/>
            <a:chOff x="302738" y="4458949"/>
            <a:chExt cx="2851594" cy="1741226"/>
          </a:xfrm>
        </p:grpSpPr>
        <p:sp>
          <p:nvSpPr>
            <p:cNvPr id="8" name="TextBox 7">
              <a:extLst>
                <a:ext uri="{FF2B5EF4-FFF2-40B4-BE49-F238E27FC236}">
                  <a16:creationId xmlns:a16="http://schemas.microsoft.com/office/drawing/2014/main" id="{3DE65A7D-0EBA-455B-AF34-EF34466EE7BB}"/>
                </a:ext>
              </a:extLst>
            </p:cNvPr>
            <p:cNvSpPr txBox="1"/>
            <p:nvPr/>
          </p:nvSpPr>
          <p:spPr>
            <a:xfrm>
              <a:off x="302738" y="4458949"/>
              <a:ext cx="2851594" cy="193216"/>
            </a:xfrm>
            <a:prstGeom prst="rect">
              <a:avLst/>
            </a:prstGeom>
            <a:noFill/>
          </p:spPr>
          <p:txBody>
            <a:bodyPr wrap="square" lIns="0" rtlCol="0" anchor="ctr">
              <a:spAutoFit/>
            </a:bodyPr>
            <a:lstStyle/>
            <a:p>
              <a:r>
                <a:rPr lang="en-US" altLang="ko-KR" sz="1600" b="1" dirty="0">
                  <a:solidFill>
                    <a:schemeClr val="tx1">
                      <a:lumMod val="75000"/>
                      <a:lumOff val="25000"/>
                    </a:schemeClr>
                  </a:solidFill>
                  <a:cs typeface="Arial" pitchFamily="34" charset="0"/>
                </a:rPr>
                <a:t>Problem Introduction</a:t>
              </a:r>
              <a:endParaRPr lang="ko-KR" altLang="en-US" sz="16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D70B3EE6-E1C9-49C9-BA9F-C364ADEA02B3}"/>
                </a:ext>
              </a:extLst>
            </p:cNvPr>
            <p:cNvSpPr txBox="1"/>
            <p:nvPr/>
          </p:nvSpPr>
          <p:spPr>
            <a:xfrm>
              <a:off x="302738" y="4672007"/>
              <a:ext cx="2851594" cy="1528168"/>
            </a:xfrm>
            <a:prstGeom prst="rect">
              <a:avLst/>
            </a:prstGeom>
            <a:noFill/>
          </p:spPr>
          <p:txBody>
            <a:bodyPr wrap="square" lIns="0" rtlCol="0">
              <a:spAutoFit/>
            </a:bodyPr>
            <a:lstStyle/>
            <a:p>
              <a:pPr marL="128588" indent="-128588">
                <a:buFont typeface="Arial" panose="020B0604020202020204" pitchFamily="34" charset="0"/>
                <a:buChar char="•"/>
              </a:pPr>
              <a:r>
                <a:rPr lang="en-US" altLang="ko-KR" sz="1200" dirty="0">
                  <a:solidFill>
                    <a:schemeClr val="tx1">
                      <a:lumMod val="75000"/>
                      <a:lumOff val="25000"/>
                    </a:schemeClr>
                  </a:solidFill>
                  <a:cs typeface="Arial" pitchFamily="34" charset="0"/>
                </a:rPr>
                <a:t>Production cost exceeds the revenue generated through sale</a:t>
              </a:r>
            </a:p>
            <a:p>
              <a:pPr marL="128588" indent="-128588">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pPr marL="128588" indent="-128588">
                <a:buFont typeface="Arial" panose="020B0604020202020204" pitchFamily="34" charset="0"/>
                <a:buChar char="•"/>
              </a:pPr>
              <a:r>
                <a:rPr lang="en-US" altLang="ko-KR" sz="1200" dirty="0">
                  <a:solidFill>
                    <a:schemeClr val="tx1">
                      <a:lumMod val="75000"/>
                      <a:lumOff val="25000"/>
                    </a:schemeClr>
                  </a:solidFill>
                  <a:cs typeface="Arial" pitchFamily="34" charset="0"/>
                </a:rPr>
                <a:t>Unstructured pay wage</a:t>
              </a:r>
            </a:p>
            <a:p>
              <a:pPr marL="128588" indent="-128588">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pPr marL="128588" indent="-128588">
                <a:buFont typeface="Arial" panose="020B0604020202020204" pitchFamily="34" charset="0"/>
                <a:buChar char="•"/>
              </a:pPr>
              <a:r>
                <a:rPr lang="en-US" altLang="ko-KR" sz="1200" dirty="0">
                  <a:solidFill>
                    <a:schemeClr val="tx1">
                      <a:lumMod val="75000"/>
                      <a:lumOff val="25000"/>
                    </a:schemeClr>
                  </a:solidFill>
                  <a:cs typeface="Arial" pitchFamily="34" charset="0"/>
                </a:rPr>
                <a:t>Process with plenty of bottleneck</a:t>
              </a:r>
            </a:p>
            <a:p>
              <a:pPr marL="128588" indent="-128588">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pPr marL="128588" indent="-128588">
                <a:buFont typeface="Arial" panose="020B0604020202020204" pitchFamily="34" charset="0"/>
                <a:buChar char="•"/>
              </a:pPr>
              <a:r>
                <a:rPr lang="en-US" altLang="ko-KR" sz="1200" dirty="0">
                  <a:solidFill>
                    <a:schemeClr val="tx1">
                      <a:lumMod val="75000"/>
                      <a:lumOff val="25000"/>
                    </a:schemeClr>
                  </a:solidFill>
                  <a:cs typeface="Arial" pitchFamily="34" charset="0"/>
                </a:rPr>
                <a:t>Losing Revenue</a:t>
              </a:r>
            </a:p>
            <a:p>
              <a:pPr marL="128588" indent="-128588">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pPr marL="128588" indent="-128588">
                <a:buFont typeface="Arial" panose="020B0604020202020204" pitchFamily="34" charset="0"/>
                <a:buChar char="•"/>
              </a:pPr>
              <a:r>
                <a:rPr lang="en-US" altLang="ko-KR" sz="1200" dirty="0">
                  <a:solidFill>
                    <a:schemeClr val="tx1">
                      <a:lumMod val="75000"/>
                      <a:lumOff val="25000"/>
                    </a:schemeClr>
                  </a:solidFill>
                  <a:cs typeface="Arial" pitchFamily="34" charset="0"/>
                </a:rPr>
                <a:t>High failure rate in some process</a:t>
              </a:r>
            </a:p>
            <a:p>
              <a:pPr marL="128588" indent="-128588">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pPr marL="128588" indent="-128588">
                <a:buFont typeface="Arial" panose="020B0604020202020204" pitchFamily="34" charset="0"/>
                <a:buChar char="•"/>
              </a:pPr>
              <a:r>
                <a:rPr lang="en-US" altLang="ko-KR" sz="1200" dirty="0">
                  <a:solidFill>
                    <a:schemeClr val="tx1">
                      <a:lumMod val="75000"/>
                      <a:lumOff val="25000"/>
                    </a:schemeClr>
                  </a:solidFill>
                  <a:cs typeface="Arial" pitchFamily="34" charset="0"/>
                </a:rPr>
                <a:t>Health and Safety concern for production plant staff</a:t>
              </a:r>
            </a:p>
            <a:p>
              <a:pPr marL="128588" indent="-128588">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grpSp>
      <p:cxnSp>
        <p:nvCxnSpPr>
          <p:cNvPr id="10" name="Elbow Connector 10">
            <a:extLst>
              <a:ext uri="{FF2B5EF4-FFF2-40B4-BE49-F238E27FC236}">
                <a16:creationId xmlns:a16="http://schemas.microsoft.com/office/drawing/2014/main" id="{F93A30BB-A0C7-47B6-B5F5-AF820F113587}"/>
              </a:ext>
            </a:extLst>
          </p:cNvPr>
          <p:cNvCxnSpPr>
            <a:cxnSpLocks/>
          </p:cNvCxnSpPr>
          <p:nvPr/>
        </p:nvCxnSpPr>
        <p:spPr>
          <a:xfrm flipV="1">
            <a:off x="5019473" y="2302279"/>
            <a:ext cx="1335124" cy="999047"/>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Elbow Connector 124">
            <a:extLst>
              <a:ext uri="{FF2B5EF4-FFF2-40B4-BE49-F238E27FC236}">
                <a16:creationId xmlns:a16="http://schemas.microsoft.com/office/drawing/2014/main" id="{686D8EE7-E6D8-4146-8243-2FA066FD0F91}"/>
              </a:ext>
            </a:extLst>
          </p:cNvPr>
          <p:cNvCxnSpPr>
            <a:cxnSpLocks/>
          </p:cNvCxnSpPr>
          <p:nvPr/>
        </p:nvCxnSpPr>
        <p:spPr>
          <a:xfrm rot="10800000">
            <a:off x="5279690" y="4132032"/>
            <a:ext cx="999512" cy="569229"/>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Elbow Connector 132">
            <a:extLst>
              <a:ext uri="{FF2B5EF4-FFF2-40B4-BE49-F238E27FC236}">
                <a16:creationId xmlns:a16="http://schemas.microsoft.com/office/drawing/2014/main" id="{F53C69BD-BA4E-46BE-A3C2-F4D761B76D7B}"/>
              </a:ext>
            </a:extLst>
          </p:cNvPr>
          <p:cNvCxnSpPr>
            <a:cxnSpLocks/>
            <a:endCxn id="18" idx="43"/>
          </p:cNvCxnSpPr>
          <p:nvPr/>
        </p:nvCxnSpPr>
        <p:spPr>
          <a:xfrm>
            <a:off x="2840342" y="3934572"/>
            <a:ext cx="584888" cy="246539"/>
          </a:xfrm>
          <a:prstGeom prst="bentConnector3">
            <a:avLst>
              <a:gd name="adj1" fmla="val 272693"/>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Elbow Connector 138">
            <a:extLst>
              <a:ext uri="{FF2B5EF4-FFF2-40B4-BE49-F238E27FC236}">
                <a16:creationId xmlns:a16="http://schemas.microsoft.com/office/drawing/2014/main" id="{860875A0-B760-4602-8998-F7A0897FC7B1}"/>
              </a:ext>
            </a:extLst>
          </p:cNvPr>
          <p:cNvCxnSpPr>
            <a:cxnSpLocks/>
          </p:cNvCxnSpPr>
          <p:nvPr/>
        </p:nvCxnSpPr>
        <p:spPr>
          <a:xfrm>
            <a:off x="2790684" y="2346143"/>
            <a:ext cx="862966" cy="202509"/>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그룹 3">
            <a:extLst>
              <a:ext uri="{FF2B5EF4-FFF2-40B4-BE49-F238E27FC236}">
                <a16:creationId xmlns:a16="http://schemas.microsoft.com/office/drawing/2014/main" id="{B44E9C72-C93C-47EA-8D26-BA6623BB06C5}"/>
              </a:ext>
            </a:extLst>
          </p:cNvPr>
          <p:cNvGrpSpPr/>
          <p:nvPr/>
        </p:nvGrpSpPr>
        <p:grpSpPr>
          <a:xfrm>
            <a:off x="3266011" y="2560683"/>
            <a:ext cx="2889224" cy="2451629"/>
            <a:chOff x="4708647" y="2271244"/>
            <a:chExt cx="3462733" cy="2938275"/>
          </a:xfrm>
        </p:grpSpPr>
        <p:sp>
          <p:nvSpPr>
            <p:cNvPr id="15" name="자유형: 도형 112">
              <a:extLst>
                <a:ext uri="{FF2B5EF4-FFF2-40B4-BE49-F238E27FC236}">
                  <a16:creationId xmlns:a16="http://schemas.microsoft.com/office/drawing/2014/main" id="{5A9FCEF4-11C8-4CE6-8598-DBB1769D33F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16" name="자유형: 도형 113">
              <a:extLst>
                <a:ext uri="{FF2B5EF4-FFF2-40B4-BE49-F238E27FC236}">
                  <a16:creationId xmlns:a16="http://schemas.microsoft.com/office/drawing/2014/main" id="{AEB09D56-86AA-47FB-AEA5-7B9A15EAD9C4}"/>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17" name="자유형: 도형 114">
              <a:extLst>
                <a:ext uri="{FF2B5EF4-FFF2-40B4-BE49-F238E27FC236}">
                  <a16:creationId xmlns:a16="http://schemas.microsoft.com/office/drawing/2014/main" id="{A406FB37-2C03-4727-8178-C5019A975315}"/>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18" name="자유형: 도형 116">
              <a:extLst>
                <a:ext uri="{FF2B5EF4-FFF2-40B4-BE49-F238E27FC236}">
                  <a16:creationId xmlns:a16="http://schemas.microsoft.com/office/drawing/2014/main" id="{2BD9C9C4-E8C4-42B0-B274-508609595D8F}"/>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sp>
        <p:nvSpPr>
          <p:cNvPr id="19" name="Rounded Rectangle 25">
            <a:extLst>
              <a:ext uri="{FF2B5EF4-FFF2-40B4-BE49-F238E27FC236}">
                <a16:creationId xmlns:a16="http://schemas.microsoft.com/office/drawing/2014/main" id="{035AD4C0-07DA-48F5-908F-EAF01F87FCA3}"/>
              </a:ext>
            </a:extLst>
          </p:cNvPr>
          <p:cNvSpPr/>
          <p:nvPr/>
        </p:nvSpPr>
        <p:spPr>
          <a:xfrm>
            <a:off x="3612419" y="2920808"/>
            <a:ext cx="326829" cy="23951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0" name="Trapezoid 22">
            <a:extLst>
              <a:ext uri="{FF2B5EF4-FFF2-40B4-BE49-F238E27FC236}">
                <a16:creationId xmlns:a16="http://schemas.microsoft.com/office/drawing/2014/main" id="{F502EF2D-F1D0-430A-AD8D-FA1BB7FC1C04}"/>
              </a:ext>
            </a:extLst>
          </p:cNvPr>
          <p:cNvSpPr>
            <a:spLocks noChangeAspect="1"/>
          </p:cNvSpPr>
          <p:nvPr/>
        </p:nvSpPr>
        <p:spPr>
          <a:xfrm>
            <a:off x="5515083" y="3758358"/>
            <a:ext cx="346388" cy="176214"/>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1" name="Freeform 53">
            <a:extLst>
              <a:ext uri="{FF2B5EF4-FFF2-40B4-BE49-F238E27FC236}">
                <a16:creationId xmlns:a16="http://schemas.microsoft.com/office/drawing/2014/main" id="{CCA91E7B-9935-45A8-9D7F-895001F5FA9D}"/>
              </a:ext>
            </a:extLst>
          </p:cNvPr>
          <p:cNvSpPr/>
          <p:nvPr/>
        </p:nvSpPr>
        <p:spPr>
          <a:xfrm>
            <a:off x="3610464" y="4407908"/>
            <a:ext cx="278177" cy="28520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 name="Freeform 55">
            <a:extLst>
              <a:ext uri="{FF2B5EF4-FFF2-40B4-BE49-F238E27FC236}">
                <a16:creationId xmlns:a16="http://schemas.microsoft.com/office/drawing/2014/main" id="{BCB97C99-E5F2-43FA-A1AD-DC439D83C538}"/>
              </a:ext>
            </a:extLst>
          </p:cNvPr>
          <p:cNvSpPr/>
          <p:nvPr/>
        </p:nvSpPr>
        <p:spPr>
          <a:xfrm rot="2700000">
            <a:off x="4445945" y="3526285"/>
            <a:ext cx="229629" cy="562669"/>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Tree>
    <p:extLst>
      <p:ext uri="{BB962C8B-B14F-4D97-AF65-F5344CB8AC3E}">
        <p14:creationId xmlns:p14="http://schemas.microsoft.com/office/powerpoint/2010/main" val="108224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par>
                                <p:cTn id="18" presetID="21" presetClass="entr" presetSubtype="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par>
                                <p:cTn id="21" presetID="21"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par>
                                <p:cTn id="24" presetID="21"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2000"/>
                                        <p:tgtEl>
                                          <p:spTgt spid="10"/>
                                        </p:tgtEl>
                                      </p:cBhvr>
                                    </p:animEffect>
                                  </p:childTnLst>
                                </p:cTn>
                              </p:par>
                              <p:par>
                                <p:cTn id="27" presetID="21"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2000"/>
                                        <p:tgtEl>
                                          <p:spTgt spid="19"/>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heel(1)">
                                      <p:cBhvr>
                                        <p:cTn id="35" dur="2000"/>
                                        <p:tgtEl>
                                          <p:spTgt spid="20"/>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heel(1)">
                                      <p:cBhvr>
                                        <p:cTn id="38" dur="2000"/>
                                        <p:tgtEl>
                                          <p:spTgt spid="21"/>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heel(1)">
                                      <p:cBhvr>
                                        <p:cTn id="41" dur="2000"/>
                                        <p:tgtEl>
                                          <p:spTgt spid="22"/>
                                        </p:tgtEl>
                                      </p:cBhvr>
                                    </p:animEffect>
                                  </p:childTnLst>
                                </p:cTn>
                              </p:par>
                              <p:par>
                                <p:cTn id="42" presetID="21" presetClass="entr" presetSubtype="1"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heel(1)">
                                      <p:cBhvr>
                                        <p:cTn id="44" dur="2000"/>
                                        <p:tgtEl>
                                          <p:spTgt spid="12"/>
                                        </p:tgtEl>
                                      </p:cBhvr>
                                    </p:animEffect>
                                  </p:childTnLst>
                                </p:cTn>
                              </p:par>
                              <p:par>
                                <p:cTn id="45" presetID="21" presetClass="entr" presetSubtype="1"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9" grpId="0" animBg="1"/>
      <p:bldP spid="20"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A3C3F8-D6C9-4032-8BC6-3D5706F7C312}"/>
              </a:ext>
            </a:extLst>
          </p:cNvPr>
          <p:cNvSpPr>
            <a:spLocks noGrp="1"/>
          </p:cNvSpPr>
          <p:nvPr>
            <p:ph type="ctrTitle"/>
          </p:nvPr>
        </p:nvSpPr>
        <p:spPr>
          <a:xfrm>
            <a:off x="443058" y="4673467"/>
            <a:ext cx="5204792" cy="1303020"/>
          </a:xfrm>
        </p:spPr>
        <p:txBody>
          <a:bodyPr vert="horz" lIns="91440" tIns="45720" rIns="91440" bIns="45720" rtlCol="0" anchor="ctr">
            <a:normAutofit fontScale="90000"/>
          </a:bodyPr>
          <a:lstStyle/>
          <a:p>
            <a:pPr algn="r"/>
            <a:r>
              <a:rPr lang="en-US" sz="6000" kern="1200" dirty="0">
                <a:solidFill>
                  <a:schemeClr val="tx1"/>
                </a:solidFill>
                <a:latin typeface="+mj-lt"/>
                <a:ea typeface="+mj-ea"/>
                <a:cs typeface="+mj-cs"/>
              </a:rPr>
              <a:t>Solution Plan - II</a:t>
            </a:r>
          </a:p>
        </p:txBody>
      </p:sp>
      <p:pic>
        <p:nvPicPr>
          <p:cNvPr id="7" name="Picture 6">
            <a:extLst>
              <a:ext uri="{FF2B5EF4-FFF2-40B4-BE49-F238E27FC236}">
                <a16:creationId xmlns:a16="http://schemas.microsoft.com/office/drawing/2014/main" id="{3083AF03-F343-4737-ABC2-D726790B2D4C}"/>
              </a:ext>
            </a:extLst>
          </p:cNvPr>
          <p:cNvPicPr/>
          <p:nvPr/>
        </p:nvPicPr>
        <p:blipFill rotWithShape="1">
          <a:blip r:embed="rId2" cstate="print">
            <a:extLst>
              <a:ext uri="{28A0092B-C50C-407E-A947-70E740481C1C}">
                <a14:useLocalDpi xmlns:a14="http://schemas.microsoft.com/office/drawing/2010/main" val="0"/>
              </a:ext>
            </a:extLst>
          </a:blip>
          <a:srcRect t="7604" r="-2" b="21178"/>
          <a:stretch/>
        </p:blipFill>
        <p:spPr>
          <a:xfrm>
            <a:off x="4183543" y="10"/>
            <a:ext cx="4960458" cy="3532641"/>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
        <p:nvSpPr>
          <p:cNvPr id="10" name="Title 4">
            <a:extLst>
              <a:ext uri="{FF2B5EF4-FFF2-40B4-BE49-F238E27FC236}">
                <a16:creationId xmlns:a16="http://schemas.microsoft.com/office/drawing/2014/main" id="{A28996E2-8E34-4FB4-9E4C-A89FBBFDF448}"/>
              </a:ext>
            </a:extLst>
          </p:cNvPr>
          <p:cNvSpPr txBox="1">
            <a:spLocks/>
          </p:cNvSpPr>
          <p:nvPr/>
        </p:nvSpPr>
        <p:spPr>
          <a:xfrm>
            <a:off x="5005631" y="5200661"/>
            <a:ext cx="3613231" cy="1303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pPr algn="r"/>
            <a:r>
              <a:rPr lang="en-US" sz="1600" dirty="0" err="1"/>
              <a:t>Gayathari</a:t>
            </a:r>
            <a:endParaRPr lang="en-US" sz="1600" dirty="0"/>
          </a:p>
        </p:txBody>
      </p:sp>
    </p:spTree>
    <p:extLst>
      <p:ext uri="{BB962C8B-B14F-4D97-AF65-F5344CB8AC3E}">
        <p14:creationId xmlns:p14="http://schemas.microsoft.com/office/powerpoint/2010/main" val="414232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DB3FC-1024-4FC2-9747-88A350DEB167}"/>
              </a:ext>
            </a:extLst>
          </p:cNvPr>
          <p:cNvSpPr>
            <a:spLocks noGrp="1"/>
          </p:cNvSpPr>
          <p:nvPr>
            <p:ph type="title"/>
          </p:nvPr>
        </p:nvSpPr>
        <p:spPr/>
        <p:txBody>
          <a:bodyPr/>
          <a:lstStyle/>
          <a:p>
            <a:r>
              <a:rPr lang="en-IN" dirty="0"/>
              <a:t>Optimal Solution-Yamaha YSM 10</a:t>
            </a:r>
          </a:p>
        </p:txBody>
      </p:sp>
      <p:sp>
        <p:nvSpPr>
          <p:cNvPr id="6" name="Content Placeholder 5">
            <a:extLst>
              <a:ext uri="{FF2B5EF4-FFF2-40B4-BE49-F238E27FC236}">
                <a16:creationId xmlns:a16="http://schemas.microsoft.com/office/drawing/2014/main" id="{5AC34A40-0416-4574-A4C6-895D394D4B0D}"/>
              </a:ext>
            </a:extLst>
          </p:cNvPr>
          <p:cNvSpPr>
            <a:spLocks noGrp="1"/>
          </p:cNvSpPr>
          <p:nvPr>
            <p:ph sz="half" idx="1"/>
          </p:nvPr>
        </p:nvSpPr>
        <p:spPr>
          <a:xfrm>
            <a:off x="628650" y="2226469"/>
            <a:ext cx="4889402" cy="3263504"/>
          </a:xfrm>
        </p:spPr>
        <p:txBody>
          <a:bodyPr>
            <a:normAutofit fontScale="70000" lnSpcReduction="20000"/>
          </a:bodyPr>
          <a:lstStyle/>
          <a:p>
            <a:r>
              <a:rPr lang="en-IN" dirty="0"/>
              <a:t>Compact automated Mounting and Soldering Machine</a:t>
            </a:r>
          </a:p>
          <a:p>
            <a:r>
              <a:rPr lang="en-IN" dirty="0"/>
              <a:t>Mounting speed 46,000 CPH feeder capacity 96 lanes</a:t>
            </a:r>
          </a:p>
          <a:p>
            <a:r>
              <a:rPr lang="en-IN" dirty="0"/>
              <a:t>Cost $162,000 with three years warranty</a:t>
            </a:r>
          </a:p>
          <a:p>
            <a:r>
              <a:rPr lang="en-IN" dirty="0"/>
              <a:t>Time taken 1.9 Seconds with 0.06% Failure Rate</a:t>
            </a:r>
          </a:p>
          <a:p>
            <a:r>
              <a:rPr lang="en-IN" dirty="0"/>
              <a:t>25% speeder than other conventional models</a:t>
            </a:r>
          </a:p>
          <a:p>
            <a:r>
              <a:rPr lang="en-IN" dirty="0"/>
              <a:t>Enhanced functionality to provide  table production </a:t>
            </a:r>
          </a:p>
          <a:p>
            <a:endParaRPr lang="en-IN" dirty="0"/>
          </a:p>
        </p:txBody>
      </p:sp>
      <p:pic>
        <p:nvPicPr>
          <p:cNvPr id="8" name="Content Placeholder 7" descr="image">
            <a:extLst>
              <a:ext uri="{FF2B5EF4-FFF2-40B4-BE49-F238E27FC236}">
                <a16:creationId xmlns:a16="http://schemas.microsoft.com/office/drawing/2014/main" id="{CD0C91F5-2811-4EBF-AFFE-AE987F65CAD3}"/>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t="2531" b="2531"/>
          <a:stretch/>
        </p:blipFill>
        <p:spPr bwMode="auto">
          <a:xfrm>
            <a:off x="6668087" y="2226470"/>
            <a:ext cx="1591927" cy="26611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6631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9699-E244-414A-B1FC-633CCD105F42}"/>
              </a:ext>
            </a:extLst>
          </p:cNvPr>
          <p:cNvSpPr>
            <a:spLocks noGrp="1"/>
          </p:cNvSpPr>
          <p:nvPr>
            <p:ph type="title"/>
          </p:nvPr>
        </p:nvSpPr>
        <p:spPr>
          <a:xfrm>
            <a:off x="629841" y="1101277"/>
            <a:ext cx="7886700" cy="994172"/>
          </a:xfrm>
        </p:spPr>
        <p:txBody>
          <a:bodyPr/>
          <a:lstStyle/>
          <a:p>
            <a:r>
              <a:rPr lang="en-IN" dirty="0" err="1"/>
              <a:t>Contd</a:t>
            </a:r>
            <a:r>
              <a:rPr lang="en-IN" dirty="0"/>
              <a:t>…</a:t>
            </a:r>
          </a:p>
        </p:txBody>
      </p:sp>
      <p:sp>
        <p:nvSpPr>
          <p:cNvPr id="6" name="Text Placeholder 5">
            <a:extLst>
              <a:ext uri="{FF2B5EF4-FFF2-40B4-BE49-F238E27FC236}">
                <a16:creationId xmlns:a16="http://schemas.microsoft.com/office/drawing/2014/main" id="{CC32E304-E52C-4F8B-B630-DFD4BB1F0EE0}"/>
              </a:ext>
            </a:extLst>
          </p:cNvPr>
          <p:cNvSpPr>
            <a:spLocks noGrp="1"/>
          </p:cNvSpPr>
          <p:nvPr>
            <p:ph type="body" idx="1"/>
          </p:nvPr>
        </p:nvSpPr>
        <p:spPr>
          <a:xfrm>
            <a:off x="629842" y="1827636"/>
            <a:ext cx="3868340" cy="391275"/>
          </a:xfrm>
        </p:spPr>
        <p:txBody>
          <a:bodyPr/>
          <a:lstStyle/>
          <a:p>
            <a:r>
              <a:rPr lang="en-IN" dirty="0"/>
              <a:t>AS-IS	</a:t>
            </a:r>
          </a:p>
        </p:txBody>
      </p:sp>
      <p:sp>
        <p:nvSpPr>
          <p:cNvPr id="7" name="Content Placeholder 6">
            <a:extLst>
              <a:ext uri="{FF2B5EF4-FFF2-40B4-BE49-F238E27FC236}">
                <a16:creationId xmlns:a16="http://schemas.microsoft.com/office/drawing/2014/main" id="{8D45EC47-FB11-4E29-8C86-90693AC2D58C}"/>
              </a:ext>
            </a:extLst>
          </p:cNvPr>
          <p:cNvSpPr>
            <a:spLocks noGrp="1"/>
          </p:cNvSpPr>
          <p:nvPr>
            <p:ph sz="half" idx="2"/>
          </p:nvPr>
        </p:nvSpPr>
        <p:spPr>
          <a:xfrm>
            <a:off x="629842" y="2218912"/>
            <a:ext cx="3868340" cy="3280586"/>
          </a:xfrm>
        </p:spPr>
        <p:txBody>
          <a:bodyPr>
            <a:normAutofit fontScale="55000" lnSpcReduction="20000"/>
          </a:bodyPr>
          <a:lstStyle/>
          <a:p>
            <a:pPr marL="0" indent="0">
              <a:buNone/>
            </a:pPr>
            <a:r>
              <a:rPr lang="en-IN" b="1" dirty="0"/>
              <a:t>Sunny Day</a:t>
            </a:r>
          </a:p>
          <a:p>
            <a:r>
              <a:rPr lang="en-IN" dirty="0"/>
              <a:t>Total Time to assemble -3.891667 </a:t>
            </a:r>
          </a:p>
          <a:p>
            <a:r>
              <a:rPr lang="en-IN" dirty="0"/>
              <a:t>Total Production per Table per shift-123.3404711 </a:t>
            </a:r>
          </a:p>
          <a:p>
            <a:r>
              <a:rPr lang="en-IN" dirty="0"/>
              <a:t>Total Production per shift-370.0214133 </a:t>
            </a:r>
          </a:p>
          <a:p>
            <a:pPr marL="0" indent="0">
              <a:buNone/>
            </a:pPr>
            <a:r>
              <a:rPr lang="en-IN" b="1" dirty="0"/>
              <a:t>Rainy Day</a:t>
            </a:r>
          </a:p>
          <a:p>
            <a:r>
              <a:rPr lang="en-IN" dirty="0"/>
              <a:t>Total Time to assemble -4.74  </a:t>
            </a:r>
          </a:p>
          <a:p>
            <a:r>
              <a:rPr lang="en-IN" dirty="0"/>
              <a:t>Total Production per Table per shift-88.55555157 </a:t>
            </a:r>
          </a:p>
          <a:p>
            <a:r>
              <a:rPr lang="en-IN" dirty="0"/>
              <a:t>Total Production per shift-265.6666547 </a:t>
            </a:r>
          </a:p>
          <a:p>
            <a:pPr marL="0" indent="0">
              <a:buNone/>
            </a:pPr>
            <a:endParaRPr lang="en-IN" dirty="0"/>
          </a:p>
          <a:p>
            <a:pPr marL="0" indent="0">
              <a:buNone/>
            </a:pPr>
            <a:endParaRPr lang="en-IN" dirty="0"/>
          </a:p>
          <a:p>
            <a:endParaRPr lang="en-IN" dirty="0"/>
          </a:p>
        </p:txBody>
      </p:sp>
      <p:sp>
        <p:nvSpPr>
          <p:cNvPr id="8" name="Text Placeholder 7">
            <a:extLst>
              <a:ext uri="{FF2B5EF4-FFF2-40B4-BE49-F238E27FC236}">
                <a16:creationId xmlns:a16="http://schemas.microsoft.com/office/drawing/2014/main" id="{95B4C208-C6C7-4711-B547-4679CE5F56D5}"/>
              </a:ext>
            </a:extLst>
          </p:cNvPr>
          <p:cNvSpPr>
            <a:spLocks noGrp="1"/>
          </p:cNvSpPr>
          <p:nvPr>
            <p:ph type="body" sz="quarter" idx="3"/>
          </p:nvPr>
        </p:nvSpPr>
        <p:spPr>
          <a:xfrm>
            <a:off x="4629150" y="1836178"/>
            <a:ext cx="3887391" cy="382733"/>
          </a:xfrm>
        </p:spPr>
        <p:txBody>
          <a:bodyPr/>
          <a:lstStyle/>
          <a:p>
            <a:r>
              <a:rPr lang="en-IN" dirty="0"/>
              <a:t>TO-BE</a:t>
            </a:r>
          </a:p>
        </p:txBody>
      </p:sp>
      <p:sp>
        <p:nvSpPr>
          <p:cNvPr id="9" name="Content Placeholder 8">
            <a:extLst>
              <a:ext uri="{FF2B5EF4-FFF2-40B4-BE49-F238E27FC236}">
                <a16:creationId xmlns:a16="http://schemas.microsoft.com/office/drawing/2014/main" id="{BCF51442-8D28-4CFF-944F-B3C6443F9BC4}"/>
              </a:ext>
            </a:extLst>
          </p:cNvPr>
          <p:cNvSpPr>
            <a:spLocks noGrp="1"/>
          </p:cNvSpPr>
          <p:nvPr>
            <p:ph sz="quarter" idx="4"/>
          </p:nvPr>
        </p:nvSpPr>
        <p:spPr>
          <a:xfrm>
            <a:off x="4629150" y="2218912"/>
            <a:ext cx="3887391" cy="3280586"/>
          </a:xfrm>
        </p:spPr>
        <p:txBody>
          <a:bodyPr>
            <a:normAutofit fontScale="55000" lnSpcReduction="20000"/>
          </a:bodyPr>
          <a:lstStyle/>
          <a:p>
            <a:pPr marL="0" indent="0">
              <a:buNone/>
            </a:pPr>
            <a:r>
              <a:rPr lang="en-IN" b="1" dirty="0"/>
              <a:t>Sunny Day</a:t>
            </a:r>
          </a:p>
          <a:p>
            <a:r>
              <a:rPr lang="en-IN" dirty="0"/>
              <a:t>Total Time to assemble-3.335 </a:t>
            </a:r>
          </a:p>
          <a:p>
            <a:r>
              <a:rPr lang="en-IN" dirty="0"/>
              <a:t>Total Production per Table per shift-143.928036 </a:t>
            </a:r>
          </a:p>
          <a:p>
            <a:r>
              <a:rPr lang="en-IN" dirty="0"/>
              <a:t>Total Production per shift-431.7841079 </a:t>
            </a:r>
          </a:p>
          <a:p>
            <a:pPr marL="0" indent="0">
              <a:buNone/>
            </a:pPr>
            <a:r>
              <a:rPr lang="en-IN" b="1" dirty="0"/>
              <a:t>Rainy Day</a:t>
            </a:r>
          </a:p>
          <a:p>
            <a:r>
              <a:rPr lang="en-IN" dirty="0"/>
              <a:t>Total Time to assemble -3.62 </a:t>
            </a:r>
          </a:p>
          <a:p>
            <a:r>
              <a:rPr lang="en-IN" dirty="0"/>
              <a:t>Total Production per Table per shift-115.939597 </a:t>
            </a:r>
          </a:p>
          <a:p>
            <a:r>
              <a:rPr lang="en-IN" dirty="0"/>
              <a:t>Total Production per shift-347.818792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0706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C747-90C1-4616-B3BC-B1158D75A494}"/>
              </a:ext>
            </a:extLst>
          </p:cNvPr>
          <p:cNvSpPr>
            <a:spLocks noGrp="1"/>
          </p:cNvSpPr>
          <p:nvPr>
            <p:ph type="title"/>
          </p:nvPr>
        </p:nvSpPr>
        <p:spPr/>
        <p:txBody>
          <a:bodyPr/>
          <a:lstStyle/>
          <a:p>
            <a:r>
              <a:rPr lang="en-IN" dirty="0"/>
              <a:t>Profit/Loss</a:t>
            </a:r>
          </a:p>
        </p:txBody>
      </p:sp>
      <p:sp>
        <p:nvSpPr>
          <p:cNvPr id="3" name="Text Placeholder 2">
            <a:extLst>
              <a:ext uri="{FF2B5EF4-FFF2-40B4-BE49-F238E27FC236}">
                <a16:creationId xmlns:a16="http://schemas.microsoft.com/office/drawing/2014/main" id="{942EA4B1-4221-49D6-ADCD-D8AB18958346}"/>
              </a:ext>
            </a:extLst>
          </p:cNvPr>
          <p:cNvSpPr>
            <a:spLocks noGrp="1"/>
          </p:cNvSpPr>
          <p:nvPr>
            <p:ph type="body" idx="1"/>
          </p:nvPr>
        </p:nvSpPr>
        <p:spPr/>
        <p:txBody>
          <a:bodyPr/>
          <a:lstStyle/>
          <a:p>
            <a:r>
              <a:rPr lang="en-IN" dirty="0"/>
              <a:t>AS-IS </a:t>
            </a:r>
          </a:p>
        </p:txBody>
      </p:sp>
      <p:sp>
        <p:nvSpPr>
          <p:cNvPr id="4" name="Content Placeholder 3">
            <a:extLst>
              <a:ext uri="{FF2B5EF4-FFF2-40B4-BE49-F238E27FC236}">
                <a16:creationId xmlns:a16="http://schemas.microsoft.com/office/drawing/2014/main" id="{F0FD57E0-7B50-4B44-BBEB-6C7486A98E6D}"/>
              </a:ext>
            </a:extLst>
          </p:cNvPr>
          <p:cNvSpPr>
            <a:spLocks noGrp="1"/>
          </p:cNvSpPr>
          <p:nvPr>
            <p:ph sz="half" idx="2"/>
          </p:nvPr>
        </p:nvSpPr>
        <p:spPr/>
        <p:txBody>
          <a:bodyPr>
            <a:normAutofit lnSpcReduction="10000"/>
          </a:bodyPr>
          <a:lstStyle/>
          <a:p>
            <a:pPr marL="0" indent="0">
              <a:buNone/>
            </a:pPr>
            <a:r>
              <a:rPr lang="en-IN" dirty="0"/>
              <a:t>Income generated from </a:t>
            </a:r>
            <a:r>
              <a:rPr lang="en-IN" dirty="0" err="1"/>
              <a:t>TrackR</a:t>
            </a:r>
            <a:r>
              <a:rPr lang="en-IN" dirty="0"/>
              <a:t> sale-$37,193.33 </a:t>
            </a:r>
          </a:p>
          <a:p>
            <a:pPr marL="0" indent="0">
              <a:buNone/>
            </a:pPr>
            <a:r>
              <a:rPr lang="en-IN" dirty="0"/>
              <a:t>Total Production Expenditure-$38,609.50 </a:t>
            </a:r>
          </a:p>
          <a:p>
            <a:pPr marL="0" indent="0">
              <a:buNone/>
            </a:pPr>
            <a:r>
              <a:rPr lang="en-IN" dirty="0"/>
              <a:t>Gross Profit after Production per shift-</a:t>
            </a:r>
            <a:r>
              <a:rPr lang="en-IN" dirty="0">
                <a:solidFill>
                  <a:srgbClr val="FF0000"/>
                </a:solidFill>
              </a:rPr>
              <a:t>-$1,416.17 </a:t>
            </a:r>
          </a:p>
        </p:txBody>
      </p:sp>
      <p:sp>
        <p:nvSpPr>
          <p:cNvPr id="5" name="Text Placeholder 4">
            <a:extLst>
              <a:ext uri="{FF2B5EF4-FFF2-40B4-BE49-F238E27FC236}">
                <a16:creationId xmlns:a16="http://schemas.microsoft.com/office/drawing/2014/main" id="{ECE60059-059C-4B56-B26B-B82FCAF28750}"/>
              </a:ext>
            </a:extLst>
          </p:cNvPr>
          <p:cNvSpPr>
            <a:spLocks noGrp="1"/>
          </p:cNvSpPr>
          <p:nvPr>
            <p:ph type="body" sz="quarter" idx="3"/>
          </p:nvPr>
        </p:nvSpPr>
        <p:spPr/>
        <p:txBody>
          <a:bodyPr/>
          <a:lstStyle/>
          <a:p>
            <a:r>
              <a:rPr lang="en-IN" dirty="0"/>
              <a:t>TO BE</a:t>
            </a:r>
          </a:p>
        </p:txBody>
      </p:sp>
      <p:sp>
        <p:nvSpPr>
          <p:cNvPr id="6" name="Content Placeholder 5">
            <a:extLst>
              <a:ext uri="{FF2B5EF4-FFF2-40B4-BE49-F238E27FC236}">
                <a16:creationId xmlns:a16="http://schemas.microsoft.com/office/drawing/2014/main" id="{89D784E4-C8D0-47C1-AD00-22B9242E34F1}"/>
              </a:ext>
            </a:extLst>
          </p:cNvPr>
          <p:cNvSpPr>
            <a:spLocks noGrp="1"/>
          </p:cNvSpPr>
          <p:nvPr>
            <p:ph sz="quarter" idx="4"/>
          </p:nvPr>
        </p:nvSpPr>
        <p:spPr/>
        <p:txBody>
          <a:bodyPr>
            <a:normAutofit lnSpcReduction="10000"/>
          </a:bodyPr>
          <a:lstStyle/>
          <a:p>
            <a:pPr marL="0" indent="0">
              <a:buNone/>
            </a:pPr>
            <a:r>
              <a:rPr lang="en-IN" dirty="0"/>
              <a:t>Income generated from </a:t>
            </a:r>
            <a:r>
              <a:rPr lang="en-IN" dirty="0" err="1"/>
              <a:t>TrackR</a:t>
            </a:r>
            <a:r>
              <a:rPr lang="en-IN" dirty="0"/>
              <a:t> sale-$51,477.18 </a:t>
            </a:r>
          </a:p>
          <a:p>
            <a:pPr marL="0" indent="0">
              <a:buNone/>
            </a:pPr>
            <a:r>
              <a:rPr lang="en-IN" dirty="0"/>
              <a:t>Total Production Expenditure-$48,363.40 </a:t>
            </a:r>
          </a:p>
          <a:p>
            <a:pPr marL="0" indent="0">
              <a:buNone/>
            </a:pPr>
            <a:r>
              <a:rPr lang="en-IN" dirty="0"/>
              <a:t>Gross Profit after Production per shift-$3,113.78 </a:t>
            </a:r>
          </a:p>
        </p:txBody>
      </p:sp>
    </p:spTree>
    <p:extLst>
      <p:ext uri="{BB962C8B-B14F-4D97-AF65-F5344CB8AC3E}">
        <p14:creationId xmlns:p14="http://schemas.microsoft.com/office/powerpoint/2010/main" val="3634509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6E1E05-EE44-40E7-BB1D-94E186D6E397}"/>
              </a:ext>
            </a:extLst>
          </p:cNvPr>
          <p:cNvSpPr>
            <a:spLocks noGrp="1"/>
          </p:cNvSpPr>
          <p:nvPr>
            <p:ph type="title"/>
          </p:nvPr>
        </p:nvSpPr>
        <p:spPr/>
        <p:txBody>
          <a:bodyPr/>
          <a:lstStyle/>
          <a:p>
            <a:r>
              <a:rPr lang="en-IN" dirty="0"/>
              <a:t>ROI </a:t>
            </a:r>
          </a:p>
        </p:txBody>
      </p:sp>
      <p:sp>
        <p:nvSpPr>
          <p:cNvPr id="8" name="Content Placeholder 7">
            <a:extLst>
              <a:ext uri="{FF2B5EF4-FFF2-40B4-BE49-F238E27FC236}">
                <a16:creationId xmlns:a16="http://schemas.microsoft.com/office/drawing/2014/main" id="{7DE740C4-B729-404F-B90A-2E77219C6B57}"/>
              </a:ext>
            </a:extLst>
          </p:cNvPr>
          <p:cNvSpPr>
            <a:spLocks noGrp="1"/>
          </p:cNvSpPr>
          <p:nvPr>
            <p:ph idx="1"/>
          </p:nvPr>
        </p:nvSpPr>
        <p:spPr/>
        <p:txBody>
          <a:bodyPr/>
          <a:lstStyle/>
          <a:p>
            <a:pPr marL="0" indent="0">
              <a:buNone/>
            </a:pPr>
            <a:endParaRPr lang="en-IN" dirty="0"/>
          </a:p>
        </p:txBody>
      </p:sp>
      <p:graphicFrame>
        <p:nvGraphicFramePr>
          <p:cNvPr id="6" name="Table 5">
            <a:extLst>
              <a:ext uri="{FF2B5EF4-FFF2-40B4-BE49-F238E27FC236}">
                <a16:creationId xmlns:a16="http://schemas.microsoft.com/office/drawing/2014/main" id="{6FF672F4-3C17-4764-B67F-011EA0D972DE}"/>
              </a:ext>
            </a:extLst>
          </p:cNvPr>
          <p:cNvGraphicFramePr>
            <a:graphicFrameLocks noGrp="1"/>
          </p:cNvGraphicFramePr>
          <p:nvPr/>
        </p:nvGraphicFramePr>
        <p:xfrm>
          <a:off x="628651" y="2226469"/>
          <a:ext cx="5168506" cy="3263504"/>
        </p:xfrm>
        <a:graphic>
          <a:graphicData uri="http://schemas.openxmlformats.org/drawingml/2006/table">
            <a:tbl>
              <a:tblPr firstRow="1" firstCol="1" bandRow="1">
                <a:tableStyleId>{5C22544A-7EE6-4342-B048-85BDC9FD1C3A}</a:tableStyleId>
              </a:tblPr>
              <a:tblGrid>
                <a:gridCol w="1659547">
                  <a:extLst>
                    <a:ext uri="{9D8B030D-6E8A-4147-A177-3AD203B41FA5}">
                      <a16:colId xmlns:a16="http://schemas.microsoft.com/office/drawing/2014/main" val="3606683604"/>
                    </a:ext>
                  </a:extLst>
                </a:gridCol>
                <a:gridCol w="1393337">
                  <a:extLst>
                    <a:ext uri="{9D8B030D-6E8A-4147-A177-3AD203B41FA5}">
                      <a16:colId xmlns:a16="http://schemas.microsoft.com/office/drawing/2014/main" val="978052963"/>
                    </a:ext>
                  </a:extLst>
                </a:gridCol>
                <a:gridCol w="1057811">
                  <a:extLst>
                    <a:ext uri="{9D8B030D-6E8A-4147-A177-3AD203B41FA5}">
                      <a16:colId xmlns:a16="http://schemas.microsoft.com/office/drawing/2014/main" val="3226636952"/>
                    </a:ext>
                  </a:extLst>
                </a:gridCol>
                <a:gridCol w="1057811">
                  <a:extLst>
                    <a:ext uri="{9D8B030D-6E8A-4147-A177-3AD203B41FA5}">
                      <a16:colId xmlns:a16="http://schemas.microsoft.com/office/drawing/2014/main" val="30714703"/>
                    </a:ext>
                  </a:extLst>
                </a:gridCol>
              </a:tblGrid>
              <a:tr h="245069">
                <a:tc gridSpan="3">
                  <a:txBody>
                    <a:bodyPr/>
                    <a:lstStyle/>
                    <a:p>
                      <a:pPr algn="ctr">
                        <a:lnSpc>
                          <a:spcPct val="107000"/>
                        </a:lnSpc>
                        <a:spcAft>
                          <a:spcPts val="0"/>
                        </a:spcAft>
                      </a:pPr>
                      <a:r>
                        <a:rPr lang="en-IN" sz="800">
                          <a:effectLst/>
                        </a:rPr>
                        <a:t>ROI for Yamaha YSM 10</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hMerge="1">
                  <a:txBody>
                    <a:bodyPr/>
                    <a:lstStyle/>
                    <a:p>
                      <a:endParaRPr lang="en-IN"/>
                    </a:p>
                  </a:txBody>
                  <a:tcPr/>
                </a:tc>
                <a:tc hMerge="1">
                  <a:txBody>
                    <a:bodyPr/>
                    <a:lstStyle/>
                    <a:p>
                      <a:endParaRPr lang="en-IN"/>
                    </a:p>
                  </a:txBody>
                  <a:tcPr/>
                </a:tc>
                <a:tc>
                  <a:txBody>
                    <a:bodyPr/>
                    <a:lstStyle/>
                    <a:p>
                      <a:pPr>
                        <a:lnSpc>
                          <a:spcPct val="107000"/>
                        </a:lnSpc>
                      </a:pPr>
                      <a:endParaRPr lang="en-IN" sz="800">
                        <a:effectLst/>
                        <a:latin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3332730651"/>
                  </a:ext>
                </a:extLst>
              </a:tr>
              <a:tr h="245069">
                <a:tc>
                  <a:txBody>
                    <a:bodyPr/>
                    <a:lstStyle/>
                    <a:p>
                      <a:pPr>
                        <a:lnSpc>
                          <a:spcPct val="107000"/>
                        </a:lnSpc>
                      </a:pPr>
                      <a:endParaRPr lang="en-IN" sz="800">
                        <a:effectLst/>
                        <a:latin typeface="Calibri" panose="020F0502020204030204" pitchFamily="34" charset="0"/>
                        <a:cs typeface="Latha" panose="020B0604020202020204" pitchFamily="34" charset="0"/>
                      </a:endParaRPr>
                    </a:p>
                  </a:txBody>
                  <a:tcPr marL="51435" marR="51435" marT="0" marB="0" anchor="b"/>
                </a:tc>
                <a:tc>
                  <a:txBody>
                    <a:bodyPr/>
                    <a:lstStyle/>
                    <a:p>
                      <a:pPr>
                        <a:lnSpc>
                          <a:spcPct val="107000"/>
                        </a:lnSpc>
                      </a:pPr>
                      <a:endParaRPr lang="en-IN" sz="800">
                        <a:effectLst/>
                        <a:latin typeface="Calibri" panose="020F0502020204030204" pitchFamily="34" charset="0"/>
                        <a:cs typeface="Latha" panose="020B0604020202020204" pitchFamily="34" charset="0"/>
                      </a:endParaRPr>
                    </a:p>
                  </a:txBody>
                  <a:tcPr marL="51435" marR="51435" marT="0" marB="0" anchor="b"/>
                </a:tc>
                <a:tc>
                  <a:txBody>
                    <a:bodyPr/>
                    <a:lstStyle/>
                    <a:p>
                      <a:pPr>
                        <a:lnSpc>
                          <a:spcPct val="107000"/>
                        </a:lnSpc>
                      </a:pPr>
                      <a:endParaRPr lang="en-IN" sz="800">
                        <a:effectLst/>
                        <a:latin typeface="Calibri" panose="020F0502020204030204" pitchFamily="34" charset="0"/>
                        <a:cs typeface="Latha" panose="020B0604020202020204" pitchFamily="34" charset="0"/>
                      </a:endParaRPr>
                    </a:p>
                  </a:txBody>
                  <a:tcPr marL="51435" marR="51435" marT="0" marB="0" anchor="b"/>
                </a:tc>
                <a:tc>
                  <a:txBody>
                    <a:bodyPr/>
                    <a:lstStyle/>
                    <a:p>
                      <a:pPr>
                        <a:lnSpc>
                          <a:spcPct val="107000"/>
                        </a:lnSpc>
                      </a:pPr>
                      <a:endParaRPr lang="en-IN" sz="800">
                        <a:effectLst/>
                        <a:latin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1305844059"/>
                  </a:ext>
                </a:extLst>
              </a:tr>
              <a:tr h="245069">
                <a:tc>
                  <a:txBody>
                    <a:bodyPr/>
                    <a:lstStyle/>
                    <a:p>
                      <a:pPr>
                        <a:lnSpc>
                          <a:spcPct val="107000"/>
                        </a:lnSpc>
                        <a:spcAft>
                          <a:spcPts val="0"/>
                        </a:spcAft>
                      </a:pPr>
                      <a:r>
                        <a:rPr lang="en-IN" sz="800">
                          <a:effectLst/>
                        </a:rPr>
                        <a:t> </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nSpc>
                          <a:spcPct val="107000"/>
                        </a:lnSpc>
                        <a:spcAft>
                          <a:spcPts val="0"/>
                        </a:spcAft>
                      </a:pPr>
                      <a:r>
                        <a:rPr lang="en-IN" sz="800">
                          <a:effectLst/>
                        </a:rPr>
                        <a:t>Year 1</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nSpc>
                          <a:spcPct val="107000"/>
                        </a:lnSpc>
                        <a:spcAft>
                          <a:spcPts val="0"/>
                        </a:spcAft>
                      </a:pPr>
                      <a:r>
                        <a:rPr lang="en-IN" sz="800">
                          <a:effectLst/>
                        </a:rPr>
                        <a:t>Year 2</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nSpc>
                          <a:spcPct val="107000"/>
                        </a:lnSpc>
                        <a:spcAft>
                          <a:spcPts val="0"/>
                        </a:spcAft>
                      </a:pPr>
                      <a:r>
                        <a:rPr lang="en-IN" sz="800">
                          <a:effectLst/>
                        </a:rPr>
                        <a:t>Year 3</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682716978"/>
                  </a:ext>
                </a:extLst>
              </a:tr>
              <a:tr h="477884">
                <a:tc>
                  <a:txBody>
                    <a:bodyPr/>
                    <a:lstStyle/>
                    <a:p>
                      <a:pPr>
                        <a:lnSpc>
                          <a:spcPct val="107000"/>
                        </a:lnSpc>
                        <a:spcAft>
                          <a:spcPts val="0"/>
                        </a:spcAft>
                      </a:pPr>
                      <a:r>
                        <a:rPr lang="en-IN" sz="800" dirty="0">
                          <a:effectLst/>
                        </a:rPr>
                        <a:t>Investment</a:t>
                      </a:r>
                      <a:endParaRPr lang="en-IN" sz="800" dirty="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1,62,000</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ctr">
                        <a:lnSpc>
                          <a:spcPct val="107000"/>
                        </a:lnSpc>
                        <a:spcAft>
                          <a:spcPts val="0"/>
                        </a:spcAft>
                      </a:pPr>
                      <a:r>
                        <a:rPr lang="en-IN" sz="800">
                          <a:effectLst/>
                        </a:rPr>
                        <a:t>-</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ctr">
                        <a:lnSpc>
                          <a:spcPct val="107000"/>
                        </a:lnSpc>
                        <a:spcAft>
                          <a:spcPts val="0"/>
                        </a:spcAft>
                      </a:pPr>
                      <a:r>
                        <a:rPr lang="en-IN" sz="800">
                          <a:effectLst/>
                        </a:rPr>
                        <a:t>-</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2760041343"/>
                  </a:ext>
                </a:extLst>
              </a:tr>
              <a:tr h="245069">
                <a:tc>
                  <a:txBody>
                    <a:bodyPr/>
                    <a:lstStyle/>
                    <a:p>
                      <a:pPr>
                        <a:lnSpc>
                          <a:spcPct val="107000"/>
                        </a:lnSpc>
                        <a:spcAft>
                          <a:spcPts val="0"/>
                        </a:spcAft>
                      </a:pPr>
                      <a:r>
                        <a:rPr lang="en-IN" sz="800">
                          <a:effectLst/>
                        </a:rPr>
                        <a:t>Maintenance</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0</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5000</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5000</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692557932"/>
                  </a:ext>
                </a:extLst>
              </a:tr>
              <a:tr h="451336">
                <a:tc>
                  <a:txBody>
                    <a:bodyPr/>
                    <a:lstStyle/>
                    <a:p>
                      <a:pPr>
                        <a:lnSpc>
                          <a:spcPct val="107000"/>
                        </a:lnSpc>
                        <a:spcAft>
                          <a:spcPts val="0"/>
                        </a:spcAft>
                      </a:pPr>
                      <a:r>
                        <a:rPr lang="en-IN" sz="800">
                          <a:effectLst/>
                        </a:rPr>
                        <a:t>Profits per shift</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3113.781163</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3113.781</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3113.781</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2049882323"/>
                  </a:ext>
                </a:extLst>
              </a:tr>
              <a:tr h="451336">
                <a:tc>
                  <a:txBody>
                    <a:bodyPr/>
                    <a:lstStyle/>
                    <a:p>
                      <a:pPr>
                        <a:lnSpc>
                          <a:spcPct val="107000"/>
                        </a:lnSpc>
                        <a:spcAft>
                          <a:spcPts val="0"/>
                        </a:spcAft>
                      </a:pPr>
                      <a:r>
                        <a:rPr lang="en-IN" sz="800">
                          <a:effectLst/>
                        </a:rPr>
                        <a:t> Profit per year</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750421.2604</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784672.9</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784672.9</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1191940387"/>
                  </a:ext>
                </a:extLst>
              </a:tr>
              <a:tr h="451336">
                <a:tc>
                  <a:txBody>
                    <a:bodyPr/>
                    <a:lstStyle/>
                    <a:p>
                      <a:pPr>
                        <a:lnSpc>
                          <a:spcPct val="107000"/>
                        </a:lnSpc>
                        <a:spcAft>
                          <a:spcPts val="0"/>
                        </a:spcAft>
                      </a:pPr>
                      <a:r>
                        <a:rPr lang="en-IN" sz="800">
                          <a:effectLst/>
                        </a:rPr>
                        <a:t>Total Profit</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750421.2604</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779672.9</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779672.9</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1624999000"/>
                  </a:ext>
                </a:extLst>
              </a:tr>
              <a:tr h="451336">
                <a:tc>
                  <a:txBody>
                    <a:bodyPr/>
                    <a:lstStyle/>
                    <a:p>
                      <a:pPr>
                        <a:lnSpc>
                          <a:spcPct val="107000"/>
                        </a:lnSpc>
                        <a:spcAft>
                          <a:spcPts val="0"/>
                        </a:spcAft>
                      </a:pPr>
                      <a:r>
                        <a:rPr lang="en-IN" sz="800">
                          <a:effectLst/>
                        </a:rPr>
                        <a:t>ROI</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363.2230002</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15493.46</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dirty="0">
                          <a:effectLst/>
                        </a:rPr>
                        <a:t>15493.46</a:t>
                      </a:r>
                      <a:endParaRPr lang="en-IN" sz="800" dirty="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3208552946"/>
                  </a:ext>
                </a:extLst>
              </a:tr>
            </a:tbl>
          </a:graphicData>
        </a:graphic>
      </p:graphicFrame>
      <p:graphicFrame>
        <p:nvGraphicFramePr>
          <p:cNvPr id="7" name="Table 6">
            <a:extLst>
              <a:ext uri="{FF2B5EF4-FFF2-40B4-BE49-F238E27FC236}">
                <a16:creationId xmlns:a16="http://schemas.microsoft.com/office/drawing/2014/main" id="{4171B77B-71F4-47F9-9EFB-6D0B8F7001DB}"/>
              </a:ext>
            </a:extLst>
          </p:cNvPr>
          <p:cNvGraphicFramePr>
            <a:graphicFrameLocks noGrp="1"/>
          </p:cNvGraphicFramePr>
          <p:nvPr/>
        </p:nvGraphicFramePr>
        <p:xfrm>
          <a:off x="6018972" y="2596597"/>
          <a:ext cx="2329898" cy="1848682"/>
        </p:xfrm>
        <a:graphic>
          <a:graphicData uri="http://schemas.openxmlformats.org/drawingml/2006/table">
            <a:tbl>
              <a:tblPr firstRow="1" firstCol="1" bandRow="1">
                <a:tableStyleId>{5C22544A-7EE6-4342-B048-85BDC9FD1C3A}</a:tableStyleId>
              </a:tblPr>
              <a:tblGrid>
                <a:gridCol w="1525024">
                  <a:extLst>
                    <a:ext uri="{9D8B030D-6E8A-4147-A177-3AD203B41FA5}">
                      <a16:colId xmlns:a16="http://schemas.microsoft.com/office/drawing/2014/main" val="2902323383"/>
                    </a:ext>
                  </a:extLst>
                </a:gridCol>
                <a:gridCol w="804874">
                  <a:extLst>
                    <a:ext uri="{9D8B030D-6E8A-4147-A177-3AD203B41FA5}">
                      <a16:colId xmlns:a16="http://schemas.microsoft.com/office/drawing/2014/main" val="1851886607"/>
                    </a:ext>
                  </a:extLst>
                </a:gridCol>
              </a:tblGrid>
              <a:tr h="310703">
                <a:tc>
                  <a:txBody>
                    <a:bodyPr/>
                    <a:lstStyle/>
                    <a:p>
                      <a:pPr algn="ctr">
                        <a:lnSpc>
                          <a:spcPct val="107000"/>
                        </a:lnSpc>
                        <a:spcAft>
                          <a:spcPts val="0"/>
                        </a:spcAft>
                      </a:pPr>
                      <a:r>
                        <a:rPr lang="en-IN" sz="800">
                          <a:effectLst/>
                        </a:rPr>
                        <a:t>Cost of Yamaha YSM 10</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dirty="0">
                          <a:effectLst/>
                        </a:rPr>
                        <a:t>1,62,000</a:t>
                      </a:r>
                      <a:endParaRPr lang="en-IN" sz="800" dirty="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291929008"/>
                  </a:ext>
                </a:extLst>
              </a:tr>
              <a:tr h="605870">
                <a:tc>
                  <a:txBody>
                    <a:bodyPr/>
                    <a:lstStyle/>
                    <a:p>
                      <a:pPr algn="ctr">
                        <a:lnSpc>
                          <a:spcPct val="107000"/>
                        </a:lnSpc>
                        <a:spcAft>
                          <a:spcPts val="0"/>
                        </a:spcAft>
                      </a:pPr>
                      <a:r>
                        <a:rPr lang="en-IN" sz="800">
                          <a:effectLst/>
                        </a:rPr>
                        <a:t>Number of days to get returns on investment</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9.635571508</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2217884256"/>
                  </a:ext>
                </a:extLst>
              </a:tr>
              <a:tr h="310703">
                <a:tc>
                  <a:txBody>
                    <a:bodyPr/>
                    <a:lstStyle/>
                    <a:p>
                      <a:pPr algn="ctr">
                        <a:lnSpc>
                          <a:spcPct val="107000"/>
                        </a:lnSpc>
                        <a:spcAft>
                          <a:spcPts val="0"/>
                        </a:spcAft>
                      </a:pPr>
                      <a:r>
                        <a:rPr lang="en-IN" sz="800">
                          <a:effectLst/>
                        </a:rPr>
                        <a:t>Profit per shift</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a:effectLst/>
                        </a:rPr>
                        <a:t>15567.3174</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501836795"/>
                  </a:ext>
                </a:extLst>
              </a:tr>
              <a:tr h="310703">
                <a:tc>
                  <a:txBody>
                    <a:bodyPr/>
                    <a:lstStyle/>
                    <a:p>
                      <a:pPr algn="ctr">
                        <a:lnSpc>
                          <a:spcPct val="107000"/>
                        </a:lnSpc>
                        <a:spcAft>
                          <a:spcPts val="0"/>
                        </a:spcAft>
                      </a:pPr>
                      <a:r>
                        <a:rPr lang="en-IN" sz="800">
                          <a:effectLst/>
                        </a:rPr>
                        <a:t>Production per month</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nSpc>
                          <a:spcPct val="107000"/>
                        </a:lnSpc>
                        <a:spcAft>
                          <a:spcPts val="0"/>
                        </a:spcAft>
                      </a:pPr>
                      <a:r>
                        <a:rPr lang="en-IN" sz="800">
                          <a:effectLst/>
                        </a:rPr>
                        <a:t>21 days</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1268398124"/>
                  </a:ext>
                </a:extLst>
              </a:tr>
              <a:tr h="310703">
                <a:tc>
                  <a:txBody>
                    <a:bodyPr/>
                    <a:lstStyle/>
                    <a:p>
                      <a:pPr algn="ctr">
                        <a:lnSpc>
                          <a:spcPct val="107000"/>
                        </a:lnSpc>
                        <a:spcAft>
                          <a:spcPts val="0"/>
                        </a:spcAft>
                      </a:pPr>
                      <a:r>
                        <a:rPr lang="en-IN" sz="800">
                          <a:effectLst/>
                        </a:rPr>
                        <a:t>Production per year</a:t>
                      </a:r>
                      <a:endParaRPr lang="en-IN" sz="80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tc>
                  <a:txBody>
                    <a:bodyPr/>
                    <a:lstStyle/>
                    <a:p>
                      <a:pPr algn="r">
                        <a:lnSpc>
                          <a:spcPct val="107000"/>
                        </a:lnSpc>
                        <a:spcAft>
                          <a:spcPts val="0"/>
                        </a:spcAft>
                      </a:pPr>
                      <a:r>
                        <a:rPr lang="en-IN" sz="800" dirty="0">
                          <a:effectLst/>
                        </a:rPr>
                        <a:t>252</a:t>
                      </a:r>
                      <a:endParaRPr lang="en-IN" sz="800" dirty="0">
                        <a:effectLst/>
                        <a:latin typeface="Calibri" panose="020F0502020204030204" pitchFamily="34" charset="0"/>
                        <a:ea typeface="Calibri" panose="020F0502020204030204" pitchFamily="34" charset="0"/>
                        <a:cs typeface="Latha" panose="020B0604020202020204" pitchFamily="34" charset="0"/>
                      </a:endParaRPr>
                    </a:p>
                  </a:txBody>
                  <a:tcPr marL="51435" marR="51435" marT="0" marB="0" anchor="b"/>
                </a:tc>
                <a:extLst>
                  <a:ext uri="{0D108BD9-81ED-4DB2-BD59-A6C34878D82A}">
                    <a16:rowId xmlns:a16="http://schemas.microsoft.com/office/drawing/2014/main" val="2122290372"/>
                  </a:ext>
                </a:extLst>
              </a:tr>
            </a:tbl>
          </a:graphicData>
        </a:graphic>
      </p:graphicFrame>
    </p:spTree>
    <p:extLst>
      <p:ext uri="{BB962C8B-B14F-4D97-AF65-F5344CB8AC3E}">
        <p14:creationId xmlns:p14="http://schemas.microsoft.com/office/powerpoint/2010/main" val="41874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Solution Plan III</a:t>
            </a:r>
          </a:p>
        </p:txBody>
      </p:sp>
      <p:sp>
        <p:nvSpPr>
          <p:cNvPr id="3" name="Subtitle 2"/>
          <p:cNvSpPr>
            <a:spLocks noGrp="1"/>
          </p:cNvSpPr>
          <p:nvPr>
            <p:ph type="subTitle" idx="1"/>
          </p:nvPr>
        </p:nvSpPr>
        <p:spPr/>
        <p:txBody>
          <a:bodyPr/>
          <a:lstStyle/>
          <a:p>
            <a:r>
              <a:rPr lang="en-CA" dirty="0" err="1"/>
              <a:t>Ruhi</a:t>
            </a:r>
            <a:r>
              <a:rPr lang="en-CA" dirty="0"/>
              <a:t> </a:t>
            </a:r>
            <a:r>
              <a:rPr lang="en-CA" dirty="0" err="1"/>
              <a:t>Ruhi</a:t>
            </a:r>
            <a:r>
              <a:rPr lang="en-CA" dirty="0"/>
              <a:t> – Six Sigma</a:t>
            </a:r>
          </a:p>
        </p:txBody>
      </p:sp>
    </p:spTree>
    <p:extLst>
      <p:ext uri="{BB962C8B-B14F-4D97-AF65-F5344CB8AC3E}">
        <p14:creationId xmlns:p14="http://schemas.microsoft.com/office/powerpoint/2010/main" val="2732391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6281-0CFC-44FC-A8E8-A276667B0387}"/>
              </a:ext>
            </a:extLst>
          </p:cNvPr>
          <p:cNvSpPr>
            <a:spLocks noGrp="1"/>
          </p:cNvSpPr>
          <p:nvPr>
            <p:ph type="title"/>
          </p:nvPr>
        </p:nvSpPr>
        <p:spPr/>
        <p:txBody>
          <a:bodyPr/>
          <a:lstStyle/>
          <a:p>
            <a:r>
              <a:rPr lang="en-US" dirty="0"/>
              <a:t>Six Sigma- What is it?</a:t>
            </a:r>
            <a:endParaRPr lang="en-IN" dirty="0"/>
          </a:p>
        </p:txBody>
      </p:sp>
      <p:sp>
        <p:nvSpPr>
          <p:cNvPr id="3" name="Content Placeholder 2">
            <a:extLst>
              <a:ext uri="{FF2B5EF4-FFF2-40B4-BE49-F238E27FC236}">
                <a16:creationId xmlns:a16="http://schemas.microsoft.com/office/drawing/2014/main" id="{FFA159E1-602F-4617-AFF9-D90893726DB4}"/>
              </a:ext>
            </a:extLst>
          </p:cNvPr>
          <p:cNvSpPr>
            <a:spLocks noGrp="1"/>
          </p:cNvSpPr>
          <p:nvPr>
            <p:ph idx="1"/>
          </p:nvPr>
        </p:nvSpPr>
        <p:spPr/>
        <p:txBody>
          <a:bodyPr/>
          <a:lstStyle/>
          <a:p>
            <a:r>
              <a:rPr lang="en-US" dirty="0"/>
              <a:t>Indicator of process efficiency</a:t>
            </a:r>
          </a:p>
          <a:p>
            <a:r>
              <a:rPr lang="en-US" dirty="0"/>
              <a:t>Problem solving method- DMAIC, DMADV</a:t>
            </a:r>
          </a:p>
          <a:p>
            <a:r>
              <a:rPr lang="en-US" dirty="0"/>
              <a:t>Toolbox for process, analysis and statistics</a:t>
            </a:r>
          </a:p>
          <a:p>
            <a:r>
              <a:rPr lang="en-US" dirty="0"/>
              <a:t>Operative and productive process improvement</a:t>
            </a:r>
          </a:p>
          <a:p>
            <a:r>
              <a:rPr lang="en-US" dirty="0"/>
              <a:t>Customer requirements</a:t>
            </a:r>
          </a:p>
          <a:p>
            <a:r>
              <a:rPr lang="en-US" dirty="0"/>
              <a:t>Quality initiatives- increased revenues and lower costs</a:t>
            </a:r>
            <a:endParaRPr lang="en-IN" dirty="0"/>
          </a:p>
        </p:txBody>
      </p:sp>
    </p:spTree>
    <p:extLst>
      <p:ext uri="{BB962C8B-B14F-4D97-AF65-F5344CB8AC3E}">
        <p14:creationId xmlns:p14="http://schemas.microsoft.com/office/powerpoint/2010/main" val="96709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893B-933A-4AFC-B62B-99F1F1808445}"/>
              </a:ext>
            </a:extLst>
          </p:cNvPr>
          <p:cNvSpPr>
            <a:spLocks noGrp="1"/>
          </p:cNvSpPr>
          <p:nvPr>
            <p:ph type="title"/>
          </p:nvPr>
        </p:nvSpPr>
        <p:spPr/>
        <p:txBody>
          <a:bodyPr/>
          <a:lstStyle/>
          <a:p>
            <a:r>
              <a:rPr lang="en-US" dirty="0"/>
              <a:t>Six Sigma- key principles</a:t>
            </a:r>
            <a:endParaRPr lang="en-IN" dirty="0"/>
          </a:p>
        </p:txBody>
      </p:sp>
      <p:sp>
        <p:nvSpPr>
          <p:cNvPr id="3" name="Content Placeholder 2">
            <a:extLst>
              <a:ext uri="{FF2B5EF4-FFF2-40B4-BE49-F238E27FC236}">
                <a16:creationId xmlns:a16="http://schemas.microsoft.com/office/drawing/2014/main" id="{CF25F662-247A-41B0-B999-9D17185D0B96}"/>
              </a:ext>
            </a:extLst>
          </p:cNvPr>
          <p:cNvSpPr>
            <a:spLocks noGrp="1"/>
          </p:cNvSpPr>
          <p:nvPr>
            <p:ph idx="1"/>
          </p:nvPr>
        </p:nvSpPr>
        <p:spPr/>
        <p:txBody>
          <a:bodyPr/>
          <a:lstStyle/>
          <a:p>
            <a:r>
              <a:rPr lang="en-US" dirty="0"/>
              <a:t>Focus on Customer Needs</a:t>
            </a:r>
          </a:p>
          <a:p>
            <a:r>
              <a:rPr lang="en-US" dirty="0"/>
              <a:t>Identify Root Cause</a:t>
            </a:r>
          </a:p>
          <a:p>
            <a:r>
              <a:rPr lang="en-US" dirty="0"/>
              <a:t>Variation Reduction</a:t>
            </a:r>
          </a:p>
          <a:p>
            <a:r>
              <a:rPr lang="en-US" dirty="0"/>
              <a:t>Stakeholder Improvement</a:t>
            </a:r>
          </a:p>
          <a:p>
            <a:r>
              <a:rPr lang="en-US" dirty="0"/>
              <a:t>Business Agility</a:t>
            </a:r>
          </a:p>
          <a:p>
            <a:endParaRPr lang="en-IN" dirty="0"/>
          </a:p>
        </p:txBody>
      </p:sp>
    </p:spTree>
    <p:extLst>
      <p:ext uri="{BB962C8B-B14F-4D97-AF65-F5344CB8AC3E}">
        <p14:creationId xmlns:p14="http://schemas.microsoft.com/office/powerpoint/2010/main" val="3448702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AED0-2BC2-492C-8A2F-665CA5185E08}"/>
              </a:ext>
            </a:extLst>
          </p:cNvPr>
          <p:cNvSpPr>
            <a:spLocks noGrp="1"/>
          </p:cNvSpPr>
          <p:nvPr>
            <p:ph type="title"/>
          </p:nvPr>
        </p:nvSpPr>
        <p:spPr/>
        <p:txBody>
          <a:bodyPr/>
          <a:lstStyle/>
          <a:p>
            <a:r>
              <a:rPr lang="en-US" dirty="0"/>
              <a:t>Six Sigma methodology</a:t>
            </a:r>
            <a:endParaRPr lang="en-IN" dirty="0"/>
          </a:p>
        </p:txBody>
      </p:sp>
      <p:sp>
        <p:nvSpPr>
          <p:cNvPr id="3" name="Content Placeholder 2">
            <a:extLst>
              <a:ext uri="{FF2B5EF4-FFF2-40B4-BE49-F238E27FC236}">
                <a16:creationId xmlns:a16="http://schemas.microsoft.com/office/drawing/2014/main" id="{5B3953E9-7C72-4052-B941-F3C023248ACF}"/>
              </a:ext>
            </a:extLst>
          </p:cNvPr>
          <p:cNvSpPr>
            <a:spLocks noGrp="1"/>
          </p:cNvSpPr>
          <p:nvPr>
            <p:ph idx="1"/>
          </p:nvPr>
        </p:nvSpPr>
        <p:spPr/>
        <p:txBody>
          <a:bodyPr/>
          <a:lstStyle/>
          <a:p>
            <a:r>
              <a:rPr lang="en-US" dirty="0"/>
              <a:t>Define</a:t>
            </a:r>
          </a:p>
          <a:p>
            <a:r>
              <a:rPr lang="en-US" dirty="0"/>
              <a:t>Measure</a:t>
            </a:r>
          </a:p>
          <a:p>
            <a:r>
              <a:rPr lang="en-US" dirty="0"/>
              <a:t>Analyze</a:t>
            </a:r>
          </a:p>
          <a:p>
            <a:r>
              <a:rPr lang="en-US" dirty="0"/>
              <a:t>Improve</a:t>
            </a:r>
          </a:p>
          <a:p>
            <a:r>
              <a:rPr lang="en-US" dirty="0"/>
              <a:t>Control</a:t>
            </a:r>
          </a:p>
          <a:p>
            <a:pPr marL="0" indent="0">
              <a:buNone/>
            </a:pPr>
            <a:endParaRPr lang="en-IN" dirty="0"/>
          </a:p>
        </p:txBody>
      </p:sp>
    </p:spTree>
    <p:extLst>
      <p:ext uri="{BB962C8B-B14F-4D97-AF65-F5344CB8AC3E}">
        <p14:creationId xmlns:p14="http://schemas.microsoft.com/office/powerpoint/2010/main" val="4125485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121A-6AEB-4EA9-B1F8-38BC46100395}"/>
              </a:ext>
            </a:extLst>
          </p:cNvPr>
          <p:cNvSpPr>
            <a:spLocks noGrp="1"/>
          </p:cNvSpPr>
          <p:nvPr>
            <p:ph type="title"/>
          </p:nvPr>
        </p:nvSpPr>
        <p:spPr/>
        <p:txBody>
          <a:bodyPr/>
          <a:lstStyle/>
          <a:p>
            <a:r>
              <a:rPr lang="en-US" dirty="0"/>
              <a:t>Six sigma- a look at the numbers</a:t>
            </a:r>
            <a:endParaRPr lang="en-IN" dirty="0"/>
          </a:p>
        </p:txBody>
      </p:sp>
      <p:sp>
        <p:nvSpPr>
          <p:cNvPr id="3" name="Content Placeholder 2">
            <a:extLst>
              <a:ext uri="{FF2B5EF4-FFF2-40B4-BE49-F238E27FC236}">
                <a16:creationId xmlns:a16="http://schemas.microsoft.com/office/drawing/2014/main" id="{A1E9D9EF-AB39-42DB-9512-65C23CE9CAE4}"/>
              </a:ext>
            </a:extLst>
          </p:cNvPr>
          <p:cNvSpPr>
            <a:spLocks noGrp="1"/>
          </p:cNvSpPr>
          <p:nvPr>
            <p:ph idx="1"/>
          </p:nvPr>
        </p:nvSpPr>
        <p:spPr/>
        <p:txBody>
          <a:bodyPr/>
          <a:lstStyle/>
          <a:p>
            <a:r>
              <a:rPr lang="en-US" dirty="0"/>
              <a:t>3.4 Defects per million</a:t>
            </a:r>
          </a:p>
          <a:p>
            <a:r>
              <a:rPr lang="en-US" dirty="0"/>
              <a:t>99.9997% perfection</a:t>
            </a:r>
            <a:endParaRPr lang="en-IN" dirty="0"/>
          </a:p>
        </p:txBody>
      </p:sp>
    </p:spTree>
    <p:extLst>
      <p:ext uri="{BB962C8B-B14F-4D97-AF65-F5344CB8AC3E}">
        <p14:creationId xmlns:p14="http://schemas.microsoft.com/office/powerpoint/2010/main" val="244951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p:nvPr/>
        </p:nvSpPr>
        <p:spPr>
          <a:xfrm>
            <a:off x="-147280" y="2270685"/>
            <a:ext cx="9873617" cy="998039"/>
          </a:xfrm>
          <a:custGeom>
            <a:avLst/>
            <a:gdLst>
              <a:gd name="connsiteX0" fmla="*/ 0 w 13164823"/>
              <a:gd name="connsiteY0" fmla="*/ 1109046 h 1330719"/>
              <a:gd name="connsiteX1" fmla="*/ 4267200 w 13164823"/>
              <a:gd name="connsiteY1" fmla="*/ 683 h 1330719"/>
              <a:gd name="connsiteX2" fmla="*/ 8562109 w 13164823"/>
              <a:gd name="connsiteY2" fmla="*/ 1247592 h 1330719"/>
              <a:gd name="connsiteX3" fmla="*/ 11291454 w 13164823"/>
              <a:gd name="connsiteY3" fmla="*/ 554865 h 1330719"/>
              <a:gd name="connsiteX4" fmla="*/ 13147964 w 13164823"/>
              <a:gd name="connsiteY4" fmla="*/ 1330719 h 133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4823" h="1330719">
                <a:moveTo>
                  <a:pt x="0" y="1109046"/>
                </a:moveTo>
                <a:cubicBezTo>
                  <a:pt x="1420091" y="543319"/>
                  <a:pt x="2840182" y="-22408"/>
                  <a:pt x="4267200" y="683"/>
                </a:cubicBezTo>
                <a:cubicBezTo>
                  <a:pt x="5694218" y="23774"/>
                  <a:pt x="7391400" y="1155228"/>
                  <a:pt x="8562109" y="1247592"/>
                </a:cubicBezTo>
                <a:cubicBezTo>
                  <a:pt x="9732818" y="1339956"/>
                  <a:pt x="10527145" y="541011"/>
                  <a:pt x="11291454" y="554865"/>
                </a:cubicBezTo>
                <a:cubicBezTo>
                  <a:pt x="12055763" y="568719"/>
                  <a:pt x="13325764" y="1270683"/>
                  <a:pt x="13147964" y="1330719"/>
                </a:cubicBezTo>
              </a:path>
            </a:pathLst>
          </a:custGeom>
          <a:noFill/>
          <a:ln w="38100">
            <a:solidFill>
              <a:schemeClr val="tx1">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nvGrpSpPr>
          <p:cNvPr id="2" name="Group 1"/>
          <p:cNvGrpSpPr/>
          <p:nvPr/>
        </p:nvGrpSpPr>
        <p:grpSpPr>
          <a:xfrm>
            <a:off x="984109" y="2334376"/>
            <a:ext cx="547752" cy="547752"/>
            <a:chOff x="1382486" y="2908774"/>
            <a:chExt cx="730336" cy="730336"/>
          </a:xfrm>
        </p:grpSpPr>
        <p:sp>
          <p:nvSpPr>
            <p:cNvPr id="13" name="Oval 15"/>
            <p:cNvSpPr/>
            <p:nvPr/>
          </p:nvSpPr>
          <p:spPr>
            <a:xfrm>
              <a:off x="1382486" y="2908774"/>
              <a:ext cx="730336" cy="73033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chemeClr val="accent1"/>
            </a:solidFill>
            <a:ln w="38103" cap="flat">
              <a:no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n-GB" sz="1350" dirty="0">
                <a:solidFill>
                  <a:srgbClr val="FFFFFF"/>
                </a:solidFill>
                <a:latin typeface="Calibri"/>
              </a:endParaRPr>
            </a:p>
          </p:txBody>
        </p:sp>
        <p:sp>
          <p:nvSpPr>
            <p:cNvPr id="23" name="Freeform 34"/>
            <p:cNvSpPr>
              <a:spLocks noEditPoints="1"/>
            </p:cNvSpPr>
            <p:nvPr/>
          </p:nvSpPr>
          <p:spPr bwMode="auto">
            <a:xfrm>
              <a:off x="1579173" y="3150627"/>
              <a:ext cx="339998" cy="274842"/>
            </a:xfrm>
            <a:custGeom>
              <a:avLst/>
              <a:gdLst>
                <a:gd name="T0" fmla="*/ 116 w 119"/>
                <a:gd name="T1" fmla="*/ 32 h 95"/>
                <a:gd name="T2" fmla="*/ 116 w 119"/>
                <a:gd name="T3" fmla="*/ 32 h 95"/>
                <a:gd name="T4" fmla="*/ 3 w 119"/>
                <a:gd name="T5" fmla="*/ 0 h 95"/>
                <a:gd name="T6" fmla="*/ 2 w 119"/>
                <a:gd name="T7" fmla="*/ 0 h 95"/>
                <a:gd name="T8" fmla="*/ 0 w 119"/>
                <a:gd name="T9" fmla="*/ 1 h 95"/>
                <a:gd name="T10" fmla="*/ 1 w 119"/>
                <a:gd name="T11" fmla="*/ 2 h 95"/>
                <a:gd name="T12" fmla="*/ 1 w 119"/>
                <a:gd name="T13" fmla="*/ 2 h 95"/>
                <a:gd name="T14" fmla="*/ 1 w 119"/>
                <a:gd name="T15" fmla="*/ 2 h 95"/>
                <a:gd name="T16" fmla="*/ 36 w 119"/>
                <a:gd name="T17" fmla="*/ 92 h 95"/>
                <a:gd name="T18" fmla="*/ 36 w 119"/>
                <a:gd name="T19" fmla="*/ 92 h 95"/>
                <a:gd name="T20" fmla="*/ 40 w 119"/>
                <a:gd name="T21" fmla="*/ 93 h 95"/>
                <a:gd name="T22" fmla="*/ 70 w 119"/>
                <a:gd name="T23" fmla="*/ 70 h 95"/>
                <a:gd name="T24" fmla="*/ 91 w 119"/>
                <a:gd name="T25" fmla="*/ 82 h 95"/>
                <a:gd name="T26" fmla="*/ 91 w 119"/>
                <a:gd name="T27" fmla="*/ 82 h 95"/>
                <a:gd name="T28" fmla="*/ 93 w 119"/>
                <a:gd name="T29" fmla="*/ 82 h 95"/>
                <a:gd name="T30" fmla="*/ 92 w 119"/>
                <a:gd name="T31" fmla="*/ 53 h 95"/>
                <a:gd name="T32" fmla="*/ 117 w 119"/>
                <a:gd name="T33" fmla="*/ 34 h 95"/>
                <a:gd name="T34" fmla="*/ 117 w 119"/>
                <a:gd name="T35" fmla="*/ 34 h 95"/>
                <a:gd name="T36" fmla="*/ 116 w 119"/>
                <a:gd name="T37" fmla="*/ 32 h 95"/>
                <a:gd name="T38" fmla="*/ 83 w 119"/>
                <a:gd name="T39" fmla="*/ 66 h 95"/>
                <a:gd name="T40" fmla="*/ 67 w 119"/>
                <a:gd name="T41" fmla="*/ 57 h 95"/>
                <a:gd name="T42" fmla="*/ 7 w 119"/>
                <a:gd name="T43" fmla="*/ 7 h 95"/>
                <a:gd name="T44" fmla="*/ 83 w 119"/>
                <a:gd name="T45" fmla="*/ 46 h 95"/>
                <a:gd name="T46" fmla="*/ 83 w 119"/>
                <a:gd name="T47" fmla="*/ 6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95">
                  <a:moveTo>
                    <a:pt x="116" y="32"/>
                  </a:moveTo>
                  <a:cubicBezTo>
                    <a:pt x="116" y="32"/>
                    <a:pt x="116" y="32"/>
                    <a:pt x="116" y="32"/>
                  </a:cubicBezTo>
                  <a:cubicBezTo>
                    <a:pt x="3" y="0"/>
                    <a:pt x="3" y="0"/>
                    <a:pt x="3" y="0"/>
                  </a:cubicBezTo>
                  <a:cubicBezTo>
                    <a:pt x="2" y="0"/>
                    <a:pt x="2" y="0"/>
                    <a:pt x="2" y="0"/>
                  </a:cubicBezTo>
                  <a:cubicBezTo>
                    <a:pt x="0" y="0"/>
                    <a:pt x="0" y="0"/>
                    <a:pt x="0" y="1"/>
                  </a:cubicBezTo>
                  <a:cubicBezTo>
                    <a:pt x="1" y="2"/>
                    <a:pt x="1" y="2"/>
                    <a:pt x="1" y="2"/>
                  </a:cubicBezTo>
                  <a:cubicBezTo>
                    <a:pt x="1" y="2"/>
                    <a:pt x="1" y="2"/>
                    <a:pt x="1" y="2"/>
                  </a:cubicBezTo>
                  <a:cubicBezTo>
                    <a:pt x="1" y="2"/>
                    <a:pt x="1" y="2"/>
                    <a:pt x="1" y="2"/>
                  </a:cubicBezTo>
                  <a:cubicBezTo>
                    <a:pt x="36" y="92"/>
                    <a:pt x="36" y="92"/>
                    <a:pt x="36" y="92"/>
                  </a:cubicBezTo>
                  <a:cubicBezTo>
                    <a:pt x="36" y="92"/>
                    <a:pt x="36" y="92"/>
                    <a:pt x="36" y="92"/>
                  </a:cubicBezTo>
                  <a:cubicBezTo>
                    <a:pt x="36" y="92"/>
                    <a:pt x="37" y="95"/>
                    <a:pt x="40" y="93"/>
                  </a:cubicBezTo>
                  <a:cubicBezTo>
                    <a:pt x="70" y="70"/>
                    <a:pt x="70" y="70"/>
                    <a:pt x="70" y="70"/>
                  </a:cubicBezTo>
                  <a:cubicBezTo>
                    <a:pt x="91" y="82"/>
                    <a:pt x="91" y="82"/>
                    <a:pt x="91" y="82"/>
                  </a:cubicBezTo>
                  <a:cubicBezTo>
                    <a:pt x="91" y="82"/>
                    <a:pt x="91" y="82"/>
                    <a:pt x="91" y="82"/>
                  </a:cubicBezTo>
                  <a:cubicBezTo>
                    <a:pt x="91" y="82"/>
                    <a:pt x="93" y="84"/>
                    <a:pt x="93" y="82"/>
                  </a:cubicBezTo>
                  <a:cubicBezTo>
                    <a:pt x="92" y="53"/>
                    <a:pt x="92" y="53"/>
                    <a:pt x="92" y="53"/>
                  </a:cubicBezTo>
                  <a:cubicBezTo>
                    <a:pt x="117" y="34"/>
                    <a:pt x="117" y="34"/>
                    <a:pt x="117" y="34"/>
                  </a:cubicBezTo>
                  <a:cubicBezTo>
                    <a:pt x="117" y="34"/>
                    <a:pt x="117" y="34"/>
                    <a:pt x="117" y="34"/>
                  </a:cubicBezTo>
                  <a:cubicBezTo>
                    <a:pt x="119" y="32"/>
                    <a:pt x="116" y="32"/>
                    <a:pt x="116" y="32"/>
                  </a:cubicBezTo>
                  <a:close/>
                  <a:moveTo>
                    <a:pt x="83" y="66"/>
                  </a:moveTo>
                  <a:cubicBezTo>
                    <a:pt x="67" y="57"/>
                    <a:pt x="67" y="57"/>
                    <a:pt x="67" y="57"/>
                  </a:cubicBezTo>
                  <a:cubicBezTo>
                    <a:pt x="7" y="7"/>
                    <a:pt x="7" y="7"/>
                    <a:pt x="7" y="7"/>
                  </a:cubicBezTo>
                  <a:cubicBezTo>
                    <a:pt x="83" y="46"/>
                    <a:pt x="83" y="46"/>
                    <a:pt x="83" y="46"/>
                  </a:cubicBezTo>
                  <a:lnTo>
                    <a:pt x="83" y="6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p>
          </p:txBody>
        </p:sp>
      </p:grpSp>
      <p:grpSp>
        <p:nvGrpSpPr>
          <p:cNvPr id="4" name="Group 3"/>
          <p:cNvGrpSpPr/>
          <p:nvPr/>
        </p:nvGrpSpPr>
        <p:grpSpPr>
          <a:xfrm>
            <a:off x="5413711" y="2769704"/>
            <a:ext cx="547752" cy="547752"/>
            <a:chOff x="7011496" y="3559939"/>
            <a:chExt cx="730336" cy="730336"/>
          </a:xfrm>
        </p:grpSpPr>
        <p:sp>
          <p:nvSpPr>
            <p:cNvPr id="15" name="Oval 15"/>
            <p:cNvSpPr/>
            <p:nvPr/>
          </p:nvSpPr>
          <p:spPr>
            <a:xfrm>
              <a:off x="7011496" y="3559939"/>
              <a:ext cx="730336" cy="73033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chemeClr val="accent4"/>
            </a:solidFill>
            <a:ln w="38103" cap="flat">
              <a:no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n-GB" sz="1350" dirty="0">
                <a:solidFill>
                  <a:srgbClr val="FFFFFF"/>
                </a:solidFill>
                <a:latin typeface="Calibri"/>
              </a:endParaRPr>
            </a:p>
          </p:txBody>
        </p:sp>
        <p:sp>
          <p:nvSpPr>
            <p:cNvPr id="25" name="Freeform 29"/>
            <p:cNvSpPr>
              <a:spLocks/>
            </p:cNvSpPr>
            <p:nvPr/>
          </p:nvSpPr>
          <p:spPr bwMode="auto">
            <a:xfrm>
              <a:off x="7337599" y="3691274"/>
              <a:ext cx="72265" cy="105436"/>
            </a:xfrm>
            <a:custGeom>
              <a:avLst/>
              <a:gdLst>
                <a:gd name="T0" fmla="*/ 11 w 25"/>
                <a:gd name="T1" fmla="*/ 19 h 37"/>
                <a:gd name="T2" fmla="*/ 12 w 25"/>
                <a:gd name="T3" fmla="*/ 37 h 37"/>
                <a:gd name="T4" fmla="*/ 17 w 25"/>
                <a:gd name="T5" fmla="*/ 22 h 37"/>
                <a:gd name="T6" fmla="*/ 23 w 25"/>
                <a:gd name="T7" fmla="*/ 10 h 37"/>
                <a:gd name="T8" fmla="*/ 9 w 25"/>
                <a:gd name="T9" fmla="*/ 0 h 37"/>
                <a:gd name="T10" fmla="*/ 11 w 25"/>
                <a:gd name="T11" fmla="*/ 19 h 37"/>
              </a:gdLst>
              <a:ahLst/>
              <a:cxnLst>
                <a:cxn ang="0">
                  <a:pos x="T0" y="T1"/>
                </a:cxn>
                <a:cxn ang="0">
                  <a:pos x="T2" y="T3"/>
                </a:cxn>
                <a:cxn ang="0">
                  <a:pos x="T4" y="T5"/>
                </a:cxn>
                <a:cxn ang="0">
                  <a:pos x="T6" y="T7"/>
                </a:cxn>
                <a:cxn ang="0">
                  <a:pos x="T8" y="T9"/>
                </a:cxn>
                <a:cxn ang="0">
                  <a:pos x="T10" y="T11"/>
                </a:cxn>
              </a:cxnLst>
              <a:rect l="0" t="0" r="r" b="b"/>
              <a:pathLst>
                <a:path w="25" h="37">
                  <a:moveTo>
                    <a:pt x="11" y="19"/>
                  </a:moveTo>
                  <a:cubicBezTo>
                    <a:pt x="0" y="29"/>
                    <a:pt x="12" y="37"/>
                    <a:pt x="12" y="37"/>
                  </a:cubicBezTo>
                  <a:cubicBezTo>
                    <a:pt x="5" y="27"/>
                    <a:pt x="17" y="22"/>
                    <a:pt x="17" y="22"/>
                  </a:cubicBezTo>
                  <a:cubicBezTo>
                    <a:pt x="17" y="22"/>
                    <a:pt x="25" y="19"/>
                    <a:pt x="23" y="10"/>
                  </a:cubicBezTo>
                  <a:cubicBezTo>
                    <a:pt x="20" y="1"/>
                    <a:pt x="9" y="0"/>
                    <a:pt x="9" y="0"/>
                  </a:cubicBezTo>
                  <a:cubicBezTo>
                    <a:pt x="12" y="3"/>
                    <a:pt x="23" y="8"/>
                    <a:pt x="11"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 name="Group 4"/>
          <p:cNvGrpSpPr/>
          <p:nvPr/>
        </p:nvGrpSpPr>
        <p:grpSpPr>
          <a:xfrm>
            <a:off x="7566231" y="2519124"/>
            <a:ext cx="547752" cy="547752"/>
            <a:chOff x="10018486" y="3242076"/>
            <a:chExt cx="730336" cy="730336"/>
          </a:xfrm>
        </p:grpSpPr>
        <p:sp>
          <p:nvSpPr>
            <p:cNvPr id="16" name="Oval 15"/>
            <p:cNvSpPr/>
            <p:nvPr/>
          </p:nvSpPr>
          <p:spPr>
            <a:xfrm>
              <a:off x="10018486" y="3242076"/>
              <a:ext cx="730336" cy="73033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chemeClr val="accent6"/>
            </a:solidFill>
            <a:ln w="38103" cap="flat">
              <a:no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n-GB" sz="1350" dirty="0">
                <a:solidFill>
                  <a:srgbClr val="FFFFFF"/>
                </a:solidFill>
                <a:latin typeface="Calibri"/>
              </a:endParaRPr>
            </a:p>
          </p:txBody>
        </p:sp>
        <p:sp>
          <p:nvSpPr>
            <p:cNvPr id="28" name="Freeform 38"/>
            <p:cNvSpPr>
              <a:spLocks/>
            </p:cNvSpPr>
            <p:nvPr/>
          </p:nvSpPr>
          <p:spPr bwMode="auto">
            <a:xfrm>
              <a:off x="10392419" y="3421689"/>
              <a:ext cx="59233" cy="94773"/>
            </a:xfrm>
            <a:custGeom>
              <a:avLst/>
              <a:gdLst>
                <a:gd name="T0" fmla="*/ 19 w 20"/>
                <a:gd name="T1" fmla="*/ 2 h 33"/>
                <a:gd name="T2" fmla="*/ 8 w 20"/>
                <a:gd name="T3" fmla="*/ 4 h 33"/>
                <a:gd name="T4" fmla="*/ 1 w 20"/>
                <a:gd name="T5" fmla="*/ 33 h 33"/>
                <a:gd name="T6" fmla="*/ 6 w 20"/>
                <a:gd name="T7" fmla="*/ 32 h 33"/>
                <a:gd name="T8" fmla="*/ 12 w 20"/>
                <a:gd name="T9" fmla="*/ 8 h 33"/>
                <a:gd name="T10" fmla="*/ 17 w 20"/>
                <a:gd name="T11" fmla="*/ 8 h 33"/>
                <a:gd name="T12" fmla="*/ 19 w 20"/>
                <a:gd name="T13" fmla="*/ 2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19" y="2"/>
                  </a:moveTo>
                  <a:cubicBezTo>
                    <a:pt x="16" y="0"/>
                    <a:pt x="10" y="2"/>
                    <a:pt x="8" y="4"/>
                  </a:cubicBezTo>
                  <a:cubicBezTo>
                    <a:pt x="0" y="10"/>
                    <a:pt x="0" y="30"/>
                    <a:pt x="1" y="33"/>
                  </a:cubicBezTo>
                  <a:cubicBezTo>
                    <a:pt x="6" y="32"/>
                    <a:pt x="6" y="32"/>
                    <a:pt x="6" y="32"/>
                  </a:cubicBezTo>
                  <a:cubicBezTo>
                    <a:pt x="6" y="25"/>
                    <a:pt x="7" y="12"/>
                    <a:pt x="12" y="8"/>
                  </a:cubicBezTo>
                  <a:cubicBezTo>
                    <a:pt x="13" y="8"/>
                    <a:pt x="14" y="7"/>
                    <a:pt x="17" y="8"/>
                  </a:cubicBezTo>
                  <a:cubicBezTo>
                    <a:pt x="17" y="8"/>
                    <a:pt x="20" y="3"/>
                    <a:pt x="19"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14" name="Oval 15"/>
          <p:cNvSpPr/>
          <p:nvPr/>
        </p:nvSpPr>
        <p:spPr>
          <a:xfrm>
            <a:off x="3143877" y="2054959"/>
            <a:ext cx="547752" cy="54775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chemeClr val="accent2"/>
          </a:solidFill>
          <a:ln w="38103" cap="flat">
            <a:no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n-GB" sz="1350" dirty="0">
              <a:solidFill>
                <a:srgbClr val="FFFFFF"/>
              </a:solidFill>
              <a:latin typeface="Calibri"/>
            </a:endParaRPr>
          </a:p>
        </p:txBody>
      </p:sp>
      <p:sp>
        <p:nvSpPr>
          <p:cNvPr id="71" name="TextBox 25"/>
          <p:cNvSpPr txBox="1"/>
          <p:nvPr/>
        </p:nvSpPr>
        <p:spPr>
          <a:xfrm>
            <a:off x="607768" y="2920616"/>
            <a:ext cx="1430695" cy="372474"/>
          </a:xfrm>
          <a:prstGeom prst="rect">
            <a:avLst/>
          </a:prstGeom>
          <a:noFill/>
          <a:ln cap="flat">
            <a:noFill/>
          </a:ln>
        </p:spPr>
        <p:txBody>
          <a:bodyPr vert="horz" wrap="square" lIns="68580" tIns="34290" rIns="68580" bIns="34290" anchor="t" anchorCtr="0" compatLnSpc="1">
            <a:spAutoFit/>
          </a:bodyPr>
          <a:lstStyle/>
          <a:p>
            <a:pPr>
              <a:lnSpc>
                <a:spcPct val="150000"/>
              </a:lnSpc>
            </a:pPr>
            <a:r>
              <a:rPr lang="en-GB" sz="1500" b="1" dirty="0">
                <a:latin typeface="+mj-lt"/>
                <a:ea typeface="Open Sans" panose="020B0606030504020204" pitchFamily="34" charset="0"/>
                <a:cs typeface="Open Sans" panose="020B0606030504020204" pitchFamily="34" charset="0"/>
              </a:rPr>
              <a:t>Current State</a:t>
            </a:r>
          </a:p>
        </p:txBody>
      </p:sp>
      <p:sp>
        <p:nvSpPr>
          <p:cNvPr id="74" name="TextBox 73"/>
          <p:cNvSpPr txBox="1"/>
          <p:nvPr/>
        </p:nvSpPr>
        <p:spPr>
          <a:xfrm>
            <a:off x="282891" y="3268724"/>
            <a:ext cx="2080447" cy="1780552"/>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CA" sz="1500" dirty="0"/>
              <a:t>Problem &amp; Challenges</a:t>
            </a:r>
          </a:p>
          <a:p>
            <a:pPr marL="285750" indent="-285750" algn="ctr">
              <a:lnSpc>
                <a:spcPct val="150000"/>
              </a:lnSpc>
              <a:buFont typeface="Arial" panose="020B0604020202020204" pitchFamily="34" charset="0"/>
              <a:buChar char="•"/>
            </a:pPr>
            <a:r>
              <a:rPr lang="en-CA" sz="1500" dirty="0"/>
              <a:t>Current Process</a:t>
            </a:r>
          </a:p>
          <a:p>
            <a:pPr marL="285750" indent="-285750" algn="ctr">
              <a:lnSpc>
                <a:spcPct val="150000"/>
              </a:lnSpc>
              <a:buFont typeface="Arial" panose="020B0604020202020204" pitchFamily="34" charset="0"/>
              <a:buChar char="•"/>
            </a:pPr>
            <a:r>
              <a:rPr lang="en-CA" sz="1500" dirty="0"/>
              <a:t>Current Excel Model</a:t>
            </a:r>
          </a:p>
        </p:txBody>
      </p:sp>
      <p:sp>
        <p:nvSpPr>
          <p:cNvPr id="75" name="TextBox 74"/>
          <p:cNvSpPr txBox="1"/>
          <p:nvPr/>
        </p:nvSpPr>
        <p:spPr>
          <a:xfrm>
            <a:off x="2568985" y="2933370"/>
            <a:ext cx="1783721" cy="1780552"/>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CA" sz="1500" dirty="0"/>
              <a:t>Improvement suggested</a:t>
            </a:r>
          </a:p>
          <a:p>
            <a:pPr marL="285750" indent="-285750" algn="ctr">
              <a:lnSpc>
                <a:spcPct val="150000"/>
              </a:lnSpc>
              <a:buFont typeface="Arial" panose="020B0604020202020204" pitchFamily="34" charset="0"/>
              <a:buChar char="•"/>
            </a:pPr>
            <a:r>
              <a:rPr lang="en-CA" sz="1500" dirty="0"/>
              <a:t>Future Excel Model</a:t>
            </a:r>
          </a:p>
          <a:p>
            <a:pPr marL="285750" indent="-285750" algn="ctr">
              <a:lnSpc>
                <a:spcPct val="150000"/>
              </a:lnSpc>
              <a:buFont typeface="Arial" panose="020B0604020202020204" pitchFamily="34" charset="0"/>
              <a:buChar char="•"/>
            </a:pPr>
            <a:endParaRPr lang="en-GB" sz="1500" dirty="0"/>
          </a:p>
        </p:txBody>
      </p:sp>
      <p:sp>
        <p:nvSpPr>
          <p:cNvPr id="77" name="TextBox 76"/>
          <p:cNvSpPr txBox="1"/>
          <p:nvPr/>
        </p:nvSpPr>
        <p:spPr>
          <a:xfrm>
            <a:off x="4572000" y="3637295"/>
            <a:ext cx="1975717" cy="1780552"/>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CA" sz="1500" dirty="0"/>
              <a:t>Training Plan</a:t>
            </a:r>
          </a:p>
          <a:p>
            <a:pPr marL="285750" indent="-285750" algn="ctr">
              <a:lnSpc>
                <a:spcPct val="150000"/>
              </a:lnSpc>
              <a:buFont typeface="Arial" panose="020B0604020202020204" pitchFamily="34" charset="0"/>
              <a:buChar char="•"/>
            </a:pPr>
            <a:r>
              <a:rPr lang="en-CA" sz="1500" dirty="0">
                <a:ea typeface="Open Sans Light" panose="020B0306030504020204" pitchFamily="34" charset="0"/>
                <a:cs typeface="Open Sans Light" panose="020B0306030504020204" pitchFamily="34" charset="0"/>
              </a:rPr>
              <a:t>Detail Implementation of suggestions</a:t>
            </a:r>
          </a:p>
          <a:p>
            <a:pPr marL="285750" indent="-285750" algn="ctr">
              <a:lnSpc>
                <a:spcPct val="150000"/>
              </a:lnSpc>
              <a:buFont typeface="Arial" panose="020B0604020202020204" pitchFamily="34" charset="0"/>
              <a:buChar char="•"/>
            </a:pPr>
            <a:endParaRPr lang="en-GB" sz="1500" dirty="0">
              <a:ea typeface="Open Sans Light" panose="020B0306030504020204" pitchFamily="34" charset="0"/>
              <a:cs typeface="Open Sans Light" panose="020B0306030504020204" pitchFamily="34" charset="0"/>
            </a:endParaRPr>
          </a:p>
        </p:txBody>
      </p:sp>
      <p:sp>
        <p:nvSpPr>
          <p:cNvPr id="78" name="TextBox 25"/>
          <p:cNvSpPr txBox="1"/>
          <p:nvPr/>
        </p:nvSpPr>
        <p:spPr>
          <a:xfrm>
            <a:off x="7251230" y="3166862"/>
            <a:ext cx="2184994" cy="372474"/>
          </a:xfrm>
          <a:prstGeom prst="rect">
            <a:avLst/>
          </a:prstGeom>
          <a:noFill/>
          <a:ln cap="flat">
            <a:noFill/>
          </a:ln>
        </p:spPr>
        <p:txBody>
          <a:bodyPr vert="horz" wrap="square" lIns="68580" tIns="34290" rIns="68580" bIns="34290" anchor="t" anchorCtr="0" compatLnSpc="1">
            <a:spAutoFit/>
          </a:bodyPr>
          <a:lstStyle/>
          <a:p>
            <a:pPr>
              <a:lnSpc>
                <a:spcPct val="150000"/>
              </a:lnSpc>
            </a:pPr>
            <a:r>
              <a:rPr lang="en-GB" sz="1500" b="1" dirty="0">
                <a:latin typeface="+mj-lt"/>
                <a:ea typeface="Open Sans" panose="020B0606030504020204" pitchFamily="34" charset="0"/>
                <a:cs typeface="Open Sans" panose="020B0606030504020204" pitchFamily="34" charset="0"/>
              </a:rPr>
              <a:t>Project Plan</a:t>
            </a:r>
          </a:p>
        </p:txBody>
      </p:sp>
      <p:sp>
        <p:nvSpPr>
          <p:cNvPr id="79" name="TextBox 78"/>
          <p:cNvSpPr txBox="1"/>
          <p:nvPr/>
        </p:nvSpPr>
        <p:spPr>
          <a:xfrm>
            <a:off x="6715953" y="3520159"/>
            <a:ext cx="1973286" cy="741806"/>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US" sz="1500" dirty="0"/>
              <a:t>Client Project Plan</a:t>
            </a:r>
          </a:p>
        </p:txBody>
      </p:sp>
      <p:sp>
        <p:nvSpPr>
          <p:cNvPr id="81" name="TextBox 25"/>
          <p:cNvSpPr txBox="1"/>
          <p:nvPr/>
        </p:nvSpPr>
        <p:spPr>
          <a:xfrm>
            <a:off x="4932231" y="3333922"/>
            <a:ext cx="1814731" cy="372474"/>
          </a:xfrm>
          <a:prstGeom prst="rect">
            <a:avLst/>
          </a:prstGeom>
          <a:noFill/>
          <a:ln cap="flat">
            <a:noFill/>
          </a:ln>
        </p:spPr>
        <p:txBody>
          <a:bodyPr vert="horz" wrap="square" lIns="68580" tIns="34290" rIns="68580" bIns="34290" anchor="t" anchorCtr="0" compatLnSpc="1">
            <a:spAutoFit/>
          </a:bodyPr>
          <a:lstStyle/>
          <a:p>
            <a:pPr>
              <a:lnSpc>
                <a:spcPct val="150000"/>
              </a:lnSpc>
            </a:pPr>
            <a:r>
              <a:rPr lang="en-GB" sz="1500" b="1" dirty="0">
                <a:latin typeface="+mj-lt"/>
                <a:ea typeface="Open Sans" panose="020B0606030504020204" pitchFamily="34" charset="0"/>
                <a:cs typeface="Open Sans" panose="020B0606030504020204" pitchFamily="34" charset="0"/>
              </a:rPr>
              <a:t>Implementation</a:t>
            </a:r>
          </a:p>
        </p:txBody>
      </p:sp>
      <p:sp>
        <p:nvSpPr>
          <p:cNvPr id="83" name="TextBox 25"/>
          <p:cNvSpPr txBox="1"/>
          <p:nvPr/>
        </p:nvSpPr>
        <p:spPr>
          <a:xfrm>
            <a:off x="2804773" y="2653834"/>
            <a:ext cx="1430695" cy="372474"/>
          </a:xfrm>
          <a:prstGeom prst="rect">
            <a:avLst/>
          </a:prstGeom>
          <a:noFill/>
          <a:ln cap="flat">
            <a:noFill/>
          </a:ln>
        </p:spPr>
        <p:txBody>
          <a:bodyPr vert="horz" wrap="square" lIns="68580" tIns="34290" rIns="68580" bIns="34290" anchor="t" anchorCtr="0" compatLnSpc="1">
            <a:spAutoFit/>
          </a:bodyPr>
          <a:lstStyle/>
          <a:p>
            <a:pPr>
              <a:lnSpc>
                <a:spcPct val="150000"/>
              </a:lnSpc>
            </a:pPr>
            <a:r>
              <a:rPr lang="en-GB" sz="1500" b="1" dirty="0">
                <a:latin typeface="+mj-lt"/>
                <a:ea typeface="Open Sans" panose="020B0606030504020204" pitchFamily="34" charset="0"/>
                <a:cs typeface="Open Sans" panose="020B0606030504020204" pitchFamily="34" charset="0"/>
              </a:rPr>
              <a:t>Future State</a:t>
            </a:r>
          </a:p>
        </p:txBody>
      </p:sp>
      <p:sp>
        <p:nvSpPr>
          <p:cNvPr id="17" name="Title 16"/>
          <p:cNvSpPr>
            <a:spLocks noGrp="1"/>
          </p:cNvSpPr>
          <p:nvPr>
            <p:ph type="ctrTitle"/>
          </p:nvPr>
        </p:nvSpPr>
        <p:spPr>
          <a:xfrm>
            <a:off x="464870" y="905235"/>
            <a:ext cx="8370529" cy="483487"/>
          </a:xfrm>
        </p:spPr>
        <p:txBody>
          <a:bodyPr>
            <a:noAutofit/>
          </a:bodyPr>
          <a:lstStyle/>
          <a:p>
            <a:r>
              <a:rPr lang="en-CA" sz="3200" dirty="0"/>
              <a:t>Agenda</a:t>
            </a:r>
            <a:endParaRPr lang="en-GB" sz="3200" dirty="0"/>
          </a:p>
        </p:txBody>
      </p:sp>
      <p:sp>
        <p:nvSpPr>
          <p:cNvPr id="37" name="Freeform 54">
            <a:extLst>
              <a:ext uri="{FF2B5EF4-FFF2-40B4-BE49-F238E27FC236}">
                <a16:creationId xmlns:a16="http://schemas.microsoft.com/office/drawing/2014/main" id="{08E6FAB2-4029-4471-9051-BC07CBDCB78E}"/>
              </a:ext>
            </a:extLst>
          </p:cNvPr>
          <p:cNvSpPr>
            <a:spLocks noChangeArrowheads="1"/>
          </p:cNvSpPr>
          <p:nvPr/>
        </p:nvSpPr>
        <p:spPr bwMode="auto">
          <a:xfrm>
            <a:off x="7704996" y="2640755"/>
            <a:ext cx="283369" cy="330994"/>
          </a:xfrm>
          <a:custGeom>
            <a:avLst/>
            <a:gdLst>
              <a:gd name="T0" fmla="*/ 703 w 1051"/>
              <a:gd name="T1" fmla="*/ 481 h 1226"/>
              <a:gd name="T2" fmla="*/ 758 w 1051"/>
              <a:gd name="T3" fmla="*/ 350 h 1226"/>
              <a:gd name="T4" fmla="*/ 525 w 1051"/>
              <a:gd name="T5" fmla="*/ 115 h 1226"/>
              <a:gd name="T6" fmla="*/ 293 w 1051"/>
              <a:gd name="T7" fmla="*/ 350 h 1226"/>
              <a:gd name="T8" fmla="*/ 408 w 1051"/>
              <a:gd name="T9" fmla="*/ 350 h 1226"/>
              <a:gd name="T10" fmla="*/ 525 w 1051"/>
              <a:gd name="T11" fmla="*/ 232 h 1226"/>
              <a:gd name="T12" fmla="*/ 643 w 1051"/>
              <a:gd name="T13" fmla="*/ 350 h 1226"/>
              <a:gd name="T14" fmla="*/ 607 w 1051"/>
              <a:gd name="T15" fmla="*/ 432 h 1226"/>
              <a:gd name="T16" fmla="*/ 536 w 1051"/>
              <a:gd name="T17" fmla="*/ 506 h 1226"/>
              <a:gd name="T18" fmla="*/ 468 w 1051"/>
              <a:gd name="T19" fmla="*/ 670 h 1226"/>
              <a:gd name="T20" fmla="*/ 468 w 1051"/>
              <a:gd name="T21" fmla="*/ 700 h 1226"/>
              <a:gd name="T22" fmla="*/ 583 w 1051"/>
              <a:gd name="T23" fmla="*/ 700 h 1226"/>
              <a:gd name="T24" fmla="*/ 651 w 1051"/>
              <a:gd name="T25" fmla="*/ 533 h 1226"/>
              <a:gd name="T26" fmla="*/ 703 w 1051"/>
              <a:gd name="T27" fmla="*/ 481 h 1226"/>
              <a:gd name="T28" fmla="*/ 583 w 1051"/>
              <a:gd name="T29" fmla="*/ 932 h 1226"/>
              <a:gd name="T30" fmla="*/ 583 w 1051"/>
              <a:gd name="T31" fmla="*/ 815 h 1226"/>
              <a:gd name="T32" fmla="*/ 468 w 1051"/>
              <a:gd name="T33" fmla="*/ 815 h 1226"/>
              <a:gd name="T34" fmla="*/ 468 w 1051"/>
              <a:gd name="T35" fmla="*/ 932 h 1226"/>
              <a:gd name="T36" fmla="*/ 583 w 1051"/>
              <a:gd name="T37" fmla="*/ 932 h 1226"/>
              <a:gd name="T38" fmla="*/ 933 w 1051"/>
              <a:gd name="T39" fmla="*/ 0 h 1226"/>
              <a:gd name="T40" fmla="*/ 1050 w 1051"/>
              <a:gd name="T41" fmla="*/ 115 h 1226"/>
              <a:gd name="T42" fmla="*/ 1050 w 1051"/>
              <a:gd name="T43" fmla="*/ 932 h 1226"/>
              <a:gd name="T44" fmla="*/ 933 w 1051"/>
              <a:gd name="T45" fmla="*/ 1050 h 1226"/>
              <a:gd name="T46" fmla="*/ 700 w 1051"/>
              <a:gd name="T47" fmla="*/ 1050 h 1226"/>
              <a:gd name="T48" fmla="*/ 525 w 1051"/>
              <a:gd name="T49" fmla="*/ 1225 h 1226"/>
              <a:gd name="T50" fmla="*/ 350 w 1051"/>
              <a:gd name="T51" fmla="*/ 1050 h 1226"/>
              <a:gd name="T52" fmla="*/ 118 w 1051"/>
              <a:gd name="T53" fmla="*/ 1050 h 1226"/>
              <a:gd name="T54" fmla="*/ 0 w 1051"/>
              <a:gd name="T55" fmla="*/ 932 h 1226"/>
              <a:gd name="T56" fmla="*/ 0 w 1051"/>
              <a:gd name="T57" fmla="*/ 115 h 1226"/>
              <a:gd name="T58" fmla="*/ 118 w 1051"/>
              <a:gd name="T59" fmla="*/ 0 h 1226"/>
              <a:gd name="T60" fmla="*/ 933 w 1051"/>
              <a:gd name="T61" fmla="*/ 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1" h="1226">
                <a:moveTo>
                  <a:pt x="703" y="481"/>
                </a:moveTo>
                <a:cubicBezTo>
                  <a:pt x="736" y="448"/>
                  <a:pt x="758" y="402"/>
                  <a:pt x="758" y="350"/>
                </a:cubicBezTo>
                <a:cubicBezTo>
                  <a:pt x="758" y="221"/>
                  <a:pt x="653" y="115"/>
                  <a:pt x="525" y="115"/>
                </a:cubicBezTo>
                <a:cubicBezTo>
                  <a:pt x="396" y="115"/>
                  <a:pt x="293" y="221"/>
                  <a:pt x="293" y="350"/>
                </a:cubicBezTo>
                <a:lnTo>
                  <a:pt x="408" y="350"/>
                </a:lnTo>
                <a:cubicBezTo>
                  <a:pt x="408" y="287"/>
                  <a:pt x="463" y="232"/>
                  <a:pt x="525" y="232"/>
                </a:cubicBezTo>
                <a:cubicBezTo>
                  <a:pt x="588" y="232"/>
                  <a:pt x="643" y="287"/>
                  <a:pt x="643" y="350"/>
                </a:cubicBezTo>
                <a:cubicBezTo>
                  <a:pt x="643" y="383"/>
                  <a:pt x="629" y="410"/>
                  <a:pt x="607" y="432"/>
                </a:cubicBezTo>
                <a:lnTo>
                  <a:pt x="536" y="506"/>
                </a:lnTo>
                <a:cubicBezTo>
                  <a:pt x="495" y="550"/>
                  <a:pt x="468" y="607"/>
                  <a:pt x="468" y="670"/>
                </a:cubicBezTo>
                <a:lnTo>
                  <a:pt x="468" y="700"/>
                </a:lnTo>
                <a:lnTo>
                  <a:pt x="583" y="700"/>
                </a:lnTo>
                <a:cubicBezTo>
                  <a:pt x="583" y="612"/>
                  <a:pt x="610" y="577"/>
                  <a:pt x="651" y="533"/>
                </a:cubicBezTo>
                <a:lnTo>
                  <a:pt x="703" y="481"/>
                </a:lnTo>
                <a:close/>
                <a:moveTo>
                  <a:pt x="583" y="932"/>
                </a:moveTo>
                <a:lnTo>
                  <a:pt x="583" y="815"/>
                </a:lnTo>
                <a:lnTo>
                  <a:pt x="468" y="815"/>
                </a:lnTo>
                <a:lnTo>
                  <a:pt x="468" y="932"/>
                </a:lnTo>
                <a:lnTo>
                  <a:pt x="583" y="932"/>
                </a:lnTo>
                <a:close/>
                <a:moveTo>
                  <a:pt x="933" y="0"/>
                </a:moveTo>
                <a:cubicBezTo>
                  <a:pt x="996" y="0"/>
                  <a:pt x="1050" y="52"/>
                  <a:pt x="1050" y="115"/>
                </a:cubicBezTo>
                <a:lnTo>
                  <a:pt x="1050" y="932"/>
                </a:lnTo>
                <a:cubicBezTo>
                  <a:pt x="1050" y="995"/>
                  <a:pt x="996" y="1050"/>
                  <a:pt x="933" y="1050"/>
                </a:cubicBezTo>
                <a:lnTo>
                  <a:pt x="700" y="1050"/>
                </a:lnTo>
                <a:lnTo>
                  <a:pt x="525" y="1225"/>
                </a:lnTo>
                <a:lnTo>
                  <a:pt x="350" y="1050"/>
                </a:lnTo>
                <a:lnTo>
                  <a:pt x="118" y="1050"/>
                </a:lnTo>
                <a:cubicBezTo>
                  <a:pt x="52" y="1050"/>
                  <a:pt x="0" y="995"/>
                  <a:pt x="0" y="932"/>
                </a:cubicBezTo>
                <a:lnTo>
                  <a:pt x="0" y="115"/>
                </a:lnTo>
                <a:cubicBezTo>
                  <a:pt x="0" y="52"/>
                  <a:pt x="52" y="0"/>
                  <a:pt x="118" y="0"/>
                </a:cubicBezTo>
                <a:lnTo>
                  <a:pt x="933" y="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pPr defTabSz="342900"/>
            <a:endParaRPr lang="en-US" sz="1350" dirty="0">
              <a:solidFill>
                <a:srgbClr val="0087AC"/>
              </a:solidFill>
            </a:endParaRPr>
          </a:p>
        </p:txBody>
      </p:sp>
      <p:sp>
        <p:nvSpPr>
          <p:cNvPr id="40" name="Freeform 13">
            <a:extLst>
              <a:ext uri="{FF2B5EF4-FFF2-40B4-BE49-F238E27FC236}">
                <a16:creationId xmlns:a16="http://schemas.microsoft.com/office/drawing/2014/main" id="{F1A9C39B-8999-46C0-B3B6-779289E61C94}"/>
              </a:ext>
            </a:extLst>
          </p:cNvPr>
          <p:cNvSpPr>
            <a:spLocks noChangeArrowheads="1"/>
          </p:cNvSpPr>
          <p:nvPr/>
        </p:nvSpPr>
        <p:spPr bwMode="auto">
          <a:xfrm>
            <a:off x="3291546" y="2163823"/>
            <a:ext cx="252413" cy="314325"/>
          </a:xfrm>
          <a:custGeom>
            <a:avLst/>
            <a:gdLst>
              <a:gd name="T0" fmla="*/ 525 w 936"/>
              <a:gd name="T1" fmla="*/ 407 h 1165"/>
              <a:gd name="T2" fmla="*/ 848 w 936"/>
              <a:gd name="T3" fmla="*/ 407 h 1165"/>
              <a:gd name="T4" fmla="*/ 525 w 936"/>
              <a:gd name="T5" fmla="*/ 87 h 1165"/>
              <a:gd name="T6" fmla="*/ 525 w 936"/>
              <a:gd name="T7" fmla="*/ 407 h 1165"/>
              <a:gd name="T8" fmla="*/ 118 w 936"/>
              <a:gd name="T9" fmla="*/ 0 h 1165"/>
              <a:gd name="T10" fmla="*/ 585 w 936"/>
              <a:gd name="T11" fmla="*/ 0 h 1165"/>
              <a:gd name="T12" fmla="*/ 935 w 936"/>
              <a:gd name="T13" fmla="*/ 350 h 1165"/>
              <a:gd name="T14" fmla="*/ 935 w 936"/>
              <a:gd name="T15" fmla="*/ 1049 h 1165"/>
              <a:gd name="T16" fmla="*/ 818 w 936"/>
              <a:gd name="T17" fmla="*/ 1164 h 1165"/>
              <a:gd name="T18" fmla="*/ 118 w 936"/>
              <a:gd name="T19" fmla="*/ 1164 h 1165"/>
              <a:gd name="T20" fmla="*/ 0 w 936"/>
              <a:gd name="T21" fmla="*/ 1049 h 1165"/>
              <a:gd name="T22" fmla="*/ 3 w 936"/>
              <a:gd name="T23" fmla="*/ 114 h 1165"/>
              <a:gd name="T24" fmla="*/ 118 w 936"/>
              <a:gd name="T25"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6" h="1165">
                <a:moveTo>
                  <a:pt x="525" y="407"/>
                </a:moveTo>
                <a:lnTo>
                  <a:pt x="848" y="407"/>
                </a:lnTo>
                <a:lnTo>
                  <a:pt x="525" y="87"/>
                </a:lnTo>
                <a:lnTo>
                  <a:pt x="525" y="407"/>
                </a:lnTo>
                <a:close/>
                <a:moveTo>
                  <a:pt x="118" y="0"/>
                </a:moveTo>
                <a:lnTo>
                  <a:pt x="585" y="0"/>
                </a:lnTo>
                <a:lnTo>
                  <a:pt x="935" y="350"/>
                </a:lnTo>
                <a:lnTo>
                  <a:pt x="935" y="1049"/>
                </a:lnTo>
                <a:cubicBezTo>
                  <a:pt x="935" y="1112"/>
                  <a:pt x="881" y="1164"/>
                  <a:pt x="818" y="1164"/>
                </a:cubicBezTo>
                <a:lnTo>
                  <a:pt x="118" y="1164"/>
                </a:lnTo>
                <a:cubicBezTo>
                  <a:pt x="55" y="1164"/>
                  <a:pt x="0" y="1112"/>
                  <a:pt x="0" y="1049"/>
                </a:cubicBezTo>
                <a:lnTo>
                  <a:pt x="3" y="114"/>
                </a:lnTo>
                <a:cubicBezTo>
                  <a:pt x="3" y="52"/>
                  <a:pt x="55" y="0"/>
                  <a:pt x="118"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pPr defTabSz="342900"/>
            <a:endParaRPr lang="en-US" sz="1350" dirty="0">
              <a:solidFill>
                <a:srgbClr val="0087AC"/>
              </a:solidFill>
            </a:endParaRPr>
          </a:p>
        </p:txBody>
      </p:sp>
      <p:sp>
        <p:nvSpPr>
          <p:cNvPr id="41" name="Freeform 15">
            <a:extLst>
              <a:ext uri="{FF2B5EF4-FFF2-40B4-BE49-F238E27FC236}">
                <a16:creationId xmlns:a16="http://schemas.microsoft.com/office/drawing/2014/main" id="{31631DA3-7410-45DF-B5FC-7C7D8C721DC5}"/>
              </a:ext>
            </a:extLst>
          </p:cNvPr>
          <p:cNvSpPr>
            <a:spLocks noChangeArrowheads="1"/>
          </p:cNvSpPr>
          <p:nvPr/>
        </p:nvSpPr>
        <p:spPr bwMode="auto">
          <a:xfrm>
            <a:off x="5506639" y="2892568"/>
            <a:ext cx="347663" cy="283369"/>
          </a:xfrm>
          <a:custGeom>
            <a:avLst/>
            <a:gdLst>
              <a:gd name="T0" fmla="*/ 585 w 1286"/>
              <a:gd name="T1" fmla="*/ 757 h 1051"/>
              <a:gd name="T2" fmla="*/ 585 w 1286"/>
              <a:gd name="T3" fmla="*/ 582 h 1051"/>
              <a:gd name="T4" fmla="*/ 0 w 1286"/>
              <a:gd name="T5" fmla="*/ 582 h 1051"/>
              <a:gd name="T6" fmla="*/ 0 w 1286"/>
              <a:gd name="T7" fmla="*/ 468 h 1051"/>
              <a:gd name="T8" fmla="*/ 585 w 1286"/>
              <a:gd name="T9" fmla="*/ 468 h 1051"/>
              <a:gd name="T10" fmla="*/ 585 w 1286"/>
              <a:gd name="T11" fmla="*/ 293 h 1051"/>
              <a:gd name="T12" fmla="*/ 818 w 1286"/>
              <a:gd name="T13" fmla="*/ 525 h 1051"/>
              <a:gd name="T14" fmla="*/ 585 w 1286"/>
              <a:gd name="T15" fmla="*/ 757 h 1051"/>
              <a:gd name="T16" fmla="*/ 1168 w 1286"/>
              <a:gd name="T17" fmla="*/ 0 h 1051"/>
              <a:gd name="T18" fmla="*/ 1285 w 1286"/>
              <a:gd name="T19" fmla="*/ 118 h 1051"/>
              <a:gd name="T20" fmla="*/ 1285 w 1286"/>
              <a:gd name="T21" fmla="*/ 935 h 1051"/>
              <a:gd name="T22" fmla="*/ 1168 w 1286"/>
              <a:gd name="T23" fmla="*/ 1050 h 1051"/>
              <a:gd name="T24" fmla="*/ 118 w 1286"/>
              <a:gd name="T25" fmla="*/ 1050 h 1051"/>
              <a:gd name="T26" fmla="*/ 0 w 1286"/>
              <a:gd name="T27" fmla="*/ 935 h 1051"/>
              <a:gd name="T28" fmla="*/ 0 w 1286"/>
              <a:gd name="T29" fmla="*/ 700 h 1051"/>
              <a:gd name="T30" fmla="*/ 118 w 1286"/>
              <a:gd name="T31" fmla="*/ 700 h 1051"/>
              <a:gd name="T32" fmla="*/ 118 w 1286"/>
              <a:gd name="T33" fmla="*/ 935 h 1051"/>
              <a:gd name="T34" fmla="*/ 1168 w 1286"/>
              <a:gd name="T35" fmla="*/ 935 h 1051"/>
              <a:gd name="T36" fmla="*/ 1168 w 1286"/>
              <a:gd name="T37" fmla="*/ 115 h 1051"/>
              <a:gd name="T38" fmla="*/ 118 w 1286"/>
              <a:gd name="T39" fmla="*/ 115 h 1051"/>
              <a:gd name="T40" fmla="*/ 118 w 1286"/>
              <a:gd name="T41" fmla="*/ 350 h 1051"/>
              <a:gd name="T42" fmla="*/ 0 w 1286"/>
              <a:gd name="T43" fmla="*/ 350 h 1051"/>
              <a:gd name="T44" fmla="*/ 0 w 1286"/>
              <a:gd name="T45" fmla="*/ 118 h 1051"/>
              <a:gd name="T46" fmla="*/ 118 w 1286"/>
              <a:gd name="T47" fmla="*/ 0 h 1051"/>
              <a:gd name="T48" fmla="*/ 1168 w 1286"/>
              <a:gd name="T49"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6" h="1051">
                <a:moveTo>
                  <a:pt x="585" y="757"/>
                </a:moveTo>
                <a:lnTo>
                  <a:pt x="585" y="582"/>
                </a:lnTo>
                <a:lnTo>
                  <a:pt x="0" y="582"/>
                </a:lnTo>
                <a:lnTo>
                  <a:pt x="0" y="468"/>
                </a:lnTo>
                <a:lnTo>
                  <a:pt x="585" y="468"/>
                </a:lnTo>
                <a:lnTo>
                  <a:pt x="585" y="293"/>
                </a:lnTo>
                <a:lnTo>
                  <a:pt x="818" y="525"/>
                </a:lnTo>
                <a:lnTo>
                  <a:pt x="585" y="757"/>
                </a:lnTo>
                <a:close/>
                <a:moveTo>
                  <a:pt x="1168" y="0"/>
                </a:moveTo>
                <a:cubicBezTo>
                  <a:pt x="1230" y="0"/>
                  <a:pt x="1285" y="52"/>
                  <a:pt x="1285" y="118"/>
                </a:cubicBezTo>
                <a:lnTo>
                  <a:pt x="1285" y="935"/>
                </a:lnTo>
                <a:cubicBezTo>
                  <a:pt x="1285" y="998"/>
                  <a:pt x="1230" y="1050"/>
                  <a:pt x="1168" y="1050"/>
                </a:cubicBezTo>
                <a:lnTo>
                  <a:pt x="118" y="1050"/>
                </a:lnTo>
                <a:cubicBezTo>
                  <a:pt x="55" y="1050"/>
                  <a:pt x="0" y="998"/>
                  <a:pt x="0" y="935"/>
                </a:cubicBezTo>
                <a:lnTo>
                  <a:pt x="0" y="700"/>
                </a:lnTo>
                <a:lnTo>
                  <a:pt x="118" y="700"/>
                </a:lnTo>
                <a:lnTo>
                  <a:pt x="118" y="935"/>
                </a:lnTo>
                <a:lnTo>
                  <a:pt x="1168" y="935"/>
                </a:lnTo>
                <a:lnTo>
                  <a:pt x="1168" y="115"/>
                </a:lnTo>
                <a:lnTo>
                  <a:pt x="118" y="115"/>
                </a:lnTo>
                <a:lnTo>
                  <a:pt x="118" y="350"/>
                </a:lnTo>
                <a:lnTo>
                  <a:pt x="0" y="350"/>
                </a:lnTo>
                <a:lnTo>
                  <a:pt x="0" y="118"/>
                </a:lnTo>
                <a:cubicBezTo>
                  <a:pt x="0" y="55"/>
                  <a:pt x="55" y="0"/>
                  <a:pt x="118" y="0"/>
                </a:cubicBezTo>
                <a:lnTo>
                  <a:pt x="1168" y="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pPr defTabSz="342900"/>
            <a:endParaRPr lang="en-US" sz="1350" dirty="0">
              <a:solidFill>
                <a:srgbClr val="0087AC"/>
              </a:solidFill>
            </a:endParaRPr>
          </a:p>
        </p:txBody>
      </p:sp>
      <p:sp>
        <p:nvSpPr>
          <p:cNvPr id="7" name="Subtitle 6">
            <a:extLst>
              <a:ext uri="{FF2B5EF4-FFF2-40B4-BE49-F238E27FC236}">
                <a16:creationId xmlns:a16="http://schemas.microsoft.com/office/drawing/2014/main" id="{F395CCB3-07A8-4A70-9FEB-2365353B1D5A}"/>
              </a:ext>
            </a:extLst>
          </p:cNvPr>
          <p:cNvSpPr>
            <a:spLocks noGrp="1"/>
          </p:cNvSpPr>
          <p:nvPr>
            <p:ph type="subTitle" idx="1"/>
          </p:nvPr>
        </p:nvSpPr>
        <p:spPr>
          <a:xfrm>
            <a:off x="426392" y="1380385"/>
            <a:ext cx="8370529" cy="337111"/>
          </a:xfrm>
        </p:spPr>
        <p:txBody>
          <a:bodyPr>
            <a:normAutofit/>
          </a:bodyPr>
          <a:lstStyle/>
          <a:p>
            <a:r>
              <a:rPr lang="en-IN" sz="1400" dirty="0"/>
              <a:t>Planning a complete Solution</a:t>
            </a:r>
            <a:endParaRPr lang="en-US" sz="1400" dirty="0"/>
          </a:p>
        </p:txBody>
      </p:sp>
    </p:spTree>
    <p:extLst>
      <p:ext uri="{BB962C8B-B14F-4D97-AF65-F5344CB8AC3E}">
        <p14:creationId xmlns:p14="http://schemas.microsoft.com/office/powerpoint/2010/main" val="154866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71" grpId="0"/>
      <p:bldP spid="74" grpId="0"/>
      <p:bldP spid="75" grpId="0"/>
      <p:bldP spid="77" grpId="0"/>
      <p:bldP spid="78" grpId="0"/>
      <p:bldP spid="79" grpId="0"/>
      <p:bldP spid="81" grpId="0"/>
      <p:bldP spid="83"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828F-6576-44E9-A87B-B999D2F5569B}"/>
              </a:ext>
            </a:extLst>
          </p:cNvPr>
          <p:cNvSpPr>
            <a:spLocks noGrp="1"/>
          </p:cNvSpPr>
          <p:nvPr>
            <p:ph type="title"/>
          </p:nvPr>
        </p:nvSpPr>
        <p:spPr/>
        <p:txBody>
          <a:bodyPr/>
          <a:lstStyle/>
          <a:p>
            <a:r>
              <a:rPr lang="en-US" dirty="0"/>
              <a:t>Six sigma- our implementation</a:t>
            </a:r>
            <a:endParaRPr lang="en-IN" dirty="0"/>
          </a:p>
        </p:txBody>
      </p:sp>
      <p:sp>
        <p:nvSpPr>
          <p:cNvPr id="3" name="Content Placeholder 2">
            <a:extLst>
              <a:ext uri="{FF2B5EF4-FFF2-40B4-BE49-F238E27FC236}">
                <a16:creationId xmlns:a16="http://schemas.microsoft.com/office/drawing/2014/main" id="{7153D4E3-F575-49A0-8C39-4E9B8EBD8DA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EFF05D5-B34C-46B1-8802-D46DC7D25CAA}"/>
              </a:ext>
            </a:extLst>
          </p:cNvPr>
          <p:cNvPicPr>
            <a:picLocks noChangeAspect="1"/>
          </p:cNvPicPr>
          <p:nvPr/>
        </p:nvPicPr>
        <p:blipFill>
          <a:blip r:embed="rId2"/>
          <a:stretch>
            <a:fillRect/>
          </a:stretch>
        </p:blipFill>
        <p:spPr>
          <a:xfrm>
            <a:off x="281375" y="2015733"/>
            <a:ext cx="8208217" cy="3450613"/>
          </a:xfrm>
          <a:prstGeom prst="rect">
            <a:avLst/>
          </a:prstGeom>
        </p:spPr>
      </p:pic>
    </p:spTree>
    <p:extLst>
      <p:ext uri="{BB962C8B-B14F-4D97-AF65-F5344CB8AC3E}">
        <p14:creationId xmlns:p14="http://schemas.microsoft.com/office/powerpoint/2010/main" val="2296527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828F-6576-44E9-A87B-B999D2F5569B}"/>
              </a:ext>
            </a:extLst>
          </p:cNvPr>
          <p:cNvSpPr>
            <a:spLocks noGrp="1"/>
          </p:cNvSpPr>
          <p:nvPr>
            <p:ph type="title"/>
          </p:nvPr>
        </p:nvSpPr>
        <p:spPr/>
        <p:txBody>
          <a:bodyPr/>
          <a:lstStyle/>
          <a:p>
            <a:r>
              <a:rPr lang="en-US" dirty="0"/>
              <a:t>Six sigma- our implementation</a:t>
            </a:r>
            <a:endParaRPr lang="en-IN" dirty="0"/>
          </a:p>
        </p:txBody>
      </p:sp>
      <p:pic>
        <p:nvPicPr>
          <p:cNvPr id="5" name="Picture 4">
            <a:extLst>
              <a:ext uri="{FF2B5EF4-FFF2-40B4-BE49-F238E27FC236}">
                <a16:creationId xmlns:a16="http://schemas.microsoft.com/office/drawing/2014/main" id="{5C8EF2A6-A4CA-452A-A97F-E4FF20AE2F4F}"/>
              </a:ext>
            </a:extLst>
          </p:cNvPr>
          <p:cNvPicPr>
            <a:picLocks noChangeAspect="1"/>
          </p:cNvPicPr>
          <p:nvPr/>
        </p:nvPicPr>
        <p:blipFill>
          <a:blip r:embed="rId2"/>
          <a:stretch>
            <a:fillRect/>
          </a:stretch>
        </p:blipFill>
        <p:spPr>
          <a:xfrm>
            <a:off x="414338" y="2320004"/>
            <a:ext cx="8315325" cy="3354932"/>
          </a:xfrm>
          <a:prstGeom prst="rect">
            <a:avLst/>
          </a:prstGeom>
        </p:spPr>
      </p:pic>
    </p:spTree>
    <p:extLst>
      <p:ext uri="{BB962C8B-B14F-4D97-AF65-F5344CB8AC3E}">
        <p14:creationId xmlns:p14="http://schemas.microsoft.com/office/powerpoint/2010/main" val="165167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6C8E-92CB-43F9-9852-60E4702D562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90A22AD-4513-4B26-AC07-F89337C6FAC9}"/>
              </a:ext>
            </a:extLst>
          </p:cNvPr>
          <p:cNvSpPr>
            <a:spLocks noGrp="1"/>
          </p:cNvSpPr>
          <p:nvPr>
            <p:ph idx="1"/>
          </p:nvPr>
        </p:nvSpPr>
        <p:spPr/>
        <p:txBody>
          <a:bodyPr/>
          <a:lstStyle/>
          <a:p>
            <a:r>
              <a:rPr lang="en-US" dirty="0"/>
              <a:t>Better trained workforce</a:t>
            </a:r>
          </a:p>
          <a:p>
            <a:r>
              <a:rPr lang="en-US" dirty="0"/>
              <a:t>Highly efficient assembly process</a:t>
            </a:r>
          </a:p>
          <a:p>
            <a:r>
              <a:rPr lang="en-US" dirty="0"/>
              <a:t>Higher profits per TrackR</a:t>
            </a:r>
          </a:p>
          <a:p>
            <a:r>
              <a:rPr lang="en-US" dirty="0"/>
              <a:t>Reduced failure rates</a:t>
            </a:r>
          </a:p>
          <a:p>
            <a:r>
              <a:rPr lang="en-US" dirty="0"/>
              <a:t>Lower component cost</a:t>
            </a:r>
            <a:endParaRPr lang="en-IN" dirty="0"/>
          </a:p>
        </p:txBody>
      </p:sp>
    </p:spTree>
    <p:extLst>
      <p:ext uri="{BB962C8B-B14F-4D97-AF65-F5344CB8AC3E}">
        <p14:creationId xmlns:p14="http://schemas.microsoft.com/office/powerpoint/2010/main" val="72196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Solution Plan IV</a:t>
            </a:r>
          </a:p>
        </p:txBody>
      </p:sp>
      <p:sp>
        <p:nvSpPr>
          <p:cNvPr id="3" name="Subtitle 2"/>
          <p:cNvSpPr>
            <a:spLocks noGrp="1"/>
          </p:cNvSpPr>
          <p:nvPr>
            <p:ph type="subTitle" idx="1"/>
          </p:nvPr>
        </p:nvSpPr>
        <p:spPr/>
        <p:txBody>
          <a:bodyPr/>
          <a:lstStyle/>
          <a:p>
            <a:r>
              <a:rPr lang="en-CA" dirty="0"/>
              <a:t>Gurpreet Singh</a:t>
            </a:r>
          </a:p>
        </p:txBody>
      </p:sp>
    </p:spTree>
    <p:extLst>
      <p:ext uri="{BB962C8B-B14F-4D97-AF65-F5344CB8AC3E}">
        <p14:creationId xmlns:p14="http://schemas.microsoft.com/office/powerpoint/2010/main" val="1936253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Soldering Time</a:t>
            </a:r>
            <a:endParaRPr lang="en-CA"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15" t="31145" r="71389" b="53173"/>
          <a:stretch/>
        </p:blipFill>
        <p:spPr>
          <a:xfrm>
            <a:off x="4876801" y="3061659"/>
            <a:ext cx="3351321" cy="1055915"/>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61" t="32428" r="74019" b="48151"/>
          <a:stretch/>
        </p:blipFill>
        <p:spPr>
          <a:xfrm>
            <a:off x="1237755" y="2987985"/>
            <a:ext cx="2644718" cy="1159329"/>
          </a:xfrm>
          <a:prstGeom prst="rect">
            <a:avLst/>
          </a:prstGeom>
        </p:spPr>
      </p:pic>
      <p:sp>
        <p:nvSpPr>
          <p:cNvPr id="6" name="TextBox 5"/>
          <p:cNvSpPr txBox="1"/>
          <p:nvPr/>
        </p:nvSpPr>
        <p:spPr>
          <a:xfrm>
            <a:off x="1589316" y="5046409"/>
            <a:ext cx="1611339" cy="300082"/>
          </a:xfrm>
          <a:prstGeom prst="rect">
            <a:avLst/>
          </a:prstGeom>
          <a:noFill/>
        </p:spPr>
        <p:txBody>
          <a:bodyPr wrap="none" rtlCol="0">
            <a:spAutoFit/>
          </a:bodyPr>
          <a:lstStyle/>
          <a:p>
            <a:r>
              <a:rPr lang="en-US" sz="1350" dirty="0"/>
              <a:t>As-is Making time </a:t>
            </a:r>
            <a:endParaRPr lang="en-CA" sz="1350" dirty="0"/>
          </a:p>
        </p:txBody>
      </p:sp>
      <p:sp>
        <p:nvSpPr>
          <p:cNvPr id="7" name="TextBox 6"/>
          <p:cNvSpPr txBox="1"/>
          <p:nvPr/>
        </p:nvSpPr>
        <p:spPr>
          <a:xfrm>
            <a:off x="5442859" y="5068521"/>
            <a:ext cx="1668855" cy="300082"/>
          </a:xfrm>
          <a:prstGeom prst="rect">
            <a:avLst/>
          </a:prstGeom>
          <a:noFill/>
        </p:spPr>
        <p:txBody>
          <a:bodyPr wrap="none" rtlCol="0">
            <a:spAutoFit/>
          </a:bodyPr>
          <a:lstStyle/>
          <a:p>
            <a:r>
              <a:rPr lang="en-US" sz="1350" dirty="0"/>
              <a:t>To-be making time </a:t>
            </a:r>
            <a:endParaRPr lang="en-CA" sz="1350" dirty="0"/>
          </a:p>
        </p:txBody>
      </p:sp>
      <p:pic>
        <p:nvPicPr>
          <p:cNvPr id="9" name="Picture 8"/>
          <p:cNvPicPr>
            <a:picLocks noChangeAspect="1"/>
          </p:cNvPicPr>
          <p:nvPr/>
        </p:nvPicPr>
        <p:blipFill>
          <a:blip r:embed="rId4"/>
          <a:stretch>
            <a:fillRect/>
          </a:stretch>
        </p:blipFill>
        <p:spPr>
          <a:xfrm>
            <a:off x="715737" y="4166169"/>
            <a:ext cx="3707606" cy="321469"/>
          </a:xfrm>
          <a:prstGeom prst="rect">
            <a:avLst/>
          </a:prstGeom>
        </p:spPr>
      </p:pic>
      <p:pic>
        <p:nvPicPr>
          <p:cNvPr id="10" name="Picture 9"/>
          <p:cNvPicPr>
            <a:picLocks noChangeAspect="1"/>
          </p:cNvPicPr>
          <p:nvPr/>
        </p:nvPicPr>
        <p:blipFill>
          <a:blip r:embed="rId5"/>
          <a:stretch>
            <a:fillRect/>
          </a:stretch>
        </p:blipFill>
        <p:spPr>
          <a:xfrm>
            <a:off x="4806809" y="4158664"/>
            <a:ext cx="3421313" cy="328973"/>
          </a:xfrm>
          <a:prstGeom prst="rect">
            <a:avLst/>
          </a:prstGeom>
        </p:spPr>
      </p:pic>
      <p:sp>
        <p:nvSpPr>
          <p:cNvPr id="11" name="TextBox 10"/>
          <p:cNvSpPr txBox="1"/>
          <p:nvPr/>
        </p:nvSpPr>
        <p:spPr>
          <a:xfrm>
            <a:off x="715736" y="2125266"/>
            <a:ext cx="3333092" cy="553998"/>
          </a:xfrm>
          <a:prstGeom prst="rect">
            <a:avLst/>
          </a:prstGeom>
          <a:noFill/>
        </p:spPr>
        <p:txBody>
          <a:bodyPr wrap="none" rtlCol="0">
            <a:spAutoFit/>
          </a:bodyPr>
          <a:lstStyle/>
          <a:p>
            <a:pPr marL="257175" indent="-257175">
              <a:buFont typeface="Arial" panose="020B0604020202020204" pitchFamily="34" charset="0"/>
              <a:buChar char="•"/>
            </a:pPr>
            <a:r>
              <a:rPr lang="en-US" sz="1500" dirty="0"/>
              <a:t>Reduced Fail rates.  </a:t>
            </a:r>
          </a:p>
          <a:p>
            <a:pPr marL="257175" indent="-257175">
              <a:buFont typeface="Arial" panose="020B0604020202020204" pitchFamily="34" charset="0"/>
              <a:buChar char="•"/>
            </a:pPr>
            <a:r>
              <a:rPr lang="en-US" sz="1500" dirty="0"/>
              <a:t>Reduced pay and soldering time.  </a:t>
            </a:r>
            <a:endParaRPr lang="en-CA" sz="1500" dirty="0"/>
          </a:p>
        </p:txBody>
      </p:sp>
    </p:spTree>
    <p:extLst>
      <p:ext uri="{BB962C8B-B14F-4D97-AF65-F5344CB8AC3E}">
        <p14:creationId xmlns:p14="http://schemas.microsoft.com/office/powerpoint/2010/main" val="217317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New labor cost </a:t>
            </a:r>
            <a:endParaRPr lang="en-CA" dirty="0"/>
          </a:p>
        </p:txBody>
      </p:sp>
      <p:pic>
        <p:nvPicPr>
          <p:cNvPr id="4" name="Content Placeholder 3"/>
          <p:cNvPicPr>
            <a:picLocks noGrp="1" noChangeAspect="1"/>
          </p:cNvPicPr>
          <p:nvPr>
            <p:ph idx="1"/>
          </p:nvPr>
        </p:nvPicPr>
        <p:blipFill>
          <a:blip r:embed="rId2"/>
          <a:stretch>
            <a:fillRect/>
          </a:stretch>
        </p:blipFill>
        <p:spPr>
          <a:xfrm>
            <a:off x="628650" y="3373126"/>
            <a:ext cx="3864769" cy="600075"/>
          </a:xfrm>
          <a:prstGeom prst="rect">
            <a:avLst/>
          </a:prstGeom>
        </p:spPr>
      </p:pic>
      <p:pic>
        <p:nvPicPr>
          <p:cNvPr id="5" name="Picture 4"/>
          <p:cNvPicPr>
            <a:picLocks noChangeAspect="1"/>
          </p:cNvPicPr>
          <p:nvPr/>
        </p:nvPicPr>
        <p:blipFill>
          <a:blip r:embed="rId3"/>
          <a:stretch>
            <a:fillRect/>
          </a:stretch>
        </p:blipFill>
        <p:spPr>
          <a:xfrm>
            <a:off x="1164431" y="3973201"/>
            <a:ext cx="2793206" cy="350044"/>
          </a:xfrm>
          <a:prstGeom prst="rect">
            <a:avLst/>
          </a:prstGeom>
        </p:spPr>
      </p:pic>
      <p:pic>
        <p:nvPicPr>
          <p:cNvPr id="8" name="Picture 7"/>
          <p:cNvPicPr>
            <a:picLocks noChangeAspect="1"/>
          </p:cNvPicPr>
          <p:nvPr/>
        </p:nvPicPr>
        <p:blipFill>
          <a:blip r:embed="rId4"/>
          <a:stretch>
            <a:fillRect/>
          </a:stretch>
        </p:blipFill>
        <p:spPr>
          <a:xfrm>
            <a:off x="5029200" y="3139423"/>
            <a:ext cx="3078956" cy="1314450"/>
          </a:xfrm>
          <a:prstGeom prst="rect">
            <a:avLst/>
          </a:prstGeom>
        </p:spPr>
      </p:pic>
      <p:sp>
        <p:nvSpPr>
          <p:cNvPr id="9" name="TextBox 8"/>
          <p:cNvSpPr txBox="1"/>
          <p:nvPr/>
        </p:nvSpPr>
        <p:spPr>
          <a:xfrm>
            <a:off x="628650" y="2023288"/>
            <a:ext cx="4321628" cy="784830"/>
          </a:xfrm>
          <a:prstGeom prst="rect">
            <a:avLst/>
          </a:prstGeom>
          <a:noFill/>
        </p:spPr>
        <p:txBody>
          <a:bodyPr wrap="square" rtlCol="0">
            <a:spAutoFit/>
          </a:bodyPr>
          <a:lstStyle/>
          <a:p>
            <a:r>
              <a:rPr lang="en-US" sz="1500" dirty="0"/>
              <a:t> Paying Assembly workers $17 per hour .</a:t>
            </a:r>
          </a:p>
          <a:p>
            <a:r>
              <a:rPr lang="en-US" sz="1500" dirty="0"/>
              <a:t> Paying Maintenance worker $21 per hour.</a:t>
            </a:r>
          </a:p>
          <a:p>
            <a:r>
              <a:rPr lang="en-US" sz="1500" dirty="0"/>
              <a:t>Making profit $400/shift all three tables. </a:t>
            </a:r>
            <a:endParaRPr lang="en-CA" sz="1500" dirty="0"/>
          </a:p>
        </p:txBody>
      </p:sp>
    </p:spTree>
    <p:extLst>
      <p:ext uri="{BB962C8B-B14F-4D97-AF65-F5344CB8AC3E}">
        <p14:creationId xmlns:p14="http://schemas.microsoft.com/office/powerpoint/2010/main" val="336017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Laser Soldering machine </a:t>
            </a:r>
            <a:endParaRPr lang="en-CA" dirty="0"/>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279" t="25481" r="48102" b="16634"/>
          <a:stretch/>
        </p:blipFill>
        <p:spPr>
          <a:xfrm>
            <a:off x="5236053" y="2125266"/>
            <a:ext cx="3279298" cy="2815611"/>
          </a:xfrm>
        </p:spPr>
      </p:pic>
      <p:sp>
        <p:nvSpPr>
          <p:cNvPr id="8" name="TextBox 7"/>
          <p:cNvSpPr txBox="1"/>
          <p:nvPr/>
        </p:nvSpPr>
        <p:spPr>
          <a:xfrm>
            <a:off x="5076753" y="5104970"/>
            <a:ext cx="3544733" cy="415498"/>
          </a:xfrm>
          <a:prstGeom prst="rect">
            <a:avLst/>
          </a:prstGeom>
          <a:noFill/>
        </p:spPr>
        <p:txBody>
          <a:bodyPr wrap="square" rtlCol="0">
            <a:spAutoFit/>
          </a:bodyPr>
          <a:lstStyle/>
          <a:p>
            <a:pPr algn="ctr"/>
            <a:r>
              <a:rPr lang="en-US" sz="1050" dirty="0"/>
              <a:t>ACHI HR-15000 BGA Chip De-soldering and Soldering Machine</a:t>
            </a:r>
            <a:endParaRPr lang="en-CA" sz="1050" dirty="0"/>
          </a:p>
        </p:txBody>
      </p:sp>
      <p:sp>
        <p:nvSpPr>
          <p:cNvPr id="9" name="TextBox 8"/>
          <p:cNvSpPr txBox="1"/>
          <p:nvPr/>
        </p:nvSpPr>
        <p:spPr>
          <a:xfrm>
            <a:off x="628650" y="2315936"/>
            <a:ext cx="4030436" cy="2169825"/>
          </a:xfrm>
          <a:prstGeom prst="rect">
            <a:avLst/>
          </a:prstGeom>
          <a:noFill/>
        </p:spPr>
        <p:txBody>
          <a:bodyPr wrap="square" rtlCol="0">
            <a:spAutoFit/>
          </a:bodyPr>
          <a:lstStyle/>
          <a:p>
            <a:pPr marL="214313" indent="-214313">
              <a:buFont typeface="Arial" panose="020B0604020202020204" pitchFamily="34" charset="0"/>
              <a:buChar char="•"/>
            </a:pPr>
            <a:r>
              <a:rPr lang="en-US" sz="1500" dirty="0"/>
              <a:t>Brand and origin: ACHI Organization China </a:t>
            </a:r>
          </a:p>
          <a:p>
            <a:pPr marL="214313" indent="-214313">
              <a:buFont typeface="Arial" panose="020B0604020202020204" pitchFamily="34" charset="0"/>
              <a:buChar char="•"/>
            </a:pPr>
            <a:r>
              <a:rPr lang="en-US" sz="1500" dirty="0"/>
              <a:t>Price:- 3600 per unit </a:t>
            </a:r>
          </a:p>
          <a:p>
            <a:pPr marL="214313" indent="-214313">
              <a:buFont typeface="Arial" panose="020B0604020202020204" pitchFamily="34" charset="0"/>
              <a:buChar char="•"/>
            </a:pPr>
            <a:r>
              <a:rPr lang="en-US" sz="1500" dirty="0"/>
              <a:t>Warranty:- 1 year </a:t>
            </a:r>
          </a:p>
          <a:p>
            <a:pPr marL="214313" indent="-214313">
              <a:buFont typeface="Arial" panose="020B0604020202020204" pitchFamily="34" charset="0"/>
              <a:buChar char="•"/>
            </a:pPr>
            <a:r>
              <a:rPr lang="en-US" sz="1500" dirty="0"/>
              <a:t>Camera can Observe  soldering  melting process </a:t>
            </a:r>
          </a:p>
          <a:p>
            <a:pPr marL="214313" indent="-214313">
              <a:buFont typeface="Arial" panose="020B0604020202020204" pitchFamily="34" charset="0"/>
              <a:buChar char="•"/>
            </a:pPr>
            <a:r>
              <a:rPr lang="en-US" sz="1500" dirty="0"/>
              <a:t>Laser positioning automated or manual.</a:t>
            </a:r>
          </a:p>
          <a:p>
            <a:pPr marL="214313" indent="-214313">
              <a:buFont typeface="Arial" panose="020B0604020202020204" pitchFamily="34" charset="0"/>
              <a:buChar char="•"/>
            </a:pPr>
            <a:r>
              <a:rPr lang="en-US" sz="1500" dirty="0"/>
              <a:t>Free technical support always.</a:t>
            </a:r>
          </a:p>
          <a:p>
            <a:pPr marL="214313" indent="-214313">
              <a:buFont typeface="Arial" panose="020B0604020202020204" pitchFamily="34" charset="0"/>
              <a:buChar char="•"/>
            </a:pPr>
            <a:r>
              <a:rPr lang="en-US" sz="1500" dirty="0"/>
              <a:t>Assistant videos are also provided.</a:t>
            </a:r>
          </a:p>
          <a:p>
            <a:pPr marL="214313" indent="-214313">
              <a:buFont typeface="Arial" panose="020B0604020202020204" pitchFamily="34" charset="0"/>
              <a:buChar char="•"/>
            </a:pPr>
            <a:r>
              <a:rPr lang="en-US" sz="1500" dirty="0"/>
              <a:t>Free Installation.  </a:t>
            </a:r>
            <a:endParaRPr lang="en-CA" sz="1500" dirty="0"/>
          </a:p>
        </p:txBody>
      </p:sp>
    </p:spTree>
    <p:extLst>
      <p:ext uri="{BB962C8B-B14F-4D97-AF65-F5344CB8AC3E}">
        <p14:creationId xmlns:p14="http://schemas.microsoft.com/office/powerpoint/2010/main" val="230576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Sunny Day AS-IS and TO-BE</a:t>
            </a:r>
            <a:endParaRPr lang="en-CA"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029" t="20421" r="78592" b="21206"/>
          <a:stretch/>
        </p:blipFill>
        <p:spPr>
          <a:xfrm>
            <a:off x="1055914" y="2125266"/>
            <a:ext cx="2068286" cy="3332448"/>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9" t="20009" r="71427" b="8162"/>
          <a:stretch/>
        </p:blipFill>
        <p:spPr>
          <a:xfrm>
            <a:off x="4539615" y="2125266"/>
            <a:ext cx="2255521" cy="3222172"/>
          </a:xfrm>
          <a:prstGeom prst="rect">
            <a:avLst/>
          </a:prstGeom>
        </p:spPr>
      </p:pic>
    </p:spTree>
    <p:extLst>
      <p:ext uri="{BB962C8B-B14F-4D97-AF65-F5344CB8AC3E}">
        <p14:creationId xmlns:p14="http://schemas.microsoft.com/office/powerpoint/2010/main" val="2889629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Investment(ROI) </a:t>
            </a:r>
            <a:endParaRPr lang="en-CA"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7391" t="34842" r="21989" b="20264"/>
          <a:stretch/>
        </p:blipFill>
        <p:spPr>
          <a:xfrm>
            <a:off x="1788276" y="2125266"/>
            <a:ext cx="4657205" cy="2895354"/>
          </a:xfrm>
          <a:ln>
            <a:solidFill>
              <a:schemeClr val="tx1"/>
            </a:solidFill>
          </a:ln>
        </p:spPr>
      </p:pic>
    </p:spTree>
    <p:extLst>
      <p:ext uri="{BB962C8B-B14F-4D97-AF65-F5344CB8AC3E}">
        <p14:creationId xmlns:p14="http://schemas.microsoft.com/office/powerpoint/2010/main" val="2898364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3"/>
            <a:ext cx="6858000" cy="642562"/>
          </a:xfrm>
        </p:spPr>
        <p:txBody>
          <a:bodyPr>
            <a:normAutofit fontScale="90000"/>
          </a:bodyPr>
          <a:lstStyle/>
          <a:p>
            <a:r>
              <a:rPr lang="en-US" dirty="0"/>
              <a:t>Health and safety concern</a:t>
            </a:r>
            <a:br>
              <a:rPr lang="en-US" dirty="0"/>
            </a:br>
            <a:r>
              <a:rPr lang="en-US" sz="1800" dirty="0"/>
              <a:t>Narinder Singh</a:t>
            </a:r>
            <a:endParaRPr lang="en-CA" sz="1800" dirty="0"/>
          </a:p>
        </p:txBody>
      </p:sp>
      <p:sp>
        <p:nvSpPr>
          <p:cNvPr id="3" name="Subtitle 2"/>
          <p:cNvSpPr>
            <a:spLocks noGrp="1"/>
          </p:cNvSpPr>
          <p:nvPr>
            <p:ph type="subTitle" idx="1"/>
          </p:nvPr>
        </p:nvSpPr>
        <p:spPr/>
        <p:txBody>
          <a:bodyPr>
            <a:normAutofit fontScale="55000" lnSpcReduction="20000"/>
          </a:bodyPr>
          <a:lstStyle/>
          <a:p>
            <a:pPr marL="257175" indent="-257175">
              <a:buFont typeface="Arial" panose="020B0604020202020204" pitchFamily="34" charset="0"/>
              <a:buChar char="•"/>
            </a:pPr>
            <a:r>
              <a:rPr lang="en-US" dirty="0"/>
              <a:t>Improper distribution of the ventilation</a:t>
            </a:r>
          </a:p>
          <a:p>
            <a:pPr marL="257175" indent="-257175">
              <a:buFont typeface="Arial" panose="020B0604020202020204" pitchFamily="34" charset="0"/>
              <a:buChar char="•"/>
            </a:pPr>
            <a:r>
              <a:rPr lang="en-US" dirty="0"/>
              <a:t>Low light issues in production area.</a:t>
            </a:r>
          </a:p>
          <a:p>
            <a:pPr marL="257175" indent="-257175">
              <a:buFont typeface="Arial" panose="020B0604020202020204" pitchFamily="34" charset="0"/>
              <a:buChar char="•"/>
            </a:pPr>
            <a:r>
              <a:rPr lang="en-US" dirty="0"/>
              <a:t>Harmful gases released during soldering.</a:t>
            </a:r>
          </a:p>
          <a:p>
            <a:pPr marL="257175" indent="-257175">
              <a:buFont typeface="Arial" panose="020B0604020202020204" pitchFamily="34" charset="0"/>
              <a:buChar char="•"/>
            </a:pPr>
            <a:r>
              <a:rPr lang="en-US" dirty="0"/>
              <a:t>Improper circulation of the air.</a:t>
            </a:r>
          </a:p>
          <a:p>
            <a:pPr marL="257175" indent="-257175">
              <a:buFont typeface="Arial" panose="020B0604020202020204" pitchFamily="34" charset="0"/>
              <a:buChar char="•"/>
            </a:pPr>
            <a:r>
              <a:rPr lang="en-US" dirty="0"/>
              <a:t>Safety standards of organization.</a:t>
            </a:r>
          </a:p>
          <a:p>
            <a:pPr marL="257175" indent="-257175">
              <a:buFont typeface="Arial" panose="020B0604020202020204" pitchFamily="34" charset="0"/>
              <a:buChar char="•"/>
            </a:pPr>
            <a:r>
              <a:rPr lang="en-US" dirty="0"/>
              <a:t>Noise pollution from shipping location.</a:t>
            </a:r>
            <a:endParaRPr lang="en-CA" dirty="0"/>
          </a:p>
        </p:txBody>
      </p:sp>
    </p:spTree>
    <p:extLst>
      <p:ext uri="{BB962C8B-B14F-4D97-AF65-F5344CB8AC3E}">
        <p14:creationId xmlns:p14="http://schemas.microsoft.com/office/powerpoint/2010/main" val="183291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580225" y="1883209"/>
            <a:ext cx="5522703" cy="4508126"/>
            <a:chOff x="-1587" y="4763"/>
            <a:chExt cx="6811962" cy="5942012"/>
          </a:xfrm>
          <a:solidFill>
            <a:schemeClr val="tx2"/>
          </a:solidFill>
        </p:grpSpPr>
        <p:sp>
          <p:nvSpPr>
            <p:cNvPr id="50" name="Freeform 37"/>
            <p:cNvSpPr>
              <a:spLocks/>
            </p:cNvSpPr>
            <p:nvPr/>
          </p:nvSpPr>
          <p:spPr bwMode="auto">
            <a:xfrm>
              <a:off x="6502400" y="3219450"/>
              <a:ext cx="1587"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1" name="Freeform 38"/>
            <p:cNvSpPr>
              <a:spLocks/>
            </p:cNvSpPr>
            <p:nvPr/>
          </p:nvSpPr>
          <p:spPr bwMode="auto">
            <a:xfrm>
              <a:off x="3424238" y="3352800"/>
              <a:ext cx="4762" cy="7937"/>
            </a:xfrm>
            <a:custGeom>
              <a:avLst/>
              <a:gdLst>
                <a:gd name="T0" fmla="*/ 0 w 2"/>
                <a:gd name="T1" fmla="*/ 3 h 3"/>
                <a:gd name="T2" fmla="*/ 0 w 2"/>
                <a:gd name="T3" fmla="*/ 3 h 3"/>
                <a:gd name="T4" fmla="*/ 0 w 2"/>
                <a:gd name="T5" fmla="*/ 3 h 3"/>
              </a:gdLst>
              <a:ahLst/>
              <a:cxnLst>
                <a:cxn ang="0">
                  <a:pos x="T0" y="T1"/>
                </a:cxn>
                <a:cxn ang="0">
                  <a:pos x="T2" y="T3"/>
                </a:cxn>
                <a:cxn ang="0">
                  <a:pos x="T4" y="T5"/>
                </a:cxn>
              </a:cxnLst>
              <a:rect l="0" t="0" r="r" b="b"/>
              <a:pathLst>
                <a:path w="2" h="3">
                  <a:moveTo>
                    <a:pt x="0" y="3"/>
                  </a:moveTo>
                  <a:cubicBezTo>
                    <a:pt x="0" y="3"/>
                    <a:pt x="1" y="3"/>
                    <a:pt x="0" y="3"/>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2" name="Freeform 39"/>
            <p:cNvSpPr>
              <a:spLocks/>
            </p:cNvSpPr>
            <p:nvPr/>
          </p:nvSpPr>
          <p:spPr bwMode="auto">
            <a:xfrm>
              <a:off x="6503988" y="3213100"/>
              <a:ext cx="11112" cy="6350"/>
            </a:xfrm>
            <a:custGeom>
              <a:avLst/>
              <a:gdLst>
                <a:gd name="T0" fmla="*/ 0 w 4"/>
                <a:gd name="T1" fmla="*/ 2 h 2"/>
                <a:gd name="T2" fmla="*/ 0 w 4"/>
                <a:gd name="T3" fmla="*/ 2 h 2"/>
                <a:gd name="T4" fmla="*/ 0 w 4"/>
                <a:gd name="T5" fmla="*/ 2 h 2"/>
              </a:gdLst>
              <a:ahLst/>
              <a:cxnLst>
                <a:cxn ang="0">
                  <a:pos x="T0" y="T1"/>
                </a:cxn>
                <a:cxn ang="0">
                  <a:pos x="T2" y="T3"/>
                </a:cxn>
                <a:cxn ang="0">
                  <a:pos x="T4" y="T5"/>
                </a:cxn>
              </a:cxnLst>
              <a:rect l="0" t="0" r="r" b="b"/>
              <a:pathLst>
                <a:path w="4" h="2">
                  <a:moveTo>
                    <a:pt x="0" y="2"/>
                  </a:moveTo>
                  <a:cubicBezTo>
                    <a:pt x="0" y="2"/>
                    <a:pt x="0" y="2"/>
                    <a:pt x="0" y="2"/>
                  </a:cubicBezTo>
                  <a:cubicBezTo>
                    <a:pt x="4" y="0"/>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3" name="Freeform 40"/>
            <p:cNvSpPr>
              <a:spLocks noEditPoints="1"/>
            </p:cNvSpPr>
            <p:nvPr/>
          </p:nvSpPr>
          <p:spPr bwMode="auto">
            <a:xfrm>
              <a:off x="266700" y="309563"/>
              <a:ext cx="6256337" cy="5637212"/>
            </a:xfrm>
            <a:custGeom>
              <a:avLst/>
              <a:gdLst>
                <a:gd name="T0" fmla="*/ 2037 w 2295"/>
                <a:gd name="T1" fmla="*/ 1018 h 2071"/>
                <a:gd name="T2" fmla="*/ 1673 w 2295"/>
                <a:gd name="T3" fmla="*/ 959 h 2071"/>
                <a:gd name="T4" fmla="*/ 1913 w 2295"/>
                <a:gd name="T5" fmla="*/ 980 h 2071"/>
                <a:gd name="T6" fmla="*/ 1942 w 2295"/>
                <a:gd name="T7" fmla="*/ 892 h 2071"/>
                <a:gd name="T8" fmla="*/ 1592 w 2295"/>
                <a:gd name="T9" fmla="*/ 934 h 2071"/>
                <a:gd name="T10" fmla="*/ 1179 w 2295"/>
                <a:gd name="T11" fmla="*/ 967 h 2071"/>
                <a:gd name="T12" fmla="*/ 1270 w 2295"/>
                <a:gd name="T13" fmla="*/ 899 h 2071"/>
                <a:gd name="T14" fmla="*/ 1435 w 2295"/>
                <a:gd name="T15" fmla="*/ 950 h 2071"/>
                <a:gd name="T16" fmla="*/ 1450 w 2295"/>
                <a:gd name="T17" fmla="*/ 955 h 2071"/>
                <a:gd name="T18" fmla="*/ 1309 w 2295"/>
                <a:gd name="T19" fmla="*/ 879 h 2071"/>
                <a:gd name="T20" fmla="*/ 1665 w 2295"/>
                <a:gd name="T21" fmla="*/ 731 h 2071"/>
                <a:gd name="T22" fmla="*/ 1797 w 2295"/>
                <a:gd name="T23" fmla="*/ 607 h 2071"/>
                <a:gd name="T24" fmla="*/ 1241 w 2295"/>
                <a:gd name="T25" fmla="*/ 841 h 2071"/>
                <a:gd name="T26" fmla="*/ 1861 w 2295"/>
                <a:gd name="T27" fmla="*/ 443 h 2071"/>
                <a:gd name="T28" fmla="*/ 1743 w 2295"/>
                <a:gd name="T29" fmla="*/ 327 h 2071"/>
                <a:gd name="T30" fmla="*/ 1458 w 2295"/>
                <a:gd name="T31" fmla="*/ 522 h 2071"/>
                <a:gd name="T32" fmla="*/ 1468 w 2295"/>
                <a:gd name="T33" fmla="*/ 408 h 2071"/>
                <a:gd name="T34" fmla="*/ 1363 w 2295"/>
                <a:gd name="T35" fmla="*/ 391 h 2071"/>
                <a:gd name="T36" fmla="*/ 1288 w 2295"/>
                <a:gd name="T37" fmla="*/ 363 h 2071"/>
                <a:gd name="T38" fmla="*/ 1256 w 2295"/>
                <a:gd name="T39" fmla="*/ 677 h 2071"/>
                <a:gd name="T40" fmla="*/ 1276 w 2295"/>
                <a:gd name="T41" fmla="*/ 396 h 2071"/>
                <a:gd name="T42" fmla="*/ 1124 w 2295"/>
                <a:gd name="T43" fmla="*/ 407 h 2071"/>
                <a:gd name="T44" fmla="*/ 1093 w 2295"/>
                <a:gd name="T45" fmla="*/ 491 h 2071"/>
                <a:gd name="T46" fmla="*/ 1104 w 2295"/>
                <a:gd name="T47" fmla="*/ 633 h 2071"/>
                <a:gd name="T48" fmla="*/ 1028 w 2295"/>
                <a:gd name="T49" fmla="*/ 706 h 2071"/>
                <a:gd name="T50" fmla="*/ 1015 w 2295"/>
                <a:gd name="T51" fmla="*/ 148 h 2071"/>
                <a:gd name="T52" fmla="*/ 907 w 2295"/>
                <a:gd name="T53" fmla="*/ 223 h 2071"/>
                <a:gd name="T54" fmla="*/ 893 w 2295"/>
                <a:gd name="T55" fmla="*/ 491 h 2071"/>
                <a:gd name="T56" fmla="*/ 649 w 2295"/>
                <a:gd name="T57" fmla="*/ 0 h 2071"/>
                <a:gd name="T58" fmla="*/ 663 w 2295"/>
                <a:gd name="T59" fmla="*/ 249 h 2071"/>
                <a:gd name="T60" fmla="*/ 920 w 2295"/>
                <a:gd name="T61" fmla="*/ 631 h 2071"/>
                <a:gd name="T62" fmla="*/ 633 w 2295"/>
                <a:gd name="T63" fmla="*/ 576 h 2071"/>
                <a:gd name="T64" fmla="*/ 903 w 2295"/>
                <a:gd name="T65" fmla="*/ 930 h 2071"/>
                <a:gd name="T66" fmla="*/ 856 w 2295"/>
                <a:gd name="T67" fmla="*/ 923 h 2071"/>
                <a:gd name="T68" fmla="*/ 522 w 2295"/>
                <a:gd name="T69" fmla="*/ 490 h 2071"/>
                <a:gd name="T70" fmla="*/ 483 w 2295"/>
                <a:gd name="T71" fmla="*/ 234 h 2071"/>
                <a:gd name="T72" fmla="*/ 387 w 2295"/>
                <a:gd name="T73" fmla="*/ 234 h 2071"/>
                <a:gd name="T74" fmla="*/ 305 w 2295"/>
                <a:gd name="T75" fmla="*/ 248 h 2071"/>
                <a:gd name="T76" fmla="*/ 223 w 2295"/>
                <a:gd name="T77" fmla="*/ 395 h 2071"/>
                <a:gd name="T78" fmla="*/ 379 w 2295"/>
                <a:gd name="T79" fmla="*/ 622 h 2071"/>
                <a:gd name="T80" fmla="*/ 234 w 2295"/>
                <a:gd name="T81" fmla="*/ 645 h 2071"/>
                <a:gd name="T82" fmla="*/ 0 w 2295"/>
                <a:gd name="T83" fmla="*/ 751 h 2071"/>
                <a:gd name="T84" fmla="*/ 659 w 2295"/>
                <a:gd name="T85" fmla="*/ 917 h 2071"/>
                <a:gd name="T86" fmla="*/ 267 w 2295"/>
                <a:gd name="T87" fmla="*/ 916 h 2071"/>
                <a:gd name="T88" fmla="*/ 563 w 2295"/>
                <a:gd name="T89" fmla="*/ 944 h 2071"/>
                <a:gd name="T90" fmla="*/ 595 w 2295"/>
                <a:gd name="T91" fmla="*/ 1024 h 2071"/>
                <a:gd name="T92" fmla="*/ 539 w 2295"/>
                <a:gd name="T93" fmla="*/ 1104 h 2071"/>
                <a:gd name="T94" fmla="*/ 842 w 2295"/>
                <a:gd name="T95" fmla="*/ 1117 h 2071"/>
                <a:gd name="T96" fmla="*/ 1234 w 2295"/>
                <a:gd name="T97" fmla="*/ 2044 h 2071"/>
                <a:gd name="T98" fmla="*/ 1704 w 2295"/>
                <a:gd name="T99" fmla="*/ 1160 h 2071"/>
                <a:gd name="T100" fmla="*/ 1918 w 2295"/>
                <a:gd name="T101" fmla="*/ 1181 h 2071"/>
                <a:gd name="T102" fmla="*/ 1855 w 2295"/>
                <a:gd name="T103" fmla="*/ 1152 h 2071"/>
                <a:gd name="T104" fmla="*/ 2295 w 2295"/>
                <a:gd name="T105" fmla="*/ 1065 h 2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95" h="2071">
                  <a:moveTo>
                    <a:pt x="2288" y="1069"/>
                  </a:moveTo>
                  <a:cubicBezTo>
                    <a:pt x="2236" y="1097"/>
                    <a:pt x="2173" y="1090"/>
                    <a:pt x="2130" y="1050"/>
                  </a:cubicBezTo>
                  <a:cubicBezTo>
                    <a:pt x="2191" y="1032"/>
                    <a:pt x="2271" y="977"/>
                    <a:pt x="2289" y="913"/>
                  </a:cubicBezTo>
                  <a:cubicBezTo>
                    <a:pt x="2269" y="971"/>
                    <a:pt x="2197" y="1015"/>
                    <a:pt x="2142" y="1033"/>
                  </a:cubicBezTo>
                  <a:cubicBezTo>
                    <a:pt x="2100" y="1047"/>
                    <a:pt x="2075" y="1035"/>
                    <a:pt x="2037" y="1018"/>
                  </a:cubicBezTo>
                  <a:cubicBezTo>
                    <a:pt x="2016" y="1008"/>
                    <a:pt x="1991" y="1013"/>
                    <a:pt x="1971" y="1023"/>
                  </a:cubicBezTo>
                  <a:cubicBezTo>
                    <a:pt x="1954" y="1031"/>
                    <a:pt x="1940" y="1045"/>
                    <a:pt x="1925" y="1056"/>
                  </a:cubicBezTo>
                  <a:cubicBezTo>
                    <a:pt x="1890" y="1084"/>
                    <a:pt x="1851" y="1086"/>
                    <a:pt x="1808" y="1082"/>
                  </a:cubicBezTo>
                  <a:cubicBezTo>
                    <a:pt x="1762" y="1078"/>
                    <a:pt x="1590" y="1038"/>
                    <a:pt x="1576" y="1036"/>
                  </a:cubicBezTo>
                  <a:cubicBezTo>
                    <a:pt x="1608" y="1009"/>
                    <a:pt x="1639" y="982"/>
                    <a:pt x="1673" y="959"/>
                  </a:cubicBezTo>
                  <a:cubicBezTo>
                    <a:pt x="1708" y="973"/>
                    <a:pt x="1744" y="988"/>
                    <a:pt x="1783" y="984"/>
                  </a:cubicBezTo>
                  <a:cubicBezTo>
                    <a:pt x="1805" y="982"/>
                    <a:pt x="1812" y="976"/>
                    <a:pt x="1832" y="985"/>
                  </a:cubicBezTo>
                  <a:cubicBezTo>
                    <a:pt x="1849" y="993"/>
                    <a:pt x="1868" y="1000"/>
                    <a:pt x="1886" y="997"/>
                  </a:cubicBezTo>
                  <a:cubicBezTo>
                    <a:pt x="1894" y="996"/>
                    <a:pt x="1975" y="967"/>
                    <a:pt x="1975" y="960"/>
                  </a:cubicBezTo>
                  <a:cubicBezTo>
                    <a:pt x="1975" y="960"/>
                    <a:pt x="1918" y="978"/>
                    <a:pt x="1913" y="980"/>
                  </a:cubicBezTo>
                  <a:cubicBezTo>
                    <a:pt x="1885" y="988"/>
                    <a:pt x="1863" y="982"/>
                    <a:pt x="1839" y="967"/>
                  </a:cubicBezTo>
                  <a:cubicBezTo>
                    <a:pt x="1887" y="943"/>
                    <a:pt x="1938" y="933"/>
                    <a:pt x="1990" y="922"/>
                  </a:cubicBezTo>
                  <a:cubicBezTo>
                    <a:pt x="1946" y="925"/>
                    <a:pt x="1899" y="925"/>
                    <a:pt x="1856" y="938"/>
                  </a:cubicBezTo>
                  <a:cubicBezTo>
                    <a:pt x="1804" y="954"/>
                    <a:pt x="1766" y="962"/>
                    <a:pt x="1715" y="934"/>
                  </a:cubicBezTo>
                  <a:cubicBezTo>
                    <a:pt x="1788" y="897"/>
                    <a:pt x="1865" y="911"/>
                    <a:pt x="1942" y="892"/>
                  </a:cubicBezTo>
                  <a:cubicBezTo>
                    <a:pt x="2020" y="874"/>
                    <a:pt x="2070" y="800"/>
                    <a:pt x="2105" y="733"/>
                  </a:cubicBezTo>
                  <a:cubicBezTo>
                    <a:pt x="2082" y="768"/>
                    <a:pt x="2052" y="797"/>
                    <a:pt x="2023" y="827"/>
                  </a:cubicBezTo>
                  <a:cubicBezTo>
                    <a:pt x="1983" y="861"/>
                    <a:pt x="1940" y="869"/>
                    <a:pt x="1888" y="867"/>
                  </a:cubicBezTo>
                  <a:cubicBezTo>
                    <a:pt x="1837" y="865"/>
                    <a:pt x="1786" y="859"/>
                    <a:pt x="1735" y="870"/>
                  </a:cubicBezTo>
                  <a:cubicBezTo>
                    <a:pt x="1684" y="882"/>
                    <a:pt x="1636" y="907"/>
                    <a:pt x="1592" y="934"/>
                  </a:cubicBezTo>
                  <a:cubicBezTo>
                    <a:pt x="1602" y="896"/>
                    <a:pt x="1625" y="850"/>
                    <a:pt x="1658" y="826"/>
                  </a:cubicBezTo>
                  <a:cubicBezTo>
                    <a:pt x="1619" y="847"/>
                    <a:pt x="1586" y="896"/>
                    <a:pt x="1572" y="938"/>
                  </a:cubicBezTo>
                  <a:cubicBezTo>
                    <a:pt x="1562" y="968"/>
                    <a:pt x="1499" y="995"/>
                    <a:pt x="1471" y="1012"/>
                  </a:cubicBezTo>
                  <a:cubicBezTo>
                    <a:pt x="1473" y="1014"/>
                    <a:pt x="1243" y="1002"/>
                    <a:pt x="1174" y="1102"/>
                  </a:cubicBezTo>
                  <a:cubicBezTo>
                    <a:pt x="1162" y="1058"/>
                    <a:pt x="1167" y="1010"/>
                    <a:pt x="1179" y="967"/>
                  </a:cubicBezTo>
                  <a:cubicBezTo>
                    <a:pt x="1182" y="955"/>
                    <a:pt x="1186" y="943"/>
                    <a:pt x="1191" y="932"/>
                  </a:cubicBezTo>
                  <a:cubicBezTo>
                    <a:pt x="1194" y="922"/>
                    <a:pt x="1221" y="910"/>
                    <a:pt x="1250" y="899"/>
                  </a:cubicBezTo>
                  <a:cubicBezTo>
                    <a:pt x="1250" y="899"/>
                    <a:pt x="1251" y="899"/>
                    <a:pt x="1251" y="899"/>
                  </a:cubicBezTo>
                  <a:cubicBezTo>
                    <a:pt x="1254" y="899"/>
                    <a:pt x="1258" y="899"/>
                    <a:pt x="1263" y="899"/>
                  </a:cubicBezTo>
                  <a:cubicBezTo>
                    <a:pt x="1265" y="899"/>
                    <a:pt x="1267" y="899"/>
                    <a:pt x="1270" y="899"/>
                  </a:cubicBezTo>
                  <a:cubicBezTo>
                    <a:pt x="1272" y="899"/>
                    <a:pt x="1275" y="899"/>
                    <a:pt x="1278" y="899"/>
                  </a:cubicBezTo>
                  <a:cubicBezTo>
                    <a:pt x="1289" y="899"/>
                    <a:pt x="1301" y="901"/>
                    <a:pt x="1315" y="904"/>
                  </a:cubicBezTo>
                  <a:cubicBezTo>
                    <a:pt x="1329" y="907"/>
                    <a:pt x="1344" y="911"/>
                    <a:pt x="1358" y="915"/>
                  </a:cubicBezTo>
                  <a:cubicBezTo>
                    <a:pt x="1372" y="920"/>
                    <a:pt x="1387" y="926"/>
                    <a:pt x="1400" y="932"/>
                  </a:cubicBezTo>
                  <a:cubicBezTo>
                    <a:pt x="1413" y="938"/>
                    <a:pt x="1425" y="944"/>
                    <a:pt x="1435" y="950"/>
                  </a:cubicBezTo>
                  <a:cubicBezTo>
                    <a:pt x="1440" y="953"/>
                    <a:pt x="1445" y="955"/>
                    <a:pt x="1449" y="958"/>
                  </a:cubicBezTo>
                  <a:cubicBezTo>
                    <a:pt x="1453" y="960"/>
                    <a:pt x="1456" y="962"/>
                    <a:pt x="1459" y="964"/>
                  </a:cubicBezTo>
                  <a:cubicBezTo>
                    <a:pt x="1465" y="968"/>
                    <a:pt x="1468" y="970"/>
                    <a:pt x="1468" y="970"/>
                  </a:cubicBezTo>
                  <a:cubicBezTo>
                    <a:pt x="1468" y="970"/>
                    <a:pt x="1465" y="968"/>
                    <a:pt x="1460" y="963"/>
                  </a:cubicBezTo>
                  <a:cubicBezTo>
                    <a:pt x="1457" y="961"/>
                    <a:pt x="1454" y="958"/>
                    <a:pt x="1450" y="955"/>
                  </a:cubicBezTo>
                  <a:cubicBezTo>
                    <a:pt x="1447" y="952"/>
                    <a:pt x="1442" y="949"/>
                    <a:pt x="1438" y="946"/>
                  </a:cubicBezTo>
                  <a:cubicBezTo>
                    <a:pt x="1428" y="939"/>
                    <a:pt x="1417" y="931"/>
                    <a:pt x="1405" y="923"/>
                  </a:cubicBezTo>
                  <a:cubicBezTo>
                    <a:pt x="1392" y="915"/>
                    <a:pt x="1379" y="907"/>
                    <a:pt x="1364" y="900"/>
                  </a:cubicBezTo>
                  <a:cubicBezTo>
                    <a:pt x="1350" y="893"/>
                    <a:pt x="1335" y="887"/>
                    <a:pt x="1321" y="882"/>
                  </a:cubicBezTo>
                  <a:cubicBezTo>
                    <a:pt x="1317" y="881"/>
                    <a:pt x="1313" y="880"/>
                    <a:pt x="1309" y="879"/>
                  </a:cubicBezTo>
                  <a:cubicBezTo>
                    <a:pt x="1312" y="878"/>
                    <a:pt x="1314" y="877"/>
                    <a:pt x="1316" y="877"/>
                  </a:cubicBezTo>
                  <a:cubicBezTo>
                    <a:pt x="1426" y="844"/>
                    <a:pt x="1513" y="802"/>
                    <a:pt x="1615" y="751"/>
                  </a:cubicBezTo>
                  <a:cubicBezTo>
                    <a:pt x="1626" y="769"/>
                    <a:pt x="1721" y="772"/>
                    <a:pt x="1744" y="773"/>
                  </a:cubicBezTo>
                  <a:cubicBezTo>
                    <a:pt x="1798" y="776"/>
                    <a:pt x="1854" y="766"/>
                    <a:pt x="1888" y="721"/>
                  </a:cubicBezTo>
                  <a:cubicBezTo>
                    <a:pt x="1828" y="781"/>
                    <a:pt x="1736" y="754"/>
                    <a:pt x="1665" y="731"/>
                  </a:cubicBezTo>
                  <a:cubicBezTo>
                    <a:pt x="1734" y="708"/>
                    <a:pt x="1806" y="703"/>
                    <a:pt x="1878" y="699"/>
                  </a:cubicBezTo>
                  <a:cubicBezTo>
                    <a:pt x="1942" y="696"/>
                    <a:pt x="2007" y="685"/>
                    <a:pt x="2047" y="630"/>
                  </a:cubicBezTo>
                  <a:cubicBezTo>
                    <a:pt x="1974" y="714"/>
                    <a:pt x="1837" y="675"/>
                    <a:pt x="1740" y="682"/>
                  </a:cubicBezTo>
                  <a:cubicBezTo>
                    <a:pt x="1771" y="642"/>
                    <a:pt x="1831" y="575"/>
                    <a:pt x="1891" y="598"/>
                  </a:cubicBezTo>
                  <a:cubicBezTo>
                    <a:pt x="1863" y="583"/>
                    <a:pt x="1824" y="596"/>
                    <a:pt x="1797" y="607"/>
                  </a:cubicBezTo>
                  <a:cubicBezTo>
                    <a:pt x="1756" y="624"/>
                    <a:pt x="1702" y="685"/>
                    <a:pt x="1703" y="686"/>
                  </a:cubicBezTo>
                  <a:cubicBezTo>
                    <a:pt x="1611" y="699"/>
                    <a:pt x="1533" y="742"/>
                    <a:pt x="1449" y="780"/>
                  </a:cubicBezTo>
                  <a:cubicBezTo>
                    <a:pt x="1483" y="719"/>
                    <a:pt x="1523" y="656"/>
                    <a:pt x="1586" y="622"/>
                  </a:cubicBezTo>
                  <a:cubicBezTo>
                    <a:pt x="1530" y="644"/>
                    <a:pt x="1486" y="688"/>
                    <a:pt x="1449" y="734"/>
                  </a:cubicBezTo>
                  <a:cubicBezTo>
                    <a:pt x="1426" y="761"/>
                    <a:pt x="1264" y="841"/>
                    <a:pt x="1241" y="841"/>
                  </a:cubicBezTo>
                  <a:cubicBezTo>
                    <a:pt x="1278" y="791"/>
                    <a:pt x="1330" y="755"/>
                    <a:pt x="1370" y="707"/>
                  </a:cubicBezTo>
                  <a:cubicBezTo>
                    <a:pt x="1401" y="670"/>
                    <a:pt x="1424" y="626"/>
                    <a:pt x="1440" y="582"/>
                  </a:cubicBezTo>
                  <a:cubicBezTo>
                    <a:pt x="1499" y="558"/>
                    <a:pt x="1571" y="550"/>
                    <a:pt x="1615" y="529"/>
                  </a:cubicBezTo>
                  <a:cubicBezTo>
                    <a:pt x="1638" y="518"/>
                    <a:pt x="1669" y="503"/>
                    <a:pt x="1692" y="489"/>
                  </a:cubicBezTo>
                  <a:cubicBezTo>
                    <a:pt x="1726" y="468"/>
                    <a:pt x="1822" y="407"/>
                    <a:pt x="1861" y="443"/>
                  </a:cubicBezTo>
                  <a:cubicBezTo>
                    <a:pt x="1819" y="393"/>
                    <a:pt x="1697" y="463"/>
                    <a:pt x="1652" y="479"/>
                  </a:cubicBezTo>
                  <a:cubicBezTo>
                    <a:pt x="1672" y="445"/>
                    <a:pt x="1686" y="404"/>
                    <a:pt x="1720" y="381"/>
                  </a:cubicBezTo>
                  <a:cubicBezTo>
                    <a:pt x="1754" y="357"/>
                    <a:pt x="1797" y="347"/>
                    <a:pt x="1836" y="338"/>
                  </a:cubicBezTo>
                  <a:cubicBezTo>
                    <a:pt x="1908" y="321"/>
                    <a:pt x="1999" y="307"/>
                    <a:pt x="2029" y="230"/>
                  </a:cubicBezTo>
                  <a:cubicBezTo>
                    <a:pt x="1976" y="328"/>
                    <a:pt x="1833" y="301"/>
                    <a:pt x="1743" y="327"/>
                  </a:cubicBezTo>
                  <a:cubicBezTo>
                    <a:pt x="1774" y="291"/>
                    <a:pt x="1803" y="254"/>
                    <a:pt x="1837" y="221"/>
                  </a:cubicBezTo>
                  <a:cubicBezTo>
                    <a:pt x="1797" y="251"/>
                    <a:pt x="1761" y="286"/>
                    <a:pt x="1723" y="320"/>
                  </a:cubicBezTo>
                  <a:cubicBezTo>
                    <a:pt x="1690" y="349"/>
                    <a:pt x="1659" y="370"/>
                    <a:pt x="1632" y="406"/>
                  </a:cubicBezTo>
                  <a:cubicBezTo>
                    <a:pt x="1606" y="443"/>
                    <a:pt x="1585" y="476"/>
                    <a:pt x="1542" y="495"/>
                  </a:cubicBezTo>
                  <a:cubicBezTo>
                    <a:pt x="1515" y="507"/>
                    <a:pt x="1486" y="513"/>
                    <a:pt x="1458" y="522"/>
                  </a:cubicBezTo>
                  <a:cubicBezTo>
                    <a:pt x="1461" y="506"/>
                    <a:pt x="1464" y="490"/>
                    <a:pt x="1466" y="473"/>
                  </a:cubicBezTo>
                  <a:cubicBezTo>
                    <a:pt x="1468" y="457"/>
                    <a:pt x="1478" y="454"/>
                    <a:pt x="1489" y="442"/>
                  </a:cubicBezTo>
                  <a:cubicBezTo>
                    <a:pt x="1514" y="416"/>
                    <a:pt x="1529" y="383"/>
                    <a:pt x="1539" y="348"/>
                  </a:cubicBezTo>
                  <a:cubicBezTo>
                    <a:pt x="1557" y="282"/>
                    <a:pt x="1569" y="100"/>
                    <a:pt x="1567" y="31"/>
                  </a:cubicBezTo>
                  <a:cubicBezTo>
                    <a:pt x="1558" y="118"/>
                    <a:pt x="1537" y="345"/>
                    <a:pt x="1468" y="408"/>
                  </a:cubicBezTo>
                  <a:cubicBezTo>
                    <a:pt x="1462" y="273"/>
                    <a:pt x="1385" y="185"/>
                    <a:pt x="1270" y="123"/>
                  </a:cubicBezTo>
                  <a:cubicBezTo>
                    <a:pt x="1325" y="157"/>
                    <a:pt x="1378" y="198"/>
                    <a:pt x="1409" y="255"/>
                  </a:cubicBezTo>
                  <a:cubicBezTo>
                    <a:pt x="1445" y="320"/>
                    <a:pt x="1449" y="400"/>
                    <a:pt x="1435" y="470"/>
                  </a:cubicBezTo>
                  <a:cubicBezTo>
                    <a:pt x="1423" y="449"/>
                    <a:pt x="1407" y="430"/>
                    <a:pt x="1389" y="413"/>
                  </a:cubicBezTo>
                  <a:cubicBezTo>
                    <a:pt x="1381" y="405"/>
                    <a:pt x="1372" y="398"/>
                    <a:pt x="1363" y="391"/>
                  </a:cubicBezTo>
                  <a:cubicBezTo>
                    <a:pt x="1369" y="378"/>
                    <a:pt x="1372" y="365"/>
                    <a:pt x="1373" y="351"/>
                  </a:cubicBezTo>
                  <a:cubicBezTo>
                    <a:pt x="1375" y="300"/>
                    <a:pt x="1352" y="250"/>
                    <a:pt x="1329" y="206"/>
                  </a:cubicBezTo>
                  <a:cubicBezTo>
                    <a:pt x="1347" y="256"/>
                    <a:pt x="1372" y="326"/>
                    <a:pt x="1344" y="376"/>
                  </a:cubicBezTo>
                  <a:cubicBezTo>
                    <a:pt x="1296" y="340"/>
                    <a:pt x="1212" y="264"/>
                    <a:pt x="1248" y="194"/>
                  </a:cubicBezTo>
                  <a:cubicBezTo>
                    <a:pt x="1213" y="244"/>
                    <a:pt x="1254" y="324"/>
                    <a:pt x="1288" y="363"/>
                  </a:cubicBezTo>
                  <a:cubicBezTo>
                    <a:pt x="1331" y="411"/>
                    <a:pt x="1371" y="412"/>
                    <a:pt x="1427" y="505"/>
                  </a:cubicBezTo>
                  <a:cubicBezTo>
                    <a:pt x="1414" y="550"/>
                    <a:pt x="1394" y="593"/>
                    <a:pt x="1367" y="634"/>
                  </a:cubicBezTo>
                  <a:cubicBezTo>
                    <a:pt x="1354" y="653"/>
                    <a:pt x="1339" y="671"/>
                    <a:pt x="1321" y="687"/>
                  </a:cubicBezTo>
                  <a:cubicBezTo>
                    <a:pt x="1310" y="698"/>
                    <a:pt x="1299" y="716"/>
                    <a:pt x="1286" y="704"/>
                  </a:cubicBezTo>
                  <a:cubicBezTo>
                    <a:pt x="1276" y="695"/>
                    <a:pt x="1266" y="686"/>
                    <a:pt x="1256" y="677"/>
                  </a:cubicBezTo>
                  <a:cubicBezTo>
                    <a:pt x="1236" y="659"/>
                    <a:pt x="1218" y="640"/>
                    <a:pt x="1200" y="619"/>
                  </a:cubicBezTo>
                  <a:cubicBezTo>
                    <a:pt x="1178" y="593"/>
                    <a:pt x="1179" y="589"/>
                    <a:pt x="1189" y="557"/>
                  </a:cubicBezTo>
                  <a:cubicBezTo>
                    <a:pt x="1203" y="511"/>
                    <a:pt x="1223" y="467"/>
                    <a:pt x="1245" y="424"/>
                  </a:cubicBezTo>
                  <a:cubicBezTo>
                    <a:pt x="1246" y="425"/>
                    <a:pt x="1246" y="426"/>
                    <a:pt x="1246" y="426"/>
                  </a:cubicBezTo>
                  <a:cubicBezTo>
                    <a:pt x="1246" y="426"/>
                    <a:pt x="1270" y="416"/>
                    <a:pt x="1276" y="396"/>
                  </a:cubicBezTo>
                  <a:cubicBezTo>
                    <a:pt x="1282" y="377"/>
                    <a:pt x="1269" y="355"/>
                    <a:pt x="1269" y="355"/>
                  </a:cubicBezTo>
                  <a:cubicBezTo>
                    <a:pt x="1269" y="355"/>
                    <a:pt x="1245" y="365"/>
                    <a:pt x="1239" y="385"/>
                  </a:cubicBezTo>
                  <a:cubicBezTo>
                    <a:pt x="1234" y="399"/>
                    <a:pt x="1240" y="414"/>
                    <a:pt x="1244" y="421"/>
                  </a:cubicBezTo>
                  <a:cubicBezTo>
                    <a:pt x="1213" y="467"/>
                    <a:pt x="1183" y="514"/>
                    <a:pt x="1162" y="564"/>
                  </a:cubicBezTo>
                  <a:cubicBezTo>
                    <a:pt x="1135" y="516"/>
                    <a:pt x="1126" y="462"/>
                    <a:pt x="1124" y="407"/>
                  </a:cubicBezTo>
                  <a:cubicBezTo>
                    <a:pt x="1121" y="345"/>
                    <a:pt x="1124" y="264"/>
                    <a:pt x="1176" y="221"/>
                  </a:cubicBezTo>
                  <a:cubicBezTo>
                    <a:pt x="1109" y="262"/>
                    <a:pt x="1097" y="360"/>
                    <a:pt x="1093" y="431"/>
                  </a:cubicBezTo>
                  <a:cubicBezTo>
                    <a:pt x="1061" y="374"/>
                    <a:pt x="1059" y="292"/>
                    <a:pt x="1074" y="230"/>
                  </a:cubicBezTo>
                  <a:cubicBezTo>
                    <a:pt x="1049" y="295"/>
                    <a:pt x="1041" y="384"/>
                    <a:pt x="1070" y="448"/>
                  </a:cubicBezTo>
                  <a:cubicBezTo>
                    <a:pt x="1077" y="463"/>
                    <a:pt x="1092" y="475"/>
                    <a:pt x="1093" y="491"/>
                  </a:cubicBezTo>
                  <a:cubicBezTo>
                    <a:pt x="1093" y="501"/>
                    <a:pt x="1094" y="511"/>
                    <a:pt x="1096" y="521"/>
                  </a:cubicBezTo>
                  <a:cubicBezTo>
                    <a:pt x="1101" y="552"/>
                    <a:pt x="1110" y="581"/>
                    <a:pt x="1123" y="610"/>
                  </a:cubicBezTo>
                  <a:cubicBezTo>
                    <a:pt x="1051" y="586"/>
                    <a:pt x="1003" y="529"/>
                    <a:pt x="999" y="452"/>
                  </a:cubicBezTo>
                  <a:cubicBezTo>
                    <a:pt x="996" y="498"/>
                    <a:pt x="1007" y="543"/>
                    <a:pt x="1037" y="580"/>
                  </a:cubicBezTo>
                  <a:cubicBezTo>
                    <a:pt x="1055" y="602"/>
                    <a:pt x="1078" y="620"/>
                    <a:pt x="1104" y="633"/>
                  </a:cubicBezTo>
                  <a:cubicBezTo>
                    <a:pt x="1126" y="644"/>
                    <a:pt x="1142" y="647"/>
                    <a:pt x="1155" y="668"/>
                  </a:cubicBezTo>
                  <a:cubicBezTo>
                    <a:pt x="1171" y="692"/>
                    <a:pt x="1189" y="715"/>
                    <a:pt x="1208" y="738"/>
                  </a:cubicBezTo>
                  <a:cubicBezTo>
                    <a:pt x="1229" y="764"/>
                    <a:pt x="1234" y="759"/>
                    <a:pt x="1210" y="783"/>
                  </a:cubicBezTo>
                  <a:cubicBezTo>
                    <a:pt x="1164" y="827"/>
                    <a:pt x="1129" y="888"/>
                    <a:pt x="1108" y="948"/>
                  </a:cubicBezTo>
                  <a:cubicBezTo>
                    <a:pt x="1085" y="865"/>
                    <a:pt x="1071" y="781"/>
                    <a:pt x="1028" y="706"/>
                  </a:cubicBezTo>
                  <a:cubicBezTo>
                    <a:pt x="1014" y="683"/>
                    <a:pt x="930" y="478"/>
                    <a:pt x="940" y="440"/>
                  </a:cubicBezTo>
                  <a:cubicBezTo>
                    <a:pt x="953" y="391"/>
                    <a:pt x="972" y="352"/>
                    <a:pt x="990" y="304"/>
                  </a:cubicBezTo>
                  <a:cubicBezTo>
                    <a:pt x="1010" y="250"/>
                    <a:pt x="1024" y="194"/>
                    <a:pt x="1027" y="136"/>
                  </a:cubicBezTo>
                  <a:cubicBezTo>
                    <a:pt x="1030" y="95"/>
                    <a:pt x="1031" y="18"/>
                    <a:pt x="979" y="6"/>
                  </a:cubicBezTo>
                  <a:cubicBezTo>
                    <a:pt x="1033" y="22"/>
                    <a:pt x="1022" y="107"/>
                    <a:pt x="1015" y="148"/>
                  </a:cubicBezTo>
                  <a:cubicBezTo>
                    <a:pt x="1005" y="207"/>
                    <a:pt x="985" y="262"/>
                    <a:pt x="959" y="316"/>
                  </a:cubicBezTo>
                  <a:cubicBezTo>
                    <a:pt x="946" y="268"/>
                    <a:pt x="935" y="221"/>
                    <a:pt x="923" y="173"/>
                  </a:cubicBezTo>
                  <a:cubicBezTo>
                    <a:pt x="912" y="120"/>
                    <a:pt x="925" y="64"/>
                    <a:pt x="910" y="12"/>
                  </a:cubicBezTo>
                  <a:cubicBezTo>
                    <a:pt x="915" y="46"/>
                    <a:pt x="908" y="79"/>
                    <a:pt x="904" y="112"/>
                  </a:cubicBezTo>
                  <a:cubicBezTo>
                    <a:pt x="900" y="150"/>
                    <a:pt x="903" y="186"/>
                    <a:pt x="907" y="223"/>
                  </a:cubicBezTo>
                  <a:cubicBezTo>
                    <a:pt x="860" y="182"/>
                    <a:pt x="842" y="123"/>
                    <a:pt x="835" y="63"/>
                  </a:cubicBezTo>
                  <a:cubicBezTo>
                    <a:pt x="834" y="123"/>
                    <a:pt x="844" y="186"/>
                    <a:pt x="884" y="234"/>
                  </a:cubicBezTo>
                  <a:cubicBezTo>
                    <a:pt x="892" y="243"/>
                    <a:pt x="900" y="252"/>
                    <a:pt x="909" y="259"/>
                  </a:cubicBezTo>
                  <a:cubicBezTo>
                    <a:pt x="918" y="268"/>
                    <a:pt x="929" y="316"/>
                    <a:pt x="936" y="366"/>
                  </a:cubicBezTo>
                  <a:cubicBezTo>
                    <a:pt x="917" y="406"/>
                    <a:pt x="900" y="447"/>
                    <a:pt x="893" y="491"/>
                  </a:cubicBezTo>
                  <a:cubicBezTo>
                    <a:pt x="855" y="452"/>
                    <a:pt x="815" y="417"/>
                    <a:pt x="780" y="374"/>
                  </a:cubicBezTo>
                  <a:cubicBezTo>
                    <a:pt x="766" y="357"/>
                    <a:pt x="771" y="318"/>
                    <a:pt x="767" y="296"/>
                  </a:cubicBezTo>
                  <a:cubicBezTo>
                    <a:pt x="763" y="271"/>
                    <a:pt x="758" y="246"/>
                    <a:pt x="753" y="221"/>
                  </a:cubicBezTo>
                  <a:cubicBezTo>
                    <a:pt x="745" y="186"/>
                    <a:pt x="741" y="151"/>
                    <a:pt x="735" y="115"/>
                  </a:cubicBezTo>
                  <a:cubicBezTo>
                    <a:pt x="725" y="61"/>
                    <a:pt x="693" y="34"/>
                    <a:pt x="649" y="0"/>
                  </a:cubicBezTo>
                  <a:cubicBezTo>
                    <a:pt x="697" y="50"/>
                    <a:pt x="719" y="83"/>
                    <a:pt x="717" y="153"/>
                  </a:cubicBezTo>
                  <a:cubicBezTo>
                    <a:pt x="715" y="201"/>
                    <a:pt x="723" y="249"/>
                    <a:pt x="724" y="297"/>
                  </a:cubicBezTo>
                  <a:cubicBezTo>
                    <a:pt x="702" y="264"/>
                    <a:pt x="680" y="228"/>
                    <a:pt x="653" y="198"/>
                  </a:cubicBezTo>
                  <a:cubicBezTo>
                    <a:pt x="627" y="170"/>
                    <a:pt x="595" y="147"/>
                    <a:pt x="566" y="123"/>
                  </a:cubicBezTo>
                  <a:cubicBezTo>
                    <a:pt x="602" y="163"/>
                    <a:pt x="638" y="200"/>
                    <a:pt x="663" y="249"/>
                  </a:cubicBezTo>
                  <a:cubicBezTo>
                    <a:pt x="688" y="298"/>
                    <a:pt x="710" y="348"/>
                    <a:pt x="737" y="395"/>
                  </a:cubicBezTo>
                  <a:cubicBezTo>
                    <a:pt x="673" y="383"/>
                    <a:pt x="631" y="348"/>
                    <a:pt x="613" y="284"/>
                  </a:cubicBezTo>
                  <a:cubicBezTo>
                    <a:pt x="623" y="365"/>
                    <a:pt x="680" y="408"/>
                    <a:pt x="756" y="425"/>
                  </a:cubicBezTo>
                  <a:cubicBezTo>
                    <a:pt x="783" y="468"/>
                    <a:pt x="883" y="546"/>
                    <a:pt x="908" y="606"/>
                  </a:cubicBezTo>
                  <a:cubicBezTo>
                    <a:pt x="912" y="615"/>
                    <a:pt x="915" y="623"/>
                    <a:pt x="920" y="631"/>
                  </a:cubicBezTo>
                  <a:cubicBezTo>
                    <a:pt x="890" y="630"/>
                    <a:pt x="861" y="634"/>
                    <a:pt x="832" y="638"/>
                  </a:cubicBezTo>
                  <a:cubicBezTo>
                    <a:pt x="810" y="641"/>
                    <a:pt x="792" y="619"/>
                    <a:pt x="780" y="600"/>
                  </a:cubicBezTo>
                  <a:cubicBezTo>
                    <a:pt x="757" y="562"/>
                    <a:pt x="750" y="524"/>
                    <a:pt x="703" y="509"/>
                  </a:cubicBezTo>
                  <a:cubicBezTo>
                    <a:pt x="757" y="535"/>
                    <a:pt x="754" y="600"/>
                    <a:pt x="790" y="644"/>
                  </a:cubicBezTo>
                  <a:cubicBezTo>
                    <a:pt x="727" y="653"/>
                    <a:pt x="637" y="662"/>
                    <a:pt x="633" y="576"/>
                  </a:cubicBezTo>
                  <a:cubicBezTo>
                    <a:pt x="620" y="651"/>
                    <a:pt x="686" y="678"/>
                    <a:pt x="749" y="686"/>
                  </a:cubicBezTo>
                  <a:cubicBezTo>
                    <a:pt x="786" y="691"/>
                    <a:pt x="898" y="668"/>
                    <a:pt x="958" y="696"/>
                  </a:cubicBezTo>
                  <a:cubicBezTo>
                    <a:pt x="996" y="755"/>
                    <a:pt x="1012" y="819"/>
                    <a:pt x="1024" y="887"/>
                  </a:cubicBezTo>
                  <a:cubicBezTo>
                    <a:pt x="1036" y="954"/>
                    <a:pt x="1053" y="1016"/>
                    <a:pt x="1073" y="1080"/>
                  </a:cubicBezTo>
                  <a:cubicBezTo>
                    <a:pt x="1049" y="1068"/>
                    <a:pt x="949" y="1045"/>
                    <a:pt x="903" y="930"/>
                  </a:cubicBezTo>
                  <a:cubicBezTo>
                    <a:pt x="882" y="879"/>
                    <a:pt x="874" y="822"/>
                    <a:pt x="838" y="778"/>
                  </a:cubicBezTo>
                  <a:cubicBezTo>
                    <a:pt x="863" y="819"/>
                    <a:pt x="867" y="866"/>
                    <a:pt x="876" y="913"/>
                  </a:cubicBezTo>
                  <a:cubicBezTo>
                    <a:pt x="853" y="901"/>
                    <a:pt x="835" y="877"/>
                    <a:pt x="821" y="856"/>
                  </a:cubicBezTo>
                  <a:cubicBezTo>
                    <a:pt x="818" y="852"/>
                    <a:pt x="792" y="798"/>
                    <a:pt x="790" y="791"/>
                  </a:cubicBezTo>
                  <a:cubicBezTo>
                    <a:pt x="795" y="837"/>
                    <a:pt x="821" y="891"/>
                    <a:pt x="856" y="923"/>
                  </a:cubicBezTo>
                  <a:cubicBezTo>
                    <a:pt x="872" y="938"/>
                    <a:pt x="878" y="934"/>
                    <a:pt x="886" y="952"/>
                  </a:cubicBezTo>
                  <a:cubicBezTo>
                    <a:pt x="892" y="977"/>
                    <a:pt x="905" y="1000"/>
                    <a:pt x="920" y="1019"/>
                  </a:cubicBezTo>
                  <a:cubicBezTo>
                    <a:pt x="875" y="1004"/>
                    <a:pt x="830" y="988"/>
                    <a:pt x="785" y="971"/>
                  </a:cubicBezTo>
                  <a:cubicBezTo>
                    <a:pt x="739" y="925"/>
                    <a:pt x="616" y="826"/>
                    <a:pt x="548" y="577"/>
                  </a:cubicBezTo>
                  <a:cubicBezTo>
                    <a:pt x="540" y="548"/>
                    <a:pt x="534" y="518"/>
                    <a:pt x="522" y="490"/>
                  </a:cubicBezTo>
                  <a:cubicBezTo>
                    <a:pt x="516" y="474"/>
                    <a:pt x="508" y="458"/>
                    <a:pt x="500" y="442"/>
                  </a:cubicBezTo>
                  <a:cubicBezTo>
                    <a:pt x="489" y="421"/>
                    <a:pt x="488" y="423"/>
                    <a:pt x="495" y="402"/>
                  </a:cubicBezTo>
                  <a:cubicBezTo>
                    <a:pt x="509" y="362"/>
                    <a:pt x="505" y="317"/>
                    <a:pt x="503" y="274"/>
                  </a:cubicBezTo>
                  <a:cubicBezTo>
                    <a:pt x="502" y="216"/>
                    <a:pt x="488" y="152"/>
                    <a:pt x="437" y="117"/>
                  </a:cubicBezTo>
                  <a:cubicBezTo>
                    <a:pt x="470" y="146"/>
                    <a:pt x="482" y="191"/>
                    <a:pt x="483" y="234"/>
                  </a:cubicBezTo>
                  <a:cubicBezTo>
                    <a:pt x="446" y="198"/>
                    <a:pt x="416" y="157"/>
                    <a:pt x="380" y="120"/>
                  </a:cubicBezTo>
                  <a:cubicBezTo>
                    <a:pt x="414" y="165"/>
                    <a:pt x="441" y="216"/>
                    <a:pt x="477" y="259"/>
                  </a:cubicBezTo>
                  <a:cubicBezTo>
                    <a:pt x="484" y="267"/>
                    <a:pt x="479" y="277"/>
                    <a:pt x="478" y="286"/>
                  </a:cubicBezTo>
                  <a:cubicBezTo>
                    <a:pt x="477" y="317"/>
                    <a:pt x="474" y="349"/>
                    <a:pt x="463" y="377"/>
                  </a:cubicBezTo>
                  <a:cubicBezTo>
                    <a:pt x="438" y="330"/>
                    <a:pt x="422" y="276"/>
                    <a:pt x="387" y="234"/>
                  </a:cubicBezTo>
                  <a:cubicBezTo>
                    <a:pt x="354" y="196"/>
                    <a:pt x="308" y="173"/>
                    <a:pt x="274" y="136"/>
                  </a:cubicBezTo>
                  <a:cubicBezTo>
                    <a:pt x="313" y="190"/>
                    <a:pt x="367" y="224"/>
                    <a:pt x="393" y="288"/>
                  </a:cubicBezTo>
                  <a:cubicBezTo>
                    <a:pt x="414" y="340"/>
                    <a:pt x="430" y="394"/>
                    <a:pt x="450" y="446"/>
                  </a:cubicBezTo>
                  <a:cubicBezTo>
                    <a:pt x="410" y="425"/>
                    <a:pt x="364" y="408"/>
                    <a:pt x="332" y="373"/>
                  </a:cubicBezTo>
                  <a:cubicBezTo>
                    <a:pt x="329" y="330"/>
                    <a:pt x="326" y="287"/>
                    <a:pt x="305" y="248"/>
                  </a:cubicBezTo>
                  <a:cubicBezTo>
                    <a:pt x="318" y="282"/>
                    <a:pt x="318" y="318"/>
                    <a:pt x="316" y="354"/>
                  </a:cubicBezTo>
                  <a:cubicBezTo>
                    <a:pt x="271" y="289"/>
                    <a:pt x="242" y="221"/>
                    <a:pt x="153" y="218"/>
                  </a:cubicBezTo>
                  <a:cubicBezTo>
                    <a:pt x="252" y="234"/>
                    <a:pt x="256" y="322"/>
                    <a:pt x="305" y="392"/>
                  </a:cubicBezTo>
                  <a:cubicBezTo>
                    <a:pt x="234" y="389"/>
                    <a:pt x="169" y="354"/>
                    <a:pt x="99" y="350"/>
                  </a:cubicBezTo>
                  <a:cubicBezTo>
                    <a:pt x="142" y="359"/>
                    <a:pt x="182" y="378"/>
                    <a:pt x="223" y="395"/>
                  </a:cubicBezTo>
                  <a:cubicBezTo>
                    <a:pt x="236" y="400"/>
                    <a:pt x="319" y="435"/>
                    <a:pt x="328" y="419"/>
                  </a:cubicBezTo>
                  <a:cubicBezTo>
                    <a:pt x="368" y="459"/>
                    <a:pt x="470" y="515"/>
                    <a:pt x="472" y="511"/>
                  </a:cubicBezTo>
                  <a:cubicBezTo>
                    <a:pt x="488" y="570"/>
                    <a:pt x="540" y="674"/>
                    <a:pt x="555" y="733"/>
                  </a:cubicBezTo>
                  <a:cubicBezTo>
                    <a:pt x="530" y="723"/>
                    <a:pt x="443" y="672"/>
                    <a:pt x="416" y="667"/>
                  </a:cubicBezTo>
                  <a:cubicBezTo>
                    <a:pt x="396" y="664"/>
                    <a:pt x="391" y="638"/>
                    <a:pt x="379" y="622"/>
                  </a:cubicBezTo>
                  <a:cubicBezTo>
                    <a:pt x="351" y="583"/>
                    <a:pt x="313" y="550"/>
                    <a:pt x="272" y="524"/>
                  </a:cubicBezTo>
                  <a:cubicBezTo>
                    <a:pt x="314" y="559"/>
                    <a:pt x="359" y="608"/>
                    <a:pt x="376" y="661"/>
                  </a:cubicBezTo>
                  <a:cubicBezTo>
                    <a:pt x="361" y="659"/>
                    <a:pt x="255" y="658"/>
                    <a:pt x="251" y="646"/>
                  </a:cubicBezTo>
                  <a:cubicBezTo>
                    <a:pt x="237" y="604"/>
                    <a:pt x="195" y="580"/>
                    <a:pt x="165" y="551"/>
                  </a:cubicBezTo>
                  <a:cubicBezTo>
                    <a:pt x="189" y="580"/>
                    <a:pt x="223" y="607"/>
                    <a:pt x="234" y="645"/>
                  </a:cubicBezTo>
                  <a:cubicBezTo>
                    <a:pt x="197" y="638"/>
                    <a:pt x="163" y="623"/>
                    <a:pt x="127" y="613"/>
                  </a:cubicBezTo>
                  <a:cubicBezTo>
                    <a:pt x="86" y="601"/>
                    <a:pt x="43" y="599"/>
                    <a:pt x="0" y="598"/>
                  </a:cubicBezTo>
                  <a:cubicBezTo>
                    <a:pt x="62" y="606"/>
                    <a:pt x="116" y="621"/>
                    <a:pt x="172" y="646"/>
                  </a:cubicBezTo>
                  <a:cubicBezTo>
                    <a:pt x="150" y="651"/>
                    <a:pt x="120" y="663"/>
                    <a:pt x="95" y="679"/>
                  </a:cubicBezTo>
                  <a:cubicBezTo>
                    <a:pt x="70" y="696"/>
                    <a:pt x="34" y="755"/>
                    <a:pt x="0" y="751"/>
                  </a:cubicBezTo>
                  <a:cubicBezTo>
                    <a:pt x="33" y="760"/>
                    <a:pt x="79" y="706"/>
                    <a:pt x="106" y="692"/>
                  </a:cubicBezTo>
                  <a:cubicBezTo>
                    <a:pt x="127" y="682"/>
                    <a:pt x="221" y="666"/>
                    <a:pt x="220" y="665"/>
                  </a:cubicBezTo>
                  <a:cubicBezTo>
                    <a:pt x="305" y="690"/>
                    <a:pt x="398" y="692"/>
                    <a:pt x="478" y="734"/>
                  </a:cubicBezTo>
                  <a:cubicBezTo>
                    <a:pt x="516" y="755"/>
                    <a:pt x="542" y="790"/>
                    <a:pt x="571" y="821"/>
                  </a:cubicBezTo>
                  <a:cubicBezTo>
                    <a:pt x="601" y="853"/>
                    <a:pt x="630" y="884"/>
                    <a:pt x="659" y="917"/>
                  </a:cubicBezTo>
                  <a:cubicBezTo>
                    <a:pt x="614" y="903"/>
                    <a:pt x="569" y="902"/>
                    <a:pt x="523" y="912"/>
                  </a:cubicBezTo>
                  <a:cubicBezTo>
                    <a:pt x="504" y="916"/>
                    <a:pt x="415" y="945"/>
                    <a:pt x="413" y="948"/>
                  </a:cubicBezTo>
                  <a:cubicBezTo>
                    <a:pt x="413" y="946"/>
                    <a:pt x="322" y="929"/>
                    <a:pt x="316" y="927"/>
                  </a:cubicBezTo>
                  <a:cubicBezTo>
                    <a:pt x="310" y="924"/>
                    <a:pt x="221" y="869"/>
                    <a:pt x="180" y="892"/>
                  </a:cubicBezTo>
                  <a:cubicBezTo>
                    <a:pt x="212" y="894"/>
                    <a:pt x="240" y="898"/>
                    <a:pt x="267" y="916"/>
                  </a:cubicBezTo>
                  <a:cubicBezTo>
                    <a:pt x="301" y="938"/>
                    <a:pt x="331" y="957"/>
                    <a:pt x="371" y="968"/>
                  </a:cubicBezTo>
                  <a:cubicBezTo>
                    <a:pt x="311" y="992"/>
                    <a:pt x="256" y="996"/>
                    <a:pt x="193" y="991"/>
                  </a:cubicBezTo>
                  <a:cubicBezTo>
                    <a:pt x="133" y="985"/>
                    <a:pt x="73" y="979"/>
                    <a:pt x="13" y="989"/>
                  </a:cubicBezTo>
                  <a:cubicBezTo>
                    <a:pt x="133" y="977"/>
                    <a:pt x="247" y="1032"/>
                    <a:pt x="366" y="996"/>
                  </a:cubicBezTo>
                  <a:cubicBezTo>
                    <a:pt x="431" y="976"/>
                    <a:pt x="494" y="946"/>
                    <a:pt x="563" y="944"/>
                  </a:cubicBezTo>
                  <a:cubicBezTo>
                    <a:pt x="595" y="944"/>
                    <a:pt x="625" y="951"/>
                    <a:pt x="653" y="963"/>
                  </a:cubicBezTo>
                  <a:cubicBezTo>
                    <a:pt x="676" y="973"/>
                    <a:pt x="819" y="1046"/>
                    <a:pt x="836" y="1053"/>
                  </a:cubicBezTo>
                  <a:cubicBezTo>
                    <a:pt x="801" y="1062"/>
                    <a:pt x="768" y="1076"/>
                    <a:pt x="734" y="1086"/>
                  </a:cubicBezTo>
                  <a:cubicBezTo>
                    <a:pt x="719" y="1091"/>
                    <a:pt x="699" y="1097"/>
                    <a:pt x="685" y="1087"/>
                  </a:cubicBezTo>
                  <a:cubicBezTo>
                    <a:pt x="653" y="1066"/>
                    <a:pt x="631" y="1039"/>
                    <a:pt x="595" y="1024"/>
                  </a:cubicBezTo>
                  <a:cubicBezTo>
                    <a:pt x="566" y="1013"/>
                    <a:pt x="536" y="1008"/>
                    <a:pt x="506" y="1005"/>
                  </a:cubicBezTo>
                  <a:cubicBezTo>
                    <a:pt x="569" y="1019"/>
                    <a:pt x="612" y="1046"/>
                    <a:pt x="655" y="1094"/>
                  </a:cubicBezTo>
                  <a:cubicBezTo>
                    <a:pt x="641" y="1094"/>
                    <a:pt x="514" y="1076"/>
                    <a:pt x="484" y="1075"/>
                  </a:cubicBezTo>
                  <a:cubicBezTo>
                    <a:pt x="442" y="1074"/>
                    <a:pt x="401" y="1075"/>
                    <a:pt x="359" y="1077"/>
                  </a:cubicBezTo>
                  <a:cubicBezTo>
                    <a:pt x="420" y="1082"/>
                    <a:pt x="480" y="1089"/>
                    <a:pt x="539" y="1104"/>
                  </a:cubicBezTo>
                  <a:cubicBezTo>
                    <a:pt x="476" y="1150"/>
                    <a:pt x="406" y="1214"/>
                    <a:pt x="326" y="1155"/>
                  </a:cubicBezTo>
                  <a:cubicBezTo>
                    <a:pt x="371" y="1198"/>
                    <a:pt x="436" y="1197"/>
                    <a:pt x="489" y="1171"/>
                  </a:cubicBezTo>
                  <a:cubicBezTo>
                    <a:pt x="515" y="1158"/>
                    <a:pt x="538" y="1140"/>
                    <a:pt x="564" y="1128"/>
                  </a:cubicBezTo>
                  <a:cubicBezTo>
                    <a:pt x="600" y="1110"/>
                    <a:pt x="640" y="1133"/>
                    <a:pt x="678" y="1137"/>
                  </a:cubicBezTo>
                  <a:cubicBezTo>
                    <a:pt x="735" y="1142"/>
                    <a:pt x="787" y="1125"/>
                    <a:pt x="842" y="1117"/>
                  </a:cubicBezTo>
                  <a:cubicBezTo>
                    <a:pt x="898" y="1109"/>
                    <a:pt x="997" y="1130"/>
                    <a:pt x="996" y="1125"/>
                  </a:cubicBezTo>
                  <a:cubicBezTo>
                    <a:pt x="1034" y="1144"/>
                    <a:pt x="1064" y="1231"/>
                    <a:pt x="1062" y="1273"/>
                  </a:cubicBezTo>
                  <a:cubicBezTo>
                    <a:pt x="1055" y="1398"/>
                    <a:pt x="1075" y="1540"/>
                    <a:pt x="1063" y="1626"/>
                  </a:cubicBezTo>
                  <a:cubicBezTo>
                    <a:pt x="1046" y="1741"/>
                    <a:pt x="1063" y="1921"/>
                    <a:pt x="1031" y="2038"/>
                  </a:cubicBezTo>
                  <a:cubicBezTo>
                    <a:pt x="1063" y="2066"/>
                    <a:pt x="1191" y="2071"/>
                    <a:pt x="1234" y="2044"/>
                  </a:cubicBezTo>
                  <a:cubicBezTo>
                    <a:pt x="1232" y="1918"/>
                    <a:pt x="1192" y="1798"/>
                    <a:pt x="1191" y="1673"/>
                  </a:cubicBezTo>
                  <a:cubicBezTo>
                    <a:pt x="1189" y="1540"/>
                    <a:pt x="1178" y="1280"/>
                    <a:pt x="1184" y="1282"/>
                  </a:cubicBezTo>
                  <a:cubicBezTo>
                    <a:pt x="1215" y="1194"/>
                    <a:pt x="1232" y="1096"/>
                    <a:pt x="1340" y="1081"/>
                  </a:cubicBezTo>
                  <a:cubicBezTo>
                    <a:pt x="1441" y="1066"/>
                    <a:pt x="1535" y="1081"/>
                    <a:pt x="1635" y="1094"/>
                  </a:cubicBezTo>
                  <a:cubicBezTo>
                    <a:pt x="1653" y="1122"/>
                    <a:pt x="1687" y="1150"/>
                    <a:pt x="1704" y="1160"/>
                  </a:cubicBezTo>
                  <a:cubicBezTo>
                    <a:pt x="1720" y="1169"/>
                    <a:pt x="1763" y="1182"/>
                    <a:pt x="1781" y="1183"/>
                  </a:cubicBezTo>
                  <a:cubicBezTo>
                    <a:pt x="1834" y="1183"/>
                    <a:pt x="1887" y="1168"/>
                    <a:pt x="1898" y="1187"/>
                  </a:cubicBezTo>
                  <a:cubicBezTo>
                    <a:pt x="1909" y="1207"/>
                    <a:pt x="1924" y="1226"/>
                    <a:pt x="1942" y="1240"/>
                  </a:cubicBezTo>
                  <a:cubicBezTo>
                    <a:pt x="1969" y="1260"/>
                    <a:pt x="2002" y="1267"/>
                    <a:pt x="2035" y="1260"/>
                  </a:cubicBezTo>
                  <a:cubicBezTo>
                    <a:pt x="1981" y="1265"/>
                    <a:pt x="1937" y="1229"/>
                    <a:pt x="1918" y="1181"/>
                  </a:cubicBezTo>
                  <a:cubicBezTo>
                    <a:pt x="1942" y="1190"/>
                    <a:pt x="1964" y="1206"/>
                    <a:pt x="1990" y="1208"/>
                  </a:cubicBezTo>
                  <a:cubicBezTo>
                    <a:pt x="2036" y="1212"/>
                    <a:pt x="2066" y="1178"/>
                    <a:pt x="2107" y="1164"/>
                  </a:cubicBezTo>
                  <a:cubicBezTo>
                    <a:pt x="2066" y="1172"/>
                    <a:pt x="2029" y="1204"/>
                    <a:pt x="1987" y="1190"/>
                  </a:cubicBezTo>
                  <a:cubicBezTo>
                    <a:pt x="1965" y="1183"/>
                    <a:pt x="1948" y="1166"/>
                    <a:pt x="1929" y="1155"/>
                  </a:cubicBezTo>
                  <a:cubicBezTo>
                    <a:pt x="1903" y="1141"/>
                    <a:pt x="1883" y="1147"/>
                    <a:pt x="1855" y="1152"/>
                  </a:cubicBezTo>
                  <a:cubicBezTo>
                    <a:pt x="1813" y="1162"/>
                    <a:pt x="1743" y="1144"/>
                    <a:pt x="1716" y="1106"/>
                  </a:cubicBezTo>
                  <a:cubicBezTo>
                    <a:pt x="1780" y="1119"/>
                    <a:pt x="1868" y="1132"/>
                    <a:pt x="1926" y="1090"/>
                  </a:cubicBezTo>
                  <a:cubicBezTo>
                    <a:pt x="1946" y="1076"/>
                    <a:pt x="1962" y="1054"/>
                    <a:pt x="1985" y="1042"/>
                  </a:cubicBezTo>
                  <a:cubicBezTo>
                    <a:pt x="2026" y="1019"/>
                    <a:pt x="2104" y="1058"/>
                    <a:pt x="2103" y="1059"/>
                  </a:cubicBezTo>
                  <a:cubicBezTo>
                    <a:pt x="2156" y="1109"/>
                    <a:pt x="2238" y="1109"/>
                    <a:pt x="2295" y="1065"/>
                  </a:cubicBezTo>
                  <a:cubicBezTo>
                    <a:pt x="2293" y="1067"/>
                    <a:pt x="2290" y="1068"/>
                    <a:pt x="2288" y="1069"/>
                  </a:cubicBezTo>
                  <a:cubicBezTo>
                    <a:pt x="2287" y="1069"/>
                    <a:pt x="2287" y="1069"/>
                    <a:pt x="2288" y="1069"/>
                  </a:cubicBezTo>
                  <a:close/>
                  <a:moveTo>
                    <a:pt x="1158" y="1121"/>
                  </a:moveTo>
                  <a:cubicBezTo>
                    <a:pt x="1158" y="1120"/>
                    <a:pt x="1160" y="1118"/>
                    <a:pt x="1158" y="1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4" name="Freeform 41"/>
            <p:cNvSpPr>
              <a:spLocks/>
            </p:cNvSpPr>
            <p:nvPr/>
          </p:nvSpPr>
          <p:spPr bwMode="auto">
            <a:xfrm>
              <a:off x="2419350" y="2459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5" name="Freeform 42"/>
            <p:cNvSpPr>
              <a:spLocks/>
            </p:cNvSpPr>
            <p:nvPr/>
          </p:nvSpPr>
          <p:spPr bwMode="auto">
            <a:xfrm>
              <a:off x="3424238" y="3360738"/>
              <a:ext cx="1587" cy="0"/>
            </a:xfrm>
            <a:custGeom>
              <a:avLst/>
              <a:gdLst>
                <a:gd name="T0" fmla="*/ 0 w 1"/>
                <a:gd name="T1" fmla="*/ 0 w 1"/>
              </a:gdLst>
              <a:ahLst/>
              <a:cxnLst>
                <a:cxn ang="0">
                  <a:pos x="T0" y="0"/>
                </a:cxn>
                <a:cxn ang="0">
                  <a:pos x="T1" y="0"/>
                </a:cxn>
              </a:cxnLst>
              <a:rect l="0" t="0" r="r" b="b"/>
              <a:pathLst>
                <a:path w="1">
                  <a:moveTo>
                    <a:pt x="0" y="0"/>
                  </a:move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6" name="Freeform 43"/>
            <p:cNvSpPr>
              <a:spLocks/>
            </p:cNvSpPr>
            <p:nvPr/>
          </p:nvSpPr>
          <p:spPr bwMode="auto">
            <a:xfrm>
              <a:off x="909638" y="3406775"/>
              <a:ext cx="206375" cy="160337"/>
            </a:xfrm>
            <a:custGeom>
              <a:avLst/>
              <a:gdLst>
                <a:gd name="T0" fmla="*/ 29 w 76"/>
                <a:gd name="T1" fmla="*/ 10 h 59"/>
                <a:gd name="T2" fmla="*/ 0 w 76"/>
                <a:gd name="T3" fmla="*/ 46 h 59"/>
                <a:gd name="T4" fmla="*/ 47 w 76"/>
                <a:gd name="T5" fmla="*/ 49 h 59"/>
                <a:gd name="T6" fmla="*/ 76 w 76"/>
                <a:gd name="T7" fmla="*/ 13 h 59"/>
                <a:gd name="T8" fmla="*/ 29 w 76"/>
                <a:gd name="T9" fmla="*/ 10 h 59"/>
              </a:gdLst>
              <a:ahLst/>
              <a:cxnLst>
                <a:cxn ang="0">
                  <a:pos x="T0" y="T1"/>
                </a:cxn>
                <a:cxn ang="0">
                  <a:pos x="T2" y="T3"/>
                </a:cxn>
                <a:cxn ang="0">
                  <a:pos x="T4" y="T5"/>
                </a:cxn>
                <a:cxn ang="0">
                  <a:pos x="T6" y="T7"/>
                </a:cxn>
                <a:cxn ang="0">
                  <a:pos x="T8" y="T9"/>
                </a:cxn>
              </a:cxnLst>
              <a:rect l="0" t="0" r="r" b="b"/>
              <a:pathLst>
                <a:path w="76" h="59">
                  <a:moveTo>
                    <a:pt x="29" y="10"/>
                  </a:moveTo>
                  <a:cubicBezTo>
                    <a:pt x="8" y="19"/>
                    <a:pt x="0" y="46"/>
                    <a:pt x="0" y="46"/>
                  </a:cubicBezTo>
                  <a:cubicBezTo>
                    <a:pt x="0" y="46"/>
                    <a:pt x="26" y="59"/>
                    <a:pt x="47" y="49"/>
                  </a:cubicBezTo>
                  <a:cubicBezTo>
                    <a:pt x="68" y="40"/>
                    <a:pt x="76" y="13"/>
                    <a:pt x="76" y="13"/>
                  </a:cubicBezTo>
                  <a:cubicBezTo>
                    <a:pt x="76" y="13"/>
                    <a:pt x="50" y="0"/>
                    <a:pt x="2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7" name="Freeform 44"/>
            <p:cNvSpPr>
              <a:spLocks/>
            </p:cNvSpPr>
            <p:nvPr/>
          </p:nvSpPr>
          <p:spPr bwMode="auto">
            <a:xfrm>
              <a:off x="981075" y="3205163"/>
              <a:ext cx="163512" cy="196850"/>
            </a:xfrm>
            <a:custGeom>
              <a:avLst/>
              <a:gdLst>
                <a:gd name="T0" fmla="*/ 9 w 60"/>
                <a:gd name="T1" fmla="*/ 0 h 72"/>
                <a:gd name="T2" fmla="*/ 11 w 60"/>
                <a:gd name="T3" fmla="*/ 47 h 72"/>
                <a:gd name="T4" fmla="*/ 51 w 60"/>
                <a:gd name="T5" fmla="*/ 72 h 72"/>
                <a:gd name="T6" fmla="*/ 49 w 60"/>
                <a:gd name="T7" fmla="*/ 25 h 72"/>
                <a:gd name="T8" fmla="*/ 9 w 60"/>
                <a:gd name="T9" fmla="*/ 0 h 72"/>
              </a:gdLst>
              <a:ahLst/>
              <a:cxnLst>
                <a:cxn ang="0">
                  <a:pos x="T0" y="T1"/>
                </a:cxn>
                <a:cxn ang="0">
                  <a:pos x="T2" y="T3"/>
                </a:cxn>
                <a:cxn ang="0">
                  <a:pos x="T4" y="T5"/>
                </a:cxn>
                <a:cxn ang="0">
                  <a:pos x="T6" y="T7"/>
                </a:cxn>
                <a:cxn ang="0">
                  <a:pos x="T8" y="T9"/>
                </a:cxn>
              </a:cxnLst>
              <a:rect l="0" t="0" r="r" b="b"/>
              <a:pathLst>
                <a:path w="60" h="72">
                  <a:moveTo>
                    <a:pt x="9" y="0"/>
                  </a:moveTo>
                  <a:cubicBezTo>
                    <a:pt x="9" y="0"/>
                    <a:pt x="0" y="27"/>
                    <a:pt x="11" y="47"/>
                  </a:cubicBezTo>
                  <a:cubicBezTo>
                    <a:pt x="23" y="67"/>
                    <a:pt x="51" y="72"/>
                    <a:pt x="51" y="72"/>
                  </a:cubicBezTo>
                  <a:cubicBezTo>
                    <a:pt x="51" y="72"/>
                    <a:pt x="60" y="45"/>
                    <a:pt x="49" y="25"/>
                  </a:cubicBezTo>
                  <a:cubicBezTo>
                    <a:pt x="37" y="5"/>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8" name="Freeform 45"/>
            <p:cNvSpPr>
              <a:spLocks/>
            </p:cNvSpPr>
            <p:nvPr/>
          </p:nvSpPr>
          <p:spPr bwMode="auto">
            <a:xfrm>
              <a:off x="1973263" y="1673225"/>
              <a:ext cx="171450" cy="130175"/>
            </a:xfrm>
            <a:custGeom>
              <a:avLst/>
              <a:gdLst>
                <a:gd name="T0" fmla="*/ 0 w 63"/>
                <a:gd name="T1" fmla="*/ 38 h 48"/>
                <a:gd name="T2" fmla="*/ 39 w 63"/>
                <a:gd name="T3" fmla="*/ 41 h 48"/>
                <a:gd name="T4" fmla="*/ 63 w 63"/>
                <a:gd name="T5" fmla="*/ 10 h 48"/>
                <a:gd name="T6" fmla="*/ 25 w 63"/>
                <a:gd name="T7" fmla="*/ 8 h 48"/>
                <a:gd name="T8" fmla="*/ 0 w 63"/>
                <a:gd name="T9" fmla="*/ 38 h 48"/>
              </a:gdLst>
              <a:ahLst/>
              <a:cxnLst>
                <a:cxn ang="0">
                  <a:pos x="T0" y="T1"/>
                </a:cxn>
                <a:cxn ang="0">
                  <a:pos x="T2" y="T3"/>
                </a:cxn>
                <a:cxn ang="0">
                  <a:pos x="T4" y="T5"/>
                </a:cxn>
                <a:cxn ang="0">
                  <a:pos x="T6" y="T7"/>
                </a:cxn>
                <a:cxn ang="0">
                  <a:pos x="T8" y="T9"/>
                </a:cxn>
              </a:cxnLst>
              <a:rect l="0" t="0" r="r" b="b"/>
              <a:pathLst>
                <a:path w="63" h="48">
                  <a:moveTo>
                    <a:pt x="0" y="38"/>
                  </a:moveTo>
                  <a:cubicBezTo>
                    <a:pt x="0" y="38"/>
                    <a:pt x="22" y="48"/>
                    <a:pt x="39" y="41"/>
                  </a:cubicBezTo>
                  <a:cubicBezTo>
                    <a:pt x="56" y="33"/>
                    <a:pt x="63" y="10"/>
                    <a:pt x="63" y="10"/>
                  </a:cubicBezTo>
                  <a:cubicBezTo>
                    <a:pt x="63" y="10"/>
                    <a:pt x="42" y="0"/>
                    <a:pt x="25" y="8"/>
                  </a:cubicBezTo>
                  <a:cubicBezTo>
                    <a:pt x="7" y="15"/>
                    <a:pt x="0" y="38"/>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9" name="Freeform 46"/>
            <p:cNvSpPr>
              <a:spLocks/>
            </p:cNvSpPr>
            <p:nvPr/>
          </p:nvSpPr>
          <p:spPr bwMode="auto">
            <a:xfrm>
              <a:off x="2033588" y="1506538"/>
              <a:ext cx="134937" cy="160337"/>
            </a:xfrm>
            <a:custGeom>
              <a:avLst/>
              <a:gdLst>
                <a:gd name="T0" fmla="*/ 42 w 50"/>
                <a:gd name="T1" fmla="*/ 59 h 59"/>
                <a:gd name="T2" fmla="*/ 40 w 50"/>
                <a:gd name="T3" fmla="*/ 21 h 59"/>
                <a:gd name="T4" fmla="*/ 8 w 50"/>
                <a:gd name="T5" fmla="*/ 0 h 59"/>
                <a:gd name="T6" fmla="*/ 9 w 50"/>
                <a:gd name="T7" fmla="*/ 38 h 59"/>
                <a:gd name="T8" fmla="*/ 42 w 50"/>
                <a:gd name="T9" fmla="*/ 59 h 59"/>
              </a:gdLst>
              <a:ahLst/>
              <a:cxnLst>
                <a:cxn ang="0">
                  <a:pos x="T0" y="T1"/>
                </a:cxn>
                <a:cxn ang="0">
                  <a:pos x="T2" y="T3"/>
                </a:cxn>
                <a:cxn ang="0">
                  <a:pos x="T4" y="T5"/>
                </a:cxn>
                <a:cxn ang="0">
                  <a:pos x="T6" y="T7"/>
                </a:cxn>
                <a:cxn ang="0">
                  <a:pos x="T8" y="T9"/>
                </a:cxn>
              </a:cxnLst>
              <a:rect l="0" t="0" r="r" b="b"/>
              <a:pathLst>
                <a:path w="50" h="59">
                  <a:moveTo>
                    <a:pt x="42" y="59"/>
                  </a:moveTo>
                  <a:cubicBezTo>
                    <a:pt x="42" y="59"/>
                    <a:pt x="50" y="37"/>
                    <a:pt x="40" y="21"/>
                  </a:cubicBezTo>
                  <a:cubicBezTo>
                    <a:pt x="31" y="4"/>
                    <a:pt x="8" y="0"/>
                    <a:pt x="8" y="0"/>
                  </a:cubicBezTo>
                  <a:cubicBezTo>
                    <a:pt x="8" y="0"/>
                    <a:pt x="0" y="22"/>
                    <a:pt x="9" y="38"/>
                  </a:cubicBezTo>
                  <a:cubicBezTo>
                    <a:pt x="19" y="55"/>
                    <a:pt x="42" y="59"/>
                    <a:pt x="42"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0" name="Freeform 47"/>
            <p:cNvSpPr>
              <a:spLocks/>
            </p:cNvSpPr>
            <p:nvPr/>
          </p:nvSpPr>
          <p:spPr bwMode="auto">
            <a:xfrm>
              <a:off x="3170238" y="682625"/>
              <a:ext cx="98425" cy="187325"/>
            </a:xfrm>
            <a:custGeom>
              <a:avLst/>
              <a:gdLst>
                <a:gd name="T0" fmla="*/ 19 w 36"/>
                <a:gd name="T1" fmla="*/ 0 h 69"/>
                <a:gd name="T2" fmla="*/ 1 w 36"/>
                <a:gd name="T3" fmla="*/ 34 h 69"/>
                <a:gd name="T4" fmla="*/ 18 w 36"/>
                <a:gd name="T5" fmla="*/ 69 h 69"/>
                <a:gd name="T6" fmla="*/ 36 w 36"/>
                <a:gd name="T7" fmla="*/ 35 h 69"/>
                <a:gd name="T8" fmla="*/ 19 w 36"/>
                <a:gd name="T9" fmla="*/ 0 h 69"/>
              </a:gdLst>
              <a:ahLst/>
              <a:cxnLst>
                <a:cxn ang="0">
                  <a:pos x="T0" y="T1"/>
                </a:cxn>
                <a:cxn ang="0">
                  <a:pos x="T2" y="T3"/>
                </a:cxn>
                <a:cxn ang="0">
                  <a:pos x="T4" y="T5"/>
                </a:cxn>
                <a:cxn ang="0">
                  <a:pos x="T6" y="T7"/>
                </a:cxn>
                <a:cxn ang="0">
                  <a:pos x="T8" y="T9"/>
                </a:cxn>
              </a:cxnLst>
              <a:rect l="0" t="0" r="r" b="b"/>
              <a:pathLst>
                <a:path w="36" h="69">
                  <a:moveTo>
                    <a:pt x="19" y="0"/>
                  </a:moveTo>
                  <a:cubicBezTo>
                    <a:pt x="19" y="0"/>
                    <a:pt x="1" y="15"/>
                    <a:pt x="1" y="34"/>
                  </a:cubicBezTo>
                  <a:cubicBezTo>
                    <a:pt x="0" y="53"/>
                    <a:pt x="18" y="69"/>
                    <a:pt x="18" y="69"/>
                  </a:cubicBezTo>
                  <a:cubicBezTo>
                    <a:pt x="18" y="69"/>
                    <a:pt x="36" y="54"/>
                    <a:pt x="36" y="35"/>
                  </a:cubicBezTo>
                  <a:cubicBezTo>
                    <a:pt x="36" y="16"/>
                    <a:pt x="1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1" name="Freeform 48"/>
            <p:cNvSpPr>
              <a:spLocks/>
            </p:cNvSpPr>
            <p:nvPr/>
          </p:nvSpPr>
          <p:spPr bwMode="auto">
            <a:xfrm>
              <a:off x="3249613" y="820738"/>
              <a:ext cx="184150" cy="109537"/>
            </a:xfrm>
            <a:custGeom>
              <a:avLst/>
              <a:gdLst>
                <a:gd name="T0" fmla="*/ 0 w 68"/>
                <a:gd name="T1" fmla="*/ 23 h 40"/>
                <a:gd name="T2" fmla="*/ 36 w 68"/>
                <a:gd name="T3" fmla="*/ 38 h 40"/>
                <a:gd name="T4" fmla="*/ 68 w 68"/>
                <a:gd name="T5" fmla="*/ 17 h 40"/>
                <a:gd name="T6" fmla="*/ 32 w 68"/>
                <a:gd name="T7" fmla="*/ 2 h 40"/>
                <a:gd name="T8" fmla="*/ 0 w 68"/>
                <a:gd name="T9" fmla="*/ 23 h 40"/>
              </a:gdLst>
              <a:ahLst/>
              <a:cxnLst>
                <a:cxn ang="0">
                  <a:pos x="T0" y="T1"/>
                </a:cxn>
                <a:cxn ang="0">
                  <a:pos x="T2" y="T3"/>
                </a:cxn>
                <a:cxn ang="0">
                  <a:pos x="T4" y="T5"/>
                </a:cxn>
                <a:cxn ang="0">
                  <a:pos x="T6" y="T7"/>
                </a:cxn>
                <a:cxn ang="0">
                  <a:pos x="T8" y="T9"/>
                </a:cxn>
              </a:cxnLst>
              <a:rect l="0" t="0" r="r" b="b"/>
              <a:pathLst>
                <a:path w="68" h="40">
                  <a:moveTo>
                    <a:pt x="0" y="23"/>
                  </a:moveTo>
                  <a:cubicBezTo>
                    <a:pt x="0" y="23"/>
                    <a:pt x="17" y="40"/>
                    <a:pt x="36" y="38"/>
                  </a:cubicBezTo>
                  <a:cubicBezTo>
                    <a:pt x="55" y="36"/>
                    <a:pt x="68" y="17"/>
                    <a:pt x="68" y="17"/>
                  </a:cubicBezTo>
                  <a:cubicBezTo>
                    <a:pt x="68" y="17"/>
                    <a:pt x="51" y="0"/>
                    <a:pt x="32" y="2"/>
                  </a:cubicBezTo>
                  <a:cubicBezTo>
                    <a:pt x="13" y="4"/>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2" name="Freeform 49"/>
            <p:cNvSpPr>
              <a:spLocks/>
            </p:cNvSpPr>
            <p:nvPr/>
          </p:nvSpPr>
          <p:spPr bwMode="auto">
            <a:xfrm>
              <a:off x="5238750" y="706438"/>
              <a:ext cx="98425" cy="187325"/>
            </a:xfrm>
            <a:custGeom>
              <a:avLst/>
              <a:gdLst>
                <a:gd name="T0" fmla="*/ 18 w 36"/>
                <a:gd name="T1" fmla="*/ 69 h 69"/>
                <a:gd name="T2" fmla="*/ 36 w 36"/>
                <a:gd name="T3" fmla="*/ 35 h 69"/>
                <a:gd name="T4" fmla="*/ 18 w 36"/>
                <a:gd name="T5" fmla="*/ 0 h 69"/>
                <a:gd name="T6" fmla="*/ 0 w 36"/>
                <a:gd name="T7" fmla="*/ 34 h 69"/>
                <a:gd name="T8" fmla="*/ 18 w 36"/>
                <a:gd name="T9" fmla="*/ 69 h 69"/>
              </a:gdLst>
              <a:ahLst/>
              <a:cxnLst>
                <a:cxn ang="0">
                  <a:pos x="T0" y="T1"/>
                </a:cxn>
                <a:cxn ang="0">
                  <a:pos x="T2" y="T3"/>
                </a:cxn>
                <a:cxn ang="0">
                  <a:pos x="T4" y="T5"/>
                </a:cxn>
                <a:cxn ang="0">
                  <a:pos x="T6" y="T7"/>
                </a:cxn>
                <a:cxn ang="0">
                  <a:pos x="T8" y="T9"/>
                </a:cxn>
              </a:cxnLst>
              <a:rect l="0" t="0" r="r" b="b"/>
              <a:pathLst>
                <a:path w="36" h="69">
                  <a:moveTo>
                    <a:pt x="18" y="69"/>
                  </a:moveTo>
                  <a:cubicBezTo>
                    <a:pt x="18" y="69"/>
                    <a:pt x="36" y="54"/>
                    <a:pt x="36" y="35"/>
                  </a:cubicBezTo>
                  <a:cubicBezTo>
                    <a:pt x="36" y="16"/>
                    <a:pt x="18" y="0"/>
                    <a:pt x="18" y="0"/>
                  </a:cubicBezTo>
                  <a:cubicBezTo>
                    <a:pt x="18" y="0"/>
                    <a:pt x="0" y="15"/>
                    <a:pt x="0" y="34"/>
                  </a:cubicBezTo>
                  <a:cubicBezTo>
                    <a:pt x="0" y="53"/>
                    <a:pt x="18" y="69"/>
                    <a:pt x="1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3" name="Freeform 50"/>
            <p:cNvSpPr>
              <a:spLocks/>
            </p:cNvSpPr>
            <p:nvPr/>
          </p:nvSpPr>
          <p:spPr bwMode="auto">
            <a:xfrm>
              <a:off x="5316538" y="846138"/>
              <a:ext cx="187325" cy="107950"/>
            </a:xfrm>
            <a:custGeom>
              <a:avLst/>
              <a:gdLst>
                <a:gd name="T0" fmla="*/ 0 w 69"/>
                <a:gd name="T1" fmla="*/ 23 h 40"/>
                <a:gd name="T2" fmla="*/ 36 w 69"/>
                <a:gd name="T3" fmla="*/ 38 h 40"/>
                <a:gd name="T4" fmla="*/ 69 w 69"/>
                <a:gd name="T5" fmla="*/ 17 h 40"/>
                <a:gd name="T6" fmla="*/ 33 w 69"/>
                <a:gd name="T7" fmla="*/ 2 h 40"/>
                <a:gd name="T8" fmla="*/ 0 w 69"/>
                <a:gd name="T9" fmla="*/ 23 h 40"/>
              </a:gdLst>
              <a:ahLst/>
              <a:cxnLst>
                <a:cxn ang="0">
                  <a:pos x="T0" y="T1"/>
                </a:cxn>
                <a:cxn ang="0">
                  <a:pos x="T2" y="T3"/>
                </a:cxn>
                <a:cxn ang="0">
                  <a:pos x="T4" y="T5"/>
                </a:cxn>
                <a:cxn ang="0">
                  <a:pos x="T6" y="T7"/>
                </a:cxn>
                <a:cxn ang="0">
                  <a:pos x="T8" y="T9"/>
                </a:cxn>
              </a:cxnLst>
              <a:rect l="0" t="0" r="r" b="b"/>
              <a:pathLst>
                <a:path w="69" h="40">
                  <a:moveTo>
                    <a:pt x="0" y="23"/>
                  </a:moveTo>
                  <a:cubicBezTo>
                    <a:pt x="0" y="23"/>
                    <a:pt x="17" y="40"/>
                    <a:pt x="36" y="38"/>
                  </a:cubicBezTo>
                  <a:cubicBezTo>
                    <a:pt x="55" y="36"/>
                    <a:pt x="69" y="17"/>
                    <a:pt x="69" y="17"/>
                  </a:cubicBezTo>
                  <a:cubicBezTo>
                    <a:pt x="69" y="17"/>
                    <a:pt x="52" y="0"/>
                    <a:pt x="33" y="2"/>
                  </a:cubicBezTo>
                  <a:cubicBezTo>
                    <a:pt x="14" y="4"/>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4" name="Freeform 51"/>
            <p:cNvSpPr>
              <a:spLocks/>
            </p:cNvSpPr>
            <p:nvPr/>
          </p:nvSpPr>
          <p:spPr bwMode="auto">
            <a:xfrm>
              <a:off x="4598988" y="1792288"/>
              <a:ext cx="166687" cy="185737"/>
            </a:xfrm>
            <a:custGeom>
              <a:avLst/>
              <a:gdLst>
                <a:gd name="T0" fmla="*/ 48 w 61"/>
                <a:gd name="T1" fmla="*/ 47 h 68"/>
                <a:gd name="T2" fmla="*/ 55 w 61"/>
                <a:gd name="T3" fmla="*/ 0 h 68"/>
                <a:gd name="T4" fmla="*/ 13 w 61"/>
                <a:gd name="T5" fmla="*/ 22 h 68"/>
                <a:gd name="T6" fmla="*/ 7 w 61"/>
                <a:gd name="T7" fmla="*/ 68 h 68"/>
                <a:gd name="T8" fmla="*/ 48 w 61"/>
                <a:gd name="T9" fmla="*/ 47 h 68"/>
              </a:gdLst>
              <a:ahLst/>
              <a:cxnLst>
                <a:cxn ang="0">
                  <a:pos x="T0" y="T1"/>
                </a:cxn>
                <a:cxn ang="0">
                  <a:pos x="T2" y="T3"/>
                </a:cxn>
                <a:cxn ang="0">
                  <a:pos x="T4" y="T5"/>
                </a:cxn>
                <a:cxn ang="0">
                  <a:pos x="T6" y="T7"/>
                </a:cxn>
                <a:cxn ang="0">
                  <a:pos x="T8" y="T9"/>
                </a:cxn>
              </a:cxnLst>
              <a:rect l="0" t="0" r="r" b="b"/>
              <a:pathLst>
                <a:path w="61" h="68">
                  <a:moveTo>
                    <a:pt x="48" y="47"/>
                  </a:moveTo>
                  <a:cubicBezTo>
                    <a:pt x="61" y="28"/>
                    <a:pt x="55" y="0"/>
                    <a:pt x="55" y="0"/>
                  </a:cubicBezTo>
                  <a:cubicBezTo>
                    <a:pt x="55" y="0"/>
                    <a:pt x="26" y="3"/>
                    <a:pt x="13" y="22"/>
                  </a:cubicBezTo>
                  <a:cubicBezTo>
                    <a:pt x="0" y="40"/>
                    <a:pt x="7" y="68"/>
                    <a:pt x="7" y="68"/>
                  </a:cubicBezTo>
                  <a:cubicBezTo>
                    <a:pt x="7" y="68"/>
                    <a:pt x="35" y="65"/>
                    <a:pt x="48"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5" name="Freeform 52"/>
            <p:cNvSpPr>
              <a:spLocks/>
            </p:cNvSpPr>
            <p:nvPr/>
          </p:nvSpPr>
          <p:spPr bwMode="auto">
            <a:xfrm>
              <a:off x="4637088" y="1985963"/>
              <a:ext cx="196850" cy="160337"/>
            </a:xfrm>
            <a:custGeom>
              <a:avLst/>
              <a:gdLst>
                <a:gd name="T0" fmla="*/ 25 w 72"/>
                <a:gd name="T1" fmla="*/ 48 h 59"/>
                <a:gd name="T2" fmla="*/ 72 w 72"/>
                <a:gd name="T3" fmla="*/ 50 h 59"/>
                <a:gd name="T4" fmla="*/ 46 w 72"/>
                <a:gd name="T5" fmla="*/ 11 h 59"/>
                <a:gd name="T6" fmla="*/ 0 w 72"/>
                <a:gd name="T7" fmla="*/ 9 h 59"/>
                <a:gd name="T8" fmla="*/ 25 w 72"/>
                <a:gd name="T9" fmla="*/ 48 h 59"/>
              </a:gdLst>
              <a:ahLst/>
              <a:cxnLst>
                <a:cxn ang="0">
                  <a:pos x="T0" y="T1"/>
                </a:cxn>
                <a:cxn ang="0">
                  <a:pos x="T2" y="T3"/>
                </a:cxn>
                <a:cxn ang="0">
                  <a:pos x="T4" y="T5"/>
                </a:cxn>
                <a:cxn ang="0">
                  <a:pos x="T6" y="T7"/>
                </a:cxn>
                <a:cxn ang="0">
                  <a:pos x="T8" y="T9"/>
                </a:cxn>
              </a:cxnLst>
              <a:rect l="0" t="0" r="r" b="b"/>
              <a:pathLst>
                <a:path w="72" h="59">
                  <a:moveTo>
                    <a:pt x="25" y="48"/>
                  </a:moveTo>
                  <a:cubicBezTo>
                    <a:pt x="45" y="59"/>
                    <a:pt x="72" y="50"/>
                    <a:pt x="72" y="50"/>
                  </a:cubicBezTo>
                  <a:cubicBezTo>
                    <a:pt x="72" y="50"/>
                    <a:pt x="66" y="22"/>
                    <a:pt x="46" y="11"/>
                  </a:cubicBezTo>
                  <a:cubicBezTo>
                    <a:pt x="26" y="0"/>
                    <a:pt x="0" y="9"/>
                    <a:pt x="0" y="9"/>
                  </a:cubicBezTo>
                  <a:cubicBezTo>
                    <a:pt x="0" y="9"/>
                    <a:pt x="5" y="37"/>
                    <a:pt x="2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6" name="Freeform 53"/>
            <p:cNvSpPr>
              <a:spLocks/>
            </p:cNvSpPr>
            <p:nvPr/>
          </p:nvSpPr>
          <p:spPr bwMode="auto">
            <a:xfrm>
              <a:off x="6521450" y="3003550"/>
              <a:ext cx="165100" cy="182562"/>
            </a:xfrm>
            <a:custGeom>
              <a:avLst/>
              <a:gdLst>
                <a:gd name="T0" fmla="*/ 48 w 61"/>
                <a:gd name="T1" fmla="*/ 46 h 67"/>
                <a:gd name="T2" fmla="*/ 54 w 61"/>
                <a:gd name="T3" fmla="*/ 0 h 67"/>
                <a:gd name="T4" fmla="*/ 13 w 61"/>
                <a:gd name="T5" fmla="*/ 21 h 67"/>
                <a:gd name="T6" fmla="*/ 6 w 61"/>
                <a:gd name="T7" fmla="*/ 67 h 67"/>
                <a:gd name="T8" fmla="*/ 48 w 61"/>
                <a:gd name="T9" fmla="*/ 46 h 67"/>
              </a:gdLst>
              <a:ahLst/>
              <a:cxnLst>
                <a:cxn ang="0">
                  <a:pos x="T0" y="T1"/>
                </a:cxn>
                <a:cxn ang="0">
                  <a:pos x="T2" y="T3"/>
                </a:cxn>
                <a:cxn ang="0">
                  <a:pos x="T4" y="T5"/>
                </a:cxn>
                <a:cxn ang="0">
                  <a:pos x="T6" y="T7"/>
                </a:cxn>
                <a:cxn ang="0">
                  <a:pos x="T8" y="T9"/>
                </a:cxn>
              </a:cxnLst>
              <a:rect l="0" t="0" r="r" b="b"/>
              <a:pathLst>
                <a:path w="61" h="67">
                  <a:moveTo>
                    <a:pt x="48" y="46"/>
                  </a:moveTo>
                  <a:cubicBezTo>
                    <a:pt x="61" y="27"/>
                    <a:pt x="54" y="0"/>
                    <a:pt x="54" y="0"/>
                  </a:cubicBezTo>
                  <a:cubicBezTo>
                    <a:pt x="54" y="0"/>
                    <a:pt x="26" y="2"/>
                    <a:pt x="13" y="21"/>
                  </a:cubicBezTo>
                  <a:cubicBezTo>
                    <a:pt x="0" y="40"/>
                    <a:pt x="6" y="67"/>
                    <a:pt x="6" y="67"/>
                  </a:cubicBezTo>
                  <a:cubicBezTo>
                    <a:pt x="6" y="67"/>
                    <a:pt x="35" y="64"/>
                    <a:pt x="4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7" name="Freeform 54"/>
            <p:cNvSpPr>
              <a:spLocks/>
            </p:cNvSpPr>
            <p:nvPr/>
          </p:nvSpPr>
          <p:spPr bwMode="auto">
            <a:xfrm>
              <a:off x="6556375" y="3194050"/>
              <a:ext cx="196850" cy="163512"/>
            </a:xfrm>
            <a:custGeom>
              <a:avLst/>
              <a:gdLst>
                <a:gd name="T0" fmla="*/ 47 w 72"/>
                <a:gd name="T1" fmla="*/ 11 h 60"/>
                <a:gd name="T2" fmla="*/ 0 w 72"/>
                <a:gd name="T3" fmla="*/ 10 h 60"/>
                <a:gd name="T4" fmla="*/ 26 w 72"/>
                <a:gd name="T5" fmla="*/ 49 h 60"/>
                <a:gd name="T6" fmla="*/ 72 w 72"/>
                <a:gd name="T7" fmla="*/ 50 h 60"/>
                <a:gd name="T8" fmla="*/ 47 w 72"/>
                <a:gd name="T9" fmla="*/ 11 h 60"/>
              </a:gdLst>
              <a:ahLst/>
              <a:cxnLst>
                <a:cxn ang="0">
                  <a:pos x="T0" y="T1"/>
                </a:cxn>
                <a:cxn ang="0">
                  <a:pos x="T2" y="T3"/>
                </a:cxn>
                <a:cxn ang="0">
                  <a:pos x="T4" y="T5"/>
                </a:cxn>
                <a:cxn ang="0">
                  <a:pos x="T6" y="T7"/>
                </a:cxn>
                <a:cxn ang="0">
                  <a:pos x="T8" y="T9"/>
                </a:cxn>
              </a:cxnLst>
              <a:rect l="0" t="0" r="r" b="b"/>
              <a:pathLst>
                <a:path w="72" h="60">
                  <a:moveTo>
                    <a:pt x="47" y="11"/>
                  </a:moveTo>
                  <a:cubicBezTo>
                    <a:pt x="27" y="0"/>
                    <a:pt x="0" y="10"/>
                    <a:pt x="0" y="10"/>
                  </a:cubicBezTo>
                  <a:cubicBezTo>
                    <a:pt x="0" y="10"/>
                    <a:pt x="6" y="38"/>
                    <a:pt x="26" y="49"/>
                  </a:cubicBezTo>
                  <a:cubicBezTo>
                    <a:pt x="46" y="60"/>
                    <a:pt x="72" y="50"/>
                    <a:pt x="72" y="50"/>
                  </a:cubicBezTo>
                  <a:cubicBezTo>
                    <a:pt x="72" y="50"/>
                    <a:pt x="67" y="22"/>
                    <a:pt x="4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8" name="Freeform 55"/>
            <p:cNvSpPr>
              <a:spLocks/>
            </p:cNvSpPr>
            <p:nvPr/>
          </p:nvSpPr>
          <p:spPr bwMode="auto">
            <a:xfrm>
              <a:off x="1752600" y="180975"/>
              <a:ext cx="247650" cy="160337"/>
            </a:xfrm>
            <a:custGeom>
              <a:avLst/>
              <a:gdLst>
                <a:gd name="T0" fmla="*/ 40 w 91"/>
                <a:gd name="T1" fmla="*/ 53 h 59"/>
                <a:gd name="T2" fmla="*/ 91 w 91"/>
                <a:gd name="T3" fmla="*/ 41 h 59"/>
                <a:gd name="T4" fmla="*/ 51 w 91"/>
                <a:gd name="T5" fmla="*/ 6 h 59"/>
                <a:gd name="T6" fmla="*/ 0 w 91"/>
                <a:gd name="T7" fmla="*/ 19 h 59"/>
                <a:gd name="T8" fmla="*/ 40 w 91"/>
                <a:gd name="T9" fmla="*/ 53 h 59"/>
              </a:gdLst>
              <a:ahLst/>
              <a:cxnLst>
                <a:cxn ang="0">
                  <a:pos x="T0" y="T1"/>
                </a:cxn>
                <a:cxn ang="0">
                  <a:pos x="T2" y="T3"/>
                </a:cxn>
                <a:cxn ang="0">
                  <a:pos x="T4" y="T5"/>
                </a:cxn>
                <a:cxn ang="0">
                  <a:pos x="T6" y="T7"/>
                </a:cxn>
                <a:cxn ang="0">
                  <a:pos x="T8" y="T9"/>
                </a:cxn>
              </a:cxnLst>
              <a:rect l="0" t="0" r="r" b="b"/>
              <a:pathLst>
                <a:path w="91" h="59">
                  <a:moveTo>
                    <a:pt x="40" y="53"/>
                  </a:moveTo>
                  <a:cubicBezTo>
                    <a:pt x="65" y="59"/>
                    <a:pt x="91" y="41"/>
                    <a:pt x="91" y="41"/>
                  </a:cubicBezTo>
                  <a:cubicBezTo>
                    <a:pt x="91" y="41"/>
                    <a:pt x="76" y="12"/>
                    <a:pt x="51" y="6"/>
                  </a:cubicBezTo>
                  <a:cubicBezTo>
                    <a:pt x="26" y="0"/>
                    <a:pt x="0" y="19"/>
                    <a:pt x="0" y="19"/>
                  </a:cubicBezTo>
                  <a:cubicBezTo>
                    <a:pt x="0" y="19"/>
                    <a:pt x="15" y="47"/>
                    <a:pt x="4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69" name="Freeform 56"/>
            <p:cNvSpPr>
              <a:spLocks/>
            </p:cNvSpPr>
            <p:nvPr/>
          </p:nvSpPr>
          <p:spPr bwMode="auto">
            <a:xfrm>
              <a:off x="1970088" y="4763"/>
              <a:ext cx="147637" cy="252412"/>
            </a:xfrm>
            <a:custGeom>
              <a:avLst/>
              <a:gdLst>
                <a:gd name="T0" fmla="*/ 51 w 54"/>
                <a:gd name="T1" fmla="*/ 50 h 93"/>
                <a:gd name="T2" fmla="*/ 33 w 54"/>
                <a:gd name="T3" fmla="*/ 0 h 93"/>
                <a:gd name="T4" fmla="*/ 3 w 54"/>
                <a:gd name="T5" fmla="*/ 44 h 93"/>
                <a:gd name="T6" fmla="*/ 21 w 54"/>
                <a:gd name="T7" fmla="*/ 93 h 93"/>
                <a:gd name="T8" fmla="*/ 51 w 54"/>
                <a:gd name="T9" fmla="*/ 50 h 93"/>
              </a:gdLst>
              <a:ahLst/>
              <a:cxnLst>
                <a:cxn ang="0">
                  <a:pos x="T0" y="T1"/>
                </a:cxn>
                <a:cxn ang="0">
                  <a:pos x="T2" y="T3"/>
                </a:cxn>
                <a:cxn ang="0">
                  <a:pos x="T4" y="T5"/>
                </a:cxn>
                <a:cxn ang="0">
                  <a:pos x="T6" y="T7"/>
                </a:cxn>
                <a:cxn ang="0">
                  <a:pos x="T8" y="T9"/>
                </a:cxn>
              </a:cxnLst>
              <a:rect l="0" t="0" r="r" b="b"/>
              <a:pathLst>
                <a:path w="54" h="93">
                  <a:moveTo>
                    <a:pt x="51" y="50"/>
                  </a:moveTo>
                  <a:cubicBezTo>
                    <a:pt x="54" y="24"/>
                    <a:pt x="33" y="0"/>
                    <a:pt x="33" y="0"/>
                  </a:cubicBezTo>
                  <a:cubicBezTo>
                    <a:pt x="33" y="0"/>
                    <a:pt x="6" y="18"/>
                    <a:pt x="3" y="44"/>
                  </a:cubicBezTo>
                  <a:cubicBezTo>
                    <a:pt x="0" y="69"/>
                    <a:pt x="21" y="93"/>
                    <a:pt x="21" y="93"/>
                  </a:cubicBezTo>
                  <a:cubicBezTo>
                    <a:pt x="21" y="93"/>
                    <a:pt x="48" y="75"/>
                    <a:pt x="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0" name="Freeform 57"/>
            <p:cNvSpPr>
              <a:spLocks/>
            </p:cNvSpPr>
            <p:nvPr/>
          </p:nvSpPr>
          <p:spPr bwMode="auto">
            <a:xfrm>
              <a:off x="4610100" y="454025"/>
              <a:ext cx="244475" cy="160337"/>
            </a:xfrm>
            <a:custGeom>
              <a:avLst/>
              <a:gdLst>
                <a:gd name="T0" fmla="*/ 39 w 90"/>
                <a:gd name="T1" fmla="*/ 6 h 59"/>
                <a:gd name="T2" fmla="*/ 0 w 90"/>
                <a:gd name="T3" fmla="*/ 41 h 59"/>
                <a:gd name="T4" fmla="*/ 51 w 90"/>
                <a:gd name="T5" fmla="*/ 53 h 59"/>
                <a:gd name="T6" fmla="*/ 90 w 90"/>
                <a:gd name="T7" fmla="*/ 18 h 59"/>
                <a:gd name="T8" fmla="*/ 39 w 90"/>
                <a:gd name="T9" fmla="*/ 6 h 59"/>
              </a:gdLst>
              <a:ahLst/>
              <a:cxnLst>
                <a:cxn ang="0">
                  <a:pos x="T0" y="T1"/>
                </a:cxn>
                <a:cxn ang="0">
                  <a:pos x="T2" y="T3"/>
                </a:cxn>
                <a:cxn ang="0">
                  <a:pos x="T4" y="T5"/>
                </a:cxn>
                <a:cxn ang="0">
                  <a:pos x="T6" y="T7"/>
                </a:cxn>
                <a:cxn ang="0">
                  <a:pos x="T8" y="T9"/>
                </a:cxn>
              </a:cxnLst>
              <a:rect l="0" t="0" r="r" b="b"/>
              <a:pathLst>
                <a:path w="90" h="59">
                  <a:moveTo>
                    <a:pt x="39" y="6"/>
                  </a:moveTo>
                  <a:cubicBezTo>
                    <a:pt x="14" y="13"/>
                    <a:pt x="0" y="41"/>
                    <a:pt x="0" y="41"/>
                  </a:cubicBezTo>
                  <a:cubicBezTo>
                    <a:pt x="0" y="41"/>
                    <a:pt x="26" y="59"/>
                    <a:pt x="51" y="53"/>
                  </a:cubicBezTo>
                  <a:cubicBezTo>
                    <a:pt x="76" y="47"/>
                    <a:pt x="90" y="18"/>
                    <a:pt x="90" y="18"/>
                  </a:cubicBezTo>
                  <a:cubicBezTo>
                    <a:pt x="90" y="18"/>
                    <a:pt x="64" y="0"/>
                    <a:pt x="3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1" name="Freeform 58"/>
            <p:cNvSpPr>
              <a:spLocks/>
            </p:cNvSpPr>
            <p:nvPr/>
          </p:nvSpPr>
          <p:spPr bwMode="auto">
            <a:xfrm>
              <a:off x="4603750" y="633413"/>
              <a:ext cx="180975" cy="133350"/>
            </a:xfrm>
            <a:custGeom>
              <a:avLst/>
              <a:gdLst>
                <a:gd name="T0" fmla="*/ 40 w 66"/>
                <a:gd name="T1" fmla="*/ 7 h 49"/>
                <a:gd name="T2" fmla="*/ 0 w 66"/>
                <a:gd name="T3" fmla="*/ 11 h 49"/>
                <a:gd name="T4" fmla="*/ 26 w 66"/>
                <a:gd name="T5" fmla="*/ 42 h 49"/>
                <a:gd name="T6" fmla="*/ 66 w 66"/>
                <a:gd name="T7" fmla="*/ 38 h 49"/>
                <a:gd name="T8" fmla="*/ 40 w 66"/>
                <a:gd name="T9" fmla="*/ 7 h 49"/>
              </a:gdLst>
              <a:ahLst/>
              <a:cxnLst>
                <a:cxn ang="0">
                  <a:pos x="T0" y="T1"/>
                </a:cxn>
                <a:cxn ang="0">
                  <a:pos x="T2" y="T3"/>
                </a:cxn>
                <a:cxn ang="0">
                  <a:pos x="T4" y="T5"/>
                </a:cxn>
                <a:cxn ang="0">
                  <a:pos x="T6" y="T7"/>
                </a:cxn>
                <a:cxn ang="0">
                  <a:pos x="T8" y="T9"/>
                </a:cxn>
              </a:cxnLst>
              <a:rect l="0" t="0" r="r" b="b"/>
              <a:pathLst>
                <a:path w="66" h="49">
                  <a:moveTo>
                    <a:pt x="40" y="7"/>
                  </a:moveTo>
                  <a:cubicBezTo>
                    <a:pt x="22" y="0"/>
                    <a:pt x="0" y="11"/>
                    <a:pt x="0" y="11"/>
                  </a:cubicBezTo>
                  <a:cubicBezTo>
                    <a:pt x="0" y="11"/>
                    <a:pt x="8" y="34"/>
                    <a:pt x="26" y="42"/>
                  </a:cubicBezTo>
                  <a:cubicBezTo>
                    <a:pt x="44" y="49"/>
                    <a:pt x="66" y="38"/>
                    <a:pt x="66" y="38"/>
                  </a:cubicBezTo>
                  <a:cubicBezTo>
                    <a:pt x="66" y="38"/>
                    <a:pt x="58" y="15"/>
                    <a:pt x="4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2" name="Freeform 59"/>
            <p:cNvSpPr>
              <a:spLocks/>
            </p:cNvSpPr>
            <p:nvPr/>
          </p:nvSpPr>
          <p:spPr bwMode="auto">
            <a:xfrm>
              <a:off x="4557713" y="744538"/>
              <a:ext cx="182562" cy="220662"/>
            </a:xfrm>
            <a:custGeom>
              <a:avLst/>
              <a:gdLst>
                <a:gd name="T0" fmla="*/ 10 w 67"/>
                <a:gd name="T1" fmla="*/ 0 h 81"/>
                <a:gd name="T2" fmla="*/ 13 w 67"/>
                <a:gd name="T3" fmla="*/ 53 h 81"/>
                <a:gd name="T4" fmla="*/ 57 w 67"/>
                <a:gd name="T5" fmla="*/ 81 h 81"/>
                <a:gd name="T6" fmla="*/ 55 w 67"/>
                <a:gd name="T7" fmla="*/ 29 h 81"/>
                <a:gd name="T8" fmla="*/ 10 w 67"/>
                <a:gd name="T9" fmla="*/ 0 h 81"/>
              </a:gdLst>
              <a:ahLst/>
              <a:cxnLst>
                <a:cxn ang="0">
                  <a:pos x="T0" y="T1"/>
                </a:cxn>
                <a:cxn ang="0">
                  <a:pos x="T2" y="T3"/>
                </a:cxn>
                <a:cxn ang="0">
                  <a:pos x="T4" y="T5"/>
                </a:cxn>
                <a:cxn ang="0">
                  <a:pos x="T6" y="T7"/>
                </a:cxn>
                <a:cxn ang="0">
                  <a:pos x="T8" y="T9"/>
                </a:cxn>
              </a:cxnLst>
              <a:rect l="0" t="0" r="r" b="b"/>
              <a:pathLst>
                <a:path w="67" h="81">
                  <a:moveTo>
                    <a:pt x="10" y="0"/>
                  </a:moveTo>
                  <a:cubicBezTo>
                    <a:pt x="10" y="0"/>
                    <a:pt x="0" y="31"/>
                    <a:pt x="13" y="53"/>
                  </a:cubicBezTo>
                  <a:cubicBezTo>
                    <a:pt x="25" y="75"/>
                    <a:pt x="57" y="81"/>
                    <a:pt x="57" y="81"/>
                  </a:cubicBezTo>
                  <a:cubicBezTo>
                    <a:pt x="57" y="81"/>
                    <a:pt x="67" y="51"/>
                    <a:pt x="55" y="29"/>
                  </a:cubicBezTo>
                  <a:cubicBezTo>
                    <a:pt x="42" y="6"/>
                    <a:pt x="10"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3" name="Freeform 60"/>
            <p:cNvSpPr>
              <a:spLocks/>
            </p:cNvSpPr>
            <p:nvPr/>
          </p:nvSpPr>
          <p:spPr bwMode="auto">
            <a:xfrm>
              <a:off x="1176338" y="1647825"/>
              <a:ext cx="109537" cy="158750"/>
            </a:xfrm>
            <a:custGeom>
              <a:avLst/>
              <a:gdLst>
                <a:gd name="T0" fmla="*/ 5 w 40"/>
                <a:gd name="T1" fmla="*/ 24 h 58"/>
                <a:gd name="T2" fmla="*/ 11 w 40"/>
                <a:gd name="T3" fmla="*/ 58 h 58"/>
                <a:gd name="T4" fmla="*/ 35 w 40"/>
                <a:gd name="T5" fmla="*/ 33 h 58"/>
                <a:gd name="T6" fmla="*/ 29 w 40"/>
                <a:gd name="T7" fmla="*/ 0 h 58"/>
                <a:gd name="T8" fmla="*/ 5 w 40"/>
                <a:gd name="T9" fmla="*/ 24 h 58"/>
              </a:gdLst>
              <a:ahLst/>
              <a:cxnLst>
                <a:cxn ang="0">
                  <a:pos x="T0" y="T1"/>
                </a:cxn>
                <a:cxn ang="0">
                  <a:pos x="T2" y="T3"/>
                </a:cxn>
                <a:cxn ang="0">
                  <a:pos x="T4" y="T5"/>
                </a:cxn>
                <a:cxn ang="0">
                  <a:pos x="T6" y="T7"/>
                </a:cxn>
                <a:cxn ang="0">
                  <a:pos x="T8" y="T9"/>
                </a:cxn>
              </a:cxnLst>
              <a:rect l="0" t="0" r="r" b="b"/>
              <a:pathLst>
                <a:path w="40" h="58">
                  <a:moveTo>
                    <a:pt x="5" y="24"/>
                  </a:moveTo>
                  <a:cubicBezTo>
                    <a:pt x="0" y="40"/>
                    <a:pt x="11" y="58"/>
                    <a:pt x="11" y="58"/>
                  </a:cubicBezTo>
                  <a:cubicBezTo>
                    <a:pt x="11" y="58"/>
                    <a:pt x="30" y="49"/>
                    <a:pt x="35" y="33"/>
                  </a:cubicBezTo>
                  <a:cubicBezTo>
                    <a:pt x="40" y="17"/>
                    <a:pt x="29" y="0"/>
                    <a:pt x="29" y="0"/>
                  </a:cubicBezTo>
                  <a:cubicBezTo>
                    <a:pt x="29" y="0"/>
                    <a:pt x="10" y="8"/>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4" name="Freeform 61"/>
            <p:cNvSpPr>
              <a:spLocks/>
            </p:cNvSpPr>
            <p:nvPr/>
          </p:nvSpPr>
          <p:spPr bwMode="auto">
            <a:xfrm>
              <a:off x="1258888" y="1704975"/>
              <a:ext cx="171450" cy="158750"/>
            </a:xfrm>
            <a:custGeom>
              <a:avLst/>
              <a:gdLst>
                <a:gd name="T0" fmla="*/ 20 w 63"/>
                <a:gd name="T1" fmla="*/ 13 h 58"/>
                <a:gd name="T2" fmla="*/ 0 w 63"/>
                <a:gd name="T3" fmla="*/ 52 h 58"/>
                <a:gd name="T4" fmla="*/ 44 w 63"/>
                <a:gd name="T5" fmla="*/ 46 h 58"/>
                <a:gd name="T6" fmla="*/ 63 w 63"/>
                <a:gd name="T7" fmla="*/ 6 h 58"/>
                <a:gd name="T8" fmla="*/ 20 w 63"/>
                <a:gd name="T9" fmla="*/ 13 h 58"/>
              </a:gdLst>
              <a:ahLst/>
              <a:cxnLst>
                <a:cxn ang="0">
                  <a:pos x="T0" y="T1"/>
                </a:cxn>
                <a:cxn ang="0">
                  <a:pos x="T2" y="T3"/>
                </a:cxn>
                <a:cxn ang="0">
                  <a:pos x="T4" y="T5"/>
                </a:cxn>
                <a:cxn ang="0">
                  <a:pos x="T6" y="T7"/>
                </a:cxn>
                <a:cxn ang="0">
                  <a:pos x="T8" y="T9"/>
                </a:cxn>
              </a:cxnLst>
              <a:rect l="0" t="0" r="r" b="b"/>
              <a:pathLst>
                <a:path w="63" h="58">
                  <a:moveTo>
                    <a:pt x="20" y="13"/>
                  </a:moveTo>
                  <a:cubicBezTo>
                    <a:pt x="2" y="26"/>
                    <a:pt x="0" y="52"/>
                    <a:pt x="0" y="52"/>
                  </a:cubicBezTo>
                  <a:cubicBezTo>
                    <a:pt x="0" y="52"/>
                    <a:pt x="27" y="58"/>
                    <a:pt x="44" y="46"/>
                  </a:cubicBezTo>
                  <a:cubicBezTo>
                    <a:pt x="61" y="33"/>
                    <a:pt x="63" y="6"/>
                    <a:pt x="63" y="6"/>
                  </a:cubicBezTo>
                  <a:cubicBezTo>
                    <a:pt x="63" y="6"/>
                    <a:pt x="37" y="0"/>
                    <a:pt x="2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5" name="Freeform 62"/>
            <p:cNvSpPr>
              <a:spLocks/>
            </p:cNvSpPr>
            <p:nvPr/>
          </p:nvSpPr>
          <p:spPr bwMode="auto">
            <a:xfrm>
              <a:off x="1301750" y="1871663"/>
              <a:ext cx="120650" cy="61912"/>
            </a:xfrm>
            <a:custGeom>
              <a:avLst/>
              <a:gdLst>
                <a:gd name="T0" fmla="*/ 0 w 44"/>
                <a:gd name="T1" fmla="*/ 11 h 23"/>
                <a:gd name="T2" fmla="*/ 22 w 44"/>
                <a:gd name="T3" fmla="*/ 23 h 23"/>
                <a:gd name="T4" fmla="*/ 44 w 44"/>
                <a:gd name="T5" fmla="*/ 12 h 23"/>
                <a:gd name="T6" fmla="*/ 23 w 44"/>
                <a:gd name="T7" fmla="*/ 0 h 23"/>
                <a:gd name="T8" fmla="*/ 0 w 44"/>
                <a:gd name="T9" fmla="*/ 11 h 23"/>
              </a:gdLst>
              <a:ahLst/>
              <a:cxnLst>
                <a:cxn ang="0">
                  <a:pos x="T0" y="T1"/>
                </a:cxn>
                <a:cxn ang="0">
                  <a:pos x="T2" y="T3"/>
                </a:cxn>
                <a:cxn ang="0">
                  <a:pos x="T4" y="T5"/>
                </a:cxn>
                <a:cxn ang="0">
                  <a:pos x="T6" y="T7"/>
                </a:cxn>
                <a:cxn ang="0">
                  <a:pos x="T8" y="T9"/>
                </a:cxn>
              </a:cxnLst>
              <a:rect l="0" t="0" r="r" b="b"/>
              <a:pathLst>
                <a:path w="44" h="23">
                  <a:moveTo>
                    <a:pt x="0" y="11"/>
                  </a:moveTo>
                  <a:cubicBezTo>
                    <a:pt x="0" y="11"/>
                    <a:pt x="10" y="23"/>
                    <a:pt x="22" y="23"/>
                  </a:cubicBezTo>
                  <a:cubicBezTo>
                    <a:pt x="34" y="23"/>
                    <a:pt x="44" y="12"/>
                    <a:pt x="44" y="12"/>
                  </a:cubicBezTo>
                  <a:cubicBezTo>
                    <a:pt x="44" y="12"/>
                    <a:pt x="35" y="1"/>
                    <a:pt x="23" y="0"/>
                  </a:cubicBezTo>
                  <a:cubicBezTo>
                    <a:pt x="11" y="0"/>
                    <a:pt x="0" y="11"/>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6" name="Freeform 63"/>
            <p:cNvSpPr>
              <a:spLocks/>
            </p:cNvSpPr>
            <p:nvPr/>
          </p:nvSpPr>
          <p:spPr bwMode="auto">
            <a:xfrm>
              <a:off x="4314825" y="630238"/>
              <a:ext cx="147637" cy="125412"/>
            </a:xfrm>
            <a:custGeom>
              <a:avLst/>
              <a:gdLst>
                <a:gd name="T0" fmla="*/ 19 w 54"/>
                <a:gd name="T1" fmla="*/ 9 h 46"/>
                <a:gd name="T2" fmla="*/ 0 w 54"/>
                <a:gd name="T3" fmla="*/ 39 h 46"/>
                <a:gd name="T4" fmla="*/ 35 w 54"/>
                <a:gd name="T5" fmla="*/ 37 h 46"/>
                <a:gd name="T6" fmla="*/ 54 w 54"/>
                <a:gd name="T7" fmla="*/ 7 h 46"/>
                <a:gd name="T8" fmla="*/ 19 w 54"/>
                <a:gd name="T9" fmla="*/ 9 h 46"/>
              </a:gdLst>
              <a:ahLst/>
              <a:cxnLst>
                <a:cxn ang="0">
                  <a:pos x="T0" y="T1"/>
                </a:cxn>
                <a:cxn ang="0">
                  <a:pos x="T2" y="T3"/>
                </a:cxn>
                <a:cxn ang="0">
                  <a:pos x="T4" y="T5"/>
                </a:cxn>
                <a:cxn ang="0">
                  <a:pos x="T6" y="T7"/>
                </a:cxn>
                <a:cxn ang="0">
                  <a:pos x="T8" y="T9"/>
                </a:cxn>
              </a:cxnLst>
              <a:rect l="0" t="0" r="r" b="b"/>
              <a:pathLst>
                <a:path w="54" h="46">
                  <a:moveTo>
                    <a:pt x="19" y="9"/>
                  </a:moveTo>
                  <a:cubicBezTo>
                    <a:pt x="4" y="18"/>
                    <a:pt x="0" y="39"/>
                    <a:pt x="0" y="39"/>
                  </a:cubicBezTo>
                  <a:cubicBezTo>
                    <a:pt x="0" y="39"/>
                    <a:pt x="20" y="46"/>
                    <a:pt x="35" y="37"/>
                  </a:cubicBezTo>
                  <a:cubicBezTo>
                    <a:pt x="50" y="29"/>
                    <a:pt x="54" y="7"/>
                    <a:pt x="54" y="7"/>
                  </a:cubicBezTo>
                  <a:cubicBezTo>
                    <a:pt x="54" y="7"/>
                    <a:pt x="34" y="0"/>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7" name="Freeform 64"/>
            <p:cNvSpPr>
              <a:spLocks/>
            </p:cNvSpPr>
            <p:nvPr/>
          </p:nvSpPr>
          <p:spPr bwMode="auto">
            <a:xfrm>
              <a:off x="4233863" y="504825"/>
              <a:ext cx="220662" cy="128587"/>
            </a:xfrm>
            <a:custGeom>
              <a:avLst/>
              <a:gdLst>
                <a:gd name="T0" fmla="*/ 38 w 81"/>
                <a:gd name="T1" fmla="*/ 45 h 47"/>
                <a:gd name="T2" fmla="*/ 81 w 81"/>
                <a:gd name="T3" fmla="*/ 28 h 47"/>
                <a:gd name="T4" fmla="*/ 43 w 81"/>
                <a:gd name="T5" fmla="*/ 3 h 47"/>
                <a:gd name="T6" fmla="*/ 0 w 81"/>
                <a:gd name="T7" fmla="*/ 19 h 47"/>
                <a:gd name="T8" fmla="*/ 38 w 81"/>
                <a:gd name="T9" fmla="*/ 45 h 47"/>
              </a:gdLst>
              <a:ahLst/>
              <a:cxnLst>
                <a:cxn ang="0">
                  <a:pos x="T0" y="T1"/>
                </a:cxn>
                <a:cxn ang="0">
                  <a:pos x="T2" y="T3"/>
                </a:cxn>
                <a:cxn ang="0">
                  <a:pos x="T4" y="T5"/>
                </a:cxn>
                <a:cxn ang="0">
                  <a:pos x="T6" y="T7"/>
                </a:cxn>
                <a:cxn ang="0">
                  <a:pos x="T8" y="T9"/>
                </a:cxn>
              </a:cxnLst>
              <a:rect l="0" t="0" r="r" b="b"/>
              <a:pathLst>
                <a:path w="81" h="47">
                  <a:moveTo>
                    <a:pt x="38" y="45"/>
                  </a:moveTo>
                  <a:cubicBezTo>
                    <a:pt x="60" y="47"/>
                    <a:pt x="81" y="28"/>
                    <a:pt x="81" y="28"/>
                  </a:cubicBezTo>
                  <a:cubicBezTo>
                    <a:pt x="81" y="28"/>
                    <a:pt x="65" y="5"/>
                    <a:pt x="43" y="3"/>
                  </a:cubicBezTo>
                  <a:cubicBezTo>
                    <a:pt x="21" y="0"/>
                    <a:pt x="0" y="19"/>
                    <a:pt x="0" y="19"/>
                  </a:cubicBezTo>
                  <a:cubicBezTo>
                    <a:pt x="0" y="19"/>
                    <a:pt x="16" y="42"/>
                    <a:pt x="38"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8" name="Freeform 65"/>
            <p:cNvSpPr>
              <a:spLocks/>
            </p:cNvSpPr>
            <p:nvPr/>
          </p:nvSpPr>
          <p:spPr bwMode="auto">
            <a:xfrm>
              <a:off x="4367213" y="423863"/>
              <a:ext cx="92075" cy="92075"/>
            </a:xfrm>
            <a:custGeom>
              <a:avLst/>
              <a:gdLst>
                <a:gd name="T0" fmla="*/ 33 w 34"/>
                <a:gd name="T1" fmla="*/ 32 h 34"/>
                <a:gd name="T2" fmla="*/ 25 w 34"/>
                <a:gd name="T3" fmla="*/ 8 h 34"/>
                <a:gd name="T4" fmla="*/ 1 w 34"/>
                <a:gd name="T5" fmla="*/ 1 h 34"/>
                <a:gd name="T6" fmla="*/ 9 w 34"/>
                <a:gd name="T7" fmla="*/ 25 h 34"/>
                <a:gd name="T8" fmla="*/ 33 w 34"/>
                <a:gd name="T9" fmla="*/ 32 h 34"/>
              </a:gdLst>
              <a:ahLst/>
              <a:cxnLst>
                <a:cxn ang="0">
                  <a:pos x="T0" y="T1"/>
                </a:cxn>
                <a:cxn ang="0">
                  <a:pos x="T2" y="T3"/>
                </a:cxn>
                <a:cxn ang="0">
                  <a:pos x="T4" y="T5"/>
                </a:cxn>
                <a:cxn ang="0">
                  <a:pos x="T6" y="T7"/>
                </a:cxn>
                <a:cxn ang="0">
                  <a:pos x="T8" y="T9"/>
                </a:cxn>
              </a:cxnLst>
              <a:rect l="0" t="0" r="r" b="b"/>
              <a:pathLst>
                <a:path w="34" h="34">
                  <a:moveTo>
                    <a:pt x="33" y="32"/>
                  </a:moveTo>
                  <a:cubicBezTo>
                    <a:pt x="33" y="32"/>
                    <a:pt x="34" y="17"/>
                    <a:pt x="25" y="8"/>
                  </a:cubicBezTo>
                  <a:cubicBezTo>
                    <a:pt x="16" y="0"/>
                    <a:pt x="1" y="1"/>
                    <a:pt x="1" y="1"/>
                  </a:cubicBezTo>
                  <a:cubicBezTo>
                    <a:pt x="1" y="1"/>
                    <a:pt x="0" y="16"/>
                    <a:pt x="9" y="25"/>
                  </a:cubicBezTo>
                  <a:cubicBezTo>
                    <a:pt x="18" y="34"/>
                    <a:pt x="33" y="32"/>
                    <a:pt x="3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79" name="Freeform 66"/>
            <p:cNvSpPr>
              <a:spLocks/>
            </p:cNvSpPr>
            <p:nvPr/>
          </p:nvSpPr>
          <p:spPr bwMode="auto">
            <a:xfrm>
              <a:off x="5381625" y="1360488"/>
              <a:ext cx="168275" cy="100012"/>
            </a:xfrm>
            <a:custGeom>
              <a:avLst/>
              <a:gdLst>
                <a:gd name="T0" fmla="*/ 33 w 62"/>
                <a:gd name="T1" fmla="*/ 34 h 37"/>
                <a:gd name="T2" fmla="*/ 62 w 62"/>
                <a:gd name="T3" fmla="*/ 14 h 37"/>
                <a:gd name="T4" fmla="*/ 29 w 62"/>
                <a:gd name="T5" fmla="*/ 2 h 37"/>
                <a:gd name="T6" fmla="*/ 0 w 62"/>
                <a:gd name="T7" fmla="*/ 22 h 37"/>
                <a:gd name="T8" fmla="*/ 33 w 62"/>
                <a:gd name="T9" fmla="*/ 34 h 37"/>
              </a:gdLst>
              <a:ahLst/>
              <a:cxnLst>
                <a:cxn ang="0">
                  <a:pos x="T0" y="T1"/>
                </a:cxn>
                <a:cxn ang="0">
                  <a:pos x="T2" y="T3"/>
                </a:cxn>
                <a:cxn ang="0">
                  <a:pos x="T4" y="T5"/>
                </a:cxn>
                <a:cxn ang="0">
                  <a:pos x="T6" y="T7"/>
                </a:cxn>
                <a:cxn ang="0">
                  <a:pos x="T8" y="T9"/>
                </a:cxn>
              </a:cxnLst>
              <a:rect l="0" t="0" r="r" b="b"/>
              <a:pathLst>
                <a:path w="62" h="37">
                  <a:moveTo>
                    <a:pt x="33" y="34"/>
                  </a:moveTo>
                  <a:cubicBezTo>
                    <a:pt x="50" y="32"/>
                    <a:pt x="62" y="14"/>
                    <a:pt x="62" y="14"/>
                  </a:cubicBezTo>
                  <a:cubicBezTo>
                    <a:pt x="62" y="14"/>
                    <a:pt x="46" y="0"/>
                    <a:pt x="29" y="2"/>
                  </a:cubicBezTo>
                  <a:cubicBezTo>
                    <a:pt x="12" y="4"/>
                    <a:pt x="0" y="22"/>
                    <a:pt x="0" y="22"/>
                  </a:cubicBezTo>
                  <a:cubicBezTo>
                    <a:pt x="0" y="22"/>
                    <a:pt x="16" y="37"/>
                    <a:pt x="3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0" name="Freeform 67"/>
            <p:cNvSpPr>
              <a:spLocks/>
            </p:cNvSpPr>
            <p:nvPr/>
          </p:nvSpPr>
          <p:spPr bwMode="auto">
            <a:xfrm>
              <a:off x="5364163" y="1460500"/>
              <a:ext cx="193675" cy="160337"/>
            </a:xfrm>
            <a:custGeom>
              <a:avLst/>
              <a:gdLst>
                <a:gd name="T0" fmla="*/ 25 w 71"/>
                <a:gd name="T1" fmla="*/ 48 h 59"/>
                <a:gd name="T2" fmla="*/ 71 w 71"/>
                <a:gd name="T3" fmla="*/ 49 h 59"/>
                <a:gd name="T4" fmla="*/ 45 w 71"/>
                <a:gd name="T5" fmla="*/ 11 h 59"/>
                <a:gd name="T6" fmla="*/ 0 w 71"/>
                <a:gd name="T7" fmla="*/ 10 h 59"/>
                <a:gd name="T8" fmla="*/ 25 w 71"/>
                <a:gd name="T9" fmla="*/ 48 h 59"/>
              </a:gdLst>
              <a:ahLst/>
              <a:cxnLst>
                <a:cxn ang="0">
                  <a:pos x="T0" y="T1"/>
                </a:cxn>
                <a:cxn ang="0">
                  <a:pos x="T2" y="T3"/>
                </a:cxn>
                <a:cxn ang="0">
                  <a:pos x="T4" y="T5"/>
                </a:cxn>
                <a:cxn ang="0">
                  <a:pos x="T6" y="T7"/>
                </a:cxn>
                <a:cxn ang="0">
                  <a:pos x="T8" y="T9"/>
                </a:cxn>
              </a:cxnLst>
              <a:rect l="0" t="0" r="r" b="b"/>
              <a:pathLst>
                <a:path w="71" h="59">
                  <a:moveTo>
                    <a:pt x="25" y="48"/>
                  </a:moveTo>
                  <a:cubicBezTo>
                    <a:pt x="45" y="59"/>
                    <a:pt x="71" y="49"/>
                    <a:pt x="71" y="49"/>
                  </a:cubicBezTo>
                  <a:cubicBezTo>
                    <a:pt x="71" y="49"/>
                    <a:pt x="65" y="22"/>
                    <a:pt x="45" y="11"/>
                  </a:cubicBezTo>
                  <a:cubicBezTo>
                    <a:pt x="26" y="0"/>
                    <a:pt x="0" y="10"/>
                    <a:pt x="0" y="10"/>
                  </a:cubicBezTo>
                  <a:cubicBezTo>
                    <a:pt x="0" y="10"/>
                    <a:pt x="6" y="37"/>
                    <a:pt x="2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1" name="Freeform 68"/>
            <p:cNvSpPr>
              <a:spLocks/>
            </p:cNvSpPr>
            <p:nvPr/>
          </p:nvSpPr>
          <p:spPr bwMode="auto">
            <a:xfrm>
              <a:off x="5316538" y="1552575"/>
              <a:ext cx="84137" cy="112712"/>
            </a:xfrm>
            <a:custGeom>
              <a:avLst/>
              <a:gdLst>
                <a:gd name="T0" fmla="*/ 7 w 31"/>
                <a:gd name="T1" fmla="*/ 0 h 41"/>
                <a:gd name="T2" fmla="*/ 5 w 31"/>
                <a:gd name="T3" fmla="*/ 25 h 41"/>
                <a:gd name="T4" fmla="*/ 24 w 31"/>
                <a:gd name="T5" fmla="*/ 41 h 41"/>
                <a:gd name="T6" fmla="*/ 26 w 31"/>
                <a:gd name="T7" fmla="*/ 16 h 41"/>
                <a:gd name="T8" fmla="*/ 7 w 31"/>
                <a:gd name="T9" fmla="*/ 0 h 41"/>
              </a:gdLst>
              <a:ahLst/>
              <a:cxnLst>
                <a:cxn ang="0">
                  <a:pos x="T0" y="T1"/>
                </a:cxn>
                <a:cxn ang="0">
                  <a:pos x="T2" y="T3"/>
                </a:cxn>
                <a:cxn ang="0">
                  <a:pos x="T4" y="T5"/>
                </a:cxn>
                <a:cxn ang="0">
                  <a:pos x="T6" y="T7"/>
                </a:cxn>
                <a:cxn ang="0">
                  <a:pos x="T8" y="T9"/>
                </a:cxn>
              </a:cxnLst>
              <a:rect l="0" t="0" r="r" b="b"/>
              <a:pathLst>
                <a:path w="31" h="41">
                  <a:moveTo>
                    <a:pt x="7" y="0"/>
                  </a:moveTo>
                  <a:cubicBezTo>
                    <a:pt x="7" y="0"/>
                    <a:pt x="0" y="13"/>
                    <a:pt x="5" y="25"/>
                  </a:cubicBezTo>
                  <a:cubicBezTo>
                    <a:pt x="10" y="36"/>
                    <a:pt x="24" y="41"/>
                    <a:pt x="24" y="41"/>
                  </a:cubicBezTo>
                  <a:cubicBezTo>
                    <a:pt x="24" y="41"/>
                    <a:pt x="31" y="27"/>
                    <a:pt x="26" y="16"/>
                  </a:cubicBezTo>
                  <a:cubicBezTo>
                    <a:pt x="21" y="4"/>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2" name="Freeform 69"/>
            <p:cNvSpPr>
              <a:spLocks/>
            </p:cNvSpPr>
            <p:nvPr/>
          </p:nvSpPr>
          <p:spPr bwMode="auto">
            <a:xfrm>
              <a:off x="1016000" y="2541588"/>
              <a:ext cx="122237" cy="209550"/>
            </a:xfrm>
            <a:custGeom>
              <a:avLst/>
              <a:gdLst>
                <a:gd name="T0" fmla="*/ 2 w 45"/>
                <a:gd name="T1" fmla="*/ 41 h 77"/>
                <a:gd name="T2" fmla="*/ 26 w 45"/>
                <a:gd name="T3" fmla="*/ 77 h 77"/>
                <a:gd name="T4" fmla="*/ 42 w 45"/>
                <a:gd name="T5" fmla="*/ 37 h 77"/>
                <a:gd name="T6" fmla="*/ 18 w 45"/>
                <a:gd name="T7" fmla="*/ 0 h 77"/>
                <a:gd name="T8" fmla="*/ 2 w 45"/>
                <a:gd name="T9" fmla="*/ 41 h 77"/>
              </a:gdLst>
              <a:ahLst/>
              <a:cxnLst>
                <a:cxn ang="0">
                  <a:pos x="T0" y="T1"/>
                </a:cxn>
                <a:cxn ang="0">
                  <a:pos x="T2" y="T3"/>
                </a:cxn>
                <a:cxn ang="0">
                  <a:pos x="T4" y="T5"/>
                </a:cxn>
                <a:cxn ang="0">
                  <a:pos x="T6" y="T7"/>
                </a:cxn>
                <a:cxn ang="0">
                  <a:pos x="T8" y="T9"/>
                </a:cxn>
              </a:cxnLst>
              <a:rect l="0" t="0" r="r" b="b"/>
              <a:pathLst>
                <a:path w="45" h="77">
                  <a:moveTo>
                    <a:pt x="2" y="41"/>
                  </a:moveTo>
                  <a:cubicBezTo>
                    <a:pt x="4" y="62"/>
                    <a:pt x="26" y="77"/>
                    <a:pt x="26" y="77"/>
                  </a:cubicBezTo>
                  <a:cubicBezTo>
                    <a:pt x="26" y="77"/>
                    <a:pt x="45" y="58"/>
                    <a:pt x="42" y="37"/>
                  </a:cubicBezTo>
                  <a:cubicBezTo>
                    <a:pt x="40" y="15"/>
                    <a:pt x="18" y="0"/>
                    <a:pt x="18" y="0"/>
                  </a:cubicBezTo>
                  <a:cubicBezTo>
                    <a:pt x="18" y="0"/>
                    <a:pt x="0" y="20"/>
                    <a:pt x="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3" name="Freeform 70"/>
            <p:cNvSpPr>
              <a:spLocks/>
            </p:cNvSpPr>
            <p:nvPr/>
          </p:nvSpPr>
          <p:spPr bwMode="auto">
            <a:xfrm>
              <a:off x="1141413" y="2538413"/>
              <a:ext cx="196850" cy="236537"/>
            </a:xfrm>
            <a:custGeom>
              <a:avLst/>
              <a:gdLst>
                <a:gd name="T0" fmla="*/ 14 w 72"/>
                <a:gd name="T1" fmla="*/ 31 h 87"/>
                <a:gd name="T2" fmla="*/ 11 w 72"/>
                <a:gd name="T3" fmla="*/ 87 h 87"/>
                <a:gd name="T4" fmla="*/ 58 w 72"/>
                <a:gd name="T5" fmla="*/ 57 h 87"/>
                <a:gd name="T6" fmla="*/ 61 w 72"/>
                <a:gd name="T7" fmla="*/ 0 h 87"/>
                <a:gd name="T8" fmla="*/ 14 w 72"/>
                <a:gd name="T9" fmla="*/ 31 h 87"/>
              </a:gdLst>
              <a:ahLst/>
              <a:cxnLst>
                <a:cxn ang="0">
                  <a:pos x="T0" y="T1"/>
                </a:cxn>
                <a:cxn ang="0">
                  <a:pos x="T2" y="T3"/>
                </a:cxn>
                <a:cxn ang="0">
                  <a:pos x="T4" y="T5"/>
                </a:cxn>
                <a:cxn ang="0">
                  <a:pos x="T6" y="T7"/>
                </a:cxn>
                <a:cxn ang="0">
                  <a:pos x="T8" y="T9"/>
                </a:cxn>
              </a:cxnLst>
              <a:rect l="0" t="0" r="r" b="b"/>
              <a:pathLst>
                <a:path w="72" h="87">
                  <a:moveTo>
                    <a:pt x="14" y="31"/>
                  </a:moveTo>
                  <a:cubicBezTo>
                    <a:pt x="0" y="55"/>
                    <a:pt x="11" y="87"/>
                    <a:pt x="11" y="87"/>
                  </a:cubicBezTo>
                  <a:cubicBezTo>
                    <a:pt x="11" y="87"/>
                    <a:pt x="45" y="81"/>
                    <a:pt x="58" y="57"/>
                  </a:cubicBezTo>
                  <a:cubicBezTo>
                    <a:pt x="72" y="33"/>
                    <a:pt x="61" y="0"/>
                    <a:pt x="61" y="0"/>
                  </a:cubicBezTo>
                  <a:cubicBezTo>
                    <a:pt x="61" y="0"/>
                    <a:pt x="27" y="7"/>
                    <a:pt x="1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4" name="Freeform 71"/>
            <p:cNvSpPr>
              <a:spLocks/>
            </p:cNvSpPr>
            <p:nvPr/>
          </p:nvSpPr>
          <p:spPr bwMode="auto">
            <a:xfrm>
              <a:off x="1250950" y="2735263"/>
              <a:ext cx="138112" cy="104775"/>
            </a:xfrm>
            <a:custGeom>
              <a:avLst/>
              <a:gdLst>
                <a:gd name="T0" fmla="*/ 0 w 51"/>
                <a:gd name="T1" fmla="*/ 30 h 39"/>
                <a:gd name="T2" fmla="*/ 31 w 51"/>
                <a:gd name="T3" fmla="*/ 33 h 39"/>
                <a:gd name="T4" fmla="*/ 51 w 51"/>
                <a:gd name="T5" fmla="*/ 9 h 39"/>
                <a:gd name="T6" fmla="*/ 20 w 51"/>
                <a:gd name="T7" fmla="*/ 6 h 39"/>
                <a:gd name="T8" fmla="*/ 0 w 51"/>
                <a:gd name="T9" fmla="*/ 30 h 39"/>
              </a:gdLst>
              <a:ahLst/>
              <a:cxnLst>
                <a:cxn ang="0">
                  <a:pos x="T0" y="T1"/>
                </a:cxn>
                <a:cxn ang="0">
                  <a:pos x="T2" y="T3"/>
                </a:cxn>
                <a:cxn ang="0">
                  <a:pos x="T4" y="T5"/>
                </a:cxn>
                <a:cxn ang="0">
                  <a:pos x="T6" y="T7"/>
                </a:cxn>
                <a:cxn ang="0">
                  <a:pos x="T8" y="T9"/>
                </a:cxn>
              </a:cxnLst>
              <a:rect l="0" t="0" r="r" b="b"/>
              <a:pathLst>
                <a:path w="51" h="39">
                  <a:moveTo>
                    <a:pt x="0" y="30"/>
                  </a:moveTo>
                  <a:cubicBezTo>
                    <a:pt x="0" y="30"/>
                    <a:pt x="16" y="39"/>
                    <a:pt x="31" y="33"/>
                  </a:cubicBezTo>
                  <a:cubicBezTo>
                    <a:pt x="45" y="27"/>
                    <a:pt x="51" y="9"/>
                    <a:pt x="51" y="9"/>
                  </a:cubicBezTo>
                  <a:cubicBezTo>
                    <a:pt x="51" y="9"/>
                    <a:pt x="34" y="0"/>
                    <a:pt x="20" y="6"/>
                  </a:cubicBezTo>
                  <a:cubicBezTo>
                    <a:pt x="6" y="12"/>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5" name="Freeform 72"/>
            <p:cNvSpPr>
              <a:spLocks/>
            </p:cNvSpPr>
            <p:nvPr/>
          </p:nvSpPr>
          <p:spPr bwMode="auto">
            <a:xfrm>
              <a:off x="5449888" y="2305050"/>
              <a:ext cx="187325" cy="149225"/>
            </a:xfrm>
            <a:custGeom>
              <a:avLst/>
              <a:gdLst>
                <a:gd name="T0" fmla="*/ 69 w 69"/>
                <a:gd name="T1" fmla="*/ 46 h 55"/>
                <a:gd name="T2" fmla="*/ 44 w 69"/>
                <a:gd name="T3" fmla="*/ 10 h 55"/>
                <a:gd name="T4" fmla="*/ 0 w 69"/>
                <a:gd name="T5" fmla="*/ 9 h 55"/>
                <a:gd name="T6" fmla="*/ 25 w 69"/>
                <a:gd name="T7" fmla="*/ 45 h 55"/>
                <a:gd name="T8" fmla="*/ 69 w 69"/>
                <a:gd name="T9" fmla="*/ 46 h 55"/>
              </a:gdLst>
              <a:ahLst/>
              <a:cxnLst>
                <a:cxn ang="0">
                  <a:pos x="T0" y="T1"/>
                </a:cxn>
                <a:cxn ang="0">
                  <a:pos x="T2" y="T3"/>
                </a:cxn>
                <a:cxn ang="0">
                  <a:pos x="T4" y="T5"/>
                </a:cxn>
                <a:cxn ang="0">
                  <a:pos x="T6" y="T7"/>
                </a:cxn>
                <a:cxn ang="0">
                  <a:pos x="T8" y="T9"/>
                </a:cxn>
              </a:cxnLst>
              <a:rect l="0" t="0" r="r" b="b"/>
              <a:pathLst>
                <a:path w="69" h="55">
                  <a:moveTo>
                    <a:pt x="69" y="46"/>
                  </a:moveTo>
                  <a:cubicBezTo>
                    <a:pt x="69" y="46"/>
                    <a:pt x="63" y="20"/>
                    <a:pt x="44" y="10"/>
                  </a:cubicBezTo>
                  <a:cubicBezTo>
                    <a:pt x="25" y="0"/>
                    <a:pt x="0" y="9"/>
                    <a:pt x="0" y="9"/>
                  </a:cubicBezTo>
                  <a:cubicBezTo>
                    <a:pt x="0" y="9"/>
                    <a:pt x="6" y="35"/>
                    <a:pt x="25" y="45"/>
                  </a:cubicBezTo>
                  <a:cubicBezTo>
                    <a:pt x="44" y="55"/>
                    <a:pt x="69" y="46"/>
                    <a:pt x="6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6" name="Freeform 73"/>
            <p:cNvSpPr>
              <a:spLocks/>
            </p:cNvSpPr>
            <p:nvPr/>
          </p:nvSpPr>
          <p:spPr bwMode="auto">
            <a:xfrm>
              <a:off x="5345113" y="2382838"/>
              <a:ext cx="193675" cy="247650"/>
            </a:xfrm>
            <a:custGeom>
              <a:avLst/>
              <a:gdLst>
                <a:gd name="T0" fmla="*/ 14 w 71"/>
                <a:gd name="T1" fmla="*/ 0 h 91"/>
                <a:gd name="T2" fmla="*/ 12 w 71"/>
                <a:gd name="T3" fmla="*/ 57 h 91"/>
                <a:gd name="T4" fmla="*/ 57 w 71"/>
                <a:gd name="T5" fmla="*/ 91 h 91"/>
                <a:gd name="T6" fmla="*/ 59 w 71"/>
                <a:gd name="T7" fmla="*/ 34 h 91"/>
                <a:gd name="T8" fmla="*/ 14 w 71"/>
                <a:gd name="T9" fmla="*/ 0 h 91"/>
              </a:gdLst>
              <a:ahLst/>
              <a:cxnLst>
                <a:cxn ang="0">
                  <a:pos x="T0" y="T1"/>
                </a:cxn>
                <a:cxn ang="0">
                  <a:pos x="T2" y="T3"/>
                </a:cxn>
                <a:cxn ang="0">
                  <a:pos x="T4" y="T5"/>
                </a:cxn>
                <a:cxn ang="0">
                  <a:pos x="T6" y="T7"/>
                </a:cxn>
                <a:cxn ang="0">
                  <a:pos x="T8" y="T9"/>
                </a:cxn>
              </a:cxnLst>
              <a:rect l="0" t="0" r="r" b="b"/>
              <a:pathLst>
                <a:path w="71" h="91">
                  <a:moveTo>
                    <a:pt x="14" y="0"/>
                  </a:moveTo>
                  <a:cubicBezTo>
                    <a:pt x="14" y="0"/>
                    <a:pt x="0" y="32"/>
                    <a:pt x="12" y="57"/>
                  </a:cubicBezTo>
                  <a:cubicBezTo>
                    <a:pt x="24" y="82"/>
                    <a:pt x="57" y="91"/>
                    <a:pt x="57" y="91"/>
                  </a:cubicBezTo>
                  <a:cubicBezTo>
                    <a:pt x="57" y="91"/>
                    <a:pt x="71" y="59"/>
                    <a:pt x="59" y="34"/>
                  </a:cubicBezTo>
                  <a:cubicBezTo>
                    <a:pt x="47" y="9"/>
                    <a:pt x="14"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7" name="Freeform 74"/>
            <p:cNvSpPr>
              <a:spLocks/>
            </p:cNvSpPr>
            <p:nvPr/>
          </p:nvSpPr>
          <p:spPr bwMode="auto">
            <a:xfrm>
              <a:off x="5241925" y="2427288"/>
              <a:ext cx="95250" cy="146050"/>
            </a:xfrm>
            <a:custGeom>
              <a:avLst/>
              <a:gdLst>
                <a:gd name="T0" fmla="*/ 4 w 35"/>
                <a:gd name="T1" fmla="*/ 24 h 54"/>
                <a:gd name="T2" fmla="*/ 12 w 35"/>
                <a:gd name="T3" fmla="*/ 54 h 54"/>
                <a:gd name="T4" fmla="*/ 32 w 35"/>
                <a:gd name="T5" fmla="*/ 30 h 54"/>
                <a:gd name="T6" fmla="*/ 24 w 35"/>
                <a:gd name="T7" fmla="*/ 0 h 54"/>
                <a:gd name="T8" fmla="*/ 4 w 35"/>
                <a:gd name="T9" fmla="*/ 24 h 54"/>
              </a:gdLst>
              <a:ahLst/>
              <a:cxnLst>
                <a:cxn ang="0">
                  <a:pos x="T0" y="T1"/>
                </a:cxn>
                <a:cxn ang="0">
                  <a:pos x="T2" y="T3"/>
                </a:cxn>
                <a:cxn ang="0">
                  <a:pos x="T4" y="T5"/>
                </a:cxn>
                <a:cxn ang="0">
                  <a:pos x="T6" y="T7"/>
                </a:cxn>
                <a:cxn ang="0">
                  <a:pos x="T8" y="T9"/>
                </a:cxn>
              </a:cxnLst>
              <a:rect l="0" t="0" r="r" b="b"/>
              <a:pathLst>
                <a:path w="35" h="54">
                  <a:moveTo>
                    <a:pt x="4" y="24"/>
                  </a:moveTo>
                  <a:cubicBezTo>
                    <a:pt x="0" y="39"/>
                    <a:pt x="12" y="54"/>
                    <a:pt x="12" y="54"/>
                  </a:cubicBezTo>
                  <a:cubicBezTo>
                    <a:pt x="12" y="54"/>
                    <a:pt x="29" y="45"/>
                    <a:pt x="32" y="30"/>
                  </a:cubicBezTo>
                  <a:cubicBezTo>
                    <a:pt x="35" y="15"/>
                    <a:pt x="24" y="0"/>
                    <a:pt x="24" y="0"/>
                  </a:cubicBezTo>
                  <a:cubicBezTo>
                    <a:pt x="24" y="0"/>
                    <a:pt x="7" y="9"/>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8" name="Freeform 75"/>
            <p:cNvSpPr>
              <a:spLocks/>
            </p:cNvSpPr>
            <p:nvPr/>
          </p:nvSpPr>
          <p:spPr bwMode="auto">
            <a:xfrm>
              <a:off x="852488" y="1417638"/>
              <a:ext cx="133350" cy="206375"/>
            </a:xfrm>
            <a:custGeom>
              <a:avLst/>
              <a:gdLst>
                <a:gd name="T0" fmla="*/ 34 w 49"/>
                <a:gd name="T1" fmla="*/ 76 h 76"/>
                <a:gd name="T2" fmla="*/ 44 w 49"/>
                <a:gd name="T3" fmla="*/ 33 h 76"/>
                <a:gd name="T4" fmla="*/ 15 w 49"/>
                <a:gd name="T5" fmla="*/ 0 h 76"/>
                <a:gd name="T6" fmla="*/ 5 w 49"/>
                <a:gd name="T7" fmla="*/ 43 h 76"/>
                <a:gd name="T8" fmla="*/ 34 w 49"/>
                <a:gd name="T9" fmla="*/ 76 h 76"/>
              </a:gdLst>
              <a:ahLst/>
              <a:cxnLst>
                <a:cxn ang="0">
                  <a:pos x="T0" y="T1"/>
                </a:cxn>
                <a:cxn ang="0">
                  <a:pos x="T2" y="T3"/>
                </a:cxn>
                <a:cxn ang="0">
                  <a:pos x="T4" y="T5"/>
                </a:cxn>
                <a:cxn ang="0">
                  <a:pos x="T6" y="T7"/>
                </a:cxn>
                <a:cxn ang="0">
                  <a:pos x="T8" y="T9"/>
                </a:cxn>
              </a:cxnLst>
              <a:rect l="0" t="0" r="r" b="b"/>
              <a:pathLst>
                <a:path w="49" h="76">
                  <a:moveTo>
                    <a:pt x="34" y="76"/>
                  </a:moveTo>
                  <a:cubicBezTo>
                    <a:pt x="34" y="76"/>
                    <a:pt x="49" y="54"/>
                    <a:pt x="44" y="33"/>
                  </a:cubicBezTo>
                  <a:cubicBezTo>
                    <a:pt x="39" y="12"/>
                    <a:pt x="15" y="0"/>
                    <a:pt x="15" y="0"/>
                  </a:cubicBezTo>
                  <a:cubicBezTo>
                    <a:pt x="15" y="0"/>
                    <a:pt x="0" y="22"/>
                    <a:pt x="5" y="43"/>
                  </a:cubicBezTo>
                  <a:cubicBezTo>
                    <a:pt x="10" y="64"/>
                    <a:pt x="34" y="76"/>
                    <a:pt x="3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89" name="Freeform 76"/>
            <p:cNvSpPr>
              <a:spLocks/>
            </p:cNvSpPr>
            <p:nvPr/>
          </p:nvSpPr>
          <p:spPr bwMode="auto">
            <a:xfrm>
              <a:off x="661988" y="1406525"/>
              <a:ext cx="187325" cy="250825"/>
            </a:xfrm>
            <a:custGeom>
              <a:avLst/>
              <a:gdLst>
                <a:gd name="T0" fmla="*/ 15 w 69"/>
                <a:gd name="T1" fmla="*/ 92 h 92"/>
                <a:gd name="T2" fmla="*/ 59 w 69"/>
                <a:gd name="T3" fmla="*/ 56 h 92"/>
                <a:gd name="T4" fmla="*/ 54 w 69"/>
                <a:gd name="T5" fmla="*/ 0 h 92"/>
                <a:gd name="T6" fmla="*/ 11 w 69"/>
                <a:gd name="T7" fmla="*/ 36 h 92"/>
                <a:gd name="T8" fmla="*/ 15 w 69"/>
                <a:gd name="T9" fmla="*/ 92 h 92"/>
              </a:gdLst>
              <a:ahLst/>
              <a:cxnLst>
                <a:cxn ang="0">
                  <a:pos x="T0" y="T1"/>
                </a:cxn>
                <a:cxn ang="0">
                  <a:pos x="T2" y="T3"/>
                </a:cxn>
                <a:cxn ang="0">
                  <a:pos x="T4" y="T5"/>
                </a:cxn>
                <a:cxn ang="0">
                  <a:pos x="T6" y="T7"/>
                </a:cxn>
                <a:cxn ang="0">
                  <a:pos x="T8" y="T9"/>
                </a:cxn>
              </a:cxnLst>
              <a:rect l="0" t="0" r="r" b="b"/>
              <a:pathLst>
                <a:path w="69" h="92">
                  <a:moveTo>
                    <a:pt x="15" y="92"/>
                  </a:moveTo>
                  <a:cubicBezTo>
                    <a:pt x="15" y="92"/>
                    <a:pt x="48" y="81"/>
                    <a:pt x="59" y="56"/>
                  </a:cubicBezTo>
                  <a:cubicBezTo>
                    <a:pt x="69" y="30"/>
                    <a:pt x="54" y="0"/>
                    <a:pt x="54" y="0"/>
                  </a:cubicBezTo>
                  <a:cubicBezTo>
                    <a:pt x="54" y="0"/>
                    <a:pt x="21" y="10"/>
                    <a:pt x="11" y="36"/>
                  </a:cubicBezTo>
                  <a:cubicBezTo>
                    <a:pt x="0" y="61"/>
                    <a:pt x="15" y="92"/>
                    <a:pt x="15"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0" name="Freeform 77"/>
            <p:cNvSpPr>
              <a:spLocks/>
            </p:cNvSpPr>
            <p:nvPr/>
          </p:nvSpPr>
          <p:spPr bwMode="auto">
            <a:xfrm>
              <a:off x="593725" y="1357313"/>
              <a:ext cx="130175" cy="109537"/>
            </a:xfrm>
            <a:custGeom>
              <a:avLst/>
              <a:gdLst>
                <a:gd name="T0" fmla="*/ 17 w 48"/>
                <a:gd name="T1" fmla="*/ 8 h 40"/>
                <a:gd name="T2" fmla="*/ 0 w 48"/>
                <a:gd name="T3" fmla="*/ 34 h 40"/>
                <a:gd name="T4" fmla="*/ 31 w 48"/>
                <a:gd name="T5" fmla="*/ 33 h 40"/>
                <a:gd name="T6" fmla="*/ 48 w 48"/>
                <a:gd name="T7" fmla="*/ 7 h 40"/>
                <a:gd name="T8" fmla="*/ 17 w 48"/>
                <a:gd name="T9" fmla="*/ 8 h 40"/>
              </a:gdLst>
              <a:ahLst/>
              <a:cxnLst>
                <a:cxn ang="0">
                  <a:pos x="T0" y="T1"/>
                </a:cxn>
                <a:cxn ang="0">
                  <a:pos x="T2" y="T3"/>
                </a:cxn>
                <a:cxn ang="0">
                  <a:pos x="T4" y="T5"/>
                </a:cxn>
                <a:cxn ang="0">
                  <a:pos x="T6" y="T7"/>
                </a:cxn>
                <a:cxn ang="0">
                  <a:pos x="T8" y="T9"/>
                </a:cxn>
              </a:cxnLst>
              <a:rect l="0" t="0" r="r" b="b"/>
              <a:pathLst>
                <a:path w="48" h="40">
                  <a:moveTo>
                    <a:pt x="17" y="8"/>
                  </a:moveTo>
                  <a:cubicBezTo>
                    <a:pt x="4" y="15"/>
                    <a:pt x="0" y="34"/>
                    <a:pt x="0" y="34"/>
                  </a:cubicBezTo>
                  <a:cubicBezTo>
                    <a:pt x="0" y="34"/>
                    <a:pt x="18" y="40"/>
                    <a:pt x="31" y="33"/>
                  </a:cubicBezTo>
                  <a:cubicBezTo>
                    <a:pt x="45" y="25"/>
                    <a:pt x="48" y="7"/>
                    <a:pt x="48" y="7"/>
                  </a:cubicBezTo>
                  <a:cubicBezTo>
                    <a:pt x="48" y="7"/>
                    <a:pt x="31" y="0"/>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1" name="Freeform 78"/>
            <p:cNvSpPr>
              <a:spLocks/>
            </p:cNvSpPr>
            <p:nvPr/>
          </p:nvSpPr>
          <p:spPr bwMode="auto">
            <a:xfrm>
              <a:off x="4778375" y="965200"/>
              <a:ext cx="201612" cy="141287"/>
            </a:xfrm>
            <a:custGeom>
              <a:avLst/>
              <a:gdLst>
                <a:gd name="T0" fmla="*/ 30 w 74"/>
                <a:gd name="T1" fmla="*/ 45 h 52"/>
                <a:gd name="T2" fmla="*/ 74 w 74"/>
                <a:gd name="T3" fmla="*/ 38 h 52"/>
                <a:gd name="T4" fmla="*/ 43 w 74"/>
                <a:gd name="T5" fmla="*/ 7 h 52"/>
                <a:gd name="T6" fmla="*/ 0 w 74"/>
                <a:gd name="T7" fmla="*/ 14 h 52"/>
                <a:gd name="T8" fmla="*/ 30 w 74"/>
                <a:gd name="T9" fmla="*/ 45 h 52"/>
              </a:gdLst>
              <a:ahLst/>
              <a:cxnLst>
                <a:cxn ang="0">
                  <a:pos x="T0" y="T1"/>
                </a:cxn>
                <a:cxn ang="0">
                  <a:pos x="T2" y="T3"/>
                </a:cxn>
                <a:cxn ang="0">
                  <a:pos x="T4" y="T5"/>
                </a:cxn>
                <a:cxn ang="0">
                  <a:pos x="T6" y="T7"/>
                </a:cxn>
                <a:cxn ang="0">
                  <a:pos x="T8" y="T9"/>
                </a:cxn>
              </a:cxnLst>
              <a:rect l="0" t="0" r="r" b="b"/>
              <a:pathLst>
                <a:path w="74" h="52">
                  <a:moveTo>
                    <a:pt x="30" y="45"/>
                  </a:moveTo>
                  <a:cubicBezTo>
                    <a:pt x="51" y="52"/>
                    <a:pt x="74" y="38"/>
                    <a:pt x="74" y="38"/>
                  </a:cubicBezTo>
                  <a:cubicBezTo>
                    <a:pt x="74" y="38"/>
                    <a:pt x="64" y="14"/>
                    <a:pt x="43" y="7"/>
                  </a:cubicBezTo>
                  <a:cubicBezTo>
                    <a:pt x="23" y="0"/>
                    <a:pt x="0" y="14"/>
                    <a:pt x="0" y="14"/>
                  </a:cubicBezTo>
                  <a:cubicBezTo>
                    <a:pt x="0" y="14"/>
                    <a:pt x="10" y="38"/>
                    <a:pt x="3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2" name="Freeform 79"/>
            <p:cNvSpPr>
              <a:spLocks/>
            </p:cNvSpPr>
            <p:nvPr/>
          </p:nvSpPr>
          <p:spPr bwMode="auto">
            <a:xfrm>
              <a:off x="4854575" y="779463"/>
              <a:ext cx="204787" cy="227012"/>
            </a:xfrm>
            <a:custGeom>
              <a:avLst/>
              <a:gdLst>
                <a:gd name="T0" fmla="*/ 66 w 75"/>
                <a:gd name="T1" fmla="*/ 83 h 83"/>
                <a:gd name="T2" fmla="*/ 59 w 75"/>
                <a:gd name="T3" fmla="*/ 27 h 83"/>
                <a:gd name="T4" fmla="*/ 9 w 75"/>
                <a:gd name="T5" fmla="*/ 0 h 83"/>
                <a:gd name="T6" fmla="*/ 16 w 75"/>
                <a:gd name="T7" fmla="*/ 56 h 83"/>
                <a:gd name="T8" fmla="*/ 66 w 75"/>
                <a:gd name="T9" fmla="*/ 83 h 83"/>
              </a:gdLst>
              <a:ahLst/>
              <a:cxnLst>
                <a:cxn ang="0">
                  <a:pos x="T0" y="T1"/>
                </a:cxn>
                <a:cxn ang="0">
                  <a:pos x="T2" y="T3"/>
                </a:cxn>
                <a:cxn ang="0">
                  <a:pos x="T4" y="T5"/>
                </a:cxn>
                <a:cxn ang="0">
                  <a:pos x="T6" y="T7"/>
                </a:cxn>
                <a:cxn ang="0">
                  <a:pos x="T8" y="T9"/>
                </a:cxn>
              </a:cxnLst>
              <a:rect l="0" t="0" r="r" b="b"/>
              <a:pathLst>
                <a:path w="75" h="83">
                  <a:moveTo>
                    <a:pt x="66" y="83"/>
                  </a:moveTo>
                  <a:cubicBezTo>
                    <a:pt x="66" y="83"/>
                    <a:pt x="75" y="49"/>
                    <a:pt x="59" y="27"/>
                  </a:cubicBezTo>
                  <a:cubicBezTo>
                    <a:pt x="43" y="4"/>
                    <a:pt x="9" y="0"/>
                    <a:pt x="9" y="0"/>
                  </a:cubicBezTo>
                  <a:cubicBezTo>
                    <a:pt x="9" y="0"/>
                    <a:pt x="0" y="34"/>
                    <a:pt x="16" y="56"/>
                  </a:cubicBezTo>
                  <a:cubicBezTo>
                    <a:pt x="32" y="79"/>
                    <a:pt x="66" y="83"/>
                    <a:pt x="6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3" name="Freeform 80"/>
            <p:cNvSpPr>
              <a:spLocks/>
            </p:cNvSpPr>
            <p:nvPr/>
          </p:nvSpPr>
          <p:spPr bwMode="auto">
            <a:xfrm>
              <a:off x="5067300" y="798513"/>
              <a:ext cx="82550" cy="150812"/>
            </a:xfrm>
            <a:custGeom>
              <a:avLst/>
              <a:gdLst>
                <a:gd name="T0" fmla="*/ 14 w 30"/>
                <a:gd name="T1" fmla="*/ 55 h 55"/>
                <a:gd name="T2" fmla="*/ 30 w 30"/>
                <a:gd name="T3" fmla="*/ 28 h 55"/>
                <a:gd name="T4" fmla="*/ 17 w 30"/>
                <a:gd name="T5" fmla="*/ 0 h 55"/>
                <a:gd name="T6" fmla="*/ 1 w 30"/>
                <a:gd name="T7" fmla="*/ 27 h 55"/>
                <a:gd name="T8" fmla="*/ 14 w 30"/>
                <a:gd name="T9" fmla="*/ 55 h 55"/>
              </a:gdLst>
              <a:ahLst/>
              <a:cxnLst>
                <a:cxn ang="0">
                  <a:pos x="T0" y="T1"/>
                </a:cxn>
                <a:cxn ang="0">
                  <a:pos x="T2" y="T3"/>
                </a:cxn>
                <a:cxn ang="0">
                  <a:pos x="T4" y="T5"/>
                </a:cxn>
                <a:cxn ang="0">
                  <a:pos x="T6" y="T7"/>
                </a:cxn>
                <a:cxn ang="0">
                  <a:pos x="T8" y="T9"/>
                </a:cxn>
              </a:cxnLst>
              <a:rect l="0" t="0" r="r" b="b"/>
              <a:pathLst>
                <a:path w="30" h="55">
                  <a:moveTo>
                    <a:pt x="14" y="55"/>
                  </a:moveTo>
                  <a:cubicBezTo>
                    <a:pt x="14" y="55"/>
                    <a:pt x="29" y="44"/>
                    <a:pt x="30" y="28"/>
                  </a:cubicBezTo>
                  <a:cubicBezTo>
                    <a:pt x="30" y="13"/>
                    <a:pt x="17" y="0"/>
                    <a:pt x="17" y="0"/>
                  </a:cubicBezTo>
                  <a:cubicBezTo>
                    <a:pt x="17" y="0"/>
                    <a:pt x="1" y="12"/>
                    <a:pt x="1" y="27"/>
                  </a:cubicBezTo>
                  <a:cubicBezTo>
                    <a:pt x="0" y="42"/>
                    <a:pt x="14" y="55"/>
                    <a:pt x="14"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4" name="Freeform 81"/>
            <p:cNvSpPr>
              <a:spLocks/>
            </p:cNvSpPr>
            <p:nvPr/>
          </p:nvSpPr>
          <p:spPr bwMode="auto">
            <a:xfrm>
              <a:off x="3732213" y="385763"/>
              <a:ext cx="149225" cy="250825"/>
            </a:xfrm>
            <a:custGeom>
              <a:avLst/>
              <a:gdLst>
                <a:gd name="T0" fmla="*/ 52 w 55"/>
                <a:gd name="T1" fmla="*/ 49 h 92"/>
                <a:gd name="T2" fmla="*/ 33 w 55"/>
                <a:gd name="T3" fmla="*/ 0 h 92"/>
                <a:gd name="T4" fmla="*/ 3 w 55"/>
                <a:gd name="T5" fmla="*/ 43 h 92"/>
                <a:gd name="T6" fmla="*/ 22 w 55"/>
                <a:gd name="T7" fmla="*/ 92 h 92"/>
                <a:gd name="T8" fmla="*/ 52 w 55"/>
                <a:gd name="T9" fmla="*/ 49 h 92"/>
              </a:gdLst>
              <a:ahLst/>
              <a:cxnLst>
                <a:cxn ang="0">
                  <a:pos x="T0" y="T1"/>
                </a:cxn>
                <a:cxn ang="0">
                  <a:pos x="T2" y="T3"/>
                </a:cxn>
                <a:cxn ang="0">
                  <a:pos x="T4" y="T5"/>
                </a:cxn>
                <a:cxn ang="0">
                  <a:pos x="T6" y="T7"/>
                </a:cxn>
                <a:cxn ang="0">
                  <a:pos x="T8" y="T9"/>
                </a:cxn>
              </a:cxnLst>
              <a:rect l="0" t="0" r="r" b="b"/>
              <a:pathLst>
                <a:path w="55" h="92">
                  <a:moveTo>
                    <a:pt x="52" y="49"/>
                  </a:moveTo>
                  <a:cubicBezTo>
                    <a:pt x="55" y="23"/>
                    <a:pt x="33" y="0"/>
                    <a:pt x="33" y="0"/>
                  </a:cubicBezTo>
                  <a:cubicBezTo>
                    <a:pt x="33" y="0"/>
                    <a:pt x="7" y="17"/>
                    <a:pt x="3" y="43"/>
                  </a:cubicBezTo>
                  <a:cubicBezTo>
                    <a:pt x="0" y="68"/>
                    <a:pt x="22" y="92"/>
                    <a:pt x="22" y="92"/>
                  </a:cubicBezTo>
                  <a:cubicBezTo>
                    <a:pt x="22" y="92"/>
                    <a:pt x="48" y="74"/>
                    <a:pt x="5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5" name="Freeform 82"/>
            <p:cNvSpPr>
              <a:spLocks/>
            </p:cNvSpPr>
            <p:nvPr/>
          </p:nvSpPr>
          <p:spPr bwMode="auto">
            <a:xfrm>
              <a:off x="3873500" y="531813"/>
              <a:ext cx="147637" cy="147637"/>
            </a:xfrm>
            <a:custGeom>
              <a:avLst/>
              <a:gdLst>
                <a:gd name="T0" fmla="*/ 40 w 54"/>
                <a:gd name="T1" fmla="*/ 40 h 54"/>
                <a:gd name="T2" fmla="*/ 52 w 54"/>
                <a:gd name="T3" fmla="*/ 1 h 54"/>
                <a:gd name="T4" fmla="*/ 13 w 54"/>
                <a:gd name="T5" fmla="*/ 14 h 54"/>
                <a:gd name="T6" fmla="*/ 2 w 54"/>
                <a:gd name="T7" fmla="*/ 53 h 54"/>
                <a:gd name="T8" fmla="*/ 40 w 54"/>
                <a:gd name="T9" fmla="*/ 40 h 54"/>
              </a:gdLst>
              <a:ahLst/>
              <a:cxnLst>
                <a:cxn ang="0">
                  <a:pos x="T0" y="T1"/>
                </a:cxn>
                <a:cxn ang="0">
                  <a:pos x="T2" y="T3"/>
                </a:cxn>
                <a:cxn ang="0">
                  <a:pos x="T4" y="T5"/>
                </a:cxn>
                <a:cxn ang="0">
                  <a:pos x="T6" y="T7"/>
                </a:cxn>
                <a:cxn ang="0">
                  <a:pos x="T8" y="T9"/>
                </a:cxn>
              </a:cxnLst>
              <a:rect l="0" t="0" r="r" b="b"/>
              <a:pathLst>
                <a:path w="54" h="54">
                  <a:moveTo>
                    <a:pt x="40" y="40"/>
                  </a:moveTo>
                  <a:cubicBezTo>
                    <a:pt x="54" y="26"/>
                    <a:pt x="52" y="1"/>
                    <a:pt x="52" y="1"/>
                  </a:cubicBezTo>
                  <a:cubicBezTo>
                    <a:pt x="52" y="1"/>
                    <a:pt x="27" y="0"/>
                    <a:pt x="13" y="14"/>
                  </a:cubicBezTo>
                  <a:cubicBezTo>
                    <a:pt x="0" y="29"/>
                    <a:pt x="2" y="53"/>
                    <a:pt x="2" y="53"/>
                  </a:cubicBezTo>
                  <a:cubicBezTo>
                    <a:pt x="2" y="53"/>
                    <a:pt x="27" y="5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6" name="Freeform 83"/>
            <p:cNvSpPr>
              <a:spLocks/>
            </p:cNvSpPr>
            <p:nvPr/>
          </p:nvSpPr>
          <p:spPr bwMode="auto">
            <a:xfrm>
              <a:off x="3949700" y="630238"/>
              <a:ext cx="250825" cy="149225"/>
            </a:xfrm>
            <a:custGeom>
              <a:avLst/>
              <a:gdLst>
                <a:gd name="T0" fmla="*/ 0 w 92"/>
                <a:gd name="T1" fmla="*/ 34 h 55"/>
                <a:gd name="T2" fmla="*/ 50 w 92"/>
                <a:gd name="T3" fmla="*/ 52 h 55"/>
                <a:gd name="T4" fmla="*/ 92 w 92"/>
                <a:gd name="T5" fmla="*/ 21 h 55"/>
                <a:gd name="T6" fmla="*/ 43 w 92"/>
                <a:gd name="T7" fmla="*/ 4 h 55"/>
                <a:gd name="T8" fmla="*/ 0 w 92"/>
                <a:gd name="T9" fmla="*/ 34 h 55"/>
              </a:gdLst>
              <a:ahLst/>
              <a:cxnLst>
                <a:cxn ang="0">
                  <a:pos x="T0" y="T1"/>
                </a:cxn>
                <a:cxn ang="0">
                  <a:pos x="T2" y="T3"/>
                </a:cxn>
                <a:cxn ang="0">
                  <a:pos x="T4" y="T5"/>
                </a:cxn>
                <a:cxn ang="0">
                  <a:pos x="T6" y="T7"/>
                </a:cxn>
                <a:cxn ang="0">
                  <a:pos x="T8" y="T9"/>
                </a:cxn>
              </a:cxnLst>
              <a:rect l="0" t="0" r="r" b="b"/>
              <a:pathLst>
                <a:path w="92" h="55">
                  <a:moveTo>
                    <a:pt x="0" y="34"/>
                  </a:moveTo>
                  <a:cubicBezTo>
                    <a:pt x="0" y="34"/>
                    <a:pt x="24" y="55"/>
                    <a:pt x="50" y="52"/>
                  </a:cubicBezTo>
                  <a:cubicBezTo>
                    <a:pt x="75" y="48"/>
                    <a:pt x="92" y="21"/>
                    <a:pt x="92" y="21"/>
                  </a:cubicBezTo>
                  <a:cubicBezTo>
                    <a:pt x="92" y="21"/>
                    <a:pt x="68" y="0"/>
                    <a:pt x="43" y="4"/>
                  </a:cubicBezTo>
                  <a:cubicBezTo>
                    <a:pt x="17" y="7"/>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7" name="Freeform 84"/>
            <p:cNvSpPr>
              <a:spLocks/>
            </p:cNvSpPr>
            <p:nvPr/>
          </p:nvSpPr>
          <p:spPr bwMode="auto">
            <a:xfrm>
              <a:off x="1069975" y="2217738"/>
              <a:ext cx="161925" cy="247650"/>
            </a:xfrm>
            <a:custGeom>
              <a:avLst/>
              <a:gdLst>
                <a:gd name="T0" fmla="*/ 18 w 59"/>
                <a:gd name="T1" fmla="*/ 0 h 91"/>
                <a:gd name="T2" fmla="*/ 6 w 59"/>
                <a:gd name="T3" fmla="*/ 51 h 91"/>
                <a:gd name="T4" fmla="*/ 41 w 59"/>
                <a:gd name="T5" fmla="*/ 91 h 91"/>
                <a:gd name="T6" fmla="*/ 53 w 59"/>
                <a:gd name="T7" fmla="*/ 40 h 91"/>
                <a:gd name="T8" fmla="*/ 18 w 59"/>
                <a:gd name="T9" fmla="*/ 0 h 91"/>
              </a:gdLst>
              <a:ahLst/>
              <a:cxnLst>
                <a:cxn ang="0">
                  <a:pos x="T0" y="T1"/>
                </a:cxn>
                <a:cxn ang="0">
                  <a:pos x="T2" y="T3"/>
                </a:cxn>
                <a:cxn ang="0">
                  <a:pos x="T4" y="T5"/>
                </a:cxn>
                <a:cxn ang="0">
                  <a:pos x="T6" y="T7"/>
                </a:cxn>
                <a:cxn ang="0">
                  <a:pos x="T8" y="T9"/>
                </a:cxn>
              </a:cxnLst>
              <a:rect l="0" t="0" r="r" b="b"/>
              <a:pathLst>
                <a:path w="59" h="91">
                  <a:moveTo>
                    <a:pt x="18" y="0"/>
                  </a:moveTo>
                  <a:cubicBezTo>
                    <a:pt x="18" y="0"/>
                    <a:pt x="0" y="26"/>
                    <a:pt x="6" y="51"/>
                  </a:cubicBezTo>
                  <a:cubicBezTo>
                    <a:pt x="12" y="76"/>
                    <a:pt x="41" y="91"/>
                    <a:pt x="41" y="91"/>
                  </a:cubicBezTo>
                  <a:cubicBezTo>
                    <a:pt x="41" y="91"/>
                    <a:pt x="59" y="65"/>
                    <a:pt x="53" y="40"/>
                  </a:cubicBezTo>
                  <a:cubicBezTo>
                    <a:pt x="47" y="15"/>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8" name="Freeform 85"/>
            <p:cNvSpPr>
              <a:spLocks/>
            </p:cNvSpPr>
            <p:nvPr/>
          </p:nvSpPr>
          <p:spPr bwMode="auto">
            <a:xfrm>
              <a:off x="917575" y="2211388"/>
              <a:ext cx="136525" cy="180975"/>
            </a:xfrm>
            <a:custGeom>
              <a:avLst/>
              <a:gdLst>
                <a:gd name="T0" fmla="*/ 8 w 50"/>
                <a:gd name="T1" fmla="*/ 26 h 66"/>
                <a:gd name="T2" fmla="*/ 11 w 50"/>
                <a:gd name="T3" fmla="*/ 66 h 66"/>
                <a:gd name="T4" fmla="*/ 42 w 50"/>
                <a:gd name="T5" fmla="*/ 40 h 66"/>
                <a:gd name="T6" fmla="*/ 39 w 50"/>
                <a:gd name="T7" fmla="*/ 0 h 66"/>
                <a:gd name="T8" fmla="*/ 8 w 50"/>
                <a:gd name="T9" fmla="*/ 26 h 66"/>
              </a:gdLst>
              <a:ahLst/>
              <a:cxnLst>
                <a:cxn ang="0">
                  <a:pos x="T0" y="T1"/>
                </a:cxn>
                <a:cxn ang="0">
                  <a:pos x="T2" y="T3"/>
                </a:cxn>
                <a:cxn ang="0">
                  <a:pos x="T4" y="T5"/>
                </a:cxn>
                <a:cxn ang="0">
                  <a:pos x="T6" y="T7"/>
                </a:cxn>
                <a:cxn ang="0">
                  <a:pos x="T8" y="T9"/>
                </a:cxn>
              </a:cxnLst>
              <a:rect l="0" t="0" r="r" b="b"/>
              <a:pathLst>
                <a:path w="50" h="66">
                  <a:moveTo>
                    <a:pt x="8" y="26"/>
                  </a:moveTo>
                  <a:cubicBezTo>
                    <a:pt x="0" y="44"/>
                    <a:pt x="11" y="66"/>
                    <a:pt x="11" y="66"/>
                  </a:cubicBezTo>
                  <a:cubicBezTo>
                    <a:pt x="11" y="66"/>
                    <a:pt x="35" y="59"/>
                    <a:pt x="42" y="40"/>
                  </a:cubicBezTo>
                  <a:cubicBezTo>
                    <a:pt x="50" y="22"/>
                    <a:pt x="39" y="0"/>
                    <a:pt x="39" y="0"/>
                  </a:cubicBezTo>
                  <a:cubicBezTo>
                    <a:pt x="39" y="0"/>
                    <a:pt x="15" y="8"/>
                    <a:pt x="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99" name="Freeform 86"/>
            <p:cNvSpPr>
              <a:spLocks/>
            </p:cNvSpPr>
            <p:nvPr/>
          </p:nvSpPr>
          <p:spPr bwMode="auto">
            <a:xfrm>
              <a:off x="719138" y="2163763"/>
              <a:ext cx="220662" cy="184150"/>
            </a:xfrm>
            <a:custGeom>
              <a:avLst/>
              <a:gdLst>
                <a:gd name="T0" fmla="*/ 29 w 81"/>
                <a:gd name="T1" fmla="*/ 13 h 68"/>
                <a:gd name="T2" fmla="*/ 0 w 81"/>
                <a:gd name="T3" fmla="*/ 57 h 68"/>
                <a:gd name="T4" fmla="*/ 53 w 81"/>
                <a:gd name="T5" fmla="*/ 55 h 68"/>
                <a:gd name="T6" fmla="*/ 81 w 81"/>
                <a:gd name="T7" fmla="*/ 11 h 68"/>
                <a:gd name="T8" fmla="*/ 29 w 81"/>
                <a:gd name="T9" fmla="*/ 13 h 68"/>
              </a:gdLst>
              <a:ahLst/>
              <a:cxnLst>
                <a:cxn ang="0">
                  <a:pos x="T0" y="T1"/>
                </a:cxn>
                <a:cxn ang="0">
                  <a:pos x="T2" y="T3"/>
                </a:cxn>
                <a:cxn ang="0">
                  <a:pos x="T4" y="T5"/>
                </a:cxn>
                <a:cxn ang="0">
                  <a:pos x="T6" y="T7"/>
                </a:cxn>
                <a:cxn ang="0">
                  <a:pos x="T8" y="T9"/>
                </a:cxn>
              </a:cxnLst>
              <a:rect l="0" t="0" r="r" b="b"/>
              <a:pathLst>
                <a:path w="81" h="68">
                  <a:moveTo>
                    <a:pt x="29" y="13"/>
                  </a:moveTo>
                  <a:cubicBezTo>
                    <a:pt x="6" y="26"/>
                    <a:pt x="0" y="57"/>
                    <a:pt x="0" y="57"/>
                  </a:cubicBezTo>
                  <a:cubicBezTo>
                    <a:pt x="0" y="57"/>
                    <a:pt x="30" y="68"/>
                    <a:pt x="53" y="55"/>
                  </a:cubicBezTo>
                  <a:cubicBezTo>
                    <a:pt x="75" y="43"/>
                    <a:pt x="81" y="11"/>
                    <a:pt x="81" y="11"/>
                  </a:cubicBezTo>
                  <a:cubicBezTo>
                    <a:pt x="81" y="11"/>
                    <a:pt x="51" y="0"/>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0" name="Freeform 87"/>
            <p:cNvSpPr>
              <a:spLocks/>
            </p:cNvSpPr>
            <p:nvPr/>
          </p:nvSpPr>
          <p:spPr bwMode="auto">
            <a:xfrm>
              <a:off x="5953125" y="2420938"/>
              <a:ext cx="246062" cy="161925"/>
            </a:xfrm>
            <a:custGeom>
              <a:avLst/>
              <a:gdLst>
                <a:gd name="T0" fmla="*/ 90 w 90"/>
                <a:gd name="T1" fmla="*/ 41 h 59"/>
                <a:gd name="T2" fmla="*/ 51 w 90"/>
                <a:gd name="T3" fmla="*/ 6 h 59"/>
                <a:gd name="T4" fmla="*/ 0 w 90"/>
                <a:gd name="T5" fmla="*/ 19 h 59"/>
                <a:gd name="T6" fmla="*/ 39 w 90"/>
                <a:gd name="T7" fmla="*/ 53 h 59"/>
                <a:gd name="T8" fmla="*/ 90 w 90"/>
                <a:gd name="T9" fmla="*/ 41 h 59"/>
              </a:gdLst>
              <a:ahLst/>
              <a:cxnLst>
                <a:cxn ang="0">
                  <a:pos x="T0" y="T1"/>
                </a:cxn>
                <a:cxn ang="0">
                  <a:pos x="T2" y="T3"/>
                </a:cxn>
                <a:cxn ang="0">
                  <a:pos x="T4" y="T5"/>
                </a:cxn>
                <a:cxn ang="0">
                  <a:pos x="T6" y="T7"/>
                </a:cxn>
                <a:cxn ang="0">
                  <a:pos x="T8" y="T9"/>
                </a:cxn>
              </a:cxnLst>
              <a:rect l="0" t="0" r="r" b="b"/>
              <a:pathLst>
                <a:path w="90" h="59">
                  <a:moveTo>
                    <a:pt x="90" y="41"/>
                  </a:moveTo>
                  <a:cubicBezTo>
                    <a:pt x="90" y="41"/>
                    <a:pt x="76" y="12"/>
                    <a:pt x="51" y="6"/>
                  </a:cubicBezTo>
                  <a:cubicBezTo>
                    <a:pt x="26" y="0"/>
                    <a:pt x="0" y="19"/>
                    <a:pt x="0" y="19"/>
                  </a:cubicBezTo>
                  <a:cubicBezTo>
                    <a:pt x="0" y="19"/>
                    <a:pt x="14" y="47"/>
                    <a:pt x="39" y="53"/>
                  </a:cubicBezTo>
                  <a:cubicBezTo>
                    <a:pt x="64" y="59"/>
                    <a:pt x="90" y="41"/>
                    <a:pt x="90"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1" name="Freeform 88"/>
            <p:cNvSpPr>
              <a:spLocks/>
            </p:cNvSpPr>
            <p:nvPr/>
          </p:nvSpPr>
          <p:spPr bwMode="auto">
            <a:xfrm>
              <a:off x="5891213" y="2554288"/>
              <a:ext cx="147637" cy="150812"/>
            </a:xfrm>
            <a:custGeom>
              <a:avLst/>
              <a:gdLst>
                <a:gd name="T0" fmla="*/ 50 w 54"/>
                <a:gd name="T1" fmla="*/ 55 h 55"/>
                <a:gd name="T2" fmla="*/ 41 w 54"/>
                <a:gd name="T3" fmla="*/ 16 h 55"/>
                <a:gd name="T4" fmla="*/ 4 w 54"/>
                <a:gd name="T5" fmla="*/ 0 h 55"/>
                <a:gd name="T6" fmla="*/ 12 w 54"/>
                <a:gd name="T7" fmla="*/ 40 h 55"/>
                <a:gd name="T8" fmla="*/ 50 w 54"/>
                <a:gd name="T9" fmla="*/ 55 h 55"/>
              </a:gdLst>
              <a:ahLst/>
              <a:cxnLst>
                <a:cxn ang="0">
                  <a:pos x="T0" y="T1"/>
                </a:cxn>
                <a:cxn ang="0">
                  <a:pos x="T2" y="T3"/>
                </a:cxn>
                <a:cxn ang="0">
                  <a:pos x="T4" y="T5"/>
                </a:cxn>
                <a:cxn ang="0">
                  <a:pos x="T6" y="T7"/>
                </a:cxn>
                <a:cxn ang="0">
                  <a:pos x="T8" y="T9"/>
                </a:cxn>
              </a:cxnLst>
              <a:rect l="0" t="0" r="r" b="b"/>
              <a:pathLst>
                <a:path w="54" h="55">
                  <a:moveTo>
                    <a:pt x="50" y="55"/>
                  </a:moveTo>
                  <a:cubicBezTo>
                    <a:pt x="50" y="55"/>
                    <a:pt x="54" y="31"/>
                    <a:pt x="41" y="16"/>
                  </a:cubicBezTo>
                  <a:cubicBezTo>
                    <a:pt x="29" y="1"/>
                    <a:pt x="4" y="0"/>
                    <a:pt x="4" y="0"/>
                  </a:cubicBezTo>
                  <a:cubicBezTo>
                    <a:pt x="4" y="0"/>
                    <a:pt x="0" y="24"/>
                    <a:pt x="12" y="40"/>
                  </a:cubicBezTo>
                  <a:cubicBezTo>
                    <a:pt x="25" y="55"/>
                    <a:pt x="50" y="55"/>
                    <a:pt x="5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2" name="Freeform 89"/>
            <p:cNvSpPr>
              <a:spLocks/>
            </p:cNvSpPr>
            <p:nvPr/>
          </p:nvSpPr>
          <p:spPr bwMode="auto">
            <a:xfrm>
              <a:off x="5781675" y="2620963"/>
              <a:ext cx="136525" cy="252412"/>
            </a:xfrm>
            <a:custGeom>
              <a:avLst/>
              <a:gdLst>
                <a:gd name="T0" fmla="*/ 24 w 50"/>
                <a:gd name="T1" fmla="*/ 0 h 93"/>
                <a:gd name="T2" fmla="*/ 1 w 50"/>
                <a:gd name="T3" fmla="*/ 47 h 93"/>
                <a:gd name="T4" fmla="*/ 27 w 50"/>
                <a:gd name="T5" fmla="*/ 93 h 93"/>
                <a:gd name="T6" fmla="*/ 49 w 50"/>
                <a:gd name="T7" fmla="*/ 46 h 93"/>
                <a:gd name="T8" fmla="*/ 24 w 50"/>
                <a:gd name="T9" fmla="*/ 0 h 93"/>
              </a:gdLst>
              <a:ahLst/>
              <a:cxnLst>
                <a:cxn ang="0">
                  <a:pos x="T0" y="T1"/>
                </a:cxn>
                <a:cxn ang="0">
                  <a:pos x="T2" y="T3"/>
                </a:cxn>
                <a:cxn ang="0">
                  <a:pos x="T4" y="T5"/>
                </a:cxn>
                <a:cxn ang="0">
                  <a:pos x="T6" y="T7"/>
                </a:cxn>
                <a:cxn ang="0">
                  <a:pos x="T8" y="T9"/>
                </a:cxn>
              </a:cxnLst>
              <a:rect l="0" t="0" r="r" b="b"/>
              <a:pathLst>
                <a:path w="50" h="93">
                  <a:moveTo>
                    <a:pt x="24" y="0"/>
                  </a:moveTo>
                  <a:cubicBezTo>
                    <a:pt x="24" y="0"/>
                    <a:pt x="0" y="22"/>
                    <a:pt x="1" y="47"/>
                  </a:cubicBezTo>
                  <a:cubicBezTo>
                    <a:pt x="2" y="73"/>
                    <a:pt x="27" y="93"/>
                    <a:pt x="27" y="93"/>
                  </a:cubicBezTo>
                  <a:cubicBezTo>
                    <a:pt x="27" y="93"/>
                    <a:pt x="50" y="72"/>
                    <a:pt x="49" y="46"/>
                  </a:cubicBezTo>
                  <a:cubicBezTo>
                    <a:pt x="49" y="20"/>
                    <a:pt x="24"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3" name="Freeform 90"/>
            <p:cNvSpPr>
              <a:spLocks/>
            </p:cNvSpPr>
            <p:nvPr/>
          </p:nvSpPr>
          <p:spPr bwMode="auto">
            <a:xfrm>
              <a:off x="5838825" y="969963"/>
              <a:ext cx="223837" cy="182562"/>
            </a:xfrm>
            <a:custGeom>
              <a:avLst/>
              <a:gdLst>
                <a:gd name="T0" fmla="*/ 30 w 82"/>
                <a:gd name="T1" fmla="*/ 55 h 67"/>
                <a:gd name="T2" fmla="*/ 82 w 82"/>
                <a:gd name="T3" fmla="*/ 56 h 67"/>
                <a:gd name="T4" fmla="*/ 53 w 82"/>
                <a:gd name="T5" fmla="*/ 12 h 67"/>
                <a:gd name="T6" fmla="*/ 0 w 82"/>
                <a:gd name="T7" fmla="*/ 11 h 67"/>
                <a:gd name="T8" fmla="*/ 30 w 82"/>
                <a:gd name="T9" fmla="*/ 55 h 67"/>
              </a:gdLst>
              <a:ahLst/>
              <a:cxnLst>
                <a:cxn ang="0">
                  <a:pos x="T0" y="T1"/>
                </a:cxn>
                <a:cxn ang="0">
                  <a:pos x="T2" y="T3"/>
                </a:cxn>
                <a:cxn ang="0">
                  <a:pos x="T4" y="T5"/>
                </a:cxn>
                <a:cxn ang="0">
                  <a:pos x="T6" y="T7"/>
                </a:cxn>
                <a:cxn ang="0">
                  <a:pos x="T8" y="T9"/>
                </a:cxn>
              </a:cxnLst>
              <a:rect l="0" t="0" r="r" b="b"/>
              <a:pathLst>
                <a:path w="82" h="67">
                  <a:moveTo>
                    <a:pt x="30" y="55"/>
                  </a:moveTo>
                  <a:cubicBezTo>
                    <a:pt x="53" y="67"/>
                    <a:pt x="82" y="56"/>
                    <a:pt x="82" y="56"/>
                  </a:cubicBezTo>
                  <a:cubicBezTo>
                    <a:pt x="82" y="56"/>
                    <a:pt x="76" y="24"/>
                    <a:pt x="53" y="12"/>
                  </a:cubicBezTo>
                  <a:cubicBezTo>
                    <a:pt x="30" y="0"/>
                    <a:pt x="0" y="11"/>
                    <a:pt x="0" y="11"/>
                  </a:cubicBezTo>
                  <a:cubicBezTo>
                    <a:pt x="0" y="11"/>
                    <a:pt x="7" y="43"/>
                    <a:pt x="3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4" name="Freeform 91"/>
            <p:cNvSpPr>
              <a:spLocks/>
            </p:cNvSpPr>
            <p:nvPr/>
          </p:nvSpPr>
          <p:spPr bwMode="auto">
            <a:xfrm>
              <a:off x="5743575" y="1068388"/>
              <a:ext cx="136525" cy="177800"/>
            </a:xfrm>
            <a:custGeom>
              <a:avLst/>
              <a:gdLst>
                <a:gd name="T0" fmla="*/ 10 w 50"/>
                <a:gd name="T1" fmla="*/ 0 h 65"/>
                <a:gd name="T2" fmla="*/ 8 w 50"/>
                <a:gd name="T3" fmla="*/ 41 h 65"/>
                <a:gd name="T4" fmla="*/ 40 w 50"/>
                <a:gd name="T5" fmla="*/ 65 h 65"/>
                <a:gd name="T6" fmla="*/ 42 w 50"/>
                <a:gd name="T7" fmla="*/ 25 h 65"/>
                <a:gd name="T8" fmla="*/ 10 w 50"/>
                <a:gd name="T9" fmla="*/ 0 h 65"/>
              </a:gdLst>
              <a:ahLst/>
              <a:cxnLst>
                <a:cxn ang="0">
                  <a:pos x="T0" y="T1"/>
                </a:cxn>
                <a:cxn ang="0">
                  <a:pos x="T2" y="T3"/>
                </a:cxn>
                <a:cxn ang="0">
                  <a:pos x="T4" y="T5"/>
                </a:cxn>
                <a:cxn ang="0">
                  <a:pos x="T6" y="T7"/>
                </a:cxn>
                <a:cxn ang="0">
                  <a:pos x="T8" y="T9"/>
                </a:cxn>
              </a:cxnLst>
              <a:rect l="0" t="0" r="r" b="b"/>
              <a:pathLst>
                <a:path w="50" h="65">
                  <a:moveTo>
                    <a:pt x="10" y="0"/>
                  </a:moveTo>
                  <a:cubicBezTo>
                    <a:pt x="10" y="0"/>
                    <a:pt x="0" y="23"/>
                    <a:pt x="8" y="41"/>
                  </a:cubicBezTo>
                  <a:cubicBezTo>
                    <a:pt x="17" y="59"/>
                    <a:pt x="40" y="65"/>
                    <a:pt x="40" y="65"/>
                  </a:cubicBezTo>
                  <a:cubicBezTo>
                    <a:pt x="40" y="65"/>
                    <a:pt x="50" y="43"/>
                    <a:pt x="42" y="25"/>
                  </a:cubicBezTo>
                  <a:cubicBezTo>
                    <a:pt x="33" y="7"/>
                    <a:pt x="10"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5" name="Freeform 92"/>
            <p:cNvSpPr>
              <a:spLocks/>
            </p:cNvSpPr>
            <p:nvPr/>
          </p:nvSpPr>
          <p:spPr bwMode="auto">
            <a:xfrm>
              <a:off x="5594350" y="1120775"/>
              <a:ext cx="157162" cy="247650"/>
            </a:xfrm>
            <a:custGeom>
              <a:avLst/>
              <a:gdLst>
                <a:gd name="T0" fmla="*/ 53 w 58"/>
                <a:gd name="T1" fmla="*/ 50 h 91"/>
                <a:gd name="T2" fmla="*/ 39 w 58"/>
                <a:gd name="T3" fmla="*/ 0 h 91"/>
                <a:gd name="T4" fmla="*/ 5 w 58"/>
                <a:gd name="T5" fmla="*/ 40 h 91"/>
                <a:gd name="T6" fmla="*/ 19 w 58"/>
                <a:gd name="T7" fmla="*/ 91 h 91"/>
                <a:gd name="T8" fmla="*/ 53 w 58"/>
                <a:gd name="T9" fmla="*/ 50 h 91"/>
              </a:gdLst>
              <a:ahLst/>
              <a:cxnLst>
                <a:cxn ang="0">
                  <a:pos x="T0" y="T1"/>
                </a:cxn>
                <a:cxn ang="0">
                  <a:pos x="T2" y="T3"/>
                </a:cxn>
                <a:cxn ang="0">
                  <a:pos x="T4" y="T5"/>
                </a:cxn>
                <a:cxn ang="0">
                  <a:pos x="T6" y="T7"/>
                </a:cxn>
                <a:cxn ang="0">
                  <a:pos x="T8" y="T9"/>
                </a:cxn>
              </a:cxnLst>
              <a:rect l="0" t="0" r="r" b="b"/>
              <a:pathLst>
                <a:path w="58" h="91">
                  <a:moveTo>
                    <a:pt x="53" y="50"/>
                  </a:moveTo>
                  <a:cubicBezTo>
                    <a:pt x="58" y="25"/>
                    <a:pt x="39" y="0"/>
                    <a:pt x="39" y="0"/>
                  </a:cubicBezTo>
                  <a:cubicBezTo>
                    <a:pt x="39" y="0"/>
                    <a:pt x="11" y="15"/>
                    <a:pt x="5" y="40"/>
                  </a:cubicBezTo>
                  <a:cubicBezTo>
                    <a:pt x="0" y="65"/>
                    <a:pt x="19" y="91"/>
                    <a:pt x="19" y="91"/>
                  </a:cubicBezTo>
                  <a:cubicBezTo>
                    <a:pt x="19" y="91"/>
                    <a:pt x="47" y="75"/>
                    <a:pt x="5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6" name="Freeform 93"/>
            <p:cNvSpPr>
              <a:spLocks/>
            </p:cNvSpPr>
            <p:nvPr/>
          </p:nvSpPr>
          <p:spPr bwMode="auto">
            <a:xfrm>
              <a:off x="2938463" y="31750"/>
              <a:ext cx="185737" cy="217487"/>
            </a:xfrm>
            <a:custGeom>
              <a:avLst/>
              <a:gdLst>
                <a:gd name="T0" fmla="*/ 55 w 68"/>
                <a:gd name="T1" fmla="*/ 52 h 80"/>
                <a:gd name="T2" fmla="*/ 57 w 68"/>
                <a:gd name="T3" fmla="*/ 0 h 80"/>
                <a:gd name="T4" fmla="*/ 13 w 68"/>
                <a:gd name="T5" fmla="*/ 28 h 80"/>
                <a:gd name="T6" fmla="*/ 10 w 68"/>
                <a:gd name="T7" fmla="*/ 80 h 80"/>
                <a:gd name="T8" fmla="*/ 55 w 68"/>
                <a:gd name="T9" fmla="*/ 52 h 80"/>
              </a:gdLst>
              <a:ahLst/>
              <a:cxnLst>
                <a:cxn ang="0">
                  <a:pos x="T0" y="T1"/>
                </a:cxn>
                <a:cxn ang="0">
                  <a:pos x="T2" y="T3"/>
                </a:cxn>
                <a:cxn ang="0">
                  <a:pos x="T4" y="T5"/>
                </a:cxn>
                <a:cxn ang="0">
                  <a:pos x="T6" y="T7"/>
                </a:cxn>
                <a:cxn ang="0">
                  <a:pos x="T8" y="T9"/>
                </a:cxn>
              </a:cxnLst>
              <a:rect l="0" t="0" r="r" b="b"/>
              <a:pathLst>
                <a:path w="68" h="80">
                  <a:moveTo>
                    <a:pt x="55" y="52"/>
                  </a:moveTo>
                  <a:cubicBezTo>
                    <a:pt x="68" y="30"/>
                    <a:pt x="57" y="0"/>
                    <a:pt x="57" y="0"/>
                  </a:cubicBezTo>
                  <a:cubicBezTo>
                    <a:pt x="57" y="0"/>
                    <a:pt x="26" y="6"/>
                    <a:pt x="13" y="28"/>
                  </a:cubicBezTo>
                  <a:cubicBezTo>
                    <a:pt x="0" y="50"/>
                    <a:pt x="10" y="80"/>
                    <a:pt x="10" y="80"/>
                  </a:cubicBezTo>
                  <a:cubicBezTo>
                    <a:pt x="10" y="80"/>
                    <a:pt x="42" y="74"/>
                    <a:pt x="5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7" name="Freeform 94"/>
            <p:cNvSpPr>
              <a:spLocks/>
            </p:cNvSpPr>
            <p:nvPr/>
          </p:nvSpPr>
          <p:spPr bwMode="auto">
            <a:xfrm>
              <a:off x="3030538" y="217488"/>
              <a:ext cx="182562" cy="134937"/>
            </a:xfrm>
            <a:custGeom>
              <a:avLst/>
              <a:gdLst>
                <a:gd name="T0" fmla="*/ 0 w 67"/>
                <a:gd name="T1" fmla="*/ 39 h 50"/>
                <a:gd name="T2" fmla="*/ 41 w 67"/>
                <a:gd name="T3" fmla="*/ 42 h 50"/>
                <a:gd name="T4" fmla="*/ 67 w 67"/>
                <a:gd name="T5" fmla="*/ 10 h 50"/>
                <a:gd name="T6" fmla="*/ 26 w 67"/>
                <a:gd name="T7" fmla="*/ 7 h 50"/>
                <a:gd name="T8" fmla="*/ 0 w 67"/>
                <a:gd name="T9" fmla="*/ 39 h 50"/>
              </a:gdLst>
              <a:ahLst/>
              <a:cxnLst>
                <a:cxn ang="0">
                  <a:pos x="T0" y="T1"/>
                </a:cxn>
                <a:cxn ang="0">
                  <a:pos x="T2" y="T3"/>
                </a:cxn>
                <a:cxn ang="0">
                  <a:pos x="T4" y="T5"/>
                </a:cxn>
                <a:cxn ang="0">
                  <a:pos x="T6" y="T7"/>
                </a:cxn>
                <a:cxn ang="0">
                  <a:pos x="T8" y="T9"/>
                </a:cxn>
              </a:cxnLst>
              <a:rect l="0" t="0" r="r" b="b"/>
              <a:pathLst>
                <a:path w="67" h="50">
                  <a:moveTo>
                    <a:pt x="0" y="39"/>
                  </a:moveTo>
                  <a:cubicBezTo>
                    <a:pt x="0" y="39"/>
                    <a:pt x="23" y="50"/>
                    <a:pt x="41" y="42"/>
                  </a:cubicBezTo>
                  <a:cubicBezTo>
                    <a:pt x="59" y="34"/>
                    <a:pt x="67" y="10"/>
                    <a:pt x="67" y="10"/>
                  </a:cubicBezTo>
                  <a:cubicBezTo>
                    <a:pt x="67" y="10"/>
                    <a:pt x="44" y="0"/>
                    <a:pt x="26" y="7"/>
                  </a:cubicBezTo>
                  <a:cubicBezTo>
                    <a:pt x="8" y="15"/>
                    <a:pt x="0" y="39"/>
                    <a:pt x="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8" name="Freeform 95"/>
            <p:cNvSpPr>
              <a:spLocks/>
            </p:cNvSpPr>
            <p:nvPr/>
          </p:nvSpPr>
          <p:spPr bwMode="auto">
            <a:xfrm>
              <a:off x="3079750" y="344488"/>
              <a:ext cx="246062" cy="163512"/>
            </a:xfrm>
            <a:custGeom>
              <a:avLst/>
              <a:gdLst>
                <a:gd name="T0" fmla="*/ 0 w 90"/>
                <a:gd name="T1" fmla="*/ 18 h 60"/>
                <a:gd name="T2" fmla="*/ 39 w 90"/>
                <a:gd name="T3" fmla="*/ 53 h 60"/>
                <a:gd name="T4" fmla="*/ 90 w 90"/>
                <a:gd name="T5" fmla="*/ 41 h 60"/>
                <a:gd name="T6" fmla="*/ 51 w 90"/>
                <a:gd name="T7" fmla="*/ 6 h 60"/>
                <a:gd name="T8" fmla="*/ 0 w 90"/>
                <a:gd name="T9" fmla="*/ 18 h 60"/>
              </a:gdLst>
              <a:ahLst/>
              <a:cxnLst>
                <a:cxn ang="0">
                  <a:pos x="T0" y="T1"/>
                </a:cxn>
                <a:cxn ang="0">
                  <a:pos x="T2" y="T3"/>
                </a:cxn>
                <a:cxn ang="0">
                  <a:pos x="T4" y="T5"/>
                </a:cxn>
                <a:cxn ang="0">
                  <a:pos x="T6" y="T7"/>
                </a:cxn>
                <a:cxn ang="0">
                  <a:pos x="T8" y="T9"/>
                </a:cxn>
              </a:cxnLst>
              <a:rect l="0" t="0" r="r" b="b"/>
              <a:pathLst>
                <a:path w="90" h="60">
                  <a:moveTo>
                    <a:pt x="0" y="18"/>
                  </a:moveTo>
                  <a:cubicBezTo>
                    <a:pt x="0" y="18"/>
                    <a:pt x="14" y="47"/>
                    <a:pt x="39" y="53"/>
                  </a:cubicBezTo>
                  <a:cubicBezTo>
                    <a:pt x="64" y="60"/>
                    <a:pt x="90" y="41"/>
                    <a:pt x="90" y="41"/>
                  </a:cubicBezTo>
                  <a:cubicBezTo>
                    <a:pt x="90" y="41"/>
                    <a:pt x="76" y="13"/>
                    <a:pt x="51" y="6"/>
                  </a:cubicBezTo>
                  <a:cubicBezTo>
                    <a:pt x="26" y="0"/>
                    <a:pt x="0"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09" name="Freeform 96"/>
            <p:cNvSpPr>
              <a:spLocks/>
            </p:cNvSpPr>
            <p:nvPr/>
          </p:nvSpPr>
          <p:spPr bwMode="auto">
            <a:xfrm>
              <a:off x="2270125" y="1570038"/>
              <a:ext cx="120650" cy="144462"/>
            </a:xfrm>
            <a:custGeom>
              <a:avLst/>
              <a:gdLst>
                <a:gd name="T0" fmla="*/ 9 w 44"/>
                <a:gd name="T1" fmla="*/ 18 h 53"/>
                <a:gd name="T2" fmla="*/ 7 w 44"/>
                <a:gd name="T3" fmla="*/ 53 h 53"/>
                <a:gd name="T4" fmla="*/ 36 w 44"/>
                <a:gd name="T5" fmla="*/ 34 h 53"/>
                <a:gd name="T6" fmla="*/ 38 w 44"/>
                <a:gd name="T7" fmla="*/ 0 h 53"/>
                <a:gd name="T8" fmla="*/ 9 w 44"/>
                <a:gd name="T9" fmla="*/ 18 h 53"/>
              </a:gdLst>
              <a:ahLst/>
              <a:cxnLst>
                <a:cxn ang="0">
                  <a:pos x="T0" y="T1"/>
                </a:cxn>
                <a:cxn ang="0">
                  <a:pos x="T2" y="T3"/>
                </a:cxn>
                <a:cxn ang="0">
                  <a:pos x="T4" y="T5"/>
                </a:cxn>
                <a:cxn ang="0">
                  <a:pos x="T6" y="T7"/>
                </a:cxn>
                <a:cxn ang="0">
                  <a:pos x="T8" y="T9"/>
                </a:cxn>
              </a:cxnLst>
              <a:rect l="0" t="0" r="r" b="b"/>
              <a:pathLst>
                <a:path w="44" h="53">
                  <a:moveTo>
                    <a:pt x="9" y="18"/>
                  </a:moveTo>
                  <a:cubicBezTo>
                    <a:pt x="0" y="33"/>
                    <a:pt x="7" y="53"/>
                    <a:pt x="7" y="53"/>
                  </a:cubicBezTo>
                  <a:cubicBezTo>
                    <a:pt x="7" y="53"/>
                    <a:pt x="28" y="49"/>
                    <a:pt x="36" y="34"/>
                  </a:cubicBezTo>
                  <a:cubicBezTo>
                    <a:pt x="44" y="20"/>
                    <a:pt x="38" y="0"/>
                    <a:pt x="38" y="0"/>
                  </a:cubicBezTo>
                  <a:cubicBezTo>
                    <a:pt x="38" y="0"/>
                    <a:pt x="17" y="4"/>
                    <a:pt x="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0" name="Freeform 97"/>
            <p:cNvSpPr>
              <a:spLocks/>
            </p:cNvSpPr>
            <p:nvPr/>
          </p:nvSpPr>
          <p:spPr bwMode="auto">
            <a:xfrm>
              <a:off x="2333625" y="1689100"/>
              <a:ext cx="115887" cy="90487"/>
            </a:xfrm>
            <a:custGeom>
              <a:avLst/>
              <a:gdLst>
                <a:gd name="T0" fmla="*/ 16 w 43"/>
                <a:gd name="T1" fmla="*/ 5 h 33"/>
                <a:gd name="T2" fmla="*/ 0 w 43"/>
                <a:gd name="T3" fmla="*/ 26 h 33"/>
                <a:gd name="T4" fmla="*/ 26 w 43"/>
                <a:gd name="T5" fmla="*/ 28 h 33"/>
                <a:gd name="T6" fmla="*/ 43 w 43"/>
                <a:gd name="T7" fmla="*/ 7 h 33"/>
                <a:gd name="T8" fmla="*/ 16 w 43"/>
                <a:gd name="T9" fmla="*/ 5 h 33"/>
              </a:gdLst>
              <a:ahLst/>
              <a:cxnLst>
                <a:cxn ang="0">
                  <a:pos x="T0" y="T1"/>
                </a:cxn>
                <a:cxn ang="0">
                  <a:pos x="T2" y="T3"/>
                </a:cxn>
                <a:cxn ang="0">
                  <a:pos x="T4" y="T5"/>
                </a:cxn>
                <a:cxn ang="0">
                  <a:pos x="T6" y="T7"/>
                </a:cxn>
                <a:cxn ang="0">
                  <a:pos x="T8" y="T9"/>
                </a:cxn>
              </a:cxnLst>
              <a:rect l="0" t="0" r="r" b="b"/>
              <a:pathLst>
                <a:path w="43" h="33">
                  <a:moveTo>
                    <a:pt x="16" y="5"/>
                  </a:moveTo>
                  <a:cubicBezTo>
                    <a:pt x="5" y="10"/>
                    <a:pt x="0" y="26"/>
                    <a:pt x="0" y="26"/>
                  </a:cubicBezTo>
                  <a:cubicBezTo>
                    <a:pt x="0" y="26"/>
                    <a:pt x="14" y="33"/>
                    <a:pt x="26" y="28"/>
                  </a:cubicBezTo>
                  <a:cubicBezTo>
                    <a:pt x="38" y="23"/>
                    <a:pt x="43" y="7"/>
                    <a:pt x="43" y="7"/>
                  </a:cubicBezTo>
                  <a:cubicBezTo>
                    <a:pt x="43" y="7"/>
                    <a:pt x="2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1" name="Freeform 98"/>
            <p:cNvSpPr>
              <a:spLocks/>
            </p:cNvSpPr>
            <p:nvPr/>
          </p:nvSpPr>
          <p:spPr bwMode="auto">
            <a:xfrm>
              <a:off x="2362200" y="1773238"/>
              <a:ext cx="158750" cy="106362"/>
            </a:xfrm>
            <a:custGeom>
              <a:avLst/>
              <a:gdLst>
                <a:gd name="T0" fmla="*/ 33 w 58"/>
                <a:gd name="T1" fmla="*/ 4 h 39"/>
                <a:gd name="T2" fmla="*/ 0 w 58"/>
                <a:gd name="T3" fmla="*/ 12 h 39"/>
                <a:gd name="T4" fmla="*/ 25 w 58"/>
                <a:gd name="T5" fmla="*/ 34 h 39"/>
                <a:gd name="T6" fmla="*/ 58 w 58"/>
                <a:gd name="T7" fmla="*/ 27 h 39"/>
                <a:gd name="T8" fmla="*/ 33 w 58"/>
                <a:gd name="T9" fmla="*/ 4 h 39"/>
              </a:gdLst>
              <a:ahLst/>
              <a:cxnLst>
                <a:cxn ang="0">
                  <a:pos x="T0" y="T1"/>
                </a:cxn>
                <a:cxn ang="0">
                  <a:pos x="T2" y="T3"/>
                </a:cxn>
                <a:cxn ang="0">
                  <a:pos x="T4" y="T5"/>
                </a:cxn>
                <a:cxn ang="0">
                  <a:pos x="T6" y="T7"/>
                </a:cxn>
                <a:cxn ang="0">
                  <a:pos x="T8" y="T9"/>
                </a:cxn>
              </a:cxnLst>
              <a:rect l="0" t="0" r="r" b="b"/>
              <a:pathLst>
                <a:path w="58" h="39">
                  <a:moveTo>
                    <a:pt x="33" y="4"/>
                  </a:moveTo>
                  <a:cubicBezTo>
                    <a:pt x="17" y="0"/>
                    <a:pt x="0" y="12"/>
                    <a:pt x="0" y="12"/>
                  </a:cubicBezTo>
                  <a:cubicBezTo>
                    <a:pt x="0" y="12"/>
                    <a:pt x="9" y="30"/>
                    <a:pt x="25" y="34"/>
                  </a:cubicBezTo>
                  <a:cubicBezTo>
                    <a:pt x="41" y="39"/>
                    <a:pt x="58" y="27"/>
                    <a:pt x="58" y="27"/>
                  </a:cubicBezTo>
                  <a:cubicBezTo>
                    <a:pt x="58" y="27"/>
                    <a:pt x="49" y="8"/>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2" name="Freeform 99"/>
            <p:cNvSpPr>
              <a:spLocks/>
            </p:cNvSpPr>
            <p:nvPr/>
          </p:nvSpPr>
          <p:spPr bwMode="auto">
            <a:xfrm>
              <a:off x="2436813" y="1895475"/>
              <a:ext cx="157162" cy="106362"/>
            </a:xfrm>
            <a:custGeom>
              <a:avLst/>
              <a:gdLst>
                <a:gd name="T0" fmla="*/ 25 w 58"/>
                <a:gd name="T1" fmla="*/ 34 h 39"/>
                <a:gd name="T2" fmla="*/ 58 w 58"/>
                <a:gd name="T3" fmla="*/ 27 h 39"/>
                <a:gd name="T4" fmla="*/ 33 w 58"/>
                <a:gd name="T5" fmla="*/ 4 h 39"/>
                <a:gd name="T6" fmla="*/ 0 w 58"/>
                <a:gd name="T7" fmla="*/ 12 h 39"/>
                <a:gd name="T8" fmla="*/ 25 w 58"/>
                <a:gd name="T9" fmla="*/ 34 h 39"/>
              </a:gdLst>
              <a:ahLst/>
              <a:cxnLst>
                <a:cxn ang="0">
                  <a:pos x="T0" y="T1"/>
                </a:cxn>
                <a:cxn ang="0">
                  <a:pos x="T2" y="T3"/>
                </a:cxn>
                <a:cxn ang="0">
                  <a:pos x="T4" y="T5"/>
                </a:cxn>
                <a:cxn ang="0">
                  <a:pos x="T6" y="T7"/>
                </a:cxn>
                <a:cxn ang="0">
                  <a:pos x="T8" y="T9"/>
                </a:cxn>
              </a:cxnLst>
              <a:rect l="0" t="0" r="r" b="b"/>
              <a:pathLst>
                <a:path w="58" h="39">
                  <a:moveTo>
                    <a:pt x="25" y="34"/>
                  </a:moveTo>
                  <a:cubicBezTo>
                    <a:pt x="41" y="39"/>
                    <a:pt x="58" y="27"/>
                    <a:pt x="58" y="27"/>
                  </a:cubicBezTo>
                  <a:cubicBezTo>
                    <a:pt x="58" y="27"/>
                    <a:pt x="49" y="8"/>
                    <a:pt x="33" y="4"/>
                  </a:cubicBezTo>
                  <a:cubicBezTo>
                    <a:pt x="17" y="0"/>
                    <a:pt x="0" y="12"/>
                    <a:pt x="0" y="12"/>
                  </a:cubicBezTo>
                  <a:cubicBezTo>
                    <a:pt x="0" y="12"/>
                    <a:pt x="9" y="30"/>
                    <a:pt x="2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3" name="Freeform 100"/>
            <p:cNvSpPr>
              <a:spLocks/>
            </p:cNvSpPr>
            <p:nvPr/>
          </p:nvSpPr>
          <p:spPr bwMode="auto">
            <a:xfrm>
              <a:off x="3684588" y="2794000"/>
              <a:ext cx="215900" cy="177800"/>
            </a:xfrm>
            <a:custGeom>
              <a:avLst/>
              <a:gdLst>
                <a:gd name="T0" fmla="*/ 28 w 79"/>
                <a:gd name="T1" fmla="*/ 12 h 65"/>
                <a:gd name="T2" fmla="*/ 0 w 79"/>
                <a:gd name="T3" fmla="*/ 55 h 65"/>
                <a:gd name="T4" fmla="*/ 51 w 79"/>
                <a:gd name="T5" fmla="*/ 53 h 65"/>
                <a:gd name="T6" fmla="*/ 79 w 79"/>
                <a:gd name="T7" fmla="*/ 11 h 65"/>
                <a:gd name="T8" fmla="*/ 28 w 79"/>
                <a:gd name="T9" fmla="*/ 12 h 65"/>
              </a:gdLst>
              <a:ahLst/>
              <a:cxnLst>
                <a:cxn ang="0">
                  <a:pos x="T0" y="T1"/>
                </a:cxn>
                <a:cxn ang="0">
                  <a:pos x="T2" y="T3"/>
                </a:cxn>
                <a:cxn ang="0">
                  <a:pos x="T4" y="T5"/>
                </a:cxn>
                <a:cxn ang="0">
                  <a:pos x="T6" y="T7"/>
                </a:cxn>
                <a:cxn ang="0">
                  <a:pos x="T8" y="T9"/>
                </a:cxn>
              </a:cxnLst>
              <a:rect l="0" t="0" r="r" b="b"/>
              <a:pathLst>
                <a:path w="79" h="65">
                  <a:moveTo>
                    <a:pt x="28" y="12"/>
                  </a:moveTo>
                  <a:cubicBezTo>
                    <a:pt x="7" y="24"/>
                    <a:pt x="0" y="55"/>
                    <a:pt x="0" y="55"/>
                  </a:cubicBezTo>
                  <a:cubicBezTo>
                    <a:pt x="0" y="55"/>
                    <a:pt x="29" y="65"/>
                    <a:pt x="51" y="53"/>
                  </a:cubicBezTo>
                  <a:cubicBezTo>
                    <a:pt x="73" y="41"/>
                    <a:pt x="79" y="11"/>
                    <a:pt x="79" y="11"/>
                  </a:cubicBezTo>
                  <a:cubicBezTo>
                    <a:pt x="79" y="11"/>
                    <a:pt x="50" y="0"/>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4" name="Freeform 101"/>
            <p:cNvSpPr>
              <a:spLocks/>
            </p:cNvSpPr>
            <p:nvPr/>
          </p:nvSpPr>
          <p:spPr bwMode="auto">
            <a:xfrm>
              <a:off x="3878263" y="2838450"/>
              <a:ext cx="101600" cy="176212"/>
            </a:xfrm>
            <a:custGeom>
              <a:avLst/>
              <a:gdLst>
                <a:gd name="T0" fmla="*/ 35 w 37"/>
                <a:gd name="T1" fmla="*/ 34 h 65"/>
                <a:gd name="T2" fmla="*/ 22 w 37"/>
                <a:gd name="T3" fmla="*/ 0 h 65"/>
                <a:gd name="T4" fmla="*/ 2 w 37"/>
                <a:gd name="T5" fmla="*/ 31 h 65"/>
                <a:gd name="T6" fmla="*/ 15 w 37"/>
                <a:gd name="T7" fmla="*/ 65 h 65"/>
                <a:gd name="T8" fmla="*/ 35 w 37"/>
                <a:gd name="T9" fmla="*/ 34 h 65"/>
              </a:gdLst>
              <a:ahLst/>
              <a:cxnLst>
                <a:cxn ang="0">
                  <a:pos x="T0" y="T1"/>
                </a:cxn>
                <a:cxn ang="0">
                  <a:pos x="T2" y="T3"/>
                </a:cxn>
                <a:cxn ang="0">
                  <a:pos x="T4" y="T5"/>
                </a:cxn>
                <a:cxn ang="0">
                  <a:pos x="T6" y="T7"/>
                </a:cxn>
                <a:cxn ang="0">
                  <a:pos x="T8" y="T9"/>
                </a:cxn>
              </a:cxnLst>
              <a:rect l="0" t="0" r="r" b="b"/>
              <a:pathLst>
                <a:path w="37" h="65">
                  <a:moveTo>
                    <a:pt x="35" y="34"/>
                  </a:moveTo>
                  <a:cubicBezTo>
                    <a:pt x="37" y="17"/>
                    <a:pt x="22" y="0"/>
                    <a:pt x="22" y="0"/>
                  </a:cubicBezTo>
                  <a:cubicBezTo>
                    <a:pt x="22" y="0"/>
                    <a:pt x="3" y="13"/>
                    <a:pt x="2" y="31"/>
                  </a:cubicBezTo>
                  <a:cubicBezTo>
                    <a:pt x="0" y="49"/>
                    <a:pt x="15" y="65"/>
                    <a:pt x="15" y="65"/>
                  </a:cubicBezTo>
                  <a:cubicBezTo>
                    <a:pt x="15" y="65"/>
                    <a:pt x="34" y="52"/>
                    <a:pt x="3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5" name="Freeform 102"/>
            <p:cNvSpPr>
              <a:spLocks/>
            </p:cNvSpPr>
            <p:nvPr/>
          </p:nvSpPr>
          <p:spPr bwMode="auto">
            <a:xfrm>
              <a:off x="3478213" y="412750"/>
              <a:ext cx="196850" cy="190500"/>
            </a:xfrm>
            <a:custGeom>
              <a:avLst/>
              <a:gdLst>
                <a:gd name="T0" fmla="*/ 21 w 72"/>
                <a:gd name="T1" fmla="*/ 53 h 70"/>
                <a:gd name="T2" fmla="*/ 72 w 72"/>
                <a:gd name="T3" fmla="*/ 64 h 70"/>
                <a:gd name="T4" fmla="*/ 52 w 72"/>
                <a:gd name="T5" fmla="*/ 16 h 70"/>
                <a:gd name="T6" fmla="*/ 0 w 72"/>
                <a:gd name="T7" fmla="*/ 5 h 70"/>
                <a:gd name="T8" fmla="*/ 21 w 72"/>
                <a:gd name="T9" fmla="*/ 53 h 70"/>
              </a:gdLst>
              <a:ahLst/>
              <a:cxnLst>
                <a:cxn ang="0">
                  <a:pos x="T0" y="T1"/>
                </a:cxn>
                <a:cxn ang="0">
                  <a:pos x="T2" y="T3"/>
                </a:cxn>
                <a:cxn ang="0">
                  <a:pos x="T4" y="T5"/>
                </a:cxn>
                <a:cxn ang="0">
                  <a:pos x="T6" y="T7"/>
                </a:cxn>
                <a:cxn ang="0">
                  <a:pos x="T8" y="T9"/>
                </a:cxn>
              </a:cxnLst>
              <a:rect l="0" t="0" r="r" b="b"/>
              <a:pathLst>
                <a:path w="72" h="70">
                  <a:moveTo>
                    <a:pt x="21" y="53"/>
                  </a:moveTo>
                  <a:cubicBezTo>
                    <a:pt x="41" y="70"/>
                    <a:pt x="72" y="64"/>
                    <a:pt x="72" y="64"/>
                  </a:cubicBezTo>
                  <a:cubicBezTo>
                    <a:pt x="72" y="64"/>
                    <a:pt x="72" y="32"/>
                    <a:pt x="52" y="16"/>
                  </a:cubicBezTo>
                  <a:cubicBezTo>
                    <a:pt x="32" y="0"/>
                    <a:pt x="0" y="5"/>
                    <a:pt x="0" y="5"/>
                  </a:cubicBezTo>
                  <a:cubicBezTo>
                    <a:pt x="0" y="5"/>
                    <a:pt x="1" y="37"/>
                    <a:pt x="21"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6" name="Freeform 103"/>
            <p:cNvSpPr>
              <a:spLocks/>
            </p:cNvSpPr>
            <p:nvPr/>
          </p:nvSpPr>
          <p:spPr bwMode="auto">
            <a:xfrm>
              <a:off x="3497263" y="595313"/>
              <a:ext cx="177800" cy="119062"/>
            </a:xfrm>
            <a:custGeom>
              <a:avLst/>
              <a:gdLst>
                <a:gd name="T0" fmla="*/ 65 w 65"/>
                <a:gd name="T1" fmla="*/ 13 h 44"/>
                <a:gd name="T2" fmla="*/ 28 w 65"/>
                <a:gd name="T3" fmla="*/ 5 h 44"/>
                <a:gd name="T4" fmla="*/ 0 w 65"/>
                <a:gd name="T5" fmla="*/ 31 h 44"/>
                <a:gd name="T6" fmla="*/ 37 w 65"/>
                <a:gd name="T7" fmla="*/ 39 h 44"/>
                <a:gd name="T8" fmla="*/ 65 w 65"/>
                <a:gd name="T9" fmla="*/ 13 h 44"/>
              </a:gdLst>
              <a:ahLst/>
              <a:cxnLst>
                <a:cxn ang="0">
                  <a:pos x="T0" y="T1"/>
                </a:cxn>
                <a:cxn ang="0">
                  <a:pos x="T2" y="T3"/>
                </a:cxn>
                <a:cxn ang="0">
                  <a:pos x="T4" y="T5"/>
                </a:cxn>
                <a:cxn ang="0">
                  <a:pos x="T6" y="T7"/>
                </a:cxn>
                <a:cxn ang="0">
                  <a:pos x="T8" y="T9"/>
                </a:cxn>
              </a:cxnLst>
              <a:rect l="0" t="0" r="r" b="b"/>
              <a:pathLst>
                <a:path w="65" h="44">
                  <a:moveTo>
                    <a:pt x="65" y="13"/>
                  </a:moveTo>
                  <a:cubicBezTo>
                    <a:pt x="65" y="13"/>
                    <a:pt x="46" y="0"/>
                    <a:pt x="28" y="5"/>
                  </a:cubicBezTo>
                  <a:cubicBezTo>
                    <a:pt x="10" y="10"/>
                    <a:pt x="0" y="31"/>
                    <a:pt x="0" y="31"/>
                  </a:cubicBezTo>
                  <a:cubicBezTo>
                    <a:pt x="0" y="31"/>
                    <a:pt x="19" y="44"/>
                    <a:pt x="37" y="39"/>
                  </a:cubicBezTo>
                  <a:cubicBezTo>
                    <a:pt x="55" y="34"/>
                    <a:pt x="65" y="13"/>
                    <a:pt x="6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7" name="Freeform 104"/>
            <p:cNvSpPr>
              <a:spLocks/>
            </p:cNvSpPr>
            <p:nvPr/>
          </p:nvSpPr>
          <p:spPr bwMode="auto">
            <a:xfrm>
              <a:off x="4489450" y="92075"/>
              <a:ext cx="150812" cy="249237"/>
            </a:xfrm>
            <a:custGeom>
              <a:avLst/>
              <a:gdLst>
                <a:gd name="T0" fmla="*/ 52 w 55"/>
                <a:gd name="T1" fmla="*/ 49 h 92"/>
                <a:gd name="T2" fmla="*/ 34 w 55"/>
                <a:gd name="T3" fmla="*/ 0 h 92"/>
                <a:gd name="T4" fmla="*/ 4 w 55"/>
                <a:gd name="T5" fmla="*/ 43 h 92"/>
                <a:gd name="T6" fmla="*/ 22 w 55"/>
                <a:gd name="T7" fmla="*/ 92 h 92"/>
                <a:gd name="T8" fmla="*/ 52 w 55"/>
                <a:gd name="T9" fmla="*/ 49 h 92"/>
              </a:gdLst>
              <a:ahLst/>
              <a:cxnLst>
                <a:cxn ang="0">
                  <a:pos x="T0" y="T1"/>
                </a:cxn>
                <a:cxn ang="0">
                  <a:pos x="T2" y="T3"/>
                </a:cxn>
                <a:cxn ang="0">
                  <a:pos x="T4" y="T5"/>
                </a:cxn>
                <a:cxn ang="0">
                  <a:pos x="T6" y="T7"/>
                </a:cxn>
                <a:cxn ang="0">
                  <a:pos x="T8" y="T9"/>
                </a:cxn>
              </a:cxnLst>
              <a:rect l="0" t="0" r="r" b="b"/>
              <a:pathLst>
                <a:path w="55" h="92">
                  <a:moveTo>
                    <a:pt x="52" y="49"/>
                  </a:moveTo>
                  <a:cubicBezTo>
                    <a:pt x="55" y="24"/>
                    <a:pt x="34" y="0"/>
                    <a:pt x="34" y="0"/>
                  </a:cubicBezTo>
                  <a:cubicBezTo>
                    <a:pt x="34" y="0"/>
                    <a:pt x="7" y="17"/>
                    <a:pt x="4" y="43"/>
                  </a:cubicBezTo>
                  <a:cubicBezTo>
                    <a:pt x="0" y="69"/>
                    <a:pt x="22" y="92"/>
                    <a:pt x="22" y="92"/>
                  </a:cubicBezTo>
                  <a:cubicBezTo>
                    <a:pt x="22" y="92"/>
                    <a:pt x="49" y="75"/>
                    <a:pt x="5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8" name="Freeform 105"/>
            <p:cNvSpPr>
              <a:spLocks/>
            </p:cNvSpPr>
            <p:nvPr/>
          </p:nvSpPr>
          <p:spPr bwMode="auto">
            <a:xfrm>
              <a:off x="4591050" y="233363"/>
              <a:ext cx="217487" cy="184150"/>
            </a:xfrm>
            <a:custGeom>
              <a:avLst/>
              <a:gdLst>
                <a:gd name="T0" fmla="*/ 53 w 80"/>
                <a:gd name="T1" fmla="*/ 55 h 68"/>
                <a:gd name="T2" fmla="*/ 80 w 80"/>
                <a:gd name="T3" fmla="*/ 11 h 68"/>
                <a:gd name="T4" fmla="*/ 28 w 80"/>
                <a:gd name="T5" fmla="*/ 14 h 68"/>
                <a:gd name="T6" fmla="*/ 0 w 80"/>
                <a:gd name="T7" fmla="*/ 58 h 68"/>
                <a:gd name="T8" fmla="*/ 53 w 80"/>
                <a:gd name="T9" fmla="*/ 55 h 68"/>
              </a:gdLst>
              <a:ahLst/>
              <a:cxnLst>
                <a:cxn ang="0">
                  <a:pos x="T0" y="T1"/>
                </a:cxn>
                <a:cxn ang="0">
                  <a:pos x="T2" y="T3"/>
                </a:cxn>
                <a:cxn ang="0">
                  <a:pos x="T4" y="T5"/>
                </a:cxn>
                <a:cxn ang="0">
                  <a:pos x="T6" y="T7"/>
                </a:cxn>
                <a:cxn ang="0">
                  <a:pos x="T8" y="T9"/>
                </a:cxn>
              </a:cxnLst>
              <a:rect l="0" t="0" r="r" b="b"/>
              <a:pathLst>
                <a:path w="80" h="68">
                  <a:moveTo>
                    <a:pt x="53" y="55"/>
                  </a:moveTo>
                  <a:cubicBezTo>
                    <a:pt x="75" y="42"/>
                    <a:pt x="80" y="11"/>
                    <a:pt x="80" y="11"/>
                  </a:cubicBezTo>
                  <a:cubicBezTo>
                    <a:pt x="80" y="11"/>
                    <a:pt x="50" y="0"/>
                    <a:pt x="28" y="14"/>
                  </a:cubicBezTo>
                  <a:cubicBezTo>
                    <a:pt x="6" y="27"/>
                    <a:pt x="0" y="58"/>
                    <a:pt x="0" y="58"/>
                  </a:cubicBezTo>
                  <a:cubicBezTo>
                    <a:pt x="0" y="58"/>
                    <a:pt x="30" y="68"/>
                    <a:pt x="5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19" name="Freeform 106"/>
            <p:cNvSpPr>
              <a:spLocks/>
            </p:cNvSpPr>
            <p:nvPr/>
          </p:nvSpPr>
          <p:spPr bwMode="auto">
            <a:xfrm>
              <a:off x="4375150" y="233363"/>
              <a:ext cx="139700" cy="138112"/>
            </a:xfrm>
            <a:custGeom>
              <a:avLst/>
              <a:gdLst>
                <a:gd name="T0" fmla="*/ 50 w 51"/>
                <a:gd name="T1" fmla="*/ 48 h 51"/>
                <a:gd name="T2" fmla="*/ 37 w 51"/>
                <a:gd name="T3" fmla="*/ 13 h 51"/>
                <a:gd name="T4" fmla="*/ 0 w 51"/>
                <a:gd name="T5" fmla="*/ 3 h 51"/>
                <a:gd name="T6" fmla="*/ 14 w 51"/>
                <a:gd name="T7" fmla="*/ 39 h 51"/>
                <a:gd name="T8" fmla="*/ 50 w 51"/>
                <a:gd name="T9" fmla="*/ 48 h 51"/>
              </a:gdLst>
              <a:ahLst/>
              <a:cxnLst>
                <a:cxn ang="0">
                  <a:pos x="T0" y="T1"/>
                </a:cxn>
                <a:cxn ang="0">
                  <a:pos x="T2" y="T3"/>
                </a:cxn>
                <a:cxn ang="0">
                  <a:pos x="T4" y="T5"/>
                </a:cxn>
                <a:cxn ang="0">
                  <a:pos x="T6" y="T7"/>
                </a:cxn>
                <a:cxn ang="0">
                  <a:pos x="T8" y="T9"/>
                </a:cxn>
              </a:cxnLst>
              <a:rect l="0" t="0" r="r" b="b"/>
              <a:pathLst>
                <a:path w="51" h="51">
                  <a:moveTo>
                    <a:pt x="50" y="48"/>
                  </a:moveTo>
                  <a:cubicBezTo>
                    <a:pt x="50" y="48"/>
                    <a:pt x="51" y="25"/>
                    <a:pt x="37" y="13"/>
                  </a:cubicBezTo>
                  <a:cubicBezTo>
                    <a:pt x="23" y="0"/>
                    <a:pt x="0" y="3"/>
                    <a:pt x="0" y="3"/>
                  </a:cubicBezTo>
                  <a:cubicBezTo>
                    <a:pt x="0" y="3"/>
                    <a:pt x="0" y="26"/>
                    <a:pt x="14" y="39"/>
                  </a:cubicBezTo>
                  <a:cubicBezTo>
                    <a:pt x="27" y="51"/>
                    <a:pt x="50" y="48"/>
                    <a:pt x="5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0" name="Freeform 107"/>
            <p:cNvSpPr>
              <a:spLocks/>
            </p:cNvSpPr>
            <p:nvPr/>
          </p:nvSpPr>
          <p:spPr bwMode="auto">
            <a:xfrm>
              <a:off x="1651000" y="474663"/>
              <a:ext cx="152400" cy="163512"/>
            </a:xfrm>
            <a:custGeom>
              <a:avLst/>
              <a:gdLst>
                <a:gd name="T0" fmla="*/ 50 w 56"/>
                <a:gd name="T1" fmla="*/ 60 h 60"/>
                <a:gd name="T2" fmla="*/ 43 w 56"/>
                <a:gd name="T3" fmla="*/ 18 h 60"/>
                <a:gd name="T4" fmla="*/ 5 w 56"/>
                <a:gd name="T5" fmla="*/ 0 h 60"/>
                <a:gd name="T6" fmla="*/ 12 w 56"/>
                <a:gd name="T7" fmla="*/ 41 h 60"/>
                <a:gd name="T8" fmla="*/ 50 w 56"/>
                <a:gd name="T9" fmla="*/ 60 h 60"/>
              </a:gdLst>
              <a:ahLst/>
              <a:cxnLst>
                <a:cxn ang="0">
                  <a:pos x="T0" y="T1"/>
                </a:cxn>
                <a:cxn ang="0">
                  <a:pos x="T2" y="T3"/>
                </a:cxn>
                <a:cxn ang="0">
                  <a:pos x="T4" y="T5"/>
                </a:cxn>
                <a:cxn ang="0">
                  <a:pos x="T6" y="T7"/>
                </a:cxn>
                <a:cxn ang="0">
                  <a:pos x="T8" y="T9"/>
                </a:cxn>
              </a:cxnLst>
              <a:rect l="0" t="0" r="r" b="b"/>
              <a:pathLst>
                <a:path w="56" h="60">
                  <a:moveTo>
                    <a:pt x="50" y="60"/>
                  </a:moveTo>
                  <a:cubicBezTo>
                    <a:pt x="50" y="60"/>
                    <a:pt x="56" y="34"/>
                    <a:pt x="43" y="18"/>
                  </a:cubicBezTo>
                  <a:cubicBezTo>
                    <a:pt x="31" y="2"/>
                    <a:pt x="5" y="0"/>
                    <a:pt x="5" y="0"/>
                  </a:cubicBezTo>
                  <a:cubicBezTo>
                    <a:pt x="5" y="0"/>
                    <a:pt x="0" y="25"/>
                    <a:pt x="12" y="41"/>
                  </a:cubicBezTo>
                  <a:cubicBezTo>
                    <a:pt x="25" y="58"/>
                    <a:pt x="50" y="60"/>
                    <a:pt x="5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1" name="Freeform 108"/>
            <p:cNvSpPr>
              <a:spLocks/>
            </p:cNvSpPr>
            <p:nvPr/>
          </p:nvSpPr>
          <p:spPr bwMode="auto">
            <a:xfrm>
              <a:off x="1801813" y="446088"/>
              <a:ext cx="130175" cy="195262"/>
            </a:xfrm>
            <a:custGeom>
              <a:avLst/>
              <a:gdLst>
                <a:gd name="T0" fmla="*/ 5 w 48"/>
                <a:gd name="T1" fmla="*/ 31 h 72"/>
                <a:gd name="T2" fmla="*/ 14 w 48"/>
                <a:gd name="T3" fmla="*/ 72 h 72"/>
                <a:gd name="T4" fmla="*/ 43 w 48"/>
                <a:gd name="T5" fmla="*/ 41 h 72"/>
                <a:gd name="T6" fmla="*/ 33 w 48"/>
                <a:gd name="T7" fmla="*/ 0 h 72"/>
                <a:gd name="T8" fmla="*/ 5 w 48"/>
                <a:gd name="T9" fmla="*/ 31 h 72"/>
              </a:gdLst>
              <a:ahLst/>
              <a:cxnLst>
                <a:cxn ang="0">
                  <a:pos x="T0" y="T1"/>
                </a:cxn>
                <a:cxn ang="0">
                  <a:pos x="T2" y="T3"/>
                </a:cxn>
                <a:cxn ang="0">
                  <a:pos x="T4" y="T5"/>
                </a:cxn>
                <a:cxn ang="0">
                  <a:pos x="T6" y="T7"/>
                </a:cxn>
                <a:cxn ang="0">
                  <a:pos x="T8" y="T9"/>
                </a:cxn>
              </a:cxnLst>
              <a:rect l="0" t="0" r="r" b="b"/>
              <a:pathLst>
                <a:path w="48" h="72">
                  <a:moveTo>
                    <a:pt x="5" y="31"/>
                  </a:moveTo>
                  <a:cubicBezTo>
                    <a:pt x="0" y="51"/>
                    <a:pt x="14" y="72"/>
                    <a:pt x="14" y="72"/>
                  </a:cubicBezTo>
                  <a:cubicBezTo>
                    <a:pt x="14" y="72"/>
                    <a:pt x="37" y="61"/>
                    <a:pt x="43" y="41"/>
                  </a:cubicBezTo>
                  <a:cubicBezTo>
                    <a:pt x="48" y="21"/>
                    <a:pt x="33" y="0"/>
                    <a:pt x="33" y="0"/>
                  </a:cubicBezTo>
                  <a:cubicBezTo>
                    <a:pt x="33" y="0"/>
                    <a:pt x="10" y="1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2" name="Freeform 109"/>
            <p:cNvSpPr>
              <a:spLocks/>
            </p:cNvSpPr>
            <p:nvPr/>
          </p:nvSpPr>
          <p:spPr bwMode="auto">
            <a:xfrm>
              <a:off x="1631950" y="633413"/>
              <a:ext cx="147637" cy="79375"/>
            </a:xfrm>
            <a:custGeom>
              <a:avLst/>
              <a:gdLst>
                <a:gd name="T0" fmla="*/ 28 w 54"/>
                <a:gd name="T1" fmla="*/ 29 h 29"/>
                <a:gd name="T2" fmla="*/ 54 w 54"/>
                <a:gd name="T3" fmla="*/ 14 h 29"/>
                <a:gd name="T4" fmla="*/ 27 w 54"/>
                <a:gd name="T5" fmla="*/ 1 h 29"/>
                <a:gd name="T6" fmla="*/ 0 w 54"/>
                <a:gd name="T7" fmla="*/ 16 h 29"/>
                <a:gd name="T8" fmla="*/ 28 w 54"/>
                <a:gd name="T9" fmla="*/ 29 h 29"/>
              </a:gdLst>
              <a:ahLst/>
              <a:cxnLst>
                <a:cxn ang="0">
                  <a:pos x="T0" y="T1"/>
                </a:cxn>
                <a:cxn ang="0">
                  <a:pos x="T2" y="T3"/>
                </a:cxn>
                <a:cxn ang="0">
                  <a:pos x="T4" y="T5"/>
                </a:cxn>
                <a:cxn ang="0">
                  <a:pos x="T6" y="T7"/>
                </a:cxn>
                <a:cxn ang="0">
                  <a:pos x="T8" y="T9"/>
                </a:cxn>
              </a:cxnLst>
              <a:rect l="0" t="0" r="r" b="b"/>
              <a:pathLst>
                <a:path w="54" h="29">
                  <a:moveTo>
                    <a:pt x="28" y="29"/>
                  </a:moveTo>
                  <a:cubicBezTo>
                    <a:pt x="43" y="28"/>
                    <a:pt x="54" y="14"/>
                    <a:pt x="54" y="14"/>
                  </a:cubicBezTo>
                  <a:cubicBezTo>
                    <a:pt x="54" y="14"/>
                    <a:pt x="42" y="0"/>
                    <a:pt x="27" y="1"/>
                  </a:cubicBezTo>
                  <a:cubicBezTo>
                    <a:pt x="12" y="1"/>
                    <a:pt x="0" y="16"/>
                    <a:pt x="0" y="16"/>
                  </a:cubicBezTo>
                  <a:cubicBezTo>
                    <a:pt x="0" y="16"/>
                    <a:pt x="13" y="29"/>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3" name="Freeform 110"/>
            <p:cNvSpPr>
              <a:spLocks/>
            </p:cNvSpPr>
            <p:nvPr/>
          </p:nvSpPr>
          <p:spPr bwMode="auto">
            <a:xfrm>
              <a:off x="400050" y="779463"/>
              <a:ext cx="239712" cy="171450"/>
            </a:xfrm>
            <a:custGeom>
              <a:avLst/>
              <a:gdLst>
                <a:gd name="T0" fmla="*/ 36 w 88"/>
                <a:gd name="T1" fmla="*/ 54 h 63"/>
                <a:gd name="T2" fmla="*/ 88 w 88"/>
                <a:gd name="T3" fmla="*/ 47 h 63"/>
                <a:gd name="T4" fmla="*/ 52 w 88"/>
                <a:gd name="T5" fmla="*/ 8 h 63"/>
                <a:gd name="T6" fmla="*/ 0 w 88"/>
                <a:gd name="T7" fmla="*/ 16 h 63"/>
                <a:gd name="T8" fmla="*/ 36 w 88"/>
                <a:gd name="T9" fmla="*/ 54 h 63"/>
              </a:gdLst>
              <a:ahLst/>
              <a:cxnLst>
                <a:cxn ang="0">
                  <a:pos x="T0" y="T1"/>
                </a:cxn>
                <a:cxn ang="0">
                  <a:pos x="T2" y="T3"/>
                </a:cxn>
                <a:cxn ang="0">
                  <a:pos x="T4" y="T5"/>
                </a:cxn>
                <a:cxn ang="0">
                  <a:pos x="T6" y="T7"/>
                </a:cxn>
                <a:cxn ang="0">
                  <a:pos x="T8" y="T9"/>
                </a:cxn>
              </a:cxnLst>
              <a:rect l="0" t="0" r="r" b="b"/>
              <a:pathLst>
                <a:path w="88" h="63">
                  <a:moveTo>
                    <a:pt x="36" y="54"/>
                  </a:moveTo>
                  <a:cubicBezTo>
                    <a:pt x="60" y="63"/>
                    <a:pt x="88" y="47"/>
                    <a:pt x="88" y="47"/>
                  </a:cubicBezTo>
                  <a:cubicBezTo>
                    <a:pt x="88" y="47"/>
                    <a:pt x="76" y="17"/>
                    <a:pt x="52" y="8"/>
                  </a:cubicBezTo>
                  <a:cubicBezTo>
                    <a:pt x="28" y="0"/>
                    <a:pt x="0" y="16"/>
                    <a:pt x="0" y="16"/>
                  </a:cubicBezTo>
                  <a:cubicBezTo>
                    <a:pt x="0" y="16"/>
                    <a:pt x="11" y="45"/>
                    <a:pt x="3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4" name="Freeform 111"/>
            <p:cNvSpPr>
              <a:spLocks/>
            </p:cNvSpPr>
            <p:nvPr/>
          </p:nvSpPr>
          <p:spPr bwMode="auto">
            <a:xfrm>
              <a:off x="571500" y="636588"/>
              <a:ext cx="168275" cy="241300"/>
            </a:xfrm>
            <a:custGeom>
              <a:avLst/>
              <a:gdLst>
                <a:gd name="T0" fmla="*/ 46 w 62"/>
                <a:gd name="T1" fmla="*/ 89 h 89"/>
                <a:gd name="T2" fmla="*/ 54 w 62"/>
                <a:gd name="T3" fmla="*/ 37 h 89"/>
                <a:gd name="T4" fmla="*/ 16 w 62"/>
                <a:gd name="T5" fmla="*/ 0 h 89"/>
                <a:gd name="T6" fmla="*/ 8 w 62"/>
                <a:gd name="T7" fmla="*/ 52 h 89"/>
                <a:gd name="T8" fmla="*/ 46 w 62"/>
                <a:gd name="T9" fmla="*/ 89 h 89"/>
              </a:gdLst>
              <a:ahLst/>
              <a:cxnLst>
                <a:cxn ang="0">
                  <a:pos x="T0" y="T1"/>
                </a:cxn>
                <a:cxn ang="0">
                  <a:pos x="T2" y="T3"/>
                </a:cxn>
                <a:cxn ang="0">
                  <a:pos x="T4" y="T5"/>
                </a:cxn>
                <a:cxn ang="0">
                  <a:pos x="T6" y="T7"/>
                </a:cxn>
                <a:cxn ang="0">
                  <a:pos x="T8" y="T9"/>
                </a:cxn>
              </a:cxnLst>
              <a:rect l="0" t="0" r="r" b="b"/>
              <a:pathLst>
                <a:path w="62" h="89">
                  <a:moveTo>
                    <a:pt x="46" y="89"/>
                  </a:moveTo>
                  <a:cubicBezTo>
                    <a:pt x="46" y="89"/>
                    <a:pt x="62" y="62"/>
                    <a:pt x="54" y="37"/>
                  </a:cubicBezTo>
                  <a:cubicBezTo>
                    <a:pt x="46" y="13"/>
                    <a:pt x="16" y="0"/>
                    <a:pt x="16" y="0"/>
                  </a:cubicBezTo>
                  <a:cubicBezTo>
                    <a:pt x="16" y="0"/>
                    <a:pt x="0" y="28"/>
                    <a:pt x="8" y="52"/>
                  </a:cubicBezTo>
                  <a:cubicBezTo>
                    <a:pt x="16" y="77"/>
                    <a:pt x="46" y="89"/>
                    <a:pt x="4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5" name="Freeform 112"/>
            <p:cNvSpPr>
              <a:spLocks/>
            </p:cNvSpPr>
            <p:nvPr/>
          </p:nvSpPr>
          <p:spPr bwMode="auto">
            <a:xfrm>
              <a:off x="500063" y="931863"/>
              <a:ext cx="153987" cy="139700"/>
            </a:xfrm>
            <a:custGeom>
              <a:avLst/>
              <a:gdLst>
                <a:gd name="T0" fmla="*/ 18 w 56"/>
                <a:gd name="T1" fmla="*/ 11 h 51"/>
                <a:gd name="T2" fmla="*/ 0 w 56"/>
                <a:gd name="T3" fmla="*/ 45 h 51"/>
                <a:gd name="T4" fmla="*/ 38 w 56"/>
                <a:gd name="T5" fmla="*/ 40 h 51"/>
                <a:gd name="T6" fmla="*/ 56 w 56"/>
                <a:gd name="T7" fmla="*/ 6 h 51"/>
                <a:gd name="T8" fmla="*/ 18 w 56"/>
                <a:gd name="T9" fmla="*/ 11 h 51"/>
              </a:gdLst>
              <a:ahLst/>
              <a:cxnLst>
                <a:cxn ang="0">
                  <a:pos x="T0" y="T1"/>
                </a:cxn>
                <a:cxn ang="0">
                  <a:pos x="T2" y="T3"/>
                </a:cxn>
                <a:cxn ang="0">
                  <a:pos x="T4" y="T5"/>
                </a:cxn>
                <a:cxn ang="0">
                  <a:pos x="T6" y="T7"/>
                </a:cxn>
                <a:cxn ang="0">
                  <a:pos x="T8" y="T9"/>
                </a:cxn>
              </a:cxnLst>
              <a:rect l="0" t="0" r="r" b="b"/>
              <a:pathLst>
                <a:path w="56" h="51">
                  <a:moveTo>
                    <a:pt x="18" y="11"/>
                  </a:moveTo>
                  <a:cubicBezTo>
                    <a:pt x="3" y="22"/>
                    <a:pt x="0" y="45"/>
                    <a:pt x="0" y="45"/>
                  </a:cubicBezTo>
                  <a:cubicBezTo>
                    <a:pt x="0" y="45"/>
                    <a:pt x="23" y="51"/>
                    <a:pt x="38" y="40"/>
                  </a:cubicBezTo>
                  <a:cubicBezTo>
                    <a:pt x="53" y="29"/>
                    <a:pt x="56" y="6"/>
                    <a:pt x="56" y="6"/>
                  </a:cubicBezTo>
                  <a:cubicBezTo>
                    <a:pt x="56" y="6"/>
                    <a:pt x="33" y="0"/>
                    <a:pt x="1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6" name="Freeform 113"/>
            <p:cNvSpPr>
              <a:spLocks/>
            </p:cNvSpPr>
            <p:nvPr/>
          </p:nvSpPr>
          <p:spPr bwMode="auto">
            <a:xfrm>
              <a:off x="55563" y="2386013"/>
              <a:ext cx="193675" cy="193675"/>
            </a:xfrm>
            <a:custGeom>
              <a:avLst/>
              <a:gdLst>
                <a:gd name="T0" fmla="*/ 19 w 71"/>
                <a:gd name="T1" fmla="*/ 17 h 71"/>
                <a:gd name="T2" fmla="*/ 1 w 71"/>
                <a:gd name="T3" fmla="*/ 66 h 71"/>
                <a:gd name="T4" fmla="*/ 52 w 71"/>
                <a:gd name="T5" fmla="*/ 53 h 71"/>
                <a:gd name="T6" fmla="*/ 70 w 71"/>
                <a:gd name="T7" fmla="*/ 4 h 71"/>
                <a:gd name="T8" fmla="*/ 19 w 71"/>
                <a:gd name="T9" fmla="*/ 17 h 71"/>
              </a:gdLst>
              <a:ahLst/>
              <a:cxnLst>
                <a:cxn ang="0">
                  <a:pos x="T0" y="T1"/>
                </a:cxn>
                <a:cxn ang="0">
                  <a:pos x="T2" y="T3"/>
                </a:cxn>
                <a:cxn ang="0">
                  <a:pos x="T4" y="T5"/>
                </a:cxn>
                <a:cxn ang="0">
                  <a:pos x="T6" y="T7"/>
                </a:cxn>
                <a:cxn ang="0">
                  <a:pos x="T8" y="T9"/>
                </a:cxn>
              </a:cxnLst>
              <a:rect l="0" t="0" r="r" b="b"/>
              <a:pathLst>
                <a:path w="71" h="71">
                  <a:moveTo>
                    <a:pt x="19" y="17"/>
                  </a:moveTo>
                  <a:cubicBezTo>
                    <a:pt x="0" y="34"/>
                    <a:pt x="1" y="66"/>
                    <a:pt x="1" y="66"/>
                  </a:cubicBezTo>
                  <a:cubicBezTo>
                    <a:pt x="1" y="66"/>
                    <a:pt x="32" y="71"/>
                    <a:pt x="52" y="53"/>
                  </a:cubicBezTo>
                  <a:cubicBezTo>
                    <a:pt x="71" y="36"/>
                    <a:pt x="70" y="4"/>
                    <a:pt x="70" y="4"/>
                  </a:cubicBezTo>
                  <a:cubicBezTo>
                    <a:pt x="70" y="4"/>
                    <a:pt x="38" y="0"/>
                    <a:pt x="1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7" name="Freeform 114"/>
            <p:cNvSpPr>
              <a:spLocks/>
            </p:cNvSpPr>
            <p:nvPr/>
          </p:nvSpPr>
          <p:spPr bwMode="auto">
            <a:xfrm>
              <a:off x="-1587" y="2233613"/>
              <a:ext cx="249237" cy="155575"/>
            </a:xfrm>
            <a:custGeom>
              <a:avLst/>
              <a:gdLst>
                <a:gd name="T0" fmla="*/ 50 w 91"/>
                <a:gd name="T1" fmla="*/ 5 h 57"/>
                <a:gd name="T2" fmla="*/ 0 w 91"/>
                <a:gd name="T3" fmla="*/ 20 h 57"/>
                <a:gd name="T4" fmla="*/ 41 w 91"/>
                <a:gd name="T5" fmla="*/ 52 h 57"/>
                <a:gd name="T6" fmla="*/ 91 w 91"/>
                <a:gd name="T7" fmla="*/ 37 h 57"/>
                <a:gd name="T8" fmla="*/ 50 w 91"/>
                <a:gd name="T9" fmla="*/ 5 h 57"/>
              </a:gdLst>
              <a:ahLst/>
              <a:cxnLst>
                <a:cxn ang="0">
                  <a:pos x="T0" y="T1"/>
                </a:cxn>
                <a:cxn ang="0">
                  <a:pos x="T2" y="T3"/>
                </a:cxn>
                <a:cxn ang="0">
                  <a:pos x="T4" y="T5"/>
                </a:cxn>
                <a:cxn ang="0">
                  <a:pos x="T6" y="T7"/>
                </a:cxn>
                <a:cxn ang="0">
                  <a:pos x="T8" y="T9"/>
                </a:cxn>
              </a:cxnLst>
              <a:rect l="0" t="0" r="r" b="b"/>
              <a:pathLst>
                <a:path w="91" h="57">
                  <a:moveTo>
                    <a:pt x="50" y="5"/>
                  </a:moveTo>
                  <a:cubicBezTo>
                    <a:pt x="25" y="0"/>
                    <a:pt x="0" y="20"/>
                    <a:pt x="0" y="20"/>
                  </a:cubicBezTo>
                  <a:cubicBezTo>
                    <a:pt x="0" y="20"/>
                    <a:pt x="16" y="48"/>
                    <a:pt x="41" y="52"/>
                  </a:cubicBezTo>
                  <a:cubicBezTo>
                    <a:pt x="67" y="57"/>
                    <a:pt x="91" y="37"/>
                    <a:pt x="91" y="37"/>
                  </a:cubicBezTo>
                  <a:cubicBezTo>
                    <a:pt x="91" y="37"/>
                    <a:pt x="75" y="9"/>
                    <a:pt x="5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8" name="Freeform 115"/>
            <p:cNvSpPr>
              <a:spLocks/>
            </p:cNvSpPr>
            <p:nvPr/>
          </p:nvSpPr>
          <p:spPr bwMode="auto">
            <a:xfrm>
              <a:off x="247650" y="2405063"/>
              <a:ext cx="106362" cy="182562"/>
            </a:xfrm>
            <a:custGeom>
              <a:avLst/>
              <a:gdLst>
                <a:gd name="T0" fmla="*/ 37 w 39"/>
                <a:gd name="T1" fmla="*/ 32 h 67"/>
                <a:gd name="T2" fmla="*/ 16 w 39"/>
                <a:gd name="T3" fmla="*/ 0 h 67"/>
                <a:gd name="T4" fmla="*/ 2 w 39"/>
                <a:gd name="T5" fmla="*/ 36 h 67"/>
                <a:gd name="T6" fmla="*/ 24 w 39"/>
                <a:gd name="T7" fmla="*/ 67 h 67"/>
                <a:gd name="T8" fmla="*/ 37 w 39"/>
                <a:gd name="T9" fmla="*/ 32 h 67"/>
              </a:gdLst>
              <a:ahLst/>
              <a:cxnLst>
                <a:cxn ang="0">
                  <a:pos x="T0" y="T1"/>
                </a:cxn>
                <a:cxn ang="0">
                  <a:pos x="T2" y="T3"/>
                </a:cxn>
                <a:cxn ang="0">
                  <a:pos x="T4" y="T5"/>
                </a:cxn>
                <a:cxn ang="0">
                  <a:pos x="T6" y="T7"/>
                </a:cxn>
                <a:cxn ang="0">
                  <a:pos x="T8" y="T9"/>
                </a:cxn>
              </a:cxnLst>
              <a:rect l="0" t="0" r="r" b="b"/>
              <a:pathLst>
                <a:path w="39" h="67">
                  <a:moveTo>
                    <a:pt x="37" y="32"/>
                  </a:moveTo>
                  <a:cubicBezTo>
                    <a:pt x="35" y="13"/>
                    <a:pt x="16" y="0"/>
                    <a:pt x="16" y="0"/>
                  </a:cubicBezTo>
                  <a:cubicBezTo>
                    <a:pt x="16" y="0"/>
                    <a:pt x="0" y="17"/>
                    <a:pt x="2" y="36"/>
                  </a:cubicBezTo>
                  <a:cubicBezTo>
                    <a:pt x="4" y="54"/>
                    <a:pt x="24" y="67"/>
                    <a:pt x="24" y="67"/>
                  </a:cubicBezTo>
                  <a:cubicBezTo>
                    <a:pt x="24" y="67"/>
                    <a:pt x="39" y="50"/>
                    <a:pt x="3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29" name="Freeform 116"/>
            <p:cNvSpPr>
              <a:spLocks/>
            </p:cNvSpPr>
            <p:nvPr/>
          </p:nvSpPr>
          <p:spPr bwMode="auto">
            <a:xfrm>
              <a:off x="6521450" y="2525713"/>
              <a:ext cx="187325" cy="206375"/>
            </a:xfrm>
            <a:custGeom>
              <a:avLst/>
              <a:gdLst>
                <a:gd name="T0" fmla="*/ 55 w 69"/>
                <a:gd name="T1" fmla="*/ 52 h 76"/>
                <a:gd name="T2" fmla="*/ 62 w 69"/>
                <a:gd name="T3" fmla="*/ 0 h 76"/>
                <a:gd name="T4" fmla="*/ 15 w 69"/>
                <a:gd name="T5" fmla="*/ 24 h 76"/>
                <a:gd name="T6" fmla="*/ 8 w 69"/>
                <a:gd name="T7" fmla="*/ 76 h 76"/>
                <a:gd name="T8" fmla="*/ 55 w 69"/>
                <a:gd name="T9" fmla="*/ 52 h 76"/>
              </a:gdLst>
              <a:ahLst/>
              <a:cxnLst>
                <a:cxn ang="0">
                  <a:pos x="T0" y="T1"/>
                </a:cxn>
                <a:cxn ang="0">
                  <a:pos x="T2" y="T3"/>
                </a:cxn>
                <a:cxn ang="0">
                  <a:pos x="T4" y="T5"/>
                </a:cxn>
                <a:cxn ang="0">
                  <a:pos x="T6" y="T7"/>
                </a:cxn>
                <a:cxn ang="0">
                  <a:pos x="T8" y="T9"/>
                </a:cxn>
              </a:cxnLst>
              <a:rect l="0" t="0" r="r" b="b"/>
              <a:pathLst>
                <a:path w="69" h="76">
                  <a:moveTo>
                    <a:pt x="55" y="52"/>
                  </a:moveTo>
                  <a:cubicBezTo>
                    <a:pt x="69" y="31"/>
                    <a:pt x="62" y="0"/>
                    <a:pt x="62" y="0"/>
                  </a:cubicBezTo>
                  <a:cubicBezTo>
                    <a:pt x="62" y="0"/>
                    <a:pt x="30" y="3"/>
                    <a:pt x="15" y="24"/>
                  </a:cubicBezTo>
                  <a:cubicBezTo>
                    <a:pt x="0" y="45"/>
                    <a:pt x="8" y="76"/>
                    <a:pt x="8" y="76"/>
                  </a:cubicBezTo>
                  <a:cubicBezTo>
                    <a:pt x="8" y="76"/>
                    <a:pt x="40" y="73"/>
                    <a:pt x="5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0" name="Freeform 117"/>
            <p:cNvSpPr>
              <a:spLocks/>
            </p:cNvSpPr>
            <p:nvPr/>
          </p:nvSpPr>
          <p:spPr bwMode="auto">
            <a:xfrm>
              <a:off x="6556375" y="2717800"/>
              <a:ext cx="254000" cy="139700"/>
            </a:xfrm>
            <a:custGeom>
              <a:avLst/>
              <a:gdLst>
                <a:gd name="T0" fmla="*/ 45 w 93"/>
                <a:gd name="T1" fmla="*/ 2 h 51"/>
                <a:gd name="T2" fmla="*/ 0 w 93"/>
                <a:gd name="T3" fmla="*/ 28 h 51"/>
                <a:gd name="T4" fmla="*/ 48 w 93"/>
                <a:gd name="T5" fmla="*/ 50 h 51"/>
                <a:gd name="T6" fmla="*/ 93 w 93"/>
                <a:gd name="T7" fmla="*/ 23 h 51"/>
                <a:gd name="T8" fmla="*/ 45 w 93"/>
                <a:gd name="T9" fmla="*/ 2 h 51"/>
              </a:gdLst>
              <a:ahLst/>
              <a:cxnLst>
                <a:cxn ang="0">
                  <a:pos x="T0" y="T1"/>
                </a:cxn>
                <a:cxn ang="0">
                  <a:pos x="T2" y="T3"/>
                </a:cxn>
                <a:cxn ang="0">
                  <a:pos x="T4" y="T5"/>
                </a:cxn>
                <a:cxn ang="0">
                  <a:pos x="T6" y="T7"/>
                </a:cxn>
                <a:cxn ang="0">
                  <a:pos x="T8" y="T9"/>
                </a:cxn>
              </a:cxnLst>
              <a:rect l="0" t="0" r="r" b="b"/>
              <a:pathLst>
                <a:path w="93" h="51">
                  <a:moveTo>
                    <a:pt x="45" y="2"/>
                  </a:moveTo>
                  <a:cubicBezTo>
                    <a:pt x="20" y="3"/>
                    <a:pt x="0" y="28"/>
                    <a:pt x="0" y="28"/>
                  </a:cubicBezTo>
                  <a:cubicBezTo>
                    <a:pt x="0" y="28"/>
                    <a:pt x="22" y="51"/>
                    <a:pt x="48" y="50"/>
                  </a:cubicBezTo>
                  <a:cubicBezTo>
                    <a:pt x="74" y="49"/>
                    <a:pt x="93" y="23"/>
                    <a:pt x="93" y="23"/>
                  </a:cubicBezTo>
                  <a:cubicBezTo>
                    <a:pt x="93" y="23"/>
                    <a:pt x="71" y="0"/>
                    <a:pt x="4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1" name="Freeform 118"/>
            <p:cNvSpPr>
              <a:spLocks/>
            </p:cNvSpPr>
            <p:nvPr/>
          </p:nvSpPr>
          <p:spPr bwMode="auto">
            <a:xfrm>
              <a:off x="6407150" y="2560638"/>
              <a:ext cx="125412" cy="174625"/>
            </a:xfrm>
            <a:custGeom>
              <a:avLst/>
              <a:gdLst>
                <a:gd name="T0" fmla="*/ 34 w 46"/>
                <a:gd name="T1" fmla="*/ 64 h 64"/>
                <a:gd name="T2" fmla="*/ 39 w 46"/>
                <a:gd name="T3" fmla="*/ 26 h 64"/>
                <a:gd name="T4" fmla="*/ 11 w 46"/>
                <a:gd name="T5" fmla="*/ 0 h 64"/>
                <a:gd name="T6" fmla="*/ 6 w 46"/>
                <a:gd name="T7" fmla="*/ 38 h 64"/>
                <a:gd name="T8" fmla="*/ 34 w 46"/>
                <a:gd name="T9" fmla="*/ 64 h 64"/>
              </a:gdLst>
              <a:ahLst/>
              <a:cxnLst>
                <a:cxn ang="0">
                  <a:pos x="T0" y="T1"/>
                </a:cxn>
                <a:cxn ang="0">
                  <a:pos x="T2" y="T3"/>
                </a:cxn>
                <a:cxn ang="0">
                  <a:pos x="T4" y="T5"/>
                </a:cxn>
                <a:cxn ang="0">
                  <a:pos x="T6" y="T7"/>
                </a:cxn>
                <a:cxn ang="0">
                  <a:pos x="T8" y="T9"/>
                </a:cxn>
              </a:cxnLst>
              <a:rect l="0" t="0" r="r" b="b"/>
              <a:pathLst>
                <a:path w="46" h="64">
                  <a:moveTo>
                    <a:pt x="34" y="64"/>
                  </a:moveTo>
                  <a:cubicBezTo>
                    <a:pt x="34" y="64"/>
                    <a:pt x="46" y="44"/>
                    <a:pt x="39" y="26"/>
                  </a:cubicBezTo>
                  <a:cubicBezTo>
                    <a:pt x="33" y="9"/>
                    <a:pt x="11" y="0"/>
                    <a:pt x="11" y="0"/>
                  </a:cubicBezTo>
                  <a:cubicBezTo>
                    <a:pt x="11" y="0"/>
                    <a:pt x="0" y="21"/>
                    <a:pt x="6" y="38"/>
                  </a:cubicBezTo>
                  <a:cubicBezTo>
                    <a:pt x="13" y="56"/>
                    <a:pt x="34" y="64"/>
                    <a:pt x="3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2" name="Freeform 119"/>
            <p:cNvSpPr>
              <a:spLocks/>
            </p:cNvSpPr>
            <p:nvPr/>
          </p:nvSpPr>
          <p:spPr bwMode="auto">
            <a:xfrm>
              <a:off x="5780088" y="617538"/>
              <a:ext cx="168275" cy="238125"/>
            </a:xfrm>
            <a:custGeom>
              <a:avLst/>
              <a:gdLst>
                <a:gd name="T0" fmla="*/ 54 w 62"/>
                <a:gd name="T1" fmla="*/ 52 h 88"/>
                <a:gd name="T2" fmla="*/ 45 w 62"/>
                <a:gd name="T3" fmla="*/ 0 h 88"/>
                <a:gd name="T4" fmla="*/ 8 w 62"/>
                <a:gd name="T5" fmla="*/ 37 h 88"/>
                <a:gd name="T6" fmla="*/ 17 w 62"/>
                <a:gd name="T7" fmla="*/ 88 h 88"/>
                <a:gd name="T8" fmla="*/ 54 w 62"/>
                <a:gd name="T9" fmla="*/ 52 h 88"/>
              </a:gdLst>
              <a:ahLst/>
              <a:cxnLst>
                <a:cxn ang="0">
                  <a:pos x="T0" y="T1"/>
                </a:cxn>
                <a:cxn ang="0">
                  <a:pos x="T2" y="T3"/>
                </a:cxn>
                <a:cxn ang="0">
                  <a:pos x="T4" y="T5"/>
                </a:cxn>
                <a:cxn ang="0">
                  <a:pos x="T6" y="T7"/>
                </a:cxn>
                <a:cxn ang="0">
                  <a:pos x="T8" y="T9"/>
                </a:cxn>
              </a:cxnLst>
              <a:rect l="0" t="0" r="r" b="b"/>
              <a:pathLst>
                <a:path w="62" h="88">
                  <a:moveTo>
                    <a:pt x="54" y="52"/>
                  </a:moveTo>
                  <a:cubicBezTo>
                    <a:pt x="62" y="27"/>
                    <a:pt x="45" y="0"/>
                    <a:pt x="45" y="0"/>
                  </a:cubicBezTo>
                  <a:cubicBezTo>
                    <a:pt x="45" y="0"/>
                    <a:pt x="16" y="12"/>
                    <a:pt x="8" y="37"/>
                  </a:cubicBezTo>
                  <a:cubicBezTo>
                    <a:pt x="0" y="61"/>
                    <a:pt x="17" y="88"/>
                    <a:pt x="17" y="88"/>
                  </a:cubicBezTo>
                  <a:cubicBezTo>
                    <a:pt x="17" y="88"/>
                    <a:pt x="46" y="76"/>
                    <a:pt x="5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3" name="Freeform 120"/>
            <p:cNvSpPr>
              <a:spLocks/>
            </p:cNvSpPr>
            <p:nvPr/>
          </p:nvSpPr>
          <p:spPr bwMode="auto">
            <a:xfrm>
              <a:off x="5856288" y="782638"/>
              <a:ext cx="239712" cy="171450"/>
            </a:xfrm>
            <a:custGeom>
              <a:avLst/>
              <a:gdLst>
                <a:gd name="T0" fmla="*/ 0 w 88"/>
                <a:gd name="T1" fmla="*/ 48 h 63"/>
                <a:gd name="T2" fmla="*/ 52 w 88"/>
                <a:gd name="T3" fmla="*/ 55 h 63"/>
                <a:gd name="T4" fmla="*/ 88 w 88"/>
                <a:gd name="T5" fmla="*/ 16 h 63"/>
                <a:gd name="T6" fmla="*/ 36 w 88"/>
                <a:gd name="T7" fmla="*/ 9 h 63"/>
                <a:gd name="T8" fmla="*/ 0 w 88"/>
                <a:gd name="T9" fmla="*/ 48 h 63"/>
              </a:gdLst>
              <a:ahLst/>
              <a:cxnLst>
                <a:cxn ang="0">
                  <a:pos x="T0" y="T1"/>
                </a:cxn>
                <a:cxn ang="0">
                  <a:pos x="T2" y="T3"/>
                </a:cxn>
                <a:cxn ang="0">
                  <a:pos x="T4" y="T5"/>
                </a:cxn>
                <a:cxn ang="0">
                  <a:pos x="T6" y="T7"/>
                </a:cxn>
                <a:cxn ang="0">
                  <a:pos x="T8" y="T9"/>
                </a:cxn>
              </a:cxnLst>
              <a:rect l="0" t="0" r="r" b="b"/>
              <a:pathLst>
                <a:path w="88" h="63">
                  <a:moveTo>
                    <a:pt x="0" y="48"/>
                  </a:moveTo>
                  <a:cubicBezTo>
                    <a:pt x="0" y="48"/>
                    <a:pt x="28" y="63"/>
                    <a:pt x="52" y="55"/>
                  </a:cubicBezTo>
                  <a:cubicBezTo>
                    <a:pt x="76" y="46"/>
                    <a:pt x="88" y="16"/>
                    <a:pt x="88" y="16"/>
                  </a:cubicBezTo>
                  <a:cubicBezTo>
                    <a:pt x="88" y="16"/>
                    <a:pt x="60" y="0"/>
                    <a:pt x="36" y="9"/>
                  </a:cubicBezTo>
                  <a:cubicBezTo>
                    <a:pt x="11" y="18"/>
                    <a:pt x="0" y="48"/>
                    <a:pt x="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4" name="Freeform 121"/>
            <p:cNvSpPr>
              <a:spLocks/>
            </p:cNvSpPr>
            <p:nvPr/>
          </p:nvSpPr>
          <p:spPr bwMode="auto">
            <a:xfrm>
              <a:off x="5659438" y="725488"/>
              <a:ext cx="139700" cy="147637"/>
            </a:xfrm>
            <a:custGeom>
              <a:avLst/>
              <a:gdLst>
                <a:gd name="T0" fmla="*/ 46 w 51"/>
                <a:gd name="T1" fmla="*/ 54 h 54"/>
                <a:gd name="T2" fmla="*/ 39 w 51"/>
                <a:gd name="T3" fmla="*/ 16 h 54"/>
                <a:gd name="T4" fmla="*/ 5 w 51"/>
                <a:gd name="T5" fmla="*/ 0 h 54"/>
                <a:gd name="T6" fmla="*/ 11 w 51"/>
                <a:gd name="T7" fmla="*/ 37 h 54"/>
                <a:gd name="T8" fmla="*/ 46 w 51"/>
                <a:gd name="T9" fmla="*/ 54 h 54"/>
              </a:gdLst>
              <a:ahLst/>
              <a:cxnLst>
                <a:cxn ang="0">
                  <a:pos x="T0" y="T1"/>
                </a:cxn>
                <a:cxn ang="0">
                  <a:pos x="T2" y="T3"/>
                </a:cxn>
                <a:cxn ang="0">
                  <a:pos x="T4" y="T5"/>
                </a:cxn>
                <a:cxn ang="0">
                  <a:pos x="T6" y="T7"/>
                </a:cxn>
                <a:cxn ang="0">
                  <a:pos x="T8" y="T9"/>
                </a:cxn>
              </a:cxnLst>
              <a:rect l="0" t="0" r="r" b="b"/>
              <a:pathLst>
                <a:path w="51" h="54">
                  <a:moveTo>
                    <a:pt x="46" y="54"/>
                  </a:moveTo>
                  <a:cubicBezTo>
                    <a:pt x="46" y="54"/>
                    <a:pt x="51" y="31"/>
                    <a:pt x="39" y="16"/>
                  </a:cubicBezTo>
                  <a:cubicBezTo>
                    <a:pt x="28" y="1"/>
                    <a:pt x="5" y="0"/>
                    <a:pt x="5" y="0"/>
                  </a:cubicBezTo>
                  <a:cubicBezTo>
                    <a:pt x="5" y="0"/>
                    <a:pt x="0" y="23"/>
                    <a:pt x="11" y="37"/>
                  </a:cubicBezTo>
                  <a:cubicBezTo>
                    <a:pt x="23" y="52"/>
                    <a:pt x="46" y="54"/>
                    <a:pt x="4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5" name="Freeform 122"/>
            <p:cNvSpPr>
              <a:spLocks/>
            </p:cNvSpPr>
            <p:nvPr/>
          </p:nvSpPr>
          <p:spPr bwMode="auto">
            <a:xfrm>
              <a:off x="3687763" y="1409700"/>
              <a:ext cx="190500" cy="134937"/>
            </a:xfrm>
            <a:custGeom>
              <a:avLst/>
              <a:gdLst>
                <a:gd name="T0" fmla="*/ 0 w 70"/>
                <a:gd name="T1" fmla="*/ 38 h 50"/>
                <a:gd name="T2" fmla="*/ 42 w 70"/>
                <a:gd name="T3" fmla="*/ 43 h 50"/>
                <a:gd name="T4" fmla="*/ 70 w 70"/>
                <a:gd name="T5" fmla="*/ 13 h 50"/>
                <a:gd name="T6" fmla="*/ 29 w 70"/>
                <a:gd name="T7" fmla="*/ 7 h 50"/>
                <a:gd name="T8" fmla="*/ 0 w 70"/>
                <a:gd name="T9" fmla="*/ 38 h 50"/>
              </a:gdLst>
              <a:ahLst/>
              <a:cxnLst>
                <a:cxn ang="0">
                  <a:pos x="T0" y="T1"/>
                </a:cxn>
                <a:cxn ang="0">
                  <a:pos x="T2" y="T3"/>
                </a:cxn>
                <a:cxn ang="0">
                  <a:pos x="T4" y="T5"/>
                </a:cxn>
                <a:cxn ang="0">
                  <a:pos x="T6" y="T7"/>
                </a:cxn>
                <a:cxn ang="0">
                  <a:pos x="T8" y="T9"/>
                </a:cxn>
              </a:cxnLst>
              <a:rect l="0" t="0" r="r" b="b"/>
              <a:pathLst>
                <a:path w="70" h="50">
                  <a:moveTo>
                    <a:pt x="0" y="38"/>
                  </a:moveTo>
                  <a:cubicBezTo>
                    <a:pt x="0" y="38"/>
                    <a:pt x="23" y="50"/>
                    <a:pt x="42" y="43"/>
                  </a:cubicBezTo>
                  <a:cubicBezTo>
                    <a:pt x="61" y="36"/>
                    <a:pt x="70" y="13"/>
                    <a:pt x="70" y="13"/>
                  </a:cubicBezTo>
                  <a:cubicBezTo>
                    <a:pt x="70" y="13"/>
                    <a:pt x="48" y="0"/>
                    <a:pt x="29" y="7"/>
                  </a:cubicBezTo>
                  <a:cubicBezTo>
                    <a:pt x="9" y="14"/>
                    <a:pt x="0" y="38"/>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6" name="Freeform 123"/>
            <p:cNvSpPr>
              <a:spLocks/>
            </p:cNvSpPr>
            <p:nvPr/>
          </p:nvSpPr>
          <p:spPr bwMode="auto">
            <a:xfrm>
              <a:off x="3532188" y="1362075"/>
              <a:ext cx="109537" cy="117475"/>
            </a:xfrm>
            <a:custGeom>
              <a:avLst/>
              <a:gdLst>
                <a:gd name="T0" fmla="*/ 9 w 40"/>
                <a:gd name="T1" fmla="*/ 30 h 43"/>
                <a:gd name="T2" fmla="*/ 36 w 40"/>
                <a:gd name="T3" fmla="*/ 43 h 43"/>
                <a:gd name="T4" fmla="*/ 31 w 40"/>
                <a:gd name="T5" fmla="*/ 13 h 43"/>
                <a:gd name="T6" fmla="*/ 4 w 40"/>
                <a:gd name="T7" fmla="*/ 0 h 43"/>
                <a:gd name="T8" fmla="*/ 9 w 40"/>
                <a:gd name="T9" fmla="*/ 30 h 43"/>
              </a:gdLst>
              <a:ahLst/>
              <a:cxnLst>
                <a:cxn ang="0">
                  <a:pos x="T0" y="T1"/>
                </a:cxn>
                <a:cxn ang="0">
                  <a:pos x="T2" y="T3"/>
                </a:cxn>
                <a:cxn ang="0">
                  <a:pos x="T4" y="T5"/>
                </a:cxn>
                <a:cxn ang="0">
                  <a:pos x="T6" y="T7"/>
                </a:cxn>
                <a:cxn ang="0">
                  <a:pos x="T8" y="T9"/>
                </a:cxn>
              </a:cxnLst>
              <a:rect l="0" t="0" r="r" b="b"/>
              <a:pathLst>
                <a:path w="40" h="43">
                  <a:moveTo>
                    <a:pt x="9" y="30"/>
                  </a:moveTo>
                  <a:cubicBezTo>
                    <a:pt x="18" y="42"/>
                    <a:pt x="36" y="43"/>
                    <a:pt x="36" y="43"/>
                  </a:cubicBezTo>
                  <a:cubicBezTo>
                    <a:pt x="36" y="43"/>
                    <a:pt x="40" y="25"/>
                    <a:pt x="31" y="13"/>
                  </a:cubicBezTo>
                  <a:cubicBezTo>
                    <a:pt x="22" y="1"/>
                    <a:pt x="4" y="0"/>
                    <a:pt x="4" y="0"/>
                  </a:cubicBezTo>
                  <a:cubicBezTo>
                    <a:pt x="4" y="0"/>
                    <a:pt x="0" y="18"/>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7" name="Freeform 124"/>
            <p:cNvSpPr>
              <a:spLocks/>
            </p:cNvSpPr>
            <p:nvPr/>
          </p:nvSpPr>
          <p:spPr bwMode="auto">
            <a:xfrm>
              <a:off x="2797175" y="149225"/>
              <a:ext cx="138112" cy="138112"/>
            </a:xfrm>
            <a:custGeom>
              <a:avLst/>
              <a:gdLst>
                <a:gd name="T0" fmla="*/ 50 w 51"/>
                <a:gd name="T1" fmla="*/ 48 h 51"/>
                <a:gd name="T2" fmla="*/ 37 w 51"/>
                <a:gd name="T3" fmla="*/ 12 h 51"/>
                <a:gd name="T4" fmla="*/ 0 w 51"/>
                <a:gd name="T5" fmla="*/ 2 h 51"/>
                <a:gd name="T6" fmla="*/ 14 w 51"/>
                <a:gd name="T7" fmla="*/ 38 h 51"/>
                <a:gd name="T8" fmla="*/ 50 w 51"/>
                <a:gd name="T9" fmla="*/ 48 h 51"/>
              </a:gdLst>
              <a:ahLst/>
              <a:cxnLst>
                <a:cxn ang="0">
                  <a:pos x="T0" y="T1"/>
                </a:cxn>
                <a:cxn ang="0">
                  <a:pos x="T2" y="T3"/>
                </a:cxn>
                <a:cxn ang="0">
                  <a:pos x="T4" y="T5"/>
                </a:cxn>
                <a:cxn ang="0">
                  <a:pos x="T6" y="T7"/>
                </a:cxn>
                <a:cxn ang="0">
                  <a:pos x="T8" y="T9"/>
                </a:cxn>
              </a:cxnLst>
              <a:rect l="0" t="0" r="r" b="b"/>
              <a:pathLst>
                <a:path w="51" h="51">
                  <a:moveTo>
                    <a:pt x="50" y="48"/>
                  </a:moveTo>
                  <a:cubicBezTo>
                    <a:pt x="50" y="48"/>
                    <a:pt x="51" y="25"/>
                    <a:pt x="37" y="12"/>
                  </a:cubicBezTo>
                  <a:cubicBezTo>
                    <a:pt x="23" y="0"/>
                    <a:pt x="0" y="2"/>
                    <a:pt x="0" y="2"/>
                  </a:cubicBezTo>
                  <a:cubicBezTo>
                    <a:pt x="0" y="2"/>
                    <a:pt x="0" y="26"/>
                    <a:pt x="14" y="38"/>
                  </a:cubicBezTo>
                  <a:cubicBezTo>
                    <a:pt x="27" y="51"/>
                    <a:pt x="50" y="48"/>
                    <a:pt x="5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8" name="Freeform 125"/>
            <p:cNvSpPr>
              <a:spLocks/>
            </p:cNvSpPr>
            <p:nvPr/>
          </p:nvSpPr>
          <p:spPr bwMode="auto">
            <a:xfrm>
              <a:off x="2497138" y="165100"/>
              <a:ext cx="146050" cy="250825"/>
            </a:xfrm>
            <a:custGeom>
              <a:avLst/>
              <a:gdLst>
                <a:gd name="T0" fmla="*/ 51 w 54"/>
                <a:gd name="T1" fmla="*/ 49 h 92"/>
                <a:gd name="T2" fmla="*/ 33 w 54"/>
                <a:gd name="T3" fmla="*/ 0 h 92"/>
                <a:gd name="T4" fmla="*/ 3 w 54"/>
                <a:gd name="T5" fmla="*/ 43 h 92"/>
                <a:gd name="T6" fmla="*/ 21 w 54"/>
                <a:gd name="T7" fmla="*/ 92 h 92"/>
                <a:gd name="T8" fmla="*/ 51 w 54"/>
                <a:gd name="T9" fmla="*/ 49 h 92"/>
              </a:gdLst>
              <a:ahLst/>
              <a:cxnLst>
                <a:cxn ang="0">
                  <a:pos x="T0" y="T1"/>
                </a:cxn>
                <a:cxn ang="0">
                  <a:pos x="T2" y="T3"/>
                </a:cxn>
                <a:cxn ang="0">
                  <a:pos x="T4" y="T5"/>
                </a:cxn>
                <a:cxn ang="0">
                  <a:pos x="T6" y="T7"/>
                </a:cxn>
                <a:cxn ang="0">
                  <a:pos x="T8" y="T9"/>
                </a:cxn>
              </a:cxnLst>
              <a:rect l="0" t="0" r="r" b="b"/>
              <a:pathLst>
                <a:path w="54" h="92">
                  <a:moveTo>
                    <a:pt x="51" y="49"/>
                  </a:moveTo>
                  <a:cubicBezTo>
                    <a:pt x="54" y="24"/>
                    <a:pt x="33" y="0"/>
                    <a:pt x="33" y="0"/>
                  </a:cubicBezTo>
                  <a:cubicBezTo>
                    <a:pt x="33" y="0"/>
                    <a:pt x="6" y="17"/>
                    <a:pt x="3" y="43"/>
                  </a:cubicBezTo>
                  <a:cubicBezTo>
                    <a:pt x="0" y="68"/>
                    <a:pt x="21" y="92"/>
                    <a:pt x="21" y="92"/>
                  </a:cubicBezTo>
                  <a:cubicBezTo>
                    <a:pt x="21" y="92"/>
                    <a:pt x="48" y="75"/>
                    <a:pt x="51"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39" name="Freeform 126"/>
            <p:cNvSpPr>
              <a:spLocks/>
            </p:cNvSpPr>
            <p:nvPr/>
          </p:nvSpPr>
          <p:spPr bwMode="auto">
            <a:xfrm>
              <a:off x="2379663" y="306388"/>
              <a:ext cx="138112" cy="139700"/>
            </a:xfrm>
            <a:custGeom>
              <a:avLst/>
              <a:gdLst>
                <a:gd name="T0" fmla="*/ 51 w 51"/>
                <a:gd name="T1" fmla="*/ 48 h 51"/>
                <a:gd name="T2" fmla="*/ 38 w 51"/>
                <a:gd name="T3" fmla="*/ 12 h 51"/>
                <a:gd name="T4" fmla="*/ 1 w 51"/>
                <a:gd name="T5" fmla="*/ 3 h 51"/>
                <a:gd name="T6" fmla="*/ 14 w 51"/>
                <a:gd name="T7" fmla="*/ 38 h 51"/>
                <a:gd name="T8" fmla="*/ 51 w 51"/>
                <a:gd name="T9" fmla="*/ 48 h 51"/>
              </a:gdLst>
              <a:ahLst/>
              <a:cxnLst>
                <a:cxn ang="0">
                  <a:pos x="T0" y="T1"/>
                </a:cxn>
                <a:cxn ang="0">
                  <a:pos x="T2" y="T3"/>
                </a:cxn>
                <a:cxn ang="0">
                  <a:pos x="T4" y="T5"/>
                </a:cxn>
                <a:cxn ang="0">
                  <a:pos x="T6" y="T7"/>
                </a:cxn>
                <a:cxn ang="0">
                  <a:pos x="T8" y="T9"/>
                </a:cxn>
              </a:cxnLst>
              <a:rect l="0" t="0" r="r" b="b"/>
              <a:pathLst>
                <a:path w="51" h="51">
                  <a:moveTo>
                    <a:pt x="51" y="48"/>
                  </a:moveTo>
                  <a:cubicBezTo>
                    <a:pt x="51" y="48"/>
                    <a:pt x="51" y="25"/>
                    <a:pt x="38" y="12"/>
                  </a:cubicBezTo>
                  <a:cubicBezTo>
                    <a:pt x="24" y="0"/>
                    <a:pt x="1" y="3"/>
                    <a:pt x="1" y="3"/>
                  </a:cubicBezTo>
                  <a:cubicBezTo>
                    <a:pt x="1" y="3"/>
                    <a:pt x="0" y="26"/>
                    <a:pt x="14" y="38"/>
                  </a:cubicBezTo>
                  <a:cubicBezTo>
                    <a:pt x="28" y="51"/>
                    <a:pt x="51" y="48"/>
                    <a:pt x="51"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0" name="Freeform 127"/>
            <p:cNvSpPr>
              <a:spLocks/>
            </p:cNvSpPr>
            <p:nvPr/>
          </p:nvSpPr>
          <p:spPr bwMode="auto">
            <a:xfrm>
              <a:off x="5457825" y="1920875"/>
              <a:ext cx="225425" cy="182562"/>
            </a:xfrm>
            <a:custGeom>
              <a:avLst/>
              <a:gdLst>
                <a:gd name="T0" fmla="*/ 30 w 83"/>
                <a:gd name="T1" fmla="*/ 55 h 67"/>
                <a:gd name="T2" fmla="*/ 83 w 83"/>
                <a:gd name="T3" fmla="*/ 55 h 67"/>
                <a:gd name="T4" fmla="*/ 52 w 83"/>
                <a:gd name="T5" fmla="*/ 12 h 67"/>
                <a:gd name="T6" fmla="*/ 0 w 83"/>
                <a:gd name="T7" fmla="*/ 12 h 67"/>
                <a:gd name="T8" fmla="*/ 30 w 83"/>
                <a:gd name="T9" fmla="*/ 55 h 67"/>
              </a:gdLst>
              <a:ahLst/>
              <a:cxnLst>
                <a:cxn ang="0">
                  <a:pos x="T0" y="T1"/>
                </a:cxn>
                <a:cxn ang="0">
                  <a:pos x="T2" y="T3"/>
                </a:cxn>
                <a:cxn ang="0">
                  <a:pos x="T4" y="T5"/>
                </a:cxn>
                <a:cxn ang="0">
                  <a:pos x="T6" y="T7"/>
                </a:cxn>
                <a:cxn ang="0">
                  <a:pos x="T8" y="T9"/>
                </a:cxn>
              </a:cxnLst>
              <a:rect l="0" t="0" r="r" b="b"/>
              <a:pathLst>
                <a:path w="83" h="67">
                  <a:moveTo>
                    <a:pt x="30" y="55"/>
                  </a:moveTo>
                  <a:cubicBezTo>
                    <a:pt x="53" y="67"/>
                    <a:pt x="83" y="55"/>
                    <a:pt x="83" y="55"/>
                  </a:cubicBezTo>
                  <a:cubicBezTo>
                    <a:pt x="83" y="55"/>
                    <a:pt x="75" y="24"/>
                    <a:pt x="52" y="12"/>
                  </a:cubicBezTo>
                  <a:cubicBezTo>
                    <a:pt x="30" y="0"/>
                    <a:pt x="0" y="12"/>
                    <a:pt x="0" y="12"/>
                  </a:cubicBezTo>
                  <a:cubicBezTo>
                    <a:pt x="0" y="12"/>
                    <a:pt x="7" y="43"/>
                    <a:pt x="3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1" name="Freeform 128"/>
            <p:cNvSpPr>
              <a:spLocks/>
            </p:cNvSpPr>
            <p:nvPr/>
          </p:nvSpPr>
          <p:spPr bwMode="auto">
            <a:xfrm>
              <a:off x="5449888" y="1803400"/>
              <a:ext cx="163512" cy="130175"/>
            </a:xfrm>
            <a:custGeom>
              <a:avLst/>
              <a:gdLst>
                <a:gd name="T0" fmla="*/ 38 w 60"/>
                <a:gd name="T1" fmla="*/ 40 h 48"/>
                <a:gd name="T2" fmla="*/ 60 w 60"/>
                <a:gd name="T3" fmla="*/ 8 h 48"/>
                <a:gd name="T4" fmla="*/ 22 w 60"/>
                <a:gd name="T5" fmla="*/ 9 h 48"/>
                <a:gd name="T6" fmla="*/ 0 w 60"/>
                <a:gd name="T7" fmla="*/ 40 h 48"/>
                <a:gd name="T8" fmla="*/ 38 w 60"/>
                <a:gd name="T9" fmla="*/ 40 h 48"/>
              </a:gdLst>
              <a:ahLst/>
              <a:cxnLst>
                <a:cxn ang="0">
                  <a:pos x="T0" y="T1"/>
                </a:cxn>
                <a:cxn ang="0">
                  <a:pos x="T2" y="T3"/>
                </a:cxn>
                <a:cxn ang="0">
                  <a:pos x="T4" y="T5"/>
                </a:cxn>
                <a:cxn ang="0">
                  <a:pos x="T6" y="T7"/>
                </a:cxn>
                <a:cxn ang="0">
                  <a:pos x="T8" y="T9"/>
                </a:cxn>
              </a:cxnLst>
              <a:rect l="0" t="0" r="r" b="b"/>
              <a:pathLst>
                <a:path w="60" h="48">
                  <a:moveTo>
                    <a:pt x="38" y="40"/>
                  </a:moveTo>
                  <a:cubicBezTo>
                    <a:pt x="55" y="31"/>
                    <a:pt x="60" y="8"/>
                    <a:pt x="60" y="8"/>
                  </a:cubicBezTo>
                  <a:cubicBezTo>
                    <a:pt x="60" y="8"/>
                    <a:pt x="39" y="0"/>
                    <a:pt x="22" y="9"/>
                  </a:cubicBezTo>
                  <a:cubicBezTo>
                    <a:pt x="5" y="17"/>
                    <a:pt x="0" y="40"/>
                    <a:pt x="0" y="40"/>
                  </a:cubicBezTo>
                  <a:cubicBezTo>
                    <a:pt x="0" y="40"/>
                    <a:pt x="22" y="48"/>
                    <a:pt x="3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2" name="Freeform 129"/>
            <p:cNvSpPr>
              <a:spLocks/>
            </p:cNvSpPr>
            <p:nvPr/>
          </p:nvSpPr>
          <p:spPr bwMode="auto">
            <a:xfrm>
              <a:off x="6032500" y="2173288"/>
              <a:ext cx="239712" cy="171450"/>
            </a:xfrm>
            <a:custGeom>
              <a:avLst/>
              <a:gdLst>
                <a:gd name="T0" fmla="*/ 0 w 88"/>
                <a:gd name="T1" fmla="*/ 47 h 63"/>
                <a:gd name="T2" fmla="*/ 52 w 88"/>
                <a:gd name="T3" fmla="*/ 54 h 63"/>
                <a:gd name="T4" fmla="*/ 88 w 88"/>
                <a:gd name="T5" fmla="*/ 16 h 63"/>
                <a:gd name="T6" fmla="*/ 36 w 88"/>
                <a:gd name="T7" fmla="*/ 8 h 63"/>
                <a:gd name="T8" fmla="*/ 0 w 88"/>
                <a:gd name="T9" fmla="*/ 47 h 63"/>
              </a:gdLst>
              <a:ahLst/>
              <a:cxnLst>
                <a:cxn ang="0">
                  <a:pos x="T0" y="T1"/>
                </a:cxn>
                <a:cxn ang="0">
                  <a:pos x="T2" y="T3"/>
                </a:cxn>
                <a:cxn ang="0">
                  <a:pos x="T4" y="T5"/>
                </a:cxn>
                <a:cxn ang="0">
                  <a:pos x="T6" y="T7"/>
                </a:cxn>
                <a:cxn ang="0">
                  <a:pos x="T8" y="T9"/>
                </a:cxn>
              </a:cxnLst>
              <a:rect l="0" t="0" r="r" b="b"/>
              <a:pathLst>
                <a:path w="88" h="63">
                  <a:moveTo>
                    <a:pt x="0" y="47"/>
                  </a:moveTo>
                  <a:cubicBezTo>
                    <a:pt x="0" y="47"/>
                    <a:pt x="28" y="63"/>
                    <a:pt x="52" y="54"/>
                  </a:cubicBezTo>
                  <a:cubicBezTo>
                    <a:pt x="76" y="45"/>
                    <a:pt x="88" y="16"/>
                    <a:pt x="88" y="16"/>
                  </a:cubicBezTo>
                  <a:cubicBezTo>
                    <a:pt x="88" y="16"/>
                    <a:pt x="60" y="0"/>
                    <a:pt x="36" y="8"/>
                  </a:cubicBezTo>
                  <a:cubicBezTo>
                    <a:pt x="12" y="17"/>
                    <a:pt x="0" y="47"/>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3" name="Freeform 130"/>
            <p:cNvSpPr>
              <a:spLocks/>
            </p:cNvSpPr>
            <p:nvPr/>
          </p:nvSpPr>
          <p:spPr bwMode="auto">
            <a:xfrm>
              <a:off x="5962650" y="2100263"/>
              <a:ext cx="119062" cy="177800"/>
            </a:xfrm>
            <a:custGeom>
              <a:avLst/>
              <a:gdLst>
                <a:gd name="T0" fmla="*/ 39 w 44"/>
                <a:gd name="T1" fmla="*/ 37 h 65"/>
                <a:gd name="T2" fmla="*/ 31 w 44"/>
                <a:gd name="T3" fmla="*/ 0 h 65"/>
                <a:gd name="T4" fmla="*/ 5 w 44"/>
                <a:gd name="T5" fmla="*/ 28 h 65"/>
                <a:gd name="T6" fmla="*/ 13 w 44"/>
                <a:gd name="T7" fmla="*/ 65 h 65"/>
                <a:gd name="T8" fmla="*/ 39 w 44"/>
                <a:gd name="T9" fmla="*/ 37 h 65"/>
              </a:gdLst>
              <a:ahLst/>
              <a:cxnLst>
                <a:cxn ang="0">
                  <a:pos x="T0" y="T1"/>
                </a:cxn>
                <a:cxn ang="0">
                  <a:pos x="T2" y="T3"/>
                </a:cxn>
                <a:cxn ang="0">
                  <a:pos x="T4" y="T5"/>
                </a:cxn>
                <a:cxn ang="0">
                  <a:pos x="T6" y="T7"/>
                </a:cxn>
                <a:cxn ang="0">
                  <a:pos x="T8" y="T9"/>
                </a:cxn>
              </a:cxnLst>
              <a:rect l="0" t="0" r="r" b="b"/>
              <a:pathLst>
                <a:path w="44" h="65">
                  <a:moveTo>
                    <a:pt x="39" y="37"/>
                  </a:moveTo>
                  <a:cubicBezTo>
                    <a:pt x="44" y="19"/>
                    <a:pt x="31" y="0"/>
                    <a:pt x="31" y="0"/>
                  </a:cubicBezTo>
                  <a:cubicBezTo>
                    <a:pt x="31" y="0"/>
                    <a:pt x="10" y="10"/>
                    <a:pt x="5" y="28"/>
                  </a:cubicBezTo>
                  <a:cubicBezTo>
                    <a:pt x="0" y="46"/>
                    <a:pt x="13" y="65"/>
                    <a:pt x="13" y="65"/>
                  </a:cubicBezTo>
                  <a:cubicBezTo>
                    <a:pt x="13" y="65"/>
                    <a:pt x="34" y="55"/>
                    <a:pt x="3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4" name="Freeform 131"/>
            <p:cNvSpPr>
              <a:spLocks/>
            </p:cNvSpPr>
            <p:nvPr/>
          </p:nvSpPr>
          <p:spPr bwMode="auto">
            <a:xfrm>
              <a:off x="6057900" y="3346450"/>
              <a:ext cx="239712" cy="171450"/>
            </a:xfrm>
            <a:custGeom>
              <a:avLst/>
              <a:gdLst>
                <a:gd name="T0" fmla="*/ 36 w 88"/>
                <a:gd name="T1" fmla="*/ 8 h 63"/>
                <a:gd name="T2" fmla="*/ 0 w 88"/>
                <a:gd name="T3" fmla="*/ 47 h 63"/>
                <a:gd name="T4" fmla="*/ 52 w 88"/>
                <a:gd name="T5" fmla="*/ 54 h 63"/>
                <a:gd name="T6" fmla="*/ 88 w 88"/>
                <a:gd name="T7" fmla="*/ 15 h 63"/>
                <a:gd name="T8" fmla="*/ 36 w 88"/>
                <a:gd name="T9" fmla="*/ 8 h 63"/>
              </a:gdLst>
              <a:ahLst/>
              <a:cxnLst>
                <a:cxn ang="0">
                  <a:pos x="T0" y="T1"/>
                </a:cxn>
                <a:cxn ang="0">
                  <a:pos x="T2" y="T3"/>
                </a:cxn>
                <a:cxn ang="0">
                  <a:pos x="T4" y="T5"/>
                </a:cxn>
                <a:cxn ang="0">
                  <a:pos x="T6" y="T7"/>
                </a:cxn>
                <a:cxn ang="0">
                  <a:pos x="T8" y="T9"/>
                </a:cxn>
              </a:cxnLst>
              <a:rect l="0" t="0" r="r" b="b"/>
              <a:pathLst>
                <a:path w="88" h="63">
                  <a:moveTo>
                    <a:pt x="36" y="8"/>
                  </a:moveTo>
                  <a:cubicBezTo>
                    <a:pt x="12" y="17"/>
                    <a:pt x="0" y="47"/>
                    <a:pt x="0" y="47"/>
                  </a:cubicBezTo>
                  <a:cubicBezTo>
                    <a:pt x="0" y="47"/>
                    <a:pt x="28" y="63"/>
                    <a:pt x="52" y="54"/>
                  </a:cubicBezTo>
                  <a:cubicBezTo>
                    <a:pt x="76" y="45"/>
                    <a:pt x="88" y="15"/>
                    <a:pt x="88" y="15"/>
                  </a:cubicBezTo>
                  <a:cubicBezTo>
                    <a:pt x="88" y="15"/>
                    <a:pt x="60" y="0"/>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5" name="Freeform 132"/>
            <p:cNvSpPr>
              <a:spLocks/>
            </p:cNvSpPr>
            <p:nvPr/>
          </p:nvSpPr>
          <p:spPr bwMode="auto">
            <a:xfrm>
              <a:off x="5986463" y="3273425"/>
              <a:ext cx="120650" cy="177800"/>
            </a:xfrm>
            <a:custGeom>
              <a:avLst/>
              <a:gdLst>
                <a:gd name="T0" fmla="*/ 39 w 44"/>
                <a:gd name="T1" fmla="*/ 37 h 65"/>
                <a:gd name="T2" fmla="*/ 31 w 44"/>
                <a:gd name="T3" fmla="*/ 0 h 65"/>
                <a:gd name="T4" fmla="*/ 5 w 44"/>
                <a:gd name="T5" fmla="*/ 28 h 65"/>
                <a:gd name="T6" fmla="*/ 13 w 44"/>
                <a:gd name="T7" fmla="*/ 65 h 65"/>
                <a:gd name="T8" fmla="*/ 39 w 44"/>
                <a:gd name="T9" fmla="*/ 37 h 65"/>
              </a:gdLst>
              <a:ahLst/>
              <a:cxnLst>
                <a:cxn ang="0">
                  <a:pos x="T0" y="T1"/>
                </a:cxn>
                <a:cxn ang="0">
                  <a:pos x="T2" y="T3"/>
                </a:cxn>
                <a:cxn ang="0">
                  <a:pos x="T4" y="T5"/>
                </a:cxn>
                <a:cxn ang="0">
                  <a:pos x="T6" y="T7"/>
                </a:cxn>
                <a:cxn ang="0">
                  <a:pos x="T8" y="T9"/>
                </a:cxn>
              </a:cxnLst>
              <a:rect l="0" t="0" r="r" b="b"/>
              <a:pathLst>
                <a:path w="44" h="65">
                  <a:moveTo>
                    <a:pt x="39" y="37"/>
                  </a:moveTo>
                  <a:cubicBezTo>
                    <a:pt x="44" y="19"/>
                    <a:pt x="31" y="0"/>
                    <a:pt x="31" y="0"/>
                  </a:cubicBezTo>
                  <a:cubicBezTo>
                    <a:pt x="31" y="0"/>
                    <a:pt x="10" y="10"/>
                    <a:pt x="5" y="28"/>
                  </a:cubicBezTo>
                  <a:cubicBezTo>
                    <a:pt x="0" y="46"/>
                    <a:pt x="13" y="65"/>
                    <a:pt x="13" y="65"/>
                  </a:cubicBezTo>
                  <a:cubicBezTo>
                    <a:pt x="13" y="65"/>
                    <a:pt x="34" y="55"/>
                    <a:pt x="3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6" name="Freeform 133"/>
            <p:cNvSpPr>
              <a:spLocks/>
            </p:cNvSpPr>
            <p:nvPr/>
          </p:nvSpPr>
          <p:spPr bwMode="auto">
            <a:xfrm>
              <a:off x="576263" y="2478088"/>
              <a:ext cx="188912" cy="212725"/>
            </a:xfrm>
            <a:custGeom>
              <a:avLst/>
              <a:gdLst>
                <a:gd name="T0" fmla="*/ 9 w 69"/>
                <a:gd name="T1" fmla="*/ 0 h 78"/>
                <a:gd name="T2" fmla="*/ 14 w 69"/>
                <a:gd name="T3" fmla="*/ 53 h 78"/>
                <a:gd name="T4" fmla="*/ 60 w 69"/>
                <a:gd name="T5" fmla="*/ 78 h 78"/>
                <a:gd name="T6" fmla="*/ 55 w 69"/>
                <a:gd name="T7" fmla="*/ 26 h 78"/>
                <a:gd name="T8" fmla="*/ 9 w 69"/>
                <a:gd name="T9" fmla="*/ 0 h 78"/>
              </a:gdLst>
              <a:ahLst/>
              <a:cxnLst>
                <a:cxn ang="0">
                  <a:pos x="T0" y="T1"/>
                </a:cxn>
                <a:cxn ang="0">
                  <a:pos x="T2" y="T3"/>
                </a:cxn>
                <a:cxn ang="0">
                  <a:pos x="T4" y="T5"/>
                </a:cxn>
                <a:cxn ang="0">
                  <a:pos x="T6" y="T7"/>
                </a:cxn>
                <a:cxn ang="0">
                  <a:pos x="T8" y="T9"/>
                </a:cxn>
              </a:cxnLst>
              <a:rect l="0" t="0" r="r" b="b"/>
              <a:pathLst>
                <a:path w="69" h="78">
                  <a:moveTo>
                    <a:pt x="9" y="0"/>
                  </a:moveTo>
                  <a:cubicBezTo>
                    <a:pt x="9" y="0"/>
                    <a:pt x="0" y="31"/>
                    <a:pt x="14" y="53"/>
                  </a:cubicBezTo>
                  <a:cubicBezTo>
                    <a:pt x="28" y="74"/>
                    <a:pt x="60" y="78"/>
                    <a:pt x="60" y="78"/>
                  </a:cubicBezTo>
                  <a:cubicBezTo>
                    <a:pt x="60" y="78"/>
                    <a:pt x="69" y="47"/>
                    <a:pt x="55" y="26"/>
                  </a:cubicBezTo>
                  <a:cubicBezTo>
                    <a:pt x="41" y="4"/>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7" name="Freeform 134"/>
            <p:cNvSpPr>
              <a:spLocks/>
            </p:cNvSpPr>
            <p:nvPr/>
          </p:nvSpPr>
          <p:spPr bwMode="auto">
            <a:xfrm>
              <a:off x="541338" y="2679700"/>
              <a:ext cx="185737" cy="98425"/>
            </a:xfrm>
            <a:custGeom>
              <a:avLst/>
              <a:gdLst>
                <a:gd name="T0" fmla="*/ 0 w 68"/>
                <a:gd name="T1" fmla="*/ 17 h 36"/>
                <a:gd name="T2" fmla="*/ 34 w 68"/>
                <a:gd name="T3" fmla="*/ 36 h 36"/>
                <a:gd name="T4" fmla="*/ 68 w 68"/>
                <a:gd name="T5" fmla="*/ 19 h 36"/>
                <a:gd name="T6" fmla="*/ 35 w 68"/>
                <a:gd name="T7" fmla="*/ 0 h 36"/>
                <a:gd name="T8" fmla="*/ 0 w 68"/>
                <a:gd name="T9" fmla="*/ 17 h 36"/>
              </a:gdLst>
              <a:ahLst/>
              <a:cxnLst>
                <a:cxn ang="0">
                  <a:pos x="T0" y="T1"/>
                </a:cxn>
                <a:cxn ang="0">
                  <a:pos x="T2" y="T3"/>
                </a:cxn>
                <a:cxn ang="0">
                  <a:pos x="T4" y="T5"/>
                </a:cxn>
                <a:cxn ang="0">
                  <a:pos x="T6" y="T7"/>
                </a:cxn>
                <a:cxn ang="0">
                  <a:pos x="T8" y="T9"/>
                </a:cxn>
              </a:cxnLst>
              <a:rect l="0" t="0" r="r" b="b"/>
              <a:pathLst>
                <a:path w="68" h="36">
                  <a:moveTo>
                    <a:pt x="0" y="17"/>
                  </a:moveTo>
                  <a:cubicBezTo>
                    <a:pt x="0" y="17"/>
                    <a:pt x="15" y="35"/>
                    <a:pt x="34" y="36"/>
                  </a:cubicBezTo>
                  <a:cubicBezTo>
                    <a:pt x="52" y="36"/>
                    <a:pt x="68" y="19"/>
                    <a:pt x="68" y="19"/>
                  </a:cubicBezTo>
                  <a:cubicBezTo>
                    <a:pt x="68" y="19"/>
                    <a:pt x="54" y="1"/>
                    <a:pt x="35" y="0"/>
                  </a:cubicBezTo>
                  <a:cubicBezTo>
                    <a:pt x="16" y="0"/>
                    <a:pt x="0" y="1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8" name="Freeform 135"/>
            <p:cNvSpPr>
              <a:spLocks/>
            </p:cNvSpPr>
            <p:nvPr/>
          </p:nvSpPr>
          <p:spPr bwMode="auto">
            <a:xfrm>
              <a:off x="923925" y="398463"/>
              <a:ext cx="141287" cy="254000"/>
            </a:xfrm>
            <a:custGeom>
              <a:avLst/>
              <a:gdLst>
                <a:gd name="T0" fmla="*/ 30 w 52"/>
                <a:gd name="T1" fmla="*/ 93 h 93"/>
                <a:gd name="T2" fmla="*/ 50 w 52"/>
                <a:gd name="T3" fmla="*/ 45 h 93"/>
                <a:gd name="T4" fmla="*/ 23 w 52"/>
                <a:gd name="T5" fmla="*/ 0 h 93"/>
                <a:gd name="T6" fmla="*/ 2 w 52"/>
                <a:gd name="T7" fmla="*/ 48 h 93"/>
                <a:gd name="T8" fmla="*/ 30 w 52"/>
                <a:gd name="T9" fmla="*/ 93 h 93"/>
              </a:gdLst>
              <a:ahLst/>
              <a:cxnLst>
                <a:cxn ang="0">
                  <a:pos x="T0" y="T1"/>
                </a:cxn>
                <a:cxn ang="0">
                  <a:pos x="T2" y="T3"/>
                </a:cxn>
                <a:cxn ang="0">
                  <a:pos x="T4" y="T5"/>
                </a:cxn>
                <a:cxn ang="0">
                  <a:pos x="T6" y="T7"/>
                </a:cxn>
                <a:cxn ang="0">
                  <a:pos x="T8" y="T9"/>
                </a:cxn>
              </a:cxnLst>
              <a:rect l="0" t="0" r="r" b="b"/>
              <a:pathLst>
                <a:path w="52" h="93">
                  <a:moveTo>
                    <a:pt x="30" y="93"/>
                  </a:moveTo>
                  <a:cubicBezTo>
                    <a:pt x="30" y="93"/>
                    <a:pt x="52" y="71"/>
                    <a:pt x="50" y="45"/>
                  </a:cubicBezTo>
                  <a:cubicBezTo>
                    <a:pt x="49" y="19"/>
                    <a:pt x="23" y="0"/>
                    <a:pt x="23" y="0"/>
                  </a:cubicBezTo>
                  <a:cubicBezTo>
                    <a:pt x="23" y="0"/>
                    <a:pt x="0" y="23"/>
                    <a:pt x="2" y="48"/>
                  </a:cubicBezTo>
                  <a:cubicBezTo>
                    <a:pt x="4" y="74"/>
                    <a:pt x="30" y="93"/>
                    <a:pt x="3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49" name="Freeform 136"/>
            <p:cNvSpPr>
              <a:spLocks/>
            </p:cNvSpPr>
            <p:nvPr/>
          </p:nvSpPr>
          <p:spPr bwMode="auto">
            <a:xfrm>
              <a:off x="814388" y="568325"/>
              <a:ext cx="157162" cy="133350"/>
            </a:xfrm>
            <a:custGeom>
              <a:avLst/>
              <a:gdLst>
                <a:gd name="T0" fmla="*/ 20 w 58"/>
                <a:gd name="T1" fmla="*/ 39 h 49"/>
                <a:gd name="T2" fmla="*/ 58 w 58"/>
                <a:gd name="T3" fmla="*/ 42 h 49"/>
                <a:gd name="T4" fmla="*/ 38 w 58"/>
                <a:gd name="T5" fmla="*/ 9 h 49"/>
                <a:gd name="T6" fmla="*/ 0 w 58"/>
                <a:gd name="T7" fmla="*/ 7 h 49"/>
                <a:gd name="T8" fmla="*/ 20 w 58"/>
                <a:gd name="T9" fmla="*/ 39 h 49"/>
              </a:gdLst>
              <a:ahLst/>
              <a:cxnLst>
                <a:cxn ang="0">
                  <a:pos x="T0" y="T1"/>
                </a:cxn>
                <a:cxn ang="0">
                  <a:pos x="T2" y="T3"/>
                </a:cxn>
                <a:cxn ang="0">
                  <a:pos x="T4" y="T5"/>
                </a:cxn>
                <a:cxn ang="0">
                  <a:pos x="T6" y="T7"/>
                </a:cxn>
                <a:cxn ang="0">
                  <a:pos x="T8" y="T9"/>
                </a:cxn>
              </a:cxnLst>
              <a:rect l="0" t="0" r="r" b="b"/>
              <a:pathLst>
                <a:path w="58" h="49">
                  <a:moveTo>
                    <a:pt x="20" y="39"/>
                  </a:moveTo>
                  <a:cubicBezTo>
                    <a:pt x="36" y="49"/>
                    <a:pt x="58" y="42"/>
                    <a:pt x="58" y="42"/>
                  </a:cubicBezTo>
                  <a:cubicBezTo>
                    <a:pt x="58" y="42"/>
                    <a:pt x="54" y="19"/>
                    <a:pt x="38" y="9"/>
                  </a:cubicBezTo>
                  <a:cubicBezTo>
                    <a:pt x="22" y="0"/>
                    <a:pt x="0" y="7"/>
                    <a:pt x="0" y="7"/>
                  </a:cubicBezTo>
                  <a:cubicBezTo>
                    <a:pt x="0" y="7"/>
                    <a:pt x="4" y="30"/>
                    <a:pt x="2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50" name="Freeform 137"/>
            <p:cNvSpPr>
              <a:spLocks/>
            </p:cNvSpPr>
            <p:nvPr/>
          </p:nvSpPr>
          <p:spPr bwMode="auto">
            <a:xfrm>
              <a:off x="1889125" y="873125"/>
              <a:ext cx="107950" cy="193675"/>
            </a:xfrm>
            <a:custGeom>
              <a:avLst/>
              <a:gdLst>
                <a:gd name="T0" fmla="*/ 22 w 40"/>
                <a:gd name="T1" fmla="*/ 71 h 71"/>
                <a:gd name="T2" fmla="*/ 38 w 40"/>
                <a:gd name="T3" fmla="*/ 34 h 71"/>
                <a:gd name="T4" fmla="*/ 17 w 40"/>
                <a:gd name="T5" fmla="*/ 0 h 71"/>
                <a:gd name="T6" fmla="*/ 1 w 40"/>
                <a:gd name="T7" fmla="*/ 37 h 71"/>
                <a:gd name="T8" fmla="*/ 22 w 40"/>
                <a:gd name="T9" fmla="*/ 71 h 71"/>
              </a:gdLst>
              <a:ahLst/>
              <a:cxnLst>
                <a:cxn ang="0">
                  <a:pos x="T0" y="T1"/>
                </a:cxn>
                <a:cxn ang="0">
                  <a:pos x="T2" y="T3"/>
                </a:cxn>
                <a:cxn ang="0">
                  <a:pos x="T4" y="T5"/>
                </a:cxn>
                <a:cxn ang="0">
                  <a:pos x="T6" y="T7"/>
                </a:cxn>
                <a:cxn ang="0">
                  <a:pos x="T8" y="T9"/>
                </a:cxn>
              </a:cxnLst>
              <a:rect l="0" t="0" r="r" b="b"/>
              <a:pathLst>
                <a:path w="40" h="71">
                  <a:moveTo>
                    <a:pt x="22" y="71"/>
                  </a:moveTo>
                  <a:cubicBezTo>
                    <a:pt x="22" y="71"/>
                    <a:pt x="40" y="53"/>
                    <a:pt x="38" y="34"/>
                  </a:cubicBezTo>
                  <a:cubicBezTo>
                    <a:pt x="37" y="14"/>
                    <a:pt x="17" y="0"/>
                    <a:pt x="17" y="0"/>
                  </a:cubicBezTo>
                  <a:cubicBezTo>
                    <a:pt x="17" y="0"/>
                    <a:pt x="0" y="17"/>
                    <a:pt x="1" y="37"/>
                  </a:cubicBezTo>
                  <a:cubicBezTo>
                    <a:pt x="3" y="56"/>
                    <a:pt x="22" y="71"/>
                    <a:pt x="22"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51" name="Freeform 138"/>
            <p:cNvSpPr>
              <a:spLocks/>
            </p:cNvSpPr>
            <p:nvPr/>
          </p:nvSpPr>
          <p:spPr bwMode="auto">
            <a:xfrm>
              <a:off x="1806575" y="1000125"/>
              <a:ext cx="120650" cy="101600"/>
            </a:xfrm>
            <a:custGeom>
              <a:avLst/>
              <a:gdLst>
                <a:gd name="T0" fmla="*/ 0 w 44"/>
                <a:gd name="T1" fmla="*/ 5 h 37"/>
                <a:gd name="T2" fmla="*/ 15 w 44"/>
                <a:gd name="T3" fmla="*/ 30 h 37"/>
                <a:gd name="T4" fmla="*/ 44 w 44"/>
                <a:gd name="T5" fmla="*/ 31 h 37"/>
                <a:gd name="T6" fmla="*/ 28 w 44"/>
                <a:gd name="T7" fmla="*/ 7 h 37"/>
                <a:gd name="T8" fmla="*/ 0 w 44"/>
                <a:gd name="T9" fmla="*/ 5 h 37"/>
              </a:gdLst>
              <a:ahLst/>
              <a:cxnLst>
                <a:cxn ang="0">
                  <a:pos x="T0" y="T1"/>
                </a:cxn>
                <a:cxn ang="0">
                  <a:pos x="T2" y="T3"/>
                </a:cxn>
                <a:cxn ang="0">
                  <a:pos x="T4" y="T5"/>
                </a:cxn>
                <a:cxn ang="0">
                  <a:pos x="T6" y="T7"/>
                </a:cxn>
                <a:cxn ang="0">
                  <a:pos x="T8" y="T9"/>
                </a:cxn>
              </a:cxnLst>
              <a:rect l="0" t="0" r="r" b="b"/>
              <a:pathLst>
                <a:path w="44" h="37">
                  <a:moveTo>
                    <a:pt x="0" y="5"/>
                  </a:moveTo>
                  <a:cubicBezTo>
                    <a:pt x="0" y="5"/>
                    <a:pt x="3" y="23"/>
                    <a:pt x="15" y="30"/>
                  </a:cubicBezTo>
                  <a:cubicBezTo>
                    <a:pt x="27" y="37"/>
                    <a:pt x="44" y="31"/>
                    <a:pt x="44" y="31"/>
                  </a:cubicBezTo>
                  <a:cubicBezTo>
                    <a:pt x="44" y="31"/>
                    <a:pt x="41" y="14"/>
                    <a:pt x="28" y="7"/>
                  </a:cubicBezTo>
                  <a:cubicBezTo>
                    <a:pt x="16" y="0"/>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52" name="Freeform 139"/>
            <p:cNvSpPr>
              <a:spLocks/>
            </p:cNvSpPr>
            <p:nvPr/>
          </p:nvSpPr>
          <p:spPr bwMode="auto">
            <a:xfrm>
              <a:off x="20638" y="1893888"/>
              <a:ext cx="246062" cy="163512"/>
            </a:xfrm>
            <a:custGeom>
              <a:avLst/>
              <a:gdLst>
                <a:gd name="T0" fmla="*/ 52 w 90"/>
                <a:gd name="T1" fmla="*/ 53 h 60"/>
                <a:gd name="T2" fmla="*/ 90 w 90"/>
                <a:gd name="T3" fmla="*/ 17 h 60"/>
                <a:gd name="T4" fmla="*/ 38 w 90"/>
                <a:gd name="T5" fmla="*/ 7 h 60"/>
                <a:gd name="T6" fmla="*/ 0 w 90"/>
                <a:gd name="T7" fmla="*/ 43 h 60"/>
                <a:gd name="T8" fmla="*/ 52 w 90"/>
                <a:gd name="T9" fmla="*/ 53 h 60"/>
              </a:gdLst>
              <a:ahLst/>
              <a:cxnLst>
                <a:cxn ang="0">
                  <a:pos x="T0" y="T1"/>
                </a:cxn>
                <a:cxn ang="0">
                  <a:pos x="T2" y="T3"/>
                </a:cxn>
                <a:cxn ang="0">
                  <a:pos x="T4" y="T5"/>
                </a:cxn>
                <a:cxn ang="0">
                  <a:pos x="T6" y="T7"/>
                </a:cxn>
                <a:cxn ang="0">
                  <a:pos x="T8" y="T9"/>
                </a:cxn>
              </a:cxnLst>
              <a:rect l="0" t="0" r="r" b="b"/>
              <a:pathLst>
                <a:path w="90" h="60">
                  <a:moveTo>
                    <a:pt x="52" y="53"/>
                  </a:moveTo>
                  <a:cubicBezTo>
                    <a:pt x="77" y="46"/>
                    <a:pt x="90" y="17"/>
                    <a:pt x="90" y="17"/>
                  </a:cubicBezTo>
                  <a:cubicBezTo>
                    <a:pt x="90" y="17"/>
                    <a:pt x="63" y="0"/>
                    <a:pt x="38" y="7"/>
                  </a:cubicBezTo>
                  <a:cubicBezTo>
                    <a:pt x="14" y="14"/>
                    <a:pt x="0" y="43"/>
                    <a:pt x="0" y="43"/>
                  </a:cubicBezTo>
                  <a:cubicBezTo>
                    <a:pt x="0" y="43"/>
                    <a:pt x="27" y="60"/>
                    <a:pt x="5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53" name="Freeform 140"/>
            <p:cNvSpPr>
              <a:spLocks/>
            </p:cNvSpPr>
            <p:nvPr/>
          </p:nvSpPr>
          <p:spPr bwMode="auto">
            <a:xfrm>
              <a:off x="138113" y="1662113"/>
              <a:ext cx="174625" cy="233362"/>
            </a:xfrm>
            <a:custGeom>
              <a:avLst/>
              <a:gdLst>
                <a:gd name="T0" fmla="*/ 50 w 64"/>
                <a:gd name="T1" fmla="*/ 86 h 86"/>
                <a:gd name="T2" fmla="*/ 54 w 64"/>
                <a:gd name="T3" fmla="*/ 34 h 86"/>
                <a:gd name="T4" fmla="*/ 14 w 64"/>
                <a:gd name="T5" fmla="*/ 0 h 86"/>
                <a:gd name="T6" fmla="*/ 9 w 64"/>
                <a:gd name="T7" fmla="*/ 52 h 86"/>
                <a:gd name="T8" fmla="*/ 50 w 64"/>
                <a:gd name="T9" fmla="*/ 86 h 86"/>
              </a:gdLst>
              <a:ahLst/>
              <a:cxnLst>
                <a:cxn ang="0">
                  <a:pos x="T0" y="T1"/>
                </a:cxn>
                <a:cxn ang="0">
                  <a:pos x="T2" y="T3"/>
                </a:cxn>
                <a:cxn ang="0">
                  <a:pos x="T4" y="T5"/>
                </a:cxn>
                <a:cxn ang="0">
                  <a:pos x="T6" y="T7"/>
                </a:cxn>
                <a:cxn ang="0">
                  <a:pos x="T8" y="T9"/>
                </a:cxn>
              </a:cxnLst>
              <a:rect l="0" t="0" r="r" b="b"/>
              <a:pathLst>
                <a:path w="64" h="86">
                  <a:moveTo>
                    <a:pt x="50" y="86"/>
                  </a:moveTo>
                  <a:cubicBezTo>
                    <a:pt x="50" y="86"/>
                    <a:pt x="64" y="57"/>
                    <a:pt x="54" y="34"/>
                  </a:cubicBezTo>
                  <a:cubicBezTo>
                    <a:pt x="44" y="10"/>
                    <a:pt x="14" y="0"/>
                    <a:pt x="14" y="0"/>
                  </a:cubicBezTo>
                  <a:cubicBezTo>
                    <a:pt x="14" y="0"/>
                    <a:pt x="0" y="28"/>
                    <a:pt x="9" y="52"/>
                  </a:cubicBezTo>
                  <a:cubicBezTo>
                    <a:pt x="19" y="76"/>
                    <a:pt x="50" y="86"/>
                    <a:pt x="5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54" name="Freeform 141"/>
            <p:cNvSpPr>
              <a:spLocks/>
            </p:cNvSpPr>
            <p:nvPr/>
          </p:nvSpPr>
          <p:spPr bwMode="auto">
            <a:xfrm>
              <a:off x="2259013" y="2316163"/>
              <a:ext cx="152400" cy="134937"/>
            </a:xfrm>
            <a:custGeom>
              <a:avLst/>
              <a:gdLst>
                <a:gd name="T0" fmla="*/ 56 w 56"/>
                <a:gd name="T1" fmla="*/ 43 h 50"/>
                <a:gd name="T2" fmla="*/ 37 w 56"/>
                <a:gd name="T3" fmla="*/ 10 h 50"/>
                <a:gd name="T4" fmla="*/ 0 w 56"/>
                <a:gd name="T5" fmla="*/ 7 h 50"/>
                <a:gd name="T6" fmla="*/ 18 w 56"/>
                <a:gd name="T7" fmla="*/ 39 h 50"/>
                <a:gd name="T8" fmla="*/ 56 w 56"/>
                <a:gd name="T9" fmla="*/ 43 h 50"/>
              </a:gdLst>
              <a:ahLst/>
              <a:cxnLst>
                <a:cxn ang="0">
                  <a:pos x="T0" y="T1"/>
                </a:cxn>
                <a:cxn ang="0">
                  <a:pos x="T2" y="T3"/>
                </a:cxn>
                <a:cxn ang="0">
                  <a:pos x="T4" y="T5"/>
                </a:cxn>
                <a:cxn ang="0">
                  <a:pos x="T6" y="T7"/>
                </a:cxn>
                <a:cxn ang="0">
                  <a:pos x="T8" y="T9"/>
                </a:cxn>
              </a:cxnLst>
              <a:rect l="0" t="0" r="r" b="b"/>
              <a:pathLst>
                <a:path w="56" h="50">
                  <a:moveTo>
                    <a:pt x="56" y="43"/>
                  </a:moveTo>
                  <a:cubicBezTo>
                    <a:pt x="56" y="43"/>
                    <a:pt x="53" y="20"/>
                    <a:pt x="37" y="10"/>
                  </a:cubicBezTo>
                  <a:cubicBezTo>
                    <a:pt x="22" y="0"/>
                    <a:pt x="0" y="7"/>
                    <a:pt x="0" y="7"/>
                  </a:cubicBezTo>
                  <a:cubicBezTo>
                    <a:pt x="0" y="7"/>
                    <a:pt x="3" y="29"/>
                    <a:pt x="18" y="39"/>
                  </a:cubicBezTo>
                  <a:cubicBezTo>
                    <a:pt x="34" y="50"/>
                    <a:pt x="56" y="43"/>
                    <a:pt x="5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155" name="Freeform 142"/>
            <p:cNvSpPr>
              <a:spLocks/>
            </p:cNvSpPr>
            <p:nvPr/>
          </p:nvSpPr>
          <p:spPr bwMode="auto">
            <a:xfrm>
              <a:off x="2414588" y="2252663"/>
              <a:ext cx="130175" cy="163512"/>
            </a:xfrm>
            <a:custGeom>
              <a:avLst/>
              <a:gdLst>
                <a:gd name="T0" fmla="*/ 39 w 48"/>
                <a:gd name="T1" fmla="*/ 38 h 60"/>
                <a:gd name="T2" fmla="*/ 39 w 48"/>
                <a:gd name="T3" fmla="*/ 0 h 60"/>
                <a:gd name="T4" fmla="*/ 8 w 48"/>
                <a:gd name="T5" fmla="*/ 22 h 60"/>
                <a:gd name="T6" fmla="*/ 9 w 48"/>
                <a:gd name="T7" fmla="*/ 60 h 60"/>
                <a:gd name="T8" fmla="*/ 39 w 48"/>
                <a:gd name="T9" fmla="*/ 38 h 60"/>
              </a:gdLst>
              <a:ahLst/>
              <a:cxnLst>
                <a:cxn ang="0">
                  <a:pos x="T0" y="T1"/>
                </a:cxn>
                <a:cxn ang="0">
                  <a:pos x="T2" y="T3"/>
                </a:cxn>
                <a:cxn ang="0">
                  <a:pos x="T4" y="T5"/>
                </a:cxn>
                <a:cxn ang="0">
                  <a:pos x="T6" y="T7"/>
                </a:cxn>
                <a:cxn ang="0">
                  <a:pos x="T8" y="T9"/>
                </a:cxn>
              </a:cxnLst>
              <a:rect l="0" t="0" r="r" b="b"/>
              <a:pathLst>
                <a:path w="48" h="60">
                  <a:moveTo>
                    <a:pt x="39" y="38"/>
                  </a:moveTo>
                  <a:cubicBezTo>
                    <a:pt x="48" y="22"/>
                    <a:pt x="39" y="0"/>
                    <a:pt x="39" y="0"/>
                  </a:cubicBezTo>
                  <a:cubicBezTo>
                    <a:pt x="39" y="0"/>
                    <a:pt x="17" y="6"/>
                    <a:pt x="8" y="22"/>
                  </a:cubicBezTo>
                  <a:cubicBezTo>
                    <a:pt x="0" y="39"/>
                    <a:pt x="9" y="60"/>
                    <a:pt x="9" y="60"/>
                  </a:cubicBezTo>
                  <a:cubicBezTo>
                    <a:pt x="9" y="60"/>
                    <a:pt x="31" y="55"/>
                    <a:pt x="3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grpSp>
      <p:sp>
        <p:nvSpPr>
          <p:cNvPr id="169" name="Oval 168"/>
          <p:cNvSpPr/>
          <p:nvPr/>
        </p:nvSpPr>
        <p:spPr>
          <a:xfrm>
            <a:off x="3372365" y="1449323"/>
            <a:ext cx="326916" cy="305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0" name="Oval 169"/>
          <p:cNvSpPr/>
          <p:nvPr/>
        </p:nvSpPr>
        <p:spPr>
          <a:xfrm>
            <a:off x="4412949" y="1683821"/>
            <a:ext cx="150560" cy="1408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1" name="Oval 170"/>
          <p:cNvSpPr/>
          <p:nvPr/>
        </p:nvSpPr>
        <p:spPr>
          <a:xfrm>
            <a:off x="6276698" y="1759542"/>
            <a:ext cx="150560" cy="1408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2" name="Oval 171"/>
          <p:cNvSpPr/>
          <p:nvPr/>
        </p:nvSpPr>
        <p:spPr>
          <a:xfrm>
            <a:off x="6727298" y="2841518"/>
            <a:ext cx="150560" cy="14089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3" name="Oval 172"/>
          <p:cNvSpPr/>
          <p:nvPr/>
        </p:nvSpPr>
        <p:spPr>
          <a:xfrm>
            <a:off x="5957864" y="4368968"/>
            <a:ext cx="150560" cy="1408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4" name="Oval 173"/>
          <p:cNvSpPr/>
          <p:nvPr/>
        </p:nvSpPr>
        <p:spPr>
          <a:xfrm>
            <a:off x="6684619" y="1846611"/>
            <a:ext cx="326916" cy="305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5" name="Oval 174"/>
          <p:cNvSpPr/>
          <p:nvPr/>
        </p:nvSpPr>
        <p:spPr>
          <a:xfrm>
            <a:off x="5147978" y="4311070"/>
            <a:ext cx="326916" cy="3059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6" name="Oval 175"/>
          <p:cNvSpPr/>
          <p:nvPr/>
        </p:nvSpPr>
        <p:spPr>
          <a:xfrm>
            <a:off x="2721555" y="3963349"/>
            <a:ext cx="150560" cy="1408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7" name="Oval 176"/>
          <p:cNvSpPr/>
          <p:nvPr/>
        </p:nvSpPr>
        <p:spPr>
          <a:xfrm>
            <a:off x="2773706" y="1575096"/>
            <a:ext cx="150560" cy="1408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79" name="Oval 178"/>
          <p:cNvSpPr/>
          <p:nvPr/>
        </p:nvSpPr>
        <p:spPr>
          <a:xfrm>
            <a:off x="7386768" y="4017145"/>
            <a:ext cx="150560" cy="1408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grpSp>
        <p:nvGrpSpPr>
          <p:cNvPr id="6" name="Group 5"/>
          <p:cNvGrpSpPr/>
          <p:nvPr/>
        </p:nvGrpSpPr>
        <p:grpSpPr>
          <a:xfrm>
            <a:off x="2099442" y="2013277"/>
            <a:ext cx="1942750" cy="1818025"/>
            <a:chOff x="3159909" y="2163589"/>
            <a:chExt cx="2040289" cy="2040289"/>
          </a:xfrm>
        </p:grpSpPr>
        <p:sp>
          <p:nvSpPr>
            <p:cNvPr id="158" name="Oval 157"/>
            <p:cNvSpPr/>
            <p:nvPr/>
          </p:nvSpPr>
          <p:spPr>
            <a:xfrm>
              <a:off x="3159909" y="2163589"/>
              <a:ext cx="2040289" cy="2040289"/>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59" name="Oval 158"/>
            <p:cNvSpPr/>
            <p:nvPr/>
          </p:nvSpPr>
          <p:spPr>
            <a:xfrm>
              <a:off x="3254376" y="2258056"/>
              <a:ext cx="1851355" cy="18513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82" name="TextBox 181"/>
            <p:cNvSpPr txBox="1"/>
            <p:nvPr/>
          </p:nvSpPr>
          <p:spPr>
            <a:xfrm>
              <a:off x="3311590" y="2729524"/>
              <a:ext cx="1867996" cy="779700"/>
            </a:xfrm>
            <a:prstGeom prst="rect">
              <a:avLst/>
            </a:prstGeom>
            <a:noFill/>
          </p:spPr>
          <p:txBody>
            <a:bodyPr wrap="square" rtlCol="0">
              <a:spAutoFit/>
            </a:bodyPr>
            <a:lstStyle/>
            <a:p>
              <a:pPr algn="ctr"/>
              <a:r>
                <a:rPr lang="en-GB" sz="1600" b="1" dirty="0">
                  <a:solidFill>
                    <a:schemeClr val="bg2"/>
                  </a:solidFill>
                  <a:latin typeface="+mj-lt"/>
                  <a:ea typeface="Roboto" pitchFamily="2" charset="0"/>
                </a:rPr>
                <a:t>Summary &amp;Challenges</a:t>
              </a:r>
            </a:p>
          </p:txBody>
        </p:sp>
      </p:grpSp>
      <p:grpSp>
        <p:nvGrpSpPr>
          <p:cNvPr id="3" name="Group 2"/>
          <p:cNvGrpSpPr/>
          <p:nvPr/>
        </p:nvGrpSpPr>
        <p:grpSpPr>
          <a:xfrm>
            <a:off x="4372261" y="2634164"/>
            <a:ext cx="1942750" cy="1818025"/>
            <a:chOff x="6190334" y="2991438"/>
            <a:chExt cx="2040289" cy="2040289"/>
          </a:xfrm>
        </p:grpSpPr>
        <p:sp>
          <p:nvSpPr>
            <p:cNvPr id="164" name="Oval 163"/>
            <p:cNvSpPr/>
            <p:nvPr/>
          </p:nvSpPr>
          <p:spPr>
            <a:xfrm>
              <a:off x="6190334" y="2991438"/>
              <a:ext cx="2040289" cy="2040289"/>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65" name="Oval 164"/>
            <p:cNvSpPr/>
            <p:nvPr/>
          </p:nvSpPr>
          <p:spPr>
            <a:xfrm>
              <a:off x="6284801" y="3085905"/>
              <a:ext cx="1851355" cy="18513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83" name="TextBox 182"/>
            <p:cNvSpPr txBox="1"/>
            <p:nvPr/>
          </p:nvSpPr>
          <p:spPr>
            <a:xfrm>
              <a:off x="6320874" y="3725210"/>
              <a:ext cx="1867996" cy="414485"/>
            </a:xfrm>
            <a:prstGeom prst="rect">
              <a:avLst/>
            </a:prstGeom>
            <a:noFill/>
          </p:spPr>
          <p:txBody>
            <a:bodyPr wrap="square" rtlCol="0">
              <a:spAutoFit/>
            </a:bodyPr>
            <a:lstStyle/>
            <a:p>
              <a:pPr algn="ctr"/>
              <a:r>
                <a:rPr lang="en-GB" b="1" dirty="0">
                  <a:solidFill>
                    <a:schemeClr val="bg2"/>
                  </a:solidFill>
                  <a:latin typeface="+mj-lt"/>
                  <a:ea typeface="Roboto" pitchFamily="2" charset="0"/>
                </a:rPr>
                <a:t>Solution</a:t>
              </a:r>
            </a:p>
          </p:txBody>
        </p:sp>
      </p:grpSp>
      <p:grpSp>
        <p:nvGrpSpPr>
          <p:cNvPr id="8" name="Group 7"/>
          <p:cNvGrpSpPr/>
          <p:nvPr/>
        </p:nvGrpSpPr>
        <p:grpSpPr>
          <a:xfrm>
            <a:off x="4470399" y="1430333"/>
            <a:ext cx="1778693" cy="1260702"/>
            <a:chOff x="6274235" y="1386331"/>
            <a:chExt cx="1867996" cy="1414830"/>
          </a:xfrm>
        </p:grpSpPr>
        <p:sp>
          <p:nvSpPr>
            <p:cNvPr id="162" name="Oval 161"/>
            <p:cNvSpPr/>
            <p:nvPr/>
          </p:nvSpPr>
          <p:spPr>
            <a:xfrm>
              <a:off x="6474645" y="1386331"/>
              <a:ext cx="1414830" cy="141483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63" name="Oval 162"/>
            <p:cNvSpPr/>
            <p:nvPr/>
          </p:nvSpPr>
          <p:spPr>
            <a:xfrm>
              <a:off x="6540153" y="1451839"/>
              <a:ext cx="1283815" cy="12838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84" name="TextBox 183"/>
            <p:cNvSpPr txBox="1"/>
            <p:nvPr/>
          </p:nvSpPr>
          <p:spPr>
            <a:xfrm>
              <a:off x="6274235" y="1774992"/>
              <a:ext cx="1867996" cy="379944"/>
            </a:xfrm>
            <a:prstGeom prst="rect">
              <a:avLst/>
            </a:prstGeom>
            <a:noFill/>
          </p:spPr>
          <p:txBody>
            <a:bodyPr wrap="square" rtlCol="0">
              <a:spAutoFit/>
            </a:bodyPr>
            <a:lstStyle/>
            <a:p>
              <a:pPr algn="ctr"/>
              <a:r>
                <a:rPr lang="en-GB" sz="1600" b="1" dirty="0">
                  <a:solidFill>
                    <a:schemeClr val="bg2"/>
                  </a:solidFill>
                  <a:latin typeface="+mj-lt"/>
                  <a:ea typeface="Roboto" pitchFamily="2" charset="0"/>
                </a:rPr>
                <a:t>Benefits</a:t>
              </a:r>
            </a:p>
          </p:txBody>
        </p:sp>
      </p:grpSp>
      <p:grpSp>
        <p:nvGrpSpPr>
          <p:cNvPr id="9" name="Group 8"/>
          <p:cNvGrpSpPr/>
          <p:nvPr/>
        </p:nvGrpSpPr>
        <p:grpSpPr>
          <a:xfrm>
            <a:off x="6180761" y="3497634"/>
            <a:ext cx="1244261" cy="938551"/>
            <a:chOff x="8400721" y="4142731"/>
            <a:chExt cx="1028614" cy="976532"/>
          </a:xfrm>
        </p:grpSpPr>
        <p:grpSp>
          <p:nvGrpSpPr>
            <p:cNvPr id="2" name="Group 1"/>
            <p:cNvGrpSpPr/>
            <p:nvPr/>
          </p:nvGrpSpPr>
          <p:grpSpPr>
            <a:xfrm>
              <a:off x="8414537" y="4142731"/>
              <a:ext cx="976532" cy="976532"/>
              <a:chOff x="8414537" y="4142731"/>
              <a:chExt cx="976532" cy="976532"/>
            </a:xfrm>
          </p:grpSpPr>
          <p:sp>
            <p:nvSpPr>
              <p:cNvPr id="180" name="Oval 179"/>
              <p:cNvSpPr/>
              <p:nvPr/>
            </p:nvSpPr>
            <p:spPr>
              <a:xfrm>
                <a:off x="8414537" y="4142731"/>
                <a:ext cx="976532" cy="976532"/>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81" name="Oval 180"/>
              <p:cNvSpPr/>
              <p:nvPr/>
            </p:nvSpPr>
            <p:spPr>
              <a:xfrm>
                <a:off x="8459751" y="4187945"/>
                <a:ext cx="886104" cy="8861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grpSp>
        <p:sp>
          <p:nvSpPr>
            <p:cNvPr id="185" name="TextBox 184"/>
            <p:cNvSpPr txBox="1"/>
            <p:nvPr/>
          </p:nvSpPr>
          <p:spPr>
            <a:xfrm>
              <a:off x="8400721" y="4315950"/>
              <a:ext cx="1028614" cy="576417"/>
            </a:xfrm>
            <a:prstGeom prst="rect">
              <a:avLst/>
            </a:prstGeom>
            <a:noFill/>
          </p:spPr>
          <p:txBody>
            <a:bodyPr wrap="square" rtlCol="0">
              <a:spAutoFit/>
            </a:bodyPr>
            <a:lstStyle/>
            <a:p>
              <a:pPr algn="ctr"/>
              <a:r>
                <a:rPr lang="en-GB" sz="1500" b="1" dirty="0">
                  <a:solidFill>
                    <a:schemeClr val="bg2"/>
                  </a:solidFill>
                  <a:latin typeface="+mj-lt"/>
                  <a:ea typeface="Roboto" pitchFamily="2" charset="0"/>
                </a:rPr>
                <a:t>Excel Model</a:t>
              </a:r>
            </a:p>
          </p:txBody>
        </p:sp>
      </p:grpSp>
      <p:grpSp>
        <p:nvGrpSpPr>
          <p:cNvPr id="5" name="Group 4"/>
          <p:cNvGrpSpPr/>
          <p:nvPr/>
        </p:nvGrpSpPr>
        <p:grpSpPr>
          <a:xfrm>
            <a:off x="3166753" y="3635745"/>
            <a:ext cx="1150690" cy="1103454"/>
            <a:chOff x="3943930" y="4527235"/>
            <a:chExt cx="1041561" cy="976532"/>
          </a:xfrm>
        </p:grpSpPr>
        <p:sp>
          <p:nvSpPr>
            <p:cNvPr id="156" name="Oval 155"/>
            <p:cNvSpPr/>
            <p:nvPr/>
          </p:nvSpPr>
          <p:spPr>
            <a:xfrm>
              <a:off x="3943930" y="4527235"/>
              <a:ext cx="976532" cy="976532"/>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57" name="Oval 156"/>
            <p:cNvSpPr/>
            <p:nvPr/>
          </p:nvSpPr>
          <p:spPr>
            <a:xfrm>
              <a:off x="3989144" y="4572449"/>
              <a:ext cx="886104" cy="8861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86" name="TextBox 185"/>
            <p:cNvSpPr txBox="1"/>
            <p:nvPr/>
          </p:nvSpPr>
          <p:spPr>
            <a:xfrm>
              <a:off x="3961994" y="4739087"/>
              <a:ext cx="1023497" cy="490276"/>
            </a:xfrm>
            <a:prstGeom prst="rect">
              <a:avLst/>
            </a:prstGeom>
            <a:noFill/>
          </p:spPr>
          <p:txBody>
            <a:bodyPr wrap="square" rtlCol="0">
              <a:spAutoFit/>
            </a:bodyPr>
            <a:lstStyle/>
            <a:p>
              <a:pPr algn="ctr"/>
              <a:r>
                <a:rPr lang="en-GB" sz="1500" b="1" dirty="0">
                  <a:solidFill>
                    <a:schemeClr val="bg2"/>
                  </a:solidFill>
                  <a:latin typeface="+mj-lt"/>
                  <a:ea typeface="Roboto" pitchFamily="2" charset="0"/>
                </a:rPr>
                <a:t>Process Diagram</a:t>
              </a:r>
            </a:p>
          </p:txBody>
        </p:sp>
      </p:grpSp>
      <p:grpSp>
        <p:nvGrpSpPr>
          <p:cNvPr id="7" name="Group 6"/>
          <p:cNvGrpSpPr/>
          <p:nvPr/>
        </p:nvGrpSpPr>
        <p:grpSpPr>
          <a:xfrm>
            <a:off x="3721359" y="2104107"/>
            <a:ext cx="1402298" cy="870151"/>
            <a:chOff x="5169450" y="2284696"/>
            <a:chExt cx="1472703" cy="976532"/>
          </a:xfrm>
        </p:grpSpPr>
        <p:sp>
          <p:nvSpPr>
            <p:cNvPr id="160" name="Oval 159"/>
            <p:cNvSpPr/>
            <p:nvPr/>
          </p:nvSpPr>
          <p:spPr>
            <a:xfrm>
              <a:off x="5400328" y="2284696"/>
              <a:ext cx="976532" cy="976532"/>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61" name="Oval 160"/>
            <p:cNvSpPr/>
            <p:nvPr/>
          </p:nvSpPr>
          <p:spPr>
            <a:xfrm>
              <a:off x="5445542" y="2329910"/>
              <a:ext cx="886104" cy="88610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bg2"/>
                </a:solidFill>
              </a:endParaRPr>
            </a:p>
          </p:txBody>
        </p:sp>
        <p:sp>
          <p:nvSpPr>
            <p:cNvPr id="187" name="TextBox 186"/>
            <p:cNvSpPr txBox="1"/>
            <p:nvPr/>
          </p:nvSpPr>
          <p:spPr>
            <a:xfrm>
              <a:off x="5169450" y="2620259"/>
              <a:ext cx="1472703" cy="451405"/>
            </a:xfrm>
            <a:prstGeom prst="rect">
              <a:avLst/>
            </a:prstGeom>
            <a:noFill/>
          </p:spPr>
          <p:txBody>
            <a:bodyPr wrap="square" rtlCol="0">
              <a:spAutoFit/>
            </a:bodyPr>
            <a:lstStyle/>
            <a:p>
              <a:pPr algn="ctr"/>
              <a:r>
                <a:rPr lang="en-GB" sz="1600" b="1" dirty="0">
                  <a:solidFill>
                    <a:schemeClr val="bg2"/>
                  </a:solidFill>
                  <a:latin typeface="+mj-lt"/>
                  <a:ea typeface="Roboto" pitchFamily="2" charset="0"/>
                </a:rPr>
                <a:t>ROI</a:t>
              </a:r>
            </a:p>
          </p:txBody>
        </p:sp>
      </p:grpSp>
      <p:sp>
        <p:nvSpPr>
          <p:cNvPr id="10" name="Title 9"/>
          <p:cNvSpPr>
            <a:spLocks noGrp="1"/>
          </p:cNvSpPr>
          <p:nvPr>
            <p:ph type="ctrTitle"/>
          </p:nvPr>
        </p:nvSpPr>
        <p:spPr/>
        <p:txBody>
          <a:bodyPr>
            <a:noAutofit/>
          </a:bodyPr>
          <a:lstStyle/>
          <a:p>
            <a:r>
              <a:rPr lang="en-GB" sz="3200" dirty="0"/>
              <a:t>Topics Covered</a:t>
            </a:r>
          </a:p>
        </p:txBody>
      </p:sp>
      <p:sp>
        <p:nvSpPr>
          <p:cNvPr id="11" name="Subtitle 10"/>
          <p:cNvSpPr>
            <a:spLocks noGrp="1"/>
          </p:cNvSpPr>
          <p:nvPr>
            <p:ph type="subTitle" idx="1"/>
          </p:nvPr>
        </p:nvSpPr>
        <p:spPr>
          <a:xfrm>
            <a:off x="386519" y="900168"/>
            <a:ext cx="8370529" cy="358487"/>
          </a:xfrm>
        </p:spPr>
        <p:txBody>
          <a:bodyPr>
            <a:noAutofit/>
          </a:bodyPr>
          <a:lstStyle/>
          <a:p>
            <a:pPr>
              <a:lnSpc>
                <a:spcPct val="150000"/>
              </a:lnSpc>
            </a:pPr>
            <a:r>
              <a:rPr lang="en-IN" sz="1400" dirty="0">
                <a:ea typeface="Open Sans Light" panose="020B0306030504020204" pitchFamily="34" charset="0"/>
                <a:cs typeface="Open Sans Light" panose="020B0306030504020204" pitchFamily="34" charset="0"/>
              </a:rPr>
              <a:t>Topic that </a:t>
            </a:r>
            <a:r>
              <a:rPr lang="en-IN" sz="1400" dirty="0" err="1">
                <a:ea typeface="Open Sans Light" panose="020B0306030504020204" pitchFamily="34" charset="0"/>
                <a:cs typeface="Open Sans Light" panose="020B0306030504020204" pitchFamily="34" charset="0"/>
              </a:rPr>
              <a:t>TechCrusader</a:t>
            </a:r>
            <a:r>
              <a:rPr lang="en-IN" sz="1400" dirty="0">
                <a:ea typeface="Open Sans Light" panose="020B0306030504020204" pitchFamily="34" charset="0"/>
                <a:cs typeface="Open Sans Light" panose="020B0306030504020204" pitchFamily="34" charset="0"/>
              </a:rPr>
              <a:t> Consultant will present</a:t>
            </a:r>
            <a:endParaRPr lang="en-GB" sz="1400" dirty="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7520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left)">
                                      <p:cBhvr>
                                        <p:cTn id="11" dur="500"/>
                                        <p:tgtEl>
                                          <p:spTgt spid="11">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1000"/>
                                        <p:tgtEl>
                                          <p:spTgt spid="49"/>
                                        </p:tgtEl>
                                      </p:cBhvr>
                                    </p:animEffect>
                                  </p:childTnLst>
                                </p:cTn>
                              </p:par>
                            </p:childTnLst>
                          </p:cTn>
                        </p:par>
                        <p:par>
                          <p:cTn id="16" fill="hold">
                            <p:stCondLst>
                              <p:cond delay="2000"/>
                            </p:stCondLst>
                            <p:childTnLst>
                              <p:par>
                                <p:cTn id="17" presetID="49" presetClass="entr" presetSubtype="0" decel="10000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childTnLst>
                          </p:cTn>
                        </p:par>
                        <p:par>
                          <p:cTn id="23" fill="hold">
                            <p:stCondLst>
                              <p:cond delay="2500"/>
                            </p:stCondLst>
                            <p:childTnLst>
                              <p:par>
                                <p:cTn id="24" presetID="49" presetClass="entr" presetSubtype="0" decel="10000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 calcmode="lin" valueType="num">
                                      <p:cBhvr>
                                        <p:cTn id="28" dur="500" fill="hold"/>
                                        <p:tgtEl>
                                          <p:spTgt spid="9"/>
                                        </p:tgtEl>
                                        <p:attrNameLst>
                                          <p:attrName>style.rotation</p:attrName>
                                        </p:attrNameLst>
                                      </p:cBhvr>
                                      <p:tavLst>
                                        <p:tav tm="0">
                                          <p:val>
                                            <p:fltVal val="360"/>
                                          </p:val>
                                        </p:tav>
                                        <p:tav tm="100000">
                                          <p:val>
                                            <p:fltVal val="0"/>
                                          </p:val>
                                        </p:tav>
                                      </p:tavLst>
                                    </p:anim>
                                    <p:animEffect transition="in" filter="fade">
                                      <p:cBhvr>
                                        <p:cTn id="29" dur="500"/>
                                        <p:tgtEl>
                                          <p:spTgt spid="9"/>
                                        </p:tgtEl>
                                      </p:cBhvr>
                                    </p:animEffect>
                                  </p:childTnLst>
                                </p:cTn>
                              </p:par>
                            </p:childTnLst>
                          </p:cTn>
                        </p:par>
                        <p:par>
                          <p:cTn id="30" fill="hold">
                            <p:stCondLst>
                              <p:cond delay="300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500"/>
                            </p:stCondLst>
                            <p:childTnLst>
                              <p:par>
                                <p:cTn id="38" presetID="49" presetClass="entr" presetSubtype="0" decel="10000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 calcmode="lin" valueType="num">
                                      <p:cBhvr>
                                        <p:cTn id="42" dur="500" fill="hold"/>
                                        <p:tgtEl>
                                          <p:spTgt spid="3"/>
                                        </p:tgtEl>
                                        <p:attrNameLst>
                                          <p:attrName>style.rotation</p:attrName>
                                        </p:attrNameLst>
                                      </p:cBhvr>
                                      <p:tavLst>
                                        <p:tav tm="0">
                                          <p:val>
                                            <p:fltVal val="360"/>
                                          </p:val>
                                        </p:tav>
                                        <p:tav tm="100000">
                                          <p:val>
                                            <p:fltVal val="0"/>
                                          </p:val>
                                        </p:tav>
                                      </p:tavLst>
                                    </p:anim>
                                    <p:animEffect transition="in" filter="fade">
                                      <p:cBhvr>
                                        <p:cTn id="43" dur="500"/>
                                        <p:tgtEl>
                                          <p:spTgt spid="3"/>
                                        </p:tgtEl>
                                      </p:cBhvr>
                                    </p:animEffect>
                                  </p:childTnLst>
                                </p:cTn>
                              </p:par>
                            </p:childTnLst>
                          </p:cTn>
                        </p:par>
                        <p:par>
                          <p:cTn id="44" fill="hold">
                            <p:stCondLst>
                              <p:cond delay="4000"/>
                            </p:stCondLst>
                            <p:childTnLst>
                              <p:par>
                                <p:cTn id="45" presetID="49" presetClass="entr" presetSubtype="0" decel="10000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 calcmode="lin" valueType="num">
                                      <p:cBhvr>
                                        <p:cTn id="49" dur="500" fill="hold"/>
                                        <p:tgtEl>
                                          <p:spTgt spid="5"/>
                                        </p:tgtEl>
                                        <p:attrNameLst>
                                          <p:attrName>style.rotation</p:attrName>
                                        </p:attrNameLst>
                                      </p:cBhvr>
                                      <p:tavLst>
                                        <p:tav tm="0">
                                          <p:val>
                                            <p:fltVal val="360"/>
                                          </p:val>
                                        </p:tav>
                                        <p:tav tm="100000">
                                          <p:val>
                                            <p:fltVal val="0"/>
                                          </p:val>
                                        </p:tav>
                                      </p:tavLst>
                                    </p:anim>
                                    <p:animEffect transition="in" filter="fade">
                                      <p:cBhvr>
                                        <p:cTn id="50" dur="500"/>
                                        <p:tgtEl>
                                          <p:spTgt spid="5"/>
                                        </p:tgtEl>
                                      </p:cBhvr>
                                    </p:animEffect>
                                  </p:childTnLst>
                                </p:cTn>
                              </p:par>
                            </p:childTnLst>
                          </p:cTn>
                        </p:par>
                        <p:par>
                          <p:cTn id="51" fill="hold">
                            <p:stCondLst>
                              <p:cond delay="4500"/>
                            </p:stCondLst>
                            <p:childTnLst>
                              <p:par>
                                <p:cTn id="52" presetID="49" presetClass="entr" presetSubtype="0" decel="10000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 calcmode="lin" valueType="num">
                                      <p:cBhvr>
                                        <p:cTn id="56" dur="500" fill="hold"/>
                                        <p:tgtEl>
                                          <p:spTgt spid="6"/>
                                        </p:tgtEl>
                                        <p:attrNameLst>
                                          <p:attrName>style.rotation</p:attrName>
                                        </p:attrNameLst>
                                      </p:cBhvr>
                                      <p:tavLst>
                                        <p:tav tm="0">
                                          <p:val>
                                            <p:fltVal val="360"/>
                                          </p:val>
                                        </p:tav>
                                        <p:tav tm="100000">
                                          <p:val>
                                            <p:fltVal val="0"/>
                                          </p:val>
                                        </p:tav>
                                      </p:tavLst>
                                    </p:anim>
                                    <p:animEffect transition="in" filter="fade">
                                      <p:cBhvr>
                                        <p:cTn id="57" dur="500"/>
                                        <p:tgtEl>
                                          <p:spTgt spid="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5"/>
                                        </p:tgtEl>
                                        <p:attrNameLst>
                                          <p:attrName>style.visibility</p:attrName>
                                        </p:attrNameLst>
                                      </p:cBhvr>
                                      <p:to>
                                        <p:strVal val="visible"/>
                                      </p:to>
                                    </p:set>
                                    <p:animEffect transition="in" filter="fade">
                                      <p:cBhvr>
                                        <p:cTn id="60" dur="500"/>
                                        <p:tgtEl>
                                          <p:spTgt spid="17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9"/>
                                        </p:tgtEl>
                                        <p:attrNameLst>
                                          <p:attrName>style.visibility</p:attrName>
                                        </p:attrNameLst>
                                      </p:cBhvr>
                                      <p:to>
                                        <p:strVal val="visible"/>
                                      </p:to>
                                    </p:set>
                                    <p:animEffect transition="in" filter="fade">
                                      <p:cBhvr>
                                        <p:cTn id="63" dur="500"/>
                                        <p:tgtEl>
                                          <p:spTgt spid="1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fade">
                                      <p:cBhvr>
                                        <p:cTn id="66" dur="500"/>
                                        <p:tgtEl>
                                          <p:spTgt spid="17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76"/>
                                        </p:tgtEl>
                                        <p:attrNameLst>
                                          <p:attrName>style.visibility</p:attrName>
                                        </p:attrNameLst>
                                      </p:cBhvr>
                                      <p:to>
                                        <p:strVal val="visible"/>
                                      </p:to>
                                    </p:set>
                                    <p:animEffect transition="in" filter="fade">
                                      <p:cBhvr>
                                        <p:cTn id="69" dur="500"/>
                                        <p:tgtEl>
                                          <p:spTgt spid="17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0"/>
                                        </p:tgtEl>
                                        <p:attrNameLst>
                                          <p:attrName>style.visibility</p:attrName>
                                        </p:attrNameLst>
                                      </p:cBhvr>
                                      <p:to>
                                        <p:strVal val="visible"/>
                                      </p:to>
                                    </p:set>
                                    <p:animEffect transition="in" filter="fade">
                                      <p:cBhvr>
                                        <p:cTn id="72" dur="500"/>
                                        <p:tgtEl>
                                          <p:spTgt spid="17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1"/>
                                        </p:tgtEl>
                                        <p:attrNameLst>
                                          <p:attrName>style.visibility</p:attrName>
                                        </p:attrNameLst>
                                      </p:cBhvr>
                                      <p:to>
                                        <p:strVal val="visible"/>
                                      </p:to>
                                    </p:set>
                                    <p:animEffect transition="in" filter="fade">
                                      <p:cBhvr>
                                        <p:cTn id="75" dur="500"/>
                                        <p:tgtEl>
                                          <p:spTgt spid="17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3"/>
                                        </p:tgtEl>
                                        <p:attrNameLst>
                                          <p:attrName>style.visibility</p:attrName>
                                        </p:attrNameLst>
                                      </p:cBhvr>
                                      <p:to>
                                        <p:strVal val="visible"/>
                                      </p:to>
                                    </p:set>
                                    <p:animEffect transition="in" filter="fade">
                                      <p:cBhvr>
                                        <p:cTn id="78" dur="500"/>
                                        <p:tgtEl>
                                          <p:spTgt spid="17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7"/>
                                        </p:tgtEl>
                                        <p:attrNameLst>
                                          <p:attrName>style.visibility</p:attrName>
                                        </p:attrNameLst>
                                      </p:cBhvr>
                                      <p:to>
                                        <p:strVal val="visible"/>
                                      </p:to>
                                    </p:set>
                                    <p:animEffect transition="in" filter="fade">
                                      <p:cBhvr>
                                        <p:cTn id="81" dur="500"/>
                                        <p:tgtEl>
                                          <p:spTgt spid="17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74"/>
                                        </p:tgtEl>
                                        <p:attrNameLst>
                                          <p:attrName>style.visibility</p:attrName>
                                        </p:attrNameLst>
                                      </p:cBhvr>
                                      <p:to>
                                        <p:strVal val="visible"/>
                                      </p:to>
                                    </p:set>
                                    <p:animEffect transition="in" filter="fade">
                                      <p:cBhvr>
                                        <p:cTn id="84" dur="500"/>
                                        <p:tgtEl>
                                          <p:spTgt spid="17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79"/>
                                        </p:tgtEl>
                                        <p:attrNameLst>
                                          <p:attrName>style.visibility</p:attrName>
                                        </p:attrNameLst>
                                      </p:cBhvr>
                                      <p:to>
                                        <p:strVal val="visible"/>
                                      </p:to>
                                    </p:set>
                                    <p:animEffect transition="in" filter="fade">
                                      <p:cBhvr>
                                        <p:cTn id="8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0" grpId="0"/>
      <p:bldP spid="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3"/>
            <a:ext cx="6858000" cy="642562"/>
          </a:xfrm>
        </p:spPr>
        <p:txBody>
          <a:bodyPr>
            <a:normAutofit fontScale="90000"/>
          </a:bodyPr>
          <a:lstStyle/>
          <a:p>
            <a:r>
              <a:rPr lang="en-US" dirty="0"/>
              <a:t>Effects</a:t>
            </a:r>
            <a:endParaRPr lang="en-CA" dirty="0"/>
          </a:p>
        </p:txBody>
      </p:sp>
      <p:sp>
        <p:nvSpPr>
          <p:cNvPr id="3" name="Subtitle 2"/>
          <p:cNvSpPr>
            <a:spLocks noGrp="1"/>
          </p:cNvSpPr>
          <p:nvPr>
            <p:ph type="subTitle" idx="1"/>
          </p:nvPr>
        </p:nvSpPr>
        <p:spPr>
          <a:xfrm>
            <a:off x="1143000" y="2614026"/>
            <a:ext cx="6858000" cy="2186575"/>
          </a:xfrm>
        </p:spPr>
        <p:txBody>
          <a:bodyPr>
            <a:normAutofit fontScale="85000" lnSpcReduction="20000"/>
          </a:bodyPr>
          <a:lstStyle/>
          <a:p>
            <a:pPr marL="257175" indent="-257175">
              <a:buFont typeface="Arial" panose="020B0604020202020204" pitchFamily="34" charset="0"/>
              <a:buChar char="•"/>
            </a:pPr>
            <a:r>
              <a:rPr lang="en-US" dirty="0"/>
              <a:t>Increase in payroll burden including medical expenses.</a:t>
            </a:r>
          </a:p>
          <a:p>
            <a:pPr marL="257175" indent="-257175">
              <a:buFont typeface="Arial" panose="020B0604020202020204" pitchFamily="34" charset="0"/>
              <a:buChar char="•"/>
            </a:pPr>
            <a:r>
              <a:rPr lang="en-US" dirty="0"/>
              <a:t>Worker efficiency decreased.</a:t>
            </a:r>
          </a:p>
          <a:p>
            <a:pPr marL="257175" indent="-257175">
              <a:buFont typeface="Arial" panose="020B0604020202020204" pitchFamily="34" charset="0"/>
              <a:buChar char="•"/>
            </a:pPr>
            <a:r>
              <a:rPr lang="en-US" dirty="0"/>
              <a:t>Failure rate increased.</a:t>
            </a:r>
          </a:p>
          <a:p>
            <a:pPr marL="257175" indent="-257175">
              <a:buFont typeface="Arial" panose="020B0604020202020204" pitchFamily="34" charset="0"/>
              <a:buChar char="•"/>
            </a:pPr>
            <a:r>
              <a:rPr lang="en-US" dirty="0"/>
              <a:t>High number if sick calls.</a:t>
            </a:r>
          </a:p>
          <a:p>
            <a:pPr marL="257175" indent="-257175">
              <a:buFont typeface="Arial" panose="020B0604020202020204" pitchFamily="34" charset="0"/>
              <a:buChar char="•"/>
            </a:pPr>
            <a:r>
              <a:rPr lang="en-US" dirty="0"/>
              <a:t>Heat stress and exhaustion.</a:t>
            </a:r>
          </a:p>
          <a:p>
            <a:pPr marL="257175" indent="-257175">
              <a:buFont typeface="Arial" panose="020B0604020202020204" pitchFamily="34" charset="0"/>
              <a:buChar char="•"/>
            </a:pPr>
            <a:r>
              <a:rPr lang="en-US" dirty="0"/>
              <a:t>Respiratory problem due to fumes released by soldering.</a:t>
            </a:r>
          </a:p>
          <a:p>
            <a:endParaRPr lang="en-CA" dirty="0"/>
          </a:p>
        </p:txBody>
      </p:sp>
    </p:spTree>
    <p:extLst>
      <p:ext uri="{BB962C8B-B14F-4D97-AF65-F5344CB8AC3E}">
        <p14:creationId xmlns:p14="http://schemas.microsoft.com/office/powerpoint/2010/main" val="2338481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CA" dirty="0"/>
          </a:p>
        </p:txBody>
      </p:sp>
      <p:sp>
        <p:nvSpPr>
          <p:cNvPr id="3" name="Content Placeholder 2"/>
          <p:cNvSpPr>
            <a:spLocks noGrp="1"/>
          </p:cNvSpPr>
          <p:nvPr>
            <p:ph idx="1"/>
          </p:nvPr>
        </p:nvSpPr>
        <p:spPr>
          <a:xfrm>
            <a:off x="628650" y="2273441"/>
            <a:ext cx="7886700" cy="3263504"/>
          </a:xfrm>
        </p:spPr>
        <p:txBody>
          <a:bodyPr>
            <a:normAutofit lnSpcReduction="10000"/>
          </a:bodyPr>
          <a:lstStyle/>
          <a:p>
            <a:r>
              <a:rPr lang="en-US" dirty="0"/>
              <a:t>Installation of vent over assembly area.</a:t>
            </a:r>
          </a:p>
          <a:p>
            <a:r>
              <a:rPr lang="en-US" dirty="0"/>
              <a:t>Anti fatigue mat provided at assembly line.</a:t>
            </a:r>
          </a:p>
          <a:p>
            <a:r>
              <a:rPr lang="en-US" dirty="0"/>
              <a:t>Installation of light bulbs.</a:t>
            </a:r>
          </a:p>
          <a:p>
            <a:r>
              <a:rPr lang="en-US" dirty="0"/>
              <a:t>Provide respiratory masks.</a:t>
            </a:r>
          </a:p>
          <a:p>
            <a:r>
              <a:rPr lang="en-US" dirty="0"/>
              <a:t>Provide safety glasses.</a:t>
            </a:r>
          </a:p>
          <a:p>
            <a:r>
              <a:rPr lang="en-US" dirty="0"/>
              <a:t>Provide hearing aids to workers.</a:t>
            </a:r>
          </a:p>
          <a:p>
            <a:r>
              <a:rPr lang="en-US" dirty="0"/>
              <a:t>Installation of exhaust fans.</a:t>
            </a:r>
          </a:p>
          <a:p>
            <a:endParaRPr lang="en-CA" dirty="0"/>
          </a:p>
        </p:txBody>
      </p:sp>
    </p:spTree>
    <p:extLst>
      <p:ext uri="{BB962C8B-B14F-4D97-AF65-F5344CB8AC3E}">
        <p14:creationId xmlns:p14="http://schemas.microsoft.com/office/powerpoint/2010/main" val="2928564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t>
            </a:r>
            <a:endParaRPr lang="en-CA" dirty="0"/>
          </a:p>
        </p:txBody>
      </p:sp>
      <p:sp>
        <p:nvSpPr>
          <p:cNvPr id="3" name="Content Placeholder 2"/>
          <p:cNvSpPr>
            <a:spLocks noGrp="1"/>
          </p:cNvSpPr>
          <p:nvPr>
            <p:ph idx="1"/>
          </p:nvPr>
        </p:nvSpPr>
        <p:spPr/>
        <p:txBody>
          <a:bodyPr/>
          <a:lstStyle/>
          <a:p>
            <a:r>
              <a:rPr lang="en-US" dirty="0"/>
              <a:t>Increase in efficiency of the employees.</a:t>
            </a:r>
          </a:p>
          <a:p>
            <a:r>
              <a:rPr lang="en-US" dirty="0"/>
              <a:t>Decrease in payroll burden.</a:t>
            </a:r>
          </a:p>
          <a:p>
            <a:r>
              <a:rPr lang="en-US" dirty="0"/>
              <a:t>Enhancement of the factory environments.</a:t>
            </a:r>
          </a:p>
          <a:p>
            <a:r>
              <a:rPr lang="en-US" dirty="0"/>
              <a:t>Decrease in failure rate.</a:t>
            </a:r>
          </a:p>
          <a:p>
            <a:r>
              <a:rPr lang="en-US" dirty="0"/>
              <a:t>Increase in production Quality.</a:t>
            </a:r>
          </a:p>
          <a:p>
            <a:endParaRPr lang="en-CA" dirty="0"/>
          </a:p>
        </p:txBody>
      </p:sp>
    </p:spTree>
    <p:extLst>
      <p:ext uri="{BB962C8B-B14F-4D97-AF65-F5344CB8AC3E}">
        <p14:creationId xmlns:p14="http://schemas.microsoft.com/office/powerpoint/2010/main" val="98317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Equipment and cost</a:t>
            </a:r>
            <a:endParaRPr lang="en-CA" dirty="0"/>
          </a:p>
        </p:txBody>
      </p:sp>
      <p:graphicFrame>
        <p:nvGraphicFramePr>
          <p:cNvPr id="4" name="Content Placeholder 3"/>
          <p:cNvGraphicFramePr>
            <a:graphicFrameLocks noGrp="1"/>
          </p:cNvGraphicFramePr>
          <p:nvPr>
            <p:ph idx="1"/>
          </p:nvPr>
        </p:nvGraphicFramePr>
        <p:xfrm>
          <a:off x="476248" y="2057400"/>
          <a:ext cx="7715252" cy="3784477"/>
        </p:xfrm>
        <a:graphic>
          <a:graphicData uri="http://schemas.openxmlformats.org/drawingml/2006/table">
            <a:tbl>
              <a:tblPr firstRow="1" firstCol="1" bandRow="1">
                <a:tableStyleId>{93296810-A885-4BE3-A3E7-6D5BEEA58F35}</a:tableStyleId>
              </a:tblPr>
              <a:tblGrid>
                <a:gridCol w="3857626">
                  <a:extLst>
                    <a:ext uri="{9D8B030D-6E8A-4147-A177-3AD203B41FA5}">
                      <a16:colId xmlns:a16="http://schemas.microsoft.com/office/drawing/2014/main" val="817223046"/>
                    </a:ext>
                  </a:extLst>
                </a:gridCol>
                <a:gridCol w="3857626">
                  <a:extLst>
                    <a:ext uri="{9D8B030D-6E8A-4147-A177-3AD203B41FA5}">
                      <a16:colId xmlns:a16="http://schemas.microsoft.com/office/drawing/2014/main" val="2712834087"/>
                    </a:ext>
                  </a:extLst>
                </a:gridCol>
              </a:tblGrid>
              <a:tr h="418005">
                <a:tc>
                  <a:txBody>
                    <a:bodyPr/>
                    <a:lstStyle/>
                    <a:p>
                      <a:pPr marL="0" marR="0">
                        <a:lnSpc>
                          <a:spcPct val="107000"/>
                        </a:lnSpc>
                        <a:spcBef>
                          <a:spcPts val="0"/>
                        </a:spcBef>
                        <a:spcAft>
                          <a:spcPts val="0"/>
                        </a:spcAft>
                      </a:pPr>
                      <a:r>
                        <a:rPr lang="en-US" sz="2700" dirty="0">
                          <a:effectLst/>
                        </a:rPr>
                        <a:t>Equipment’s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a:effectLst/>
                        </a:rPr>
                        <a:t>Cost in CAD</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594519547"/>
                  </a:ext>
                </a:extLst>
              </a:tr>
              <a:tr h="418005">
                <a:tc>
                  <a:txBody>
                    <a:bodyPr/>
                    <a:lstStyle/>
                    <a:p>
                      <a:pPr marL="0" marR="0">
                        <a:lnSpc>
                          <a:spcPct val="107000"/>
                        </a:lnSpc>
                        <a:spcBef>
                          <a:spcPts val="0"/>
                        </a:spcBef>
                        <a:spcAft>
                          <a:spcPts val="0"/>
                        </a:spcAft>
                      </a:pPr>
                      <a:r>
                        <a:rPr lang="en-US" sz="2700">
                          <a:effectLst/>
                        </a:rPr>
                        <a:t>3 Anti-Fatigue Mat-</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432.00</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4281322986"/>
                  </a:ext>
                </a:extLst>
              </a:tr>
              <a:tr h="858298">
                <a:tc>
                  <a:txBody>
                    <a:bodyPr/>
                    <a:lstStyle/>
                    <a:p>
                      <a:pPr marL="0" marR="0">
                        <a:lnSpc>
                          <a:spcPct val="107000"/>
                        </a:lnSpc>
                        <a:spcBef>
                          <a:spcPts val="0"/>
                        </a:spcBef>
                        <a:spcAft>
                          <a:spcPts val="0"/>
                        </a:spcAft>
                      </a:pPr>
                      <a:r>
                        <a:rPr lang="en-US" sz="2700">
                          <a:effectLst/>
                        </a:rPr>
                        <a:t>24 Anti fog safety glasses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85.20</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605512229"/>
                  </a:ext>
                </a:extLst>
              </a:tr>
              <a:tr h="418005">
                <a:tc>
                  <a:txBody>
                    <a:bodyPr/>
                    <a:lstStyle/>
                    <a:p>
                      <a:pPr marL="0" marR="0">
                        <a:lnSpc>
                          <a:spcPct val="107000"/>
                        </a:lnSpc>
                        <a:spcBef>
                          <a:spcPts val="0"/>
                        </a:spcBef>
                        <a:spcAft>
                          <a:spcPts val="0"/>
                        </a:spcAft>
                      </a:pPr>
                      <a:r>
                        <a:rPr lang="en-US" sz="2700">
                          <a:effectLst/>
                        </a:rPr>
                        <a:t>Six Exhaust fans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2263.86</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81111265"/>
                  </a:ext>
                </a:extLst>
              </a:tr>
              <a:tr h="418005">
                <a:tc>
                  <a:txBody>
                    <a:bodyPr/>
                    <a:lstStyle/>
                    <a:p>
                      <a:pPr marL="0" marR="0">
                        <a:lnSpc>
                          <a:spcPct val="107000"/>
                        </a:lnSpc>
                        <a:spcBef>
                          <a:spcPts val="0"/>
                        </a:spcBef>
                        <a:spcAft>
                          <a:spcPts val="0"/>
                        </a:spcAft>
                      </a:pPr>
                      <a:r>
                        <a:rPr lang="en-US" sz="2700">
                          <a:effectLst/>
                        </a:rPr>
                        <a:t>19 Light bulbs</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6914.49</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29200478"/>
                  </a:ext>
                </a:extLst>
              </a:tr>
              <a:tr h="418005">
                <a:tc>
                  <a:txBody>
                    <a:bodyPr/>
                    <a:lstStyle/>
                    <a:p>
                      <a:pPr marL="0" marR="0">
                        <a:lnSpc>
                          <a:spcPct val="107000"/>
                        </a:lnSpc>
                        <a:spcBef>
                          <a:spcPts val="0"/>
                        </a:spcBef>
                        <a:spcAft>
                          <a:spcPts val="0"/>
                        </a:spcAft>
                      </a:pPr>
                      <a:r>
                        <a:rPr lang="en-US" sz="2700">
                          <a:effectLst/>
                        </a:rPr>
                        <a:t>50 Respiratory Mask</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1250.00</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219525574"/>
                  </a:ext>
                </a:extLst>
              </a:tr>
              <a:tr h="418005">
                <a:tc>
                  <a:txBody>
                    <a:bodyPr/>
                    <a:lstStyle/>
                    <a:p>
                      <a:pPr marL="0" marR="0">
                        <a:lnSpc>
                          <a:spcPct val="107000"/>
                        </a:lnSpc>
                        <a:spcBef>
                          <a:spcPts val="0"/>
                        </a:spcBef>
                        <a:spcAft>
                          <a:spcPts val="0"/>
                        </a:spcAft>
                      </a:pPr>
                      <a:r>
                        <a:rPr lang="en-US" sz="2700">
                          <a:effectLst/>
                        </a:rPr>
                        <a:t>Ventilation duct</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20.00</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251042193"/>
                  </a:ext>
                </a:extLst>
              </a:tr>
              <a:tr h="418005">
                <a:tc>
                  <a:txBody>
                    <a:bodyPr/>
                    <a:lstStyle/>
                    <a:p>
                      <a:pPr marL="0" marR="0">
                        <a:lnSpc>
                          <a:spcPct val="107000"/>
                        </a:lnSpc>
                        <a:spcBef>
                          <a:spcPts val="0"/>
                        </a:spcBef>
                        <a:spcAft>
                          <a:spcPts val="0"/>
                        </a:spcAft>
                      </a:pPr>
                      <a:r>
                        <a:rPr lang="en-US" sz="2700">
                          <a:effectLst/>
                        </a:rPr>
                        <a:t>Total spending</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r">
                        <a:lnSpc>
                          <a:spcPct val="107000"/>
                        </a:lnSpc>
                        <a:spcBef>
                          <a:spcPts val="0"/>
                        </a:spcBef>
                        <a:spcAft>
                          <a:spcPts val="0"/>
                        </a:spcAft>
                      </a:pPr>
                      <a:r>
                        <a:rPr lang="en-US" sz="2700" dirty="0">
                          <a:effectLst/>
                        </a:rPr>
                        <a:t>10965.55</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665321642"/>
                  </a:ext>
                </a:extLst>
              </a:tr>
            </a:tbl>
          </a:graphicData>
        </a:graphic>
      </p:graphicFrame>
    </p:spTree>
    <p:extLst>
      <p:ext uri="{BB962C8B-B14F-4D97-AF65-F5344CB8AC3E}">
        <p14:creationId xmlns:p14="http://schemas.microsoft.com/office/powerpoint/2010/main" val="3818594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a:t>
            </a:r>
            <a:endParaRPr lang="en-CA" dirty="0"/>
          </a:p>
        </p:txBody>
      </p:sp>
      <p:graphicFrame>
        <p:nvGraphicFramePr>
          <p:cNvPr id="4" name="Content Placeholder 3"/>
          <p:cNvGraphicFramePr>
            <a:graphicFrameLocks noGrp="1"/>
          </p:cNvGraphicFramePr>
          <p:nvPr>
            <p:ph idx="1"/>
          </p:nvPr>
        </p:nvGraphicFramePr>
        <p:xfrm>
          <a:off x="390525" y="1938139"/>
          <a:ext cx="8146879" cy="3577686"/>
        </p:xfrm>
        <a:graphic>
          <a:graphicData uri="http://schemas.openxmlformats.org/drawingml/2006/table">
            <a:tbl>
              <a:tblPr firstRow="1" firstCol="1" bandRow="1">
                <a:tableStyleId>{00A15C55-8517-42AA-B614-E9B94910E393}</a:tableStyleId>
              </a:tblPr>
              <a:tblGrid>
                <a:gridCol w="806586">
                  <a:extLst>
                    <a:ext uri="{9D8B030D-6E8A-4147-A177-3AD203B41FA5}">
                      <a16:colId xmlns:a16="http://schemas.microsoft.com/office/drawing/2014/main" val="1358352290"/>
                    </a:ext>
                  </a:extLst>
                </a:gridCol>
                <a:gridCol w="1353424">
                  <a:extLst>
                    <a:ext uri="{9D8B030D-6E8A-4147-A177-3AD203B41FA5}">
                      <a16:colId xmlns:a16="http://schemas.microsoft.com/office/drawing/2014/main" val="2899799358"/>
                    </a:ext>
                  </a:extLst>
                </a:gridCol>
                <a:gridCol w="1685602">
                  <a:extLst>
                    <a:ext uri="{9D8B030D-6E8A-4147-A177-3AD203B41FA5}">
                      <a16:colId xmlns:a16="http://schemas.microsoft.com/office/drawing/2014/main" val="3146727353"/>
                    </a:ext>
                  </a:extLst>
                </a:gridCol>
                <a:gridCol w="1061254">
                  <a:extLst>
                    <a:ext uri="{9D8B030D-6E8A-4147-A177-3AD203B41FA5}">
                      <a16:colId xmlns:a16="http://schemas.microsoft.com/office/drawing/2014/main" val="2935794540"/>
                    </a:ext>
                  </a:extLst>
                </a:gridCol>
                <a:gridCol w="1134689">
                  <a:extLst>
                    <a:ext uri="{9D8B030D-6E8A-4147-A177-3AD203B41FA5}">
                      <a16:colId xmlns:a16="http://schemas.microsoft.com/office/drawing/2014/main" val="2769507334"/>
                    </a:ext>
                  </a:extLst>
                </a:gridCol>
                <a:gridCol w="2105324">
                  <a:extLst>
                    <a:ext uri="{9D8B030D-6E8A-4147-A177-3AD203B41FA5}">
                      <a16:colId xmlns:a16="http://schemas.microsoft.com/office/drawing/2014/main" val="1045249168"/>
                    </a:ext>
                  </a:extLst>
                </a:gridCol>
              </a:tblGrid>
              <a:tr h="371618">
                <a:tc gridSpan="6">
                  <a:txBody>
                    <a:bodyPr/>
                    <a:lstStyle/>
                    <a:p>
                      <a:pPr marL="0" marR="0" algn="ctr">
                        <a:lnSpc>
                          <a:spcPct val="107000"/>
                        </a:lnSpc>
                        <a:spcBef>
                          <a:spcPts val="0"/>
                        </a:spcBef>
                        <a:spcAft>
                          <a:spcPts val="0"/>
                        </a:spcAft>
                      </a:pPr>
                      <a:r>
                        <a:rPr lang="en-CA" sz="2400" dirty="0">
                          <a:effectLst/>
                        </a:rPr>
                        <a:t>ROI 1 Year</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28962617"/>
                  </a:ext>
                </a:extLst>
              </a:tr>
              <a:tr h="612836">
                <a:tc>
                  <a:txBody>
                    <a:bodyPr/>
                    <a:lstStyle/>
                    <a:p>
                      <a:pPr marL="0" marR="0">
                        <a:lnSpc>
                          <a:spcPct val="107000"/>
                        </a:lnSpc>
                        <a:spcBef>
                          <a:spcPts val="0"/>
                        </a:spcBef>
                        <a:spcAft>
                          <a:spcPts val="0"/>
                        </a:spcAft>
                      </a:pPr>
                      <a:r>
                        <a:rPr lang="en-CA" sz="1500" dirty="0">
                          <a:effectLst/>
                        </a:rPr>
                        <a:t>Month</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nSpc>
                          <a:spcPct val="107000"/>
                        </a:lnSpc>
                        <a:spcBef>
                          <a:spcPts val="0"/>
                        </a:spcBef>
                        <a:spcAft>
                          <a:spcPts val="0"/>
                        </a:spcAft>
                      </a:pPr>
                      <a:r>
                        <a:rPr lang="en-CA" sz="1500">
                          <a:effectLst/>
                        </a:rPr>
                        <a:t>Per day Profit</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nSpc>
                          <a:spcPct val="107000"/>
                        </a:lnSpc>
                        <a:spcBef>
                          <a:spcPts val="0"/>
                        </a:spcBef>
                        <a:spcAft>
                          <a:spcPts val="0"/>
                        </a:spcAft>
                      </a:pPr>
                      <a:r>
                        <a:rPr lang="en-CA" sz="1500">
                          <a:effectLst/>
                        </a:rPr>
                        <a:t>Monthly earning</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nSpc>
                          <a:spcPct val="107000"/>
                        </a:lnSpc>
                        <a:spcBef>
                          <a:spcPts val="0"/>
                        </a:spcBef>
                        <a:spcAft>
                          <a:spcPts val="0"/>
                        </a:spcAft>
                      </a:pPr>
                      <a:r>
                        <a:rPr lang="en-CA" sz="1500">
                          <a:effectLst/>
                        </a:rPr>
                        <a:t>Total debt</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nSpc>
                          <a:spcPct val="107000"/>
                        </a:lnSpc>
                        <a:spcBef>
                          <a:spcPts val="0"/>
                        </a:spcBef>
                        <a:spcAft>
                          <a:spcPts val="0"/>
                        </a:spcAft>
                      </a:pPr>
                      <a:r>
                        <a:rPr lang="en-CA" sz="1500" dirty="0">
                          <a:effectLst/>
                        </a:rPr>
                        <a:t>Debt paid</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nSpc>
                          <a:spcPct val="107000"/>
                        </a:lnSpc>
                        <a:spcBef>
                          <a:spcPts val="0"/>
                        </a:spcBef>
                        <a:spcAft>
                          <a:spcPts val="0"/>
                        </a:spcAft>
                      </a:pPr>
                      <a:r>
                        <a:rPr lang="en-CA" sz="1500" dirty="0">
                          <a:effectLst/>
                        </a:rPr>
                        <a:t>Monthly gross earning</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extLst>
                  <a:ext uri="{0D108BD9-81ED-4DB2-BD59-A6C34878D82A}">
                    <a16:rowId xmlns:a16="http://schemas.microsoft.com/office/drawing/2014/main" val="833776542"/>
                  </a:ext>
                </a:extLst>
              </a:tr>
              <a:tr h="612836">
                <a:tc>
                  <a:txBody>
                    <a:bodyPr/>
                    <a:lstStyle/>
                    <a:p>
                      <a:pPr marL="0" marR="0" algn="r">
                        <a:lnSpc>
                          <a:spcPct val="107000"/>
                        </a:lnSpc>
                        <a:spcBef>
                          <a:spcPts val="0"/>
                        </a:spcBef>
                        <a:spcAft>
                          <a:spcPts val="0"/>
                        </a:spcAft>
                      </a:pPr>
                      <a:r>
                        <a:rPr lang="en-CA" sz="1500" dirty="0">
                          <a:effectLst/>
                        </a:rPr>
                        <a:t>1</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$3,533.66</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$77,740.56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$10,965.55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$3,887.03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$73,853.54</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extLst>
                  <a:ext uri="{0D108BD9-81ED-4DB2-BD59-A6C34878D82A}">
                    <a16:rowId xmlns:a16="http://schemas.microsoft.com/office/drawing/2014/main" val="3640349485"/>
                  </a:ext>
                </a:extLst>
              </a:tr>
              <a:tr h="606948">
                <a:tc>
                  <a:txBody>
                    <a:bodyPr/>
                    <a:lstStyle/>
                    <a:p>
                      <a:pPr marL="0" marR="0" algn="r">
                        <a:lnSpc>
                          <a:spcPct val="107000"/>
                        </a:lnSpc>
                        <a:spcBef>
                          <a:spcPts val="0"/>
                        </a:spcBef>
                        <a:spcAft>
                          <a:spcPts val="0"/>
                        </a:spcAft>
                      </a:pPr>
                      <a:r>
                        <a:rPr lang="en-CA" sz="1500">
                          <a:effectLst/>
                        </a:rPr>
                        <a:t>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$3,533.66</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$77,740.56</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$7,078.52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$3,887.03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$147,707.07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extLst>
                  <a:ext uri="{0D108BD9-81ED-4DB2-BD59-A6C34878D82A}">
                    <a16:rowId xmlns:a16="http://schemas.microsoft.com/office/drawing/2014/main" val="143178014"/>
                  </a:ext>
                </a:extLst>
              </a:tr>
              <a:tr h="606948">
                <a:tc>
                  <a:txBody>
                    <a:bodyPr/>
                    <a:lstStyle/>
                    <a:p>
                      <a:pPr marL="0" marR="0" algn="r">
                        <a:lnSpc>
                          <a:spcPct val="107000"/>
                        </a:lnSpc>
                        <a:spcBef>
                          <a:spcPts val="0"/>
                        </a:spcBef>
                        <a:spcAft>
                          <a:spcPts val="0"/>
                        </a:spcAft>
                      </a:pPr>
                      <a:r>
                        <a:rPr lang="en-CA" sz="1500">
                          <a:effectLst/>
                        </a:rPr>
                        <a:t>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$3,533.66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$77,740.56</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$3,191.49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$3,191.49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$222,256.14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extLst>
                  <a:ext uri="{0D108BD9-81ED-4DB2-BD59-A6C34878D82A}">
                    <a16:rowId xmlns:a16="http://schemas.microsoft.com/office/drawing/2014/main" val="2073034395"/>
                  </a:ext>
                </a:extLst>
              </a:tr>
              <a:tr h="383250">
                <a:tc>
                  <a:txBody>
                    <a:bodyPr/>
                    <a:lstStyle/>
                    <a:p>
                      <a:pPr marL="0" marR="0" algn="r">
                        <a:lnSpc>
                          <a:spcPct val="107000"/>
                        </a:lnSpc>
                        <a:spcBef>
                          <a:spcPts val="0"/>
                        </a:spcBef>
                        <a:spcAft>
                          <a:spcPts val="0"/>
                        </a:spcAft>
                      </a:pPr>
                      <a:r>
                        <a:rPr lang="en-CA" sz="1500">
                          <a:effectLst/>
                        </a:rPr>
                        <a:t>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$3,533.66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$77,740.56</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$0.00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$0.00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$299,996.71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extLst>
                  <a:ext uri="{0D108BD9-81ED-4DB2-BD59-A6C34878D82A}">
                    <a16:rowId xmlns:a16="http://schemas.microsoft.com/office/drawing/2014/main" val="675829001"/>
                  </a:ext>
                </a:extLst>
              </a:tr>
              <a:tr h="383250">
                <a:tc>
                  <a:txBody>
                    <a:bodyPr/>
                    <a:lstStyle/>
                    <a:p>
                      <a:pPr marL="0" marR="0" algn="r">
                        <a:lnSpc>
                          <a:spcPct val="107000"/>
                        </a:lnSpc>
                        <a:spcBef>
                          <a:spcPts val="0"/>
                        </a:spcBef>
                        <a:spcAft>
                          <a:spcPts val="0"/>
                        </a:spcAft>
                      </a:pPr>
                      <a:r>
                        <a:rPr lang="en-CA" sz="1500" dirty="0">
                          <a:effectLst/>
                        </a:rPr>
                        <a:t>5</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a:effectLst/>
                        </a:rPr>
                        <a:t>$3,533.66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$77,740.56</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$0.00</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$0.00</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tc>
                  <a:txBody>
                    <a:bodyPr/>
                    <a:lstStyle/>
                    <a:p>
                      <a:pPr marL="0" marR="0" algn="r">
                        <a:lnSpc>
                          <a:spcPct val="107000"/>
                        </a:lnSpc>
                        <a:spcBef>
                          <a:spcPts val="0"/>
                        </a:spcBef>
                        <a:spcAft>
                          <a:spcPts val="0"/>
                        </a:spcAft>
                      </a:pPr>
                      <a:r>
                        <a:rPr lang="en-CA" sz="1500" dirty="0">
                          <a:effectLst/>
                        </a:rPr>
                        <a:t>$377,737.27</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749" marR="46749" marT="0" marB="0" anchor="b"/>
                </a:tc>
                <a:extLst>
                  <a:ext uri="{0D108BD9-81ED-4DB2-BD59-A6C34878D82A}">
                    <a16:rowId xmlns:a16="http://schemas.microsoft.com/office/drawing/2014/main" val="2487628165"/>
                  </a:ext>
                </a:extLst>
              </a:tr>
            </a:tbl>
          </a:graphicData>
        </a:graphic>
      </p:graphicFrame>
    </p:spTree>
    <p:extLst>
      <p:ext uri="{BB962C8B-B14F-4D97-AF65-F5344CB8AC3E}">
        <p14:creationId xmlns:p14="http://schemas.microsoft.com/office/powerpoint/2010/main" val="3830736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Sunny day (AS-IS vs TO-BE)</a:t>
            </a:r>
            <a:endParaRPr lang="en-CA" dirty="0"/>
          </a:p>
        </p:txBody>
      </p:sp>
      <p:graphicFrame>
        <p:nvGraphicFramePr>
          <p:cNvPr id="7" name="Content Placeholder 6"/>
          <p:cNvGraphicFramePr>
            <a:graphicFrameLocks noGrp="1"/>
          </p:cNvGraphicFramePr>
          <p:nvPr>
            <p:ph idx="1"/>
          </p:nvPr>
        </p:nvGraphicFramePr>
        <p:xfrm>
          <a:off x="695126" y="2233683"/>
          <a:ext cx="2651389" cy="3752336"/>
        </p:xfrm>
        <a:graphic>
          <a:graphicData uri="http://schemas.openxmlformats.org/drawingml/2006/table">
            <a:tbl>
              <a:tblPr>
                <a:tableStyleId>{BDBED569-4797-4DF1-A0F4-6AAB3CD982D8}</a:tableStyleId>
              </a:tblPr>
              <a:tblGrid>
                <a:gridCol w="2242215">
                  <a:extLst>
                    <a:ext uri="{9D8B030D-6E8A-4147-A177-3AD203B41FA5}">
                      <a16:colId xmlns:a16="http://schemas.microsoft.com/office/drawing/2014/main" val="3754898315"/>
                    </a:ext>
                  </a:extLst>
                </a:gridCol>
                <a:gridCol w="409174">
                  <a:extLst>
                    <a:ext uri="{9D8B030D-6E8A-4147-A177-3AD203B41FA5}">
                      <a16:colId xmlns:a16="http://schemas.microsoft.com/office/drawing/2014/main" val="771403283"/>
                    </a:ext>
                  </a:extLst>
                </a:gridCol>
              </a:tblGrid>
              <a:tr h="119390">
                <a:tc>
                  <a:txBody>
                    <a:bodyPr/>
                    <a:lstStyle/>
                    <a:p>
                      <a:pPr algn="l" fontAlgn="b"/>
                      <a:r>
                        <a:rPr lang="en-CA" sz="500" u="none" strike="noStrike">
                          <a:effectLst/>
                        </a:rPr>
                        <a:t>Assembly Guy pay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20</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909112181"/>
                  </a:ext>
                </a:extLst>
              </a:tr>
              <a:tr h="119390">
                <a:tc>
                  <a:txBody>
                    <a:bodyPr/>
                    <a:lstStyle/>
                    <a:p>
                      <a:pPr algn="l" fontAlgn="b"/>
                      <a:r>
                        <a:rPr lang="en-CA" sz="500" u="none" strike="noStrike">
                          <a:effectLst/>
                        </a:rPr>
                        <a:t>Maintenance Guy pay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23</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477147028"/>
                  </a:ext>
                </a:extLst>
              </a:tr>
              <a:tr h="106597">
                <a:tc>
                  <a:txBody>
                    <a:bodyPr/>
                    <a:lstStyle/>
                    <a:p>
                      <a:pPr algn="l" fontAlgn="b"/>
                      <a:r>
                        <a:rPr lang="en-CA" sz="500" u="none" strike="noStrike">
                          <a:effectLst/>
                        </a:rPr>
                        <a:t>Payroll burden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dirty="0">
                          <a:effectLst/>
                        </a:rPr>
                        <a:t>22%</a:t>
                      </a:r>
                      <a:endParaRPr lang="en-CA" sz="500" b="1" i="0" u="none" strike="noStrike" dirty="0">
                        <a:solidFill>
                          <a:srgbClr val="44546A"/>
                        </a:solidFill>
                        <a:effectLst/>
                        <a:latin typeface="Calibri" panose="020F0502020204030204" pitchFamily="34" charset="0"/>
                      </a:endParaRPr>
                    </a:p>
                  </a:txBody>
                  <a:tcPr marL="3720" marR="3720" marT="3720" marB="0" anchor="b">
                    <a:solidFill>
                      <a:srgbClr val="FFC000"/>
                    </a:solidFill>
                  </a:tcPr>
                </a:tc>
                <a:extLst>
                  <a:ext uri="{0D108BD9-81ED-4DB2-BD59-A6C34878D82A}">
                    <a16:rowId xmlns:a16="http://schemas.microsoft.com/office/drawing/2014/main" val="2914528349"/>
                  </a:ext>
                </a:extLst>
              </a:tr>
              <a:tr h="106597">
                <a:tc>
                  <a:txBody>
                    <a:bodyPr/>
                    <a:lstStyle/>
                    <a:p>
                      <a:pPr algn="l" fontAlgn="b"/>
                      <a:r>
                        <a:rPr lang="en-CA" sz="500" u="none" strike="noStrike" dirty="0">
                          <a:effectLst/>
                        </a:rPr>
                        <a:t>pay for assembler </a:t>
                      </a:r>
                      <a:endParaRPr lang="en-CA" sz="500" b="1" i="0" u="none" strike="noStrike" dirty="0">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24.4</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126555773"/>
                  </a:ext>
                </a:extLst>
              </a:tr>
              <a:tr h="106597">
                <a:tc>
                  <a:txBody>
                    <a:bodyPr/>
                    <a:lstStyle/>
                    <a:p>
                      <a:pPr algn="l" fontAlgn="b"/>
                      <a:r>
                        <a:rPr lang="en-CA" sz="500" u="none" strike="noStrike">
                          <a:effectLst/>
                        </a:rPr>
                        <a:t>pay for maintenance guy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$28</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450921828"/>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977699340"/>
                  </a:ext>
                </a:extLst>
              </a:tr>
              <a:tr h="106597">
                <a:tc>
                  <a:txBody>
                    <a:bodyPr/>
                    <a:lstStyle/>
                    <a:p>
                      <a:pPr algn="l" fontAlgn="b"/>
                      <a:r>
                        <a:rPr lang="en-US" sz="500" u="none" strike="noStrike">
                          <a:effectLst/>
                        </a:rPr>
                        <a:t>Pay for assembler per table </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$73</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967532813"/>
                  </a:ext>
                </a:extLst>
              </a:tr>
              <a:tr h="119390">
                <a:tc>
                  <a:txBody>
                    <a:bodyPr/>
                    <a:lstStyle/>
                    <a:p>
                      <a:pPr algn="l" fontAlgn="b"/>
                      <a:r>
                        <a:rPr lang="en-CA" sz="500" u="none" strike="noStrike">
                          <a:effectLst/>
                        </a:rPr>
                        <a:t>Pay for maintenance guy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$28.06</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809652496"/>
                  </a:ext>
                </a:extLst>
              </a:tr>
              <a:tr h="119390">
                <a:tc>
                  <a:txBody>
                    <a:bodyPr/>
                    <a:lstStyle/>
                    <a:p>
                      <a:pPr algn="l" fontAlgn="b"/>
                      <a:r>
                        <a:rPr lang="en-CA" sz="500" u="none" strike="noStrike" dirty="0">
                          <a:effectLst/>
                        </a:rPr>
                        <a:t> </a:t>
                      </a:r>
                      <a:endParaRPr lang="en-CA" sz="500" b="1" i="0" u="none" strike="noStrike" dirty="0">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961637660"/>
                  </a:ext>
                </a:extLst>
              </a:tr>
              <a:tr h="119390">
                <a:tc>
                  <a:txBody>
                    <a:bodyPr/>
                    <a:lstStyle/>
                    <a:p>
                      <a:pPr algn="l" fontAlgn="b"/>
                      <a:r>
                        <a:rPr lang="en-US" sz="500" u="none" strike="noStrike">
                          <a:effectLst/>
                        </a:rPr>
                        <a:t>total cost on payroll per table per hour</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$101.26</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937926673"/>
                  </a:ext>
                </a:extLst>
              </a:tr>
              <a:tr h="119390">
                <a:tc>
                  <a:txBody>
                    <a:bodyPr/>
                    <a:lstStyle/>
                    <a:p>
                      <a:pPr algn="l" fontAlgn="b"/>
                      <a:r>
                        <a:rPr lang="en-US" sz="500" u="none" strike="noStrike">
                          <a:effectLst/>
                        </a:rPr>
                        <a:t>total ocst per table per shift</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$810.08</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05630509"/>
                  </a:ext>
                </a:extLst>
              </a:tr>
              <a:tr h="119390">
                <a:tc>
                  <a:txBody>
                    <a:bodyPr/>
                    <a:lstStyle/>
                    <a:p>
                      <a:pPr algn="l" fontAlgn="b"/>
                      <a:r>
                        <a:rPr lang="en-US" sz="500" u="none" strike="noStrike">
                          <a:effectLst/>
                        </a:rPr>
                        <a:t>total cost for all three tables</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$2,430.24</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648762419"/>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159097948"/>
                  </a:ext>
                </a:extLst>
              </a:tr>
              <a:tr h="187662">
                <a:tc>
                  <a:txBody>
                    <a:bodyPr/>
                    <a:lstStyle/>
                    <a:p>
                      <a:pPr algn="l" fontAlgn="b"/>
                      <a:r>
                        <a:rPr lang="en-US" sz="500" u="none" strike="noStrike">
                          <a:effectLst/>
                        </a:rPr>
                        <a:t>profit after( labour , component cost and marketting cost) for 1 table per shift</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$4,812.98</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18832228"/>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515126743"/>
                  </a:ext>
                </a:extLst>
              </a:tr>
              <a:tr h="119390">
                <a:tc>
                  <a:txBody>
                    <a:bodyPr/>
                    <a:lstStyle/>
                    <a:p>
                      <a:pPr algn="l" fontAlgn="b"/>
                      <a:r>
                        <a:rPr lang="en-CA" sz="500" u="none" strike="noStrike">
                          <a:effectLst/>
                        </a:rPr>
                        <a:t>Table in warehouse</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251203218"/>
                  </a:ext>
                </a:extLst>
              </a:tr>
              <a:tr h="187662">
                <a:tc>
                  <a:txBody>
                    <a:bodyPr/>
                    <a:lstStyle/>
                    <a:p>
                      <a:pPr algn="l" fontAlgn="b"/>
                      <a:r>
                        <a:rPr lang="en-US" sz="500" u="none" strike="noStrike">
                          <a:effectLst/>
                        </a:rPr>
                        <a:t>profit after( labour , component cost and marketting cost) for 3 tables</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$14,438.94</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717549764"/>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592453299"/>
                  </a:ext>
                </a:extLst>
              </a:tr>
              <a:tr h="119390">
                <a:tc>
                  <a:txBody>
                    <a:bodyPr/>
                    <a:lstStyle/>
                    <a:p>
                      <a:pPr algn="l" fontAlgn="b"/>
                      <a:r>
                        <a:rPr lang="en-US" sz="500" u="none" strike="noStrike">
                          <a:effectLst/>
                        </a:rPr>
                        <a:t>Indirect Cost per hour per staff</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$30.50</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935132412"/>
                  </a:ext>
                </a:extLst>
              </a:tr>
              <a:tr h="119390">
                <a:tc>
                  <a:txBody>
                    <a:bodyPr/>
                    <a:lstStyle/>
                    <a:p>
                      <a:pPr algn="l" fontAlgn="b"/>
                      <a:r>
                        <a:rPr lang="en-CA" sz="500" u="none" strike="noStrike">
                          <a:effectLst/>
                        </a:rPr>
                        <a:t>Total Indirect Staff</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12</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056700901"/>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975703976"/>
                  </a:ext>
                </a:extLst>
              </a:tr>
              <a:tr h="106597">
                <a:tc>
                  <a:txBody>
                    <a:bodyPr/>
                    <a:lstStyle/>
                    <a:p>
                      <a:pPr algn="l" fontAlgn="b"/>
                      <a:r>
                        <a:rPr lang="en-CA" sz="500" u="none" strike="noStrike">
                          <a:effectLst/>
                        </a:rPr>
                        <a:t>total indirect cost</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$2,928</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067533058"/>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50577858"/>
                  </a:ext>
                </a:extLst>
              </a:tr>
              <a:tr h="106597">
                <a:tc>
                  <a:txBody>
                    <a:bodyPr/>
                    <a:lstStyle/>
                    <a:p>
                      <a:pPr algn="l" fontAlgn="b"/>
                      <a:r>
                        <a:rPr lang="en-US" sz="500" u="none" strike="noStrike">
                          <a:effectLst/>
                        </a:rPr>
                        <a:t>profit after all indirect expenses</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$11,511</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008940535"/>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446838715"/>
                  </a:ext>
                </a:extLst>
              </a:tr>
              <a:tr h="106597">
                <a:tc>
                  <a:txBody>
                    <a:bodyPr/>
                    <a:lstStyle/>
                    <a:p>
                      <a:pPr algn="l" fontAlgn="b"/>
                      <a:r>
                        <a:rPr lang="en-US" sz="500" u="none" strike="noStrike">
                          <a:effectLst/>
                        </a:rPr>
                        <a:t>Plant Electricity Cost per hour</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$45</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545841117"/>
                  </a:ext>
                </a:extLst>
              </a:tr>
              <a:tr h="106597">
                <a:tc>
                  <a:txBody>
                    <a:bodyPr/>
                    <a:lstStyle/>
                    <a:p>
                      <a:pPr algn="l" fontAlgn="b"/>
                      <a:r>
                        <a:rPr lang="en-US" sz="500" u="none" strike="noStrike">
                          <a:effectLst/>
                        </a:rPr>
                        <a:t>Plant Electricity Cost per day</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$1,080</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003321198"/>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282612424"/>
                  </a:ext>
                </a:extLst>
              </a:tr>
              <a:tr h="106597">
                <a:tc>
                  <a:txBody>
                    <a:bodyPr/>
                    <a:lstStyle/>
                    <a:p>
                      <a:pPr algn="l" fontAlgn="b"/>
                      <a:r>
                        <a:rPr lang="en-CA" sz="500" u="none" strike="noStrike">
                          <a:effectLst/>
                        </a:rPr>
                        <a:t>profit after all expenses</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$10,431</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56050859"/>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14586688"/>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dirty="0">
                          <a:effectLst/>
                        </a:rPr>
                        <a:t> </a:t>
                      </a:r>
                      <a:endParaRPr lang="en-CA" sz="500" b="1" i="0" u="none" strike="noStrike" dirty="0">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831536986"/>
                  </a:ext>
                </a:extLst>
              </a:tr>
              <a:tr h="106597">
                <a:tc>
                  <a:txBody>
                    <a:bodyPr/>
                    <a:lstStyle/>
                    <a:p>
                      <a:pPr algn="l" fontAlgn="b"/>
                      <a:r>
                        <a:rPr lang="en-CA" sz="500" u="none" strike="noStrike">
                          <a:effectLst/>
                        </a:rPr>
                        <a:t>profit per day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dirty="0">
                          <a:effectLst/>
                        </a:rPr>
                        <a:t> $ 3,314.54 </a:t>
                      </a:r>
                      <a:endParaRPr lang="en-CA" sz="500" b="1" i="0" u="none" strike="noStrike" dirty="0">
                        <a:solidFill>
                          <a:srgbClr val="44546A"/>
                        </a:solidFill>
                        <a:effectLst/>
                        <a:latin typeface="Calibri" panose="020F0502020204030204" pitchFamily="34" charset="0"/>
                      </a:endParaRPr>
                    </a:p>
                  </a:txBody>
                  <a:tcPr marL="3720" marR="3720" marT="3720" marB="0" anchor="b">
                    <a:solidFill>
                      <a:srgbClr val="FFC000"/>
                    </a:solidFill>
                  </a:tcPr>
                </a:tc>
                <a:extLst>
                  <a:ext uri="{0D108BD9-81ED-4DB2-BD59-A6C34878D82A}">
                    <a16:rowId xmlns:a16="http://schemas.microsoft.com/office/drawing/2014/main" val="475818184"/>
                  </a:ext>
                </a:extLst>
              </a:tr>
            </a:tbl>
          </a:graphicData>
        </a:graphic>
      </p:graphicFrame>
      <p:graphicFrame>
        <p:nvGraphicFramePr>
          <p:cNvPr id="8" name="Table 7"/>
          <p:cNvGraphicFramePr>
            <a:graphicFrameLocks noGrp="1"/>
          </p:cNvGraphicFramePr>
          <p:nvPr/>
        </p:nvGraphicFramePr>
        <p:xfrm>
          <a:off x="3475733" y="2233683"/>
          <a:ext cx="2651389" cy="3752336"/>
        </p:xfrm>
        <a:graphic>
          <a:graphicData uri="http://schemas.openxmlformats.org/drawingml/2006/table">
            <a:tbl>
              <a:tblPr>
                <a:tableStyleId>{BDBED569-4797-4DF1-A0F4-6AAB3CD982D8}</a:tableStyleId>
              </a:tblPr>
              <a:tblGrid>
                <a:gridCol w="2242215">
                  <a:extLst>
                    <a:ext uri="{9D8B030D-6E8A-4147-A177-3AD203B41FA5}">
                      <a16:colId xmlns:a16="http://schemas.microsoft.com/office/drawing/2014/main" val="645100914"/>
                    </a:ext>
                  </a:extLst>
                </a:gridCol>
                <a:gridCol w="409174">
                  <a:extLst>
                    <a:ext uri="{9D8B030D-6E8A-4147-A177-3AD203B41FA5}">
                      <a16:colId xmlns:a16="http://schemas.microsoft.com/office/drawing/2014/main" val="4197076346"/>
                    </a:ext>
                  </a:extLst>
                </a:gridCol>
              </a:tblGrid>
              <a:tr h="119390">
                <a:tc>
                  <a:txBody>
                    <a:bodyPr/>
                    <a:lstStyle/>
                    <a:p>
                      <a:pPr algn="l" fontAlgn="b"/>
                      <a:r>
                        <a:rPr lang="en-CA" sz="500" u="none" strike="noStrike">
                          <a:effectLst/>
                        </a:rPr>
                        <a:t>Assembly Guy pay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20</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111879172"/>
                  </a:ext>
                </a:extLst>
              </a:tr>
              <a:tr h="119390">
                <a:tc>
                  <a:txBody>
                    <a:bodyPr/>
                    <a:lstStyle/>
                    <a:p>
                      <a:pPr algn="l" fontAlgn="b"/>
                      <a:r>
                        <a:rPr lang="en-CA" sz="500" u="none" strike="noStrike">
                          <a:effectLst/>
                        </a:rPr>
                        <a:t>Maintenance Guy pay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23</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566920165"/>
                  </a:ext>
                </a:extLst>
              </a:tr>
              <a:tr h="106597">
                <a:tc>
                  <a:txBody>
                    <a:bodyPr/>
                    <a:lstStyle/>
                    <a:p>
                      <a:pPr algn="l" fontAlgn="b"/>
                      <a:r>
                        <a:rPr lang="en-CA" sz="500" u="none" strike="noStrike">
                          <a:effectLst/>
                        </a:rPr>
                        <a:t>Payroll burden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dirty="0">
                          <a:effectLst/>
                        </a:rPr>
                        <a:t>33%</a:t>
                      </a:r>
                      <a:endParaRPr lang="en-CA" sz="500" b="1" i="0" u="none" strike="noStrike" dirty="0">
                        <a:solidFill>
                          <a:srgbClr val="44546A"/>
                        </a:solidFill>
                        <a:effectLst/>
                        <a:latin typeface="Calibri" panose="020F0502020204030204" pitchFamily="34" charset="0"/>
                      </a:endParaRPr>
                    </a:p>
                  </a:txBody>
                  <a:tcPr marL="3720" marR="3720" marT="3720" marB="0" anchor="b">
                    <a:solidFill>
                      <a:srgbClr val="FF0000"/>
                    </a:solidFill>
                  </a:tcPr>
                </a:tc>
                <a:extLst>
                  <a:ext uri="{0D108BD9-81ED-4DB2-BD59-A6C34878D82A}">
                    <a16:rowId xmlns:a16="http://schemas.microsoft.com/office/drawing/2014/main" val="271299152"/>
                  </a:ext>
                </a:extLst>
              </a:tr>
              <a:tr h="106597">
                <a:tc>
                  <a:txBody>
                    <a:bodyPr/>
                    <a:lstStyle/>
                    <a:p>
                      <a:pPr algn="l" fontAlgn="b"/>
                      <a:r>
                        <a:rPr lang="en-CA" sz="500" u="none" strike="noStrike">
                          <a:effectLst/>
                        </a:rPr>
                        <a:t>pay for assembler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26.6</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971842319"/>
                  </a:ext>
                </a:extLst>
              </a:tr>
              <a:tr h="106597">
                <a:tc>
                  <a:txBody>
                    <a:bodyPr/>
                    <a:lstStyle/>
                    <a:p>
                      <a:pPr algn="l" fontAlgn="b"/>
                      <a:r>
                        <a:rPr lang="en-CA" sz="500" u="none" strike="noStrike">
                          <a:effectLst/>
                        </a:rPr>
                        <a:t>pay for maintenance guy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$31</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13446044"/>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982641091"/>
                  </a:ext>
                </a:extLst>
              </a:tr>
              <a:tr h="106597">
                <a:tc>
                  <a:txBody>
                    <a:bodyPr/>
                    <a:lstStyle/>
                    <a:p>
                      <a:pPr algn="l" fontAlgn="b"/>
                      <a:r>
                        <a:rPr lang="en-US" sz="500" u="none" strike="noStrike">
                          <a:effectLst/>
                        </a:rPr>
                        <a:t>Pay for assembler per table </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$80</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285231897"/>
                  </a:ext>
                </a:extLst>
              </a:tr>
              <a:tr h="119390">
                <a:tc>
                  <a:txBody>
                    <a:bodyPr/>
                    <a:lstStyle/>
                    <a:p>
                      <a:pPr algn="l" fontAlgn="b"/>
                      <a:r>
                        <a:rPr lang="en-CA" sz="500" u="none" strike="noStrike">
                          <a:effectLst/>
                        </a:rPr>
                        <a:t>Pay for maintenance guy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$30.59</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48346317"/>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284472175"/>
                  </a:ext>
                </a:extLst>
              </a:tr>
              <a:tr h="119390">
                <a:tc>
                  <a:txBody>
                    <a:bodyPr/>
                    <a:lstStyle/>
                    <a:p>
                      <a:pPr algn="l" fontAlgn="b"/>
                      <a:r>
                        <a:rPr lang="en-US" sz="500" u="none" strike="noStrike">
                          <a:effectLst/>
                        </a:rPr>
                        <a:t>total cost on payroll per table per hour</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$110.39</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65430647"/>
                  </a:ext>
                </a:extLst>
              </a:tr>
              <a:tr h="119390">
                <a:tc>
                  <a:txBody>
                    <a:bodyPr/>
                    <a:lstStyle/>
                    <a:p>
                      <a:pPr algn="l" fontAlgn="b"/>
                      <a:r>
                        <a:rPr lang="en-US" sz="500" u="none" strike="noStrike">
                          <a:effectLst/>
                        </a:rPr>
                        <a:t>total ocst per table per shift</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$883.12</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583798855"/>
                  </a:ext>
                </a:extLst>
              </a:tr>
              <a:tr h="119390">
                <a:tc>
                  <a:txBody>
                    <a:bodyPr/>
                    <a:lstStyle/>
                    <a:p>
                      <a:pPr algn="l" fontAlgn="b"/>
                      <a:r>
                        <a:rPr lang="en-US" sz="500" u="none" strike="noStrike">
                          <a:effectLst/>
                        </a:rPr>
                        <a:t>total cost for all three tables</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$2,649.36</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189883857"/>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069069582"/>
                  </a:ext>
                </a:extLst>
              </a:tr>
              <a:tr h="187662">
                <a:tc>
                  <a:txBody>
                    <a:bodyPr/>
                    <a:lstStyle/>
                    <a:p>
                      <a:pPr algn="l" fontAlgn="b"/>
                      <a:r>
                        <a:rPr lang="en-US" sz="500" u="none" strike="noStrike">
                          <a:effectLst/>
                        </a:rPr>
                        <a:t>profit after( labour , component cost and marketting cost) for 1 table per shift</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$4,739.94</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042699605"/>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083877242"/>
                  </a:ext>
                </a:extLst>
              </a:tr>
              <a:tr h="119390">
                <a:tc>
                  <a:txBody>
                    <a:bodyPr/>
                    <a:lstStyle/>
                    <a:p>
                      <a:pPr algn="l" fontAlgn="b"/>
                      <a:r>
                        <a:rPr lang="en-CA" sz="500" u="none" strike="noStrike">
                          <a:effectLst/>
                        </a:rPr>
                        <a:t>Table in warehouse</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206145996"/>
                  </a:ext>
                </a:extLst>
              </a:tr>
              <a:tr h="187662">
                <a:tc>
                  <a:txBody>
                    <a:bodyPr/>
                    <a:lstStyle/>
                    <a:p>
                      <a:pPr algn="l" fontAlgn="b"/>
                      <a:r>
                        <a:rPr lang="en-US" sz="500" u="none" strike="noStrike">
                          <a:effectLst/>
                        </a:rPr>
                        <a:t>profit after( labour , component cost and marketting cost) for 3 tables</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$14,219.82</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911966711"/>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dirty="0">
                          <a:effectLst/>
                        </a:rPr>
                        <a:t> </a:t>
                      </a:r>
                      <a:endParaRPr lang="en-CA" sz="500" b="1" i="0" u="none" strike="noStrike" dirty="0">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19565135"/>
                  </a:ext>
                </a:extLst>
              </a:tr>
              <a:tr h="119390">
                <a:tc>
                  <a:txBody>
                    <a:bodyPr/>
                    <a:lstStyle/>
                    <a:p>
                      <a:pPr algn="l" fontAlgn="b"/>
                      <a:r>
                        <a:rPr lang="en-US" sz="500" u="none" strike="noStrike" dirty="0">
                          <a:effectLst/>
                        </a:rPr>
                        <a:t>Indirect Cost per hour per staff</a:t>
                      </a:r>
                      <a:endParaRPr lang="en-US" sz="500" b="1" i="0" u="none" strike="noStrike" dirty="0">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$33.25</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193684595"/>
                  </a:ext>
                </a:extLst>
              </a:tr>
              <a:tr h="119390">
                <a:tc>
                  <a:txBody>
                    <a:bodyPr/>
                    <a:lstStyle/>
                    <a:p>
                      <a:pPr algn="l" fontAlgn="b"/>
                      <a:r>
                        <a:rPr lang="en-CA" sz="500" u="none" strike="noStrike">
                          <a:effectLst/>
                        </a:rPr>
                        <a:t>Total Indirect Staff</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12</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658444351"/>
                  </a:ext>
                </a:extLst>
              </a:tr>
              <a:tr h="119390">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007868214"/>
                  </a:ext>
                </a:extLst>
              </a:tr>
              <a:tr h="106597">
                <a:tc>
                  <a:txBody>
                    <a:bodyPr/>
                    <a:lstStyle/>
                    <a:p>
                      <a:pPr algn="l" fontAlgn="b"/>
                      <a:r>
                        <a:rPr lang="en-CA" sz="500" u="none" strike="noStrike">
                          <a:effectLst/>
                        </a:rPr>
                        <a:t>total indirect cost</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$3,192</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144688398"/>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4054945313"/>
                  </a:ext>
                </a:extLst>
              </a:tr>
              <a:tr h="106597">
                <a:tc>
                  <a:txBody>
                    <a:bodyPr/>
                    <a:lstStyle/>
                    <a:p>
                      <a:pPr algn="l" fontAlgn="b"/>
                      <a:r>
                        <a:rPr lang="en-US" sz="500" u="none" strike="noStrike">
                          <a:effectLst/>
                        </a:rPr>
                        <a:t>profit after all indirect expenses</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$11,028</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276650233"/>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853075478"/>
                  </a:ext>
                </a:extLst>
              </a:tr>
              <a:tr h="106597">
                <a:tc>
                  <a:txBody>
                    <a:bodyPr/>
                    <a:lstStyle/>
                    <a:p>
                      <a:pPr algn="l" fontAlgn="b"/>
                      <a:r>
                        <a:rPr lang="en-US" sz="500" u="none" strike="noStrike">
                          <a:effectLst/>
                        </a:rPr>
                        <a:t>Plant Electricity Cost per hour</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$45</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1140734037"/>
                  </a:ext>
                </a:extLst>
              </a:tr>
              <a:tr h="106597">
                <a:tc>
                  <a:txBody>
                    <a:bodyPr/>
                    <a:lstStyle/>
                    <a:p>
                      <a:pPr algn="l" fontAlgn="b"/>
                      <a:r>
                        <a:rPr lang="en-US" sz="500" u="none" strike="noStrike">
                          <a:effectLst/>
                        </a:rPr>
                        <a:t>Plant Electricity Cost per day</a:t>
                      </a:r>
                      <a:endParaRPr lang="en-US"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$1,080</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744631334"/>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2767895607"/>
                  </a:ext>
                </a:extLst>
              </a:tr>
              <a:tr h="106597">
                <a:tc>
                  <a:txBody>
                    <a:bodyPr/>
                    <a:lstStyle/>
                    <a:p>
                      <a:pPr algn="l" fontAlgn="b"/>
                      <a:r>
                        <a:rPr lang="en-CA" sz="500" u="none" strike="noStrike">
                          <a:effectLst/>
                        </a:rPr>
                        <a:t>profit after all expenses</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r" fontAlgn="b"/>
                      <a:r>
                        <a:rPr lang="en-CA" sz="500" u="none" strike="noStrike">
                          <a:effectLst/>
                        </a:rPr>
                        <a:t>$9,948</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811200661"/>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70286233"/>
                  </a:ext>
                </a:extLst>
              </a:tr>
              <a:tr h="106597">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a:effectLst/>
                        </a:rPr>
                        <a:t> </a:t>
                      </a:r>
                      <a:endParaRPr lang="en-CA" sz="500" b="1" i="0" u="none" strike="noStrike">
                        <a:solidFill>
                          <a:srgbClr val="44546A"/>
                        </a:solidFill>
                        <a:effectLst/>
                        <a:latin typeface="Calibri" panose="020F0502020204030204" pitchFamily="34" charset="0"/>
                      </a:endParaRPr>
                    </a:p>
                  </a:txBody>
                  <a:tcPr marL="3720" marR="3720" marT="3720" marB="0" anchor="b"/>
                </a:tc>
                <a:extLst>
                  <a:ext uri="{0D108BD9-81ED-4DB2-BD59-A6C34878D82A}">
                    <a16:rowId xmlns:a16="http://schemas.microsoft.com/office/drawing/2014/main" val="3628008116"/>
                  </a:ext>
                </a:extLst>
              </a:tr>
              <a:tr h="106597">
                <a:tc>
                  <a:txBody>
                    <a:bodyPr/>
                    <a:lstStyle/>
                    <a:p>
                      <a:pPr algn="l" fontAlgn="b"/>
                      <a:r>
                        <a:rPr lang="en-CA" sz="500" u="none" strike="noStrike">
                          <a:effectLst/>
                        </a:rPr>
                        <a:t>profit per day</a:t>
                      </a:r>
                      <a:endParaRPr lang="en-CA" sz="500" b="1" i="0" u="none" strike="noStrike">
                        <a:solidFill>
                          <a:srgbClr val="44546A"/>
                        </a:solidFill>
                        <a:effectLst/>
                        <a:latin typeface="Calibri" panose="020F0502020204030204" pitchFamily="34" charset="0"/>
                      </a:endParaRPr>
                    </a:p>
                  </a:txBody>
                  <a:tcPr marL="3720" marR="3720" marT="3720" marB="0" anchor="b"/>
                </a:tc>
                <a:tc>
                  <a:txBody>
                    <a:bodyPr/>
                    <a:lstStyle/>
                    <a:p>
                      <a:pPr algn="l" fontAlgn="b"/>
                      <a:r>
                        <a:rPr lang="en-CA" sz="500" u="none" strike="noStrike" dirty="0">
                          <a:effectLst/>
                        </a:rPr>
                        <a:t> $ 2,831.42 </a:t>
                      </a:r>
                      <a:endParaRPr lang="en-CA" sz="500" b="1" i="0" u="none" strike="noStrike" dirty="0">
                        <a:solidFill>
                          <a:srgbClr val="44546A"/>
                        </a:solidFill>
                        <a:effectLst/>
                        <a:latin typeface="Calibri" panose="020F0502020204030204" pitchFamily="34" charset="0"/>
                      </a:endParaRPr>
                    </a:p>
                  </a:txBody>
                  <a:tcPr marL="3720" marR="3720" marT="3720" marB="0" anchor="b">
                    <a:solidFill>
                      <a:srgbClr val="FF0000"/>
                    </a:solidFill>
                  </a:tcPr>
                </a:tc>
                <a:extLst>
                  <a:ext uri="{0D108BD9-81ED-4DB2-BD59-A6C34878D82A}">
                    <a16:rowId xmlns:a16="http://schemas.microsoft.com/office/drawing/2014/main" val="188657710"/>
                  </a:ext>
                </a:extLst>
              </a:tr>
            </a:tbl>
          </a:graphicData>
        </a:graphic>
      </p:graphicFrame>
      <p:sp>
        <p:nvSpPr>
          <p:cNvPr id="3" name="TextBox 2">
            <a:extLst>
              <a:ext uri="{FF2B5EF4-FFF2-40B4-BE49-F238E27FC236}">
                <a16:creationId xmlns:a16="http://schemas.microsoft.com/office/drawing/2014/main" id="{A67EFD8B-1A5A-473B-A5CE-16473B208040}"/>
              </a:ext>
            </a:extLst>
          </p:cNvPr>
          <p:cNvSpPr txBox="1"/>
          <p:nvPr/>
        </p:nvSpPr>
        <p:spPr>
          <a:xfrm>
            <a:off x="6569765" y="2785442"/>
            <a:ext cx="2087217" cy="715581"/>
          </a:xfrm>
          <a:prstGeom prst="rect">
            <a:avLst/>
          </a:prstGeom>
          <a:noFill/>
        </p:spPr>
        <p:txBody>
          <a:bodyPr wrap="square" rtlCol="0">
            <a:spAutoFit/>
          </a:bodyPr>
          <a:lstStyle/>
          <a:p>
            <a:r>
              <a:rPr lang="en-US" sz="1350" dirty="0"/>
              <a:t>Payroll burden decreased from 33% to 22%</a:t>
            </a:r>
          </a:p>
        </p:txBody>
      </p:sp>
    </p:spTree>
    <p:extLst>
      <p:ext uri="{BB962C8B-B14F-4D97-AF65-F5344CB8AC3E}">
        <p14:creationId xmlns:p14="http://schemas.microsoft.com/office/powerpoint/2010/main" val="3441561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AS-IS vs TO-BE</a:t>
            </a:r>
            <a:endParaRPr lang="en-CA" dirty="0"/>
          </a:p>
        </p:txBody>
      </p:sp>
      <p:graphicFrame>
        <p:nvGraphicFramePr>
          <p:cNvPr id="4" name="Content Placeholder 3"/>
          <p:cNvGraphicFramePr>
            <a:graphicFrameLocks noGrp="1"/>
          </p:cNvGraphicFramePr>
          <p:nvPr>
            <p:ph idx="1"/>
          </p:nvPr>
        </p:nvGraphicFramePr>
        <p:xfrm>
          <a:off x="485775" y="1918553"/>
          <a:ext cx="2971800" cy="1986822"/>
        </p:xfrm>
        <a:graphic>
          <a:graphicData uri="http://schemas.openxmlformats.org/drawingml/2006/table">
            <a:tbl>
              <a:tblPr>
                <a:tableStyleId>{E8B1032C-EA38-4F05-BA0D-38AFFFC7BED3}</a:tableStyleId>
              </a:tblPr>
              <a:tblGrid>
                <a:gridCol w="2319405">
                  <a:extLst>
                    <a:ext uri="{9D8B030D-6E8A-4147-A177-3AD203B41FA5}">
                      <a16:colId xmlns:a16="http://schemas.microsoft.com/office/drawing/2014/main" val="2053664113"/>
                    </a:ext>
                  </a:extLst>
                </a:gridCol>
                <a:gridCol w="652395">
                  <a:extLst>
                    <a:ext uri="{9D8B030D-6E8A-4147-A177-3AD203B41FA5}">
                      <a16:colId xmlns:a16="http://schemas.microsoft.com/office/drawing/2014/main" val="174635900"/>
                    </a:ext>
                  </a:extLst>
                </a:gridCol>
              </a:tblGrid>
              <a:tr h="342638">
                <a:tc>
                  <a:txBody>
                    <a:bodyPr/>
                    <a:lstStyle/>
                    <a:p>
                      <a:pPr algn="l" fontAlgn="b"/>
                      <a:r>
                        <a:rPr lang="en-US" sz="800" u="none" strike="noStrike" dirty="0">
                          <a:effectLst/>
                        </a:rPr>
                        <a:t>Cost of Labor for Assembly Guys Per table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$60</a:t>
                      </a:r>
                      <a:endParaRPr lang="en-CA"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31130784"/>
                  </a:ext>
                </a:extLst>
              </a:tr>
              <a:tr h="315444">
                <a:tc>
                  <a:txBody>
                    <a:bodyPr/>
                    <a:lstStyle/>
                    <a:p>
                      <a:pPr algn="l" fontAlgn="b"/>
                      <a:r>
                        <a:rPr lang="en-CA" sz="800" u="none" strike="noStrike">
                          <a:effectLst/>
                        </a:rPr>
                        <a:t>Payroll Burden</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22%</a:t>
                      </a:r>
                      <a:endParaRPr lang="en-CA" sz="800" b="0" i="0" u="none" strike="noStrike" dirty="0">
                        <a:solidFill>
                          <a:srgbClr val="9C0006"/>
                        </a:solidFill>
                        <a:effectLst/>
                        <a:latin typeface="Calibri" panose="020F0502020204030204" pitchFamily="34" charset="0"/>
                      </a:endParaRPr>
                    </a:p>
                  </a:txBody>
                  <a:tcPr marL="7144" marR="7144" marT="7144" marB="0" anchor="b">
                    <a:solidFill>
                      <a:srgbClr val="FF0000"/>
                    </a:solidFill>
                  </a:tcPr>
                </a:tc>
                <a:extLst>
                  <a:ext uri="{0D108BD9-81ED-4DB2-BD59-A6C34878D82A}">
                    <a16:rowId xmlns:a16="http://schemas.microsoft.com/office/drawing/2014/main" val="3659519074"/>
                  </a:ext>
                </a:extLst>
              </a:tr>
              <a:tr h="132874">
                <a:tc>
                  <a:txBody>
                    <a:bodyPr/>
                    <a:lstStyle/>
                    <a:p>
                      <a:pPr algn="l" fontAlgn="b"/>
                      <a:r>
                        <a:rPr lang="en-CA" sz="800" u="none" strike="noStrike" dirty="0">
                          <a:effectLst/>
                        </a:rPr>
                        <a:t>Total Cost </a:t>
                      </a:r>
                      <a:endParaRPr lang="en-CA"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         73.20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61738326"/>
                  </a:ext>
                </a:extLst>
              </a:tr>
              <a:tr h="132874">
                <a:tc>
                  <a:txBody>
                    <a:bodyPr/>
                    <a:lstStyle/>
                    <a:p>
                      <a:pPr algn="l" fontAlgn="b"/>
                      <a:r>
                        <a:rPr lang="en-CA" sz="800" u="none" strike="noStrike">
                          <a:effectLst/>
                        </a:rPr>
                        <a:t>Total Cost per Shift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   1,756.80 </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64728310"/>
                  </a:ext>
                </a:extLst>
              </a:tr>
              <a:tr h="132874">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350006680"/>
                  </a:ext>
                </a:extLst>
              </a:tr>
              <a:tr h="132874">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36241509"/>
                  </a:ext>
                </a:extLst>
              </a:tr>
              <a:tr h="132874">
                <a:tc>
                  <a:txBody>
                    <a:bodyPr/>
                    <a:lstStyle/>
                    <a:p>
                      <a:pPr algn="l" fontAlgn="b"/>
                      <a:r>
                        <a:rPr lang="en-US" sz="800" u="none" strike="noStrike">
                          <a:effectLst/>
                        </a:rPr>
                        <a:t>Cost of Labour for maintenance guys per table</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$23</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507917602"/>
                  </a:ext>
                </a:extLst>
              </a:tr>
              <a:tr h="132874">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76002181"/>
                  </a:ext>
                </a:extLst>
              </a:tr>
              <a:tr h="132874">
                <a:tc>
                  <a:txBody>
                    <a:bodyPr/>
                    <a:lstStyle/>
                    <a:p>
                      <a:pPr algn="l" fontAlgn="b"/>
                      <a:r>
                        <a:rPr lang="en-CA" sz="800" u="none" strike="noStrike" dirty="0">
                          <a:effectLst/>
                        </a:rPr>
                        <a:t> </a:t>
                      </a:r>
                      <a:endParaRPr lang="en-CA"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596619092"/>
                  </a:ext>
                </a:extLst>
              </a:tr>
              <a:tr h="132874">
                <a:tc>
                  <a:txBody>
                    <a:bodyPr/>
                    <a:lstStyle/>
                    <a:p>
                      <a:pPr algn="l" fontAlgn="b"/>
                      <a:r>
                        <a:rPr lang="en-CA" sz="800" u="none" strike="noStrike">
                          <a:effectLst/>
                        </a:rPr>
                        <a:t>Payroll Burden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22%</a:t>
                      </a:r>
                      <a:endParaRPr lang="en-CA" sz="800" b="0" i="0" u="none" strike="noStrike">
                        <a:solidFill>
                          <a:srgbClr val="9C0006"/>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375332403"/>
                  </a:ext>
                </a:extLst>
              </a:tr>
              <a:tr h="132874">
                <a:tc>
                  <a:txBody>
                    <a:bodyPr/>
                    <a:lstStyle/>
                    <a:p>
                      <a:pPr algn="l" fontAlgn="b"/>
                      <a:r>
                        <a:rPr lang="en-CA" sz="800" u="none" strike="noStrike">
                          <a:effectLst/>
                        </a:rPr>
                        <a:t>Total Cost</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$28.06</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738516121"/>
                  </a:ext>
                </a:extLst>
              </a:tr>
              <a:tr h="132874">
                <a:tc>
                  <a:txBody>
                    <a:bodyPr/>
                    <a:lstStyle/>
                    <a:p>
                      <a:pPr algn="l" fontAlgn="b"/>
                      <a:r>
                        <a:rPr lang="en-CA" sz="800" u="none" strike="noStrike">
                          <a:effectLst/>
                        </a:rPr>
                        <a:t>Total Cost per shift</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$673.44</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42654874"/>
                  </a:ext>
                </a:extLst>
              </a:tr>
            </a:tbl>
          </a:graphicData>
        </a:graphic>
      </p:graphicFrame>
      <p:graphicFrame>
        <p:nvGraphicFramePr>
          <p:cNvPr id="5" name="Table 4"/>
          <p:cNvGraphicFramePr>
            <a:graphicFrameLocks noGrp="1"/>
          </p:cNvGraphicFramePr>
          <p:nvPr/>
        </p:nvGraphicFramePr>
        <p:xfrm>
          <a:off x="485775" y="4057650"/>
          <a:ext cx="2971800" cy="1823088"/>
        </p:xfrm>
        <a:graphic>
          <a:graphicData uri="http://schemas.openxmlformats.org/drawingml/2006/table">
            <a:tbl>
              <a:tblPr>
                <a:tableStyleId>{E8B1032C-EA38-4F05-BA0D-38AFFFC7BED3}</a:tableStyleId>
              </a:tblPr>
              <a:tblGrid>
                <a:gridCol w="2355173">
                  <a:extLst>
                    <a:ext uri="{9D8B030D-6E8A-4147-A177-3AD203B41FA5}">
                      <a16:colId xmlns:a16="http://schemas.microsoft.com/office/drawing/2014/main" val="4136691616"/>
                    </a:ext>
                  </a:extLst>
                </a:gridCol>
                <a:gridCol w="616627">
                  <a:extLst>
                    <a:ext uri="{9D8B030D-6E8A-4147-A177-3AD203B41FA5}">
                      <a16:colId xmlns:a16="http://schemas.microsoft.com/office/drawing/2014/main" val="3256178151"/>
                    </a:ext>
                  </a:extLst>
                </a:gridCol>
              </a:tblGrid>
              <a:tr h="151924">
                <a:tc>
                  <a:txBody>
                    <a:bodyPr/>
                    <a:lstStyle/>
                    <a:p>
                      <a:pPr algn="l" fontAlgn="b"/>
                      <a:r>
                        <a:rPr lang="en-US" sz="800" u="none" strike="noStrike" dirty="0">
                          <a:effectLst/>
                        </a:rPr>
                        <a:t>Cost of Labor for Assembly Guy per TrackR</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         5.37 </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394923250"/>
                  </a:ext>
                </a:extLst>
              </a:tr>
              <a:tr h="151924">
                <a:tc>
                  <a:txBody>
                    <a:bodyPr/>
                    <a:lstStyle/>
                    <a:p>
                      <a:pPr algn="l" fontAlgn="b"/>
                      <a:r>
                        <a:rPr lang="en-US" sz="800" u="none" strike="noStrike" dirty="0">
                          <a:effectLst/>
                        </a:rPr>
                        <a:t>Cost of Labor For maintenance guy per TrackR</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$2.06</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875296234"/>
                  </a:ext>
                </a:extLst>
              </a:tr>
              <a:tr h="151924">
                <a:tc>
                  <a:txBody>
                    <a:bodyPr/>
                    <a:lstStyle/>
                    <a:p>
                      <a:pPr algn="l" fontAlgn="b"/>
                      <a:r>
                        <a:rPr lang="en-CA" sz="800" u="none" strike="noStrike">
                          <a:effectLst/>
                        </a:rPr>
                        <a:t>Total Production Cost</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$109.60</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939077843"/>
                  </a:ext>
                </a:extLst>
              </a:tr>
              <a:tr h="151924">
                <a:tc>
                  <a:txBody>
                    <a:bodyPr/>
                    <a:lstStyle/>
                    <a:p>
                      <a:pPr algn="l" fontAlgn="b"/>
                      <a:r>
                        <a:rPr lang="en-US" sz="800" u="none" strike="noStrike">
                          <a:effectLst/>
                        </a:rPr>
                        <a:t>Plant Electricity Cost per hour</a:t>
                      </a:r>
                      <a:endParaRPr lang="en-US"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$45</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653238149"/>
                  </a:ext>
                </a:extLst>
              </a:tr>
              <a:tr h="151924">
                <a:tc>
                  <a:txBody>
                    <a:bodyPr/>
                    <a:lstStyle/>
                    <a:p>
                      <a:pPr algn="l" fontAlgn="b"/>
                      <a:r>
                        <a:rPr lang="en-US" sz="800" u="none" strike="noStrike" dirty="0">
                          <a:effectLst/>
                        </a:rPr>
                        <a:t>Indirect Cost per hour per staff</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$25</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735040921"/>
                  </a:ext>
                </a:extLst>
              </a:tr>
              <a:tr h="151924">
                <a:tc>
                  <a:txBody>
                    <a:bodyPr/>
                    <a:lstStyle/>
                    <a:p>
                      <a:pPr algn="l" fontAlgn="b"/>
                      <a:r>
                        <a:rPr lang="en-CA" sz="800" u="none" strike="noStrike" dirty="0">
                          <a:effectLst/>
                        </a:rPr>
                        <a:t>Total Indirect Staff</a:t>
                      </a:r>
                      <a:endParaRPr lang="en-CA"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12</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74428636"/>
                  </a:ext>
                </a:extLst>
              </a:tr>
              <a:tr h="151924">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91512644"/>
                  </a:ext>
                </a:extLst>
              </a:tr>
              <a:tr h="151924">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570713555"/>
                  </a:ext>
                </a:extLst>
              </a:tr>
              <a:tr h="151924">
                <a:tc>
                  <a:txBody>
                    <a:bodyPr/>
                    <a:lstStyle/>
                    <a:p>
                      <a:pPr algn="l" fontAlgn="b"/>
                      <a:r>
                        <a:rPr lang="en-US" sz="800" u="none" strike="noStrike" dirty="0">
                          <a:effectLst/>
                        </a:rPr>
                        <a:t>Income generated from TrackR sale</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$46,441.93</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73213550"/>
                  </a:ext>
                </a:extLst>
              </a:tr>
              <a:tr h="151924">
                <a:tc>
                  <a:txBody>
                    <a:bodyPr/>
                    <a:lstStyle/>
                    <a:p>
                      <a:pPr algn="l" fontAlgn="b"/>
                      <a:r>
                        <a:rPr lang="en-CA" sz="800" u="none" strike="noStrike">
                          <a:effectLst/>
                        </a:rPr>
                        <a:t>Total Production Expenditure</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$39,325.54</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630399216"/>
                  </a:ext>
                </a:extLst>
              </a:tr>
              <a:tr h="151924">
                <a:tc>
                  <a:txBody>
                    <a:bodyPr/>
                    <a:lstStyle/>
                    <a:p>
                      <a:pPr algn="l" fontAlgn="b"/>
                      <a:r>
                        <a:rPr lang="en-CA" sz="800" u="none" strike="noStrike">
                          <a:effectLst/>
                        </a:rPr>
                        <a:t> </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01254007"/>
                  </a:ext>
                </a:extLst>
              </a:tr>
              <a:tr h="151924">
                <a:tc>
                  <a:txBody>
                    <a:bodyPr/>
                    <a:lstStyle/>
                    <a:p>
                      <a:pPr algn="l" fontAlgn="b"/>
                      <a:r>
                        <a:rPr lang="en-US" sz="800" u="none" strike="noStrike">
                          <a:effectLst/>
                        </a:rPr>
                        <a:t>Gross Profit after Production per shift</a:t>
                      </a:r>
                      <a:endParaRPr lang="en-US"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$7,116.39</a:t>
                      </a:r>
                      <a:endParaRPr lang="en-CA" sz="800" b="0" i="0" u="none" strike="noStrike" dirty="0">
                        <a:solidFill>
                          <a:srgbClr val="9C0006"/>
                        </a:solidFill>
                        <a:effectLst/>
                        <a:latin typeface="Calibri" panose="020F0502020204030204" pitchFamily="34" charset="0"/>
                      </a:endParaRPr>
                    </a:p>
                  </a:txBody>
                  <a:tcPr marL="7144" marR="7144" marT="7144" marB="0" anchor="b">
                    <a:solidFill>
                      <a:srgbClr val="FF0000"/>
                    </a:solidFill>
                  </a:tcPr>
                </a:tc>
                <a:extLst>
                  <a:ext uri="{0D108BD9-81ED-4DB2-BD59-A6C34878D82A}">
                    <a16:rowId xmlns:a16="http://schemas.microsoft.com/office/drawing/2014/main" val="1023158691"/>
                  </a:ext>
                </a:extLst>
              </a:tr>
            </a:tbl>
          </a:graphicData>
        </a:graphic>
      </p:graphicFrame>
      <p:graphicFrame>
        <p:nvGraphicFramePr>
          <p:cNvPr id="6" name="Table 5"/>
          <p:cNvGraphicFramePr>
            <a:graphicFrameLocks noGrp="1"/>
          </p:cNvGraphicFramePr>
          <p:nvPr/>
        </p:nvGraphicFramePr>
        <p:xfrm>
          <a:off x="4436269" y="1851104"/>
          <a:ext cx="2893219" cy="2095738"/>
        </p:xfrm>
        <a:graphic>
          <a:graphicData uri="http://schemas.openxmlformats.org/drawingml/2006/table">
            <a:tbl>
              <a:tblPr>
                <a:tableStyleId>{E8B1032C-EA38-4F05-BA0D-38AFFFC7BED3}</a:tableStyleId>
              </a:tblPr>
              <a:tblGrid>
                <a:gridCol w="2247557">
                  <a:extLst>
                    <a:ext uri="{9D8B030D-6E8A-4147-A177-3AD203B41FA5}">
                      <a16:colId xmlns:a16="http://schemas.microsoft.com/office/drawing/2014/main" val="638438711"/>
                    </a:ext>
                  </a:extLst>
                </a:gridCol>
                <a:gridCol w="645662">
                  <a:extLst>
                    <a:ext uri="{9D8B030D-6E8A-4147-A177-3AD203B41FA5}">
                      <a16:colId xmlns:a16="http://schemas.microsoft.com/office/drawing/2014/main" val="3418772007"/>
                    </a:ext>
                  </a:extLst>
                </a:gridCol>
              </a:tblGrid>
              <a:tr h="329812">
                <a:tc>
                  <a:txBody>
                    <a:bodyPr/>
                    <a:lstStyle/>
                    <a:p>
                      <a:pPr algn="l" fontAlgn="b"/>
                      <a:r>
                        <a:rPr lang="en-US" sz="800" u="none" strike="noStrike" dirty="0">
                          <a:effectLst/>
                        </a:rPr>
                        <a:t>Cost of Labor for Assembly Guys Per table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$60</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17704990"/>
                  </a:ext>
                </a:extLst>
              </a:tr>
              <a:tr h="350992">
                <a:tc>
                  <a:txBody>
                    <a:bodyPr/>
                    <a:lstStyle/>
                    <a:p>
                      <a:pPr algn="l" fontAlgn="b"/>
                      <a:r>
                        <a:rPr lang="en-CA" sz="800" u="none" strike="noStrike">
                          <a:effectLst/>
                        </a:rPr>
                        <a:t>Payroll Burden</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33%</a:t>
                      </a:r>
                      <a:endParaRPr lang="en-CA" sz="800" b="0" i="0" u="none" strike="noStrike" dirty="0">
                        <a:solidFill>
                          <a:srgbClr val="006100"/>
                        </a:solidFill>
                        <a:effectLst/>
                        <a:latin typeface="Calibri" panose="020F0502020204030204" pitchFamily="34" charset="0"/>
                      </a:endParaRPr>
                    </a:p>
                  </a:txBody>
                  <a:tcPr marL="7144" marR="7144" marT="7144" marB="0" anchor="b">
                    <a:solidFill>
                      <a:srgbClr val="FF0000"/>
                    </a:solidFill>
                  </a:tcPr>
                </a:tc>
                <a:extLst>
                  <a:ext uri="{0D108BD9-81ED-4DB2-BD59-A6C34878D82A}">
                    <a16:rowId xmlns:a16="http://schemas.microsoft.com/office/drawing/2014/main" val="473905477"/>
                  </a:ext>
                </a:extLst>
              </a:tr>
              <a:tr h="132874">
                <a:tc>
                  <a:txBody>
                    <a:bodyPr/>
                    <a:lstStyle/>
                    <a:p>
                      <a:pPr algn="l" fontAlgn="b"/>
                      <a:r>
                        <a:rPr lang="en-CA" sz="800" u="none" strike="noStrike">
                          <a:effectLst/>
                        </a:rPr>
                        <a:t>Total Cost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         79.80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569779683"/>
                  </a:ext>
                </a:extLst>
              </a:tr>
              <a:tr h="132874">
                <a:tc>
                  <a:txBody>
                    <a:bodyPr/>
                    <a:lstStyle/>
                    <a:p>
                      <a:pPr algn="l" fontAlgn="b"/>
                      <a:r>
                        <a:rPr lang="en-CA" sz="800" u="none" strike="noStrike">
                          <a:effectLst/>
                        </a:rPr>
                        <a:t>Total Cost per Shift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   1,915.20 </a:t>
                      </a:r>
                      <a:endParaRPr lang="en-CA" sz="800" b="0" i="0" u="none" strike="noStrike">
                        <a:solidFill>
                          <a:srgbClr val="9C0006"/>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764884102"/>
                  </a:ext>
                </a:extLst>
              </a:tr>
              <a:tr h="132874">
                <a:tc>
                  <a:txBody>
                    <a:bodyPr/>
                    <a:lstStyle/>
                    <a:p>
                      <a:pPr algn="l" fontAlgn="b"/>
                      <a:r>
                        <a:rPr lang="en-CA" sz="800" u="none" strike="noStrike" dirty="0">
                          <a:effectLst/>
                        </a:rPr>
                        <a:t> </a:t>
                      </a:r>
                      <a:endParaRPr lang="en-CA"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218548092"/>
                  </a:ext>
                </a:extLst>
              </a:tr>
              <a:tr h="132874">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393768859"/>
                  </a:ext>
                </a:extLst>
              </a:tr>
              <a:tr h="219068">
                <a:tc>
                  <a:txBody>
                    <a:bodyPr/>
                    <a:lstStyle/>
                    <a:p>
                      <a:pPr algn="l" fontAlgn="b"/>
                      <a:r>
                        <a:rPr lang="en-US" sz="800" u="none" strike="noStrike">
                          <a:effectLst/>
                        </a:rPr>
                        <a:t>Cost of Labour for maintenance guys per table</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$23</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87474210"/>
                  </a:ext>
                </a:extLst>
              </a:tr>
              <a:tr h="132874">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046469450"/>
                  </a:ext>
                </a:extLst>
              </a:tr>
              <a:tr h="132874">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812703032"/>
                  </a:ext>
                </a:extLst>
              </a:tr>
              <a:tr h="132874">
                <a:tc>
                  <a:txBody>
                    <a:bodyPr/>
                    <a:lstStyle/>
                    <a:p>
                      <a:pPr algn="l" fontAlgn="b"/>
                      <a:r>
                        <a:rPr lang="en-CA" sz="800" u="none" strike="noStrike">
                          <a:effectLst/>
                        </a:rPr>
                        <a:t>Payroll Burden </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33%</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511588027"/>
                  </a:ext>
                </a:extLst>
              </a:tr>
              <a:tr h="132874">
                <a:tc>
                  <a:txBody>
                    <a:bodyPr/>
                    <a:lstStyle/>
                    <a:p>
                      <a:pPr algn="l" fontAlgn="b"/>
                      <a:r>
                        <a:rPr lang="en-CA" sz="800" u="none" strike="noStrike">
                          <a:effectLst/>
                        </a:rPr>
                        <a:t>Total Cost</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$30.59</a:t>
                      </a:r>
                      <a:endParaRPr lang="en-CA" sz="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23374840"/>
                  </a:ext>
                </a:extLst>
              </a:tr>
              <a:tr h="132874">
                <a:tc>
                  <a:txBody>
                    <a:bodyPr/>
                    <a:lstStyle/>
                    <a:p>
                      <a:pPr algn="l" fontAlgn="b"/>
                      <a:r>
                        <a:rPr lang="en-CA" sz="800" u="none" strike="noStrike">
                          <a:effectLst/>
                        </a:rPr>
                        <a:t>Total Cost per shift</a:t>
                      </a:r>
                      <a:endParaRPr lang="en-CA" sz="8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$734.16</a:t>
                      </a:r>
                      <a:endParaRPr lang="en-CA" sz="800" b="0" i="0" u="none" strike="noStrike" dirty="0">
                        <a:solidFill>
                          <a:srgbClr val="9C0006"/>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372861604"/>
                  </a:ext>
                </a:extLst>
              </a:tr>
            </a:tbl>
          </a:graphicData>
        </a:graphic>
      </p:graphicFrame>
      <p:graphicFrame>
        <p:nvGraphicFramePr>
          <p:cNvPr id="7" name="Table 6"/>
          <p:cNvGraphicFramePr>
            <a:graphicFrameLocks noGrp="1"/>
          </p:cNvGraphicFramePr>
          <p:nvPr/>
        </p:nvGraphicFramePr>
        <p:xfrm>
          <a:off x="4436269" y="4067588"/>
          <a:ext cx="2893219" cy="1823092"/>
        </p:xfrm>
        <a:graphic>
          <a:graphicData uri="http://schemas.openxmlformats.org/drawingml/2006/table">
            <a:tbl>
              <a:tblPr>
                <a:tableStyleId>{E8B1032C-EA38-4F05-BA0D-38AFFFC7BED3}</a:tableStyleId>
              </a:tblPr>
              <a:tblGrid>
                <a:gridCol w="2292897">
                  <a:extLst>
                    <a:ext uri="{9D8B030D-6E8A-4147-A177-3AD203B41FA5}">
                      <a16:colId xmlns:a16="http://schemas.microsoft.com/office/drawing/2014/main" val="3252565357"/>
                    </a:ext>
                  </a:extLst>
                </a:gridCol>
                <a:gridCol w="600322">
                  <a:extLst>
                    <a:ext uri="{9D8B030D-6E8A-4147-A177-3AD203B41FA5}">
                      <a16:colId xmlns:a16="http://schemas.microsoft.com/office/drawing/2014/main" val="3045479535"/>
                    </a:ext>
                  </a:extLst>
                </a:gridCol>
              </a:tblGrid>
              <a:tr h="142318">
                <a:tc>
                  <a:txBody>
                    <a:bodyPr/>
                    <a:lstStyle/>
                    <a:p>
                      <a:pPr algn="l" fontAlgn="b"/>
                      <a:r>
                        <a:rPr lang="en-US" sz="800" u="none" strike="noStrike" dirty="0">
                          <a:effectLst/>
                        </a:rPr>
                        <a:t>Cost of Labor for Assembly Guy per TrackR</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         5.86 </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45490311"/>
                  </a:ext>
                </a:extLst>
              </a:tr>
              <a:tr h="257594">
                <a:tc>
                  <a:txBody>
                    <a:bodyPr/>
                    <a:lstStyle/>
                    <a:p>
                      <a:pPr algn="l" fontAlgn="b"/>
                      <a:r>
                        <a:rPr lang="en-US" sz="800" u="none" strike="noStrike" dirty="0">
                          <a:effectLst/>
                        </a:rPr>
                        <a:t>Cost of Labor For maintenance guy per TrackR</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$2.24</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28092291"/>
                  </a:ext>
                </a:extLst>
              </a:tr>
              <a:tr h="142318">
                <a:tc>
                  <a:txBody>
                    <a:bodyPr/>
                    <a:lstStyle/>
                    <a:p>
                      <a:pPr algn="l" fontAlgn="b"/>
                      <a:r>
                        <a:rPr lang="en-CA" sz="800" u="none" strike="noStrike">
                          <a:effectLst/>
                        </a:rPr>
                        <a:t>Total Production Cost</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$110.27</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77168355"/>
                  </a:ext>
                </a:extLst>
              </a:tr>
              <a:tr h="142318">
                <a:tc>
                  <a:txBody>
                    <a:bodyPr/>
                    <a:lstStyle/>
                    <a:p>
                      <a:pPr algn="l" fontAlgn="b"/>
                      <a:r>
                        <a:rPr lang="en-US" sz="800" u="none" strike="noStrike">
                          <a:effectLst/>
                        </a:rPr>
                        <a:t>Plant Electricity Cost per hour</a:t>
                      </a:r>
                      <a:endParaRPr lang="en-US"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$45</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806223320"/>
                  </a:ext>
                </a:extLst>
              </a:tr>
              <a:tr h="142318">
                <a:tc>
                  <a:txBody>
                    <a:bodyPr/>
                    <a:lstStyle/>
                    <a:p>
                      <a:pPr algn="l" fontAlgn="b"/>
                      <a:r>
                        <a:rPr lang="en-US" sz="800" u="none" strike="noStrike">
                          <a:effectLst/>
                        </a:rPr>
                        <a:t>Indirect Cost per hour per staff</a:t>
                      </a:r>
                      <a:endParaRPr lang="en-US"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$25</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586132880"/>
                  </a:ext>
                </a:extLst>
              </a:tr>
              <a:tr h="142318">
                <a:tc>
                  <a:txBody>
                    <a:bodyPr/>
                    <a:lstStyle/>
                    <a:p>
                      <a:pPr algn="l" fontAlgn="b"/>
                      <a:r>
                        <a:rPr lang="en-CA" sz="800" u="none" strike="noStrike">
                          <a:effectLst/>
                        </a:rPr>
                        <a:t>Total Indirect Staff</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a:effectLst/>
                        </a:rPr>
                        <a:t>12</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772090236"/>
                  </a:ext>
                </a:extLst>
              </a:tr>
              <a:tr h="142318">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a:effectLst/>
                        </a:rPr>
                        <a:t> </a:t>
                      </a:r>
                      <a:endParaRPr lang="en-CA" sz="800" b="0" i="0" u="none" strike="noStrike">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546975517"/>
                  </a:ext>
                </a:extLst>
              </a:tr>
              <a:tr h="142318">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49476048"/>
                  </a:ext>
                </a:extLst>
              </a:tr>
              <a:tr h="142318">
                <a:tc>
                  <a:txBody>
                    <a:bodyPr/>
                    <a:lstStyle/>
                    <a:p>
                      <a:pPr algn="l" fontAlgn="b"/>
                      <a:r>
                        <a:rPr lang="en-US" sz="800" u="none" strike="noStrike" dirty="0">
                          <a:effectLst/>
                        </a:rPr>
                        <a:t>Income generated from TrackR sale</a:t>
                      </a:r>
                      <a:endParaRPr lang="en-US" sz="800" b="0" i="0" u="none" strike="noStrike" dirty="0">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$46,441.93</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593460412"/>
                  </a:ext>
                </a:extLst>
              </a:tr>
              <a:tr h="142318">
                <a:tc>
                  <a:txBody>
                    <a:bodyPr/>
                    <a:lstStyle/>
                    <a:p>
                      <a:pPr algn="l" fontAlgn="b"/>
                      <a:r>
                        <a:rPr lang="en-CA" sz="800" u="none" strike="noStrike">
                          <a:effectLst/>
                        </a:rPr>
                        <a:t>Total Production Expenditure</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$39,544.66</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12455609"/>
                  </a:ext>
                </a:extLst>
              </a:tr>
              <a:tr h="142318">
                <a:tc>
                  <a:txBody>
                    <a:bodyPr/>
                    <a:lstStyle/>
                    <a:p>
                      <a:pPr algn="l" fontAlgn="b"/>
                      <a:r>
                        <a:rPr lang="en-CA" sz="800" u="none" strike="noStrike">
                          <a:effectLst/>
                        </a:rPr>
                        <a:t> </a:t>
                      </a:r>
                      <a:endParaRPr lang="en-CA" sz="800" b="0" i="0" u="none" strike="noStrike">
                        <a:solidFill>
                          <a:srgbClr val="006100"/>
                        </a:solidFill>
                        <a:effectLst/>
                        <a:latin typeface="Calibri" panose="020F0502020204030204" pitchFamily="34" charset="0"/>
                      </a:endParaRPr>
                    </a:p>
                  </a:txBody>
                  <a:tcPr marL="7144" marR="7144" marT="7144" marB="0" anchor="b"/>
                </a:tc>
                <a:tc>
                  <a:txBody>
                    <a:bodyPr/>
                    <a:lstStyle/>
                    <a:p>
                      <a:pPr algn="l" fontAlgn="b"/>
                      <a:r>
                        <a:rPr lang="en-CA" sz="800" u="none" strike="noStrike" dirty="0">
                          <a:effectLst/>
                        </a:rPr>
                        <a:t> </a:t>
                      </a:r>
                      <a:endParaRPr lang="en-CA" sz="800" b="0" i="0" u="none" strike="noStrike" dirty="0">
                        <a:solidFill>
                          <a:srgbClr val="0061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16846532"/>
                  </a:ext>
                </a:extLst>
              </a:tr>
              <a:tr h="142318">
                <a:tc>
                  <a:txBody>
                    <a:bodyPr/>
                    <a:lstStyle/>
                    <a:p>
                      <a:pPr algn="l" fontAlgn="b"/>
                      <a:r>
                        <a:rPr lang="en-US" sz="800" u="none" strike="noStrike">
                          <a:effectLst/>
                        </a:rPr>
                        <a:t>Gross Profit after Production per shift</a:t>
                      </a:r>
                      <a:endParaRPr lang="en-US" sz="800" b="0" i="0" u="none" strike="noStrike">
                        <a:solidFill>
                          <a:srgbClr val="006100"/>
                        </a:solidFill>
                        <a:effectLst/>
                        <a:latin typeface="Calibri" panose="020F0502020204030204" pitchFamily="34" charset="0"/>
                      </a:endParaRPr>
                    </a:p>
                  </a:txBody>
                  <a:tcPr marL="7144" marR="7144" marT="7144" marB="0" anchor="b"/>
                </a:tc>
                <a:tc>
                  <a:txBody>
                    <a:bodyPr/>
                    <a:lstStyle/>
                    <a:p>
                      <a:pPr algn="r" fontAlgn="b"/>
                      <a:r>
                        <a:rPr lang="en-CA" sz="800" u="none" strike="noStrike" dirty="0">
                          <a:effectLst/>
                        </a:rPr>
                        <a:t>$6,897.27</a:t>
                      </a:r>
                      <a:endParaRPr lang="en-CA" sz="800" b="0" i="0" u="none" strike="noStrike" dirty="0">
                        <a:solidFill>
                          <a:srgbClr val="9C0006"/>
                        </a:solidFill>
                        <a:effectLst/>
                        <a:latin typeface="Calibri" panose="020F0502020204030204" pitchFamily="34" charset="0"/>
                      </a:endParaRPr>
                    </a:p>
                  </a:txBody>
                  <a:tcPr marL="7144" marR="7144" marT="7144" marB="0" anchor="b">
                    <a:solidFill>
                      <a:srgbClr val="FF0000"/>
                    </a:solidFill>
                  </a:tcPr>
                </a:tc>
                <a:extLst>
                  <a:ext uri="{0D108BD9-81ED-4DB2-BD59-A6C34878D82A}">
                    <a16:rowId xmlns:a16="http://schemas.microsoft.com/office/drawing/2014/main" val="728026395"/>
                  </a:ext>
                </a:extLst>
              </a:tr>
            </a:tbl>
          </a:graphicData>
        </a:graphic>
      </p:graphicFrame>
    </p:spTree>
    <p:extLst>
      <p:ext uri="{BB962C8B-B14F-4D97-AF65-F5344CB8AC3E}">
        <p14:creationId xmlns:p14="http://schemas.microsoft.com/office/powerpoint/2010/main" val="658371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86735" y="1194634"/>
            <a:ext cx="8370529" cy="483487"/>
          </a:xfrm>
        </p:spPr>
        <p:txBody>
          <a:bodyPr>
            <a:noAutofit/>
          </a:bodyPr>
          <a:lstStyle/>
          <a:p>
            <a:r>
              <a:rPr lang="en-GB" b="1" dirty="0">
                <a:ea typeface="Roboto" pitchFamily="2" charset="0"/>
              </a:rPr>
              <a:t>THANK YOU</a:t>
            </a:r>
            <a:endParaRPr lang="en-GB" sz="3300" b="1" dirty="0">
              <a:ea typeface="Roboto" pitchFamily="2" charset="0"/>
            </a:endParaRPr>
          </a:p>
        </p:txBody>
      </p:sp>
      <p:pic>
        <p:nvPicPr>
          <p:cNvPr id="23" name="Picture Placeholder 3">
            <a:extLst>
              <a:ext uri="{FF2B5EF4-FFF2-40B4-BE49-F238E27FC236}">
                <a16:creationId xmlns:a16="http://schemas.microsoft.com/office/drawing/2014/main" id="{D3371ED1-E3AD-4DA6-9770-6B421652FA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82" r="64716"/>
          <a:stretch/>
        </p:blipFill>
        <p:spPr>
          <a:xfrm>
            <a:off x="222103" y="1915698"/>
            <a:ext cx="3471468" cy="3637329"/>
          </a:xfrm>
          <a:prstGeom prst="rect">
            <a:avLst/>
          </a:prstGeom>
        </p:spPr>
      </p:pic>
      <p:sp>
        <p:nvSpPr>
          <p:cNvPr id="26" name="TextBox 25">
            <a:extLst>
              <a:ext uri="{FF2B5EF4-FFF2-40B4-BE49-F238E27FC236}">
                <a16:creationId xmlns:a16="http://schemas.microsoft.com/office/drawing/2014/main" id="{B3349482-22F5-4A86-AF1E-95CD267E79E6}"/>
              </a:ext>
            </a:extLst>
          </p:cNvPr>
          <p:cNvSpPr txBox="1"/>
          <p:nvPr/>
        </p:nvSpPr>
        <p:spPr>
          <a:xfrm>
            <a:off x="3467328" y="3464351"/>
            <a:ext cx="6110122" cy="523220"/>
          </a:xfrm>
          <a:prstGeom prst="rect">
            <a:avLst/>
          </a:prstGeom>
          <a:noFill/>
        </p:spPr>
        <p:txBody>
          <a:bodyPr wrap="square" rtlCol="0">
            <a:spAutoFit/>
          </a:bodyPr>
          <a:lstStyle/>
          <a:p>
            <a:r>
              <a:rPr lang="en-GB"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Roboto" pitchFamily="2" charset="0"/>
              </a:rPr>
              <a:t>TECH CRUSADER CONSULTANT</a:t>
            </a:r>
          </a:p>
        </p:txBody>
      </p:sp>
      <p:sp>
        <p:nvSpPr>
          <p:cNvPr id="25" name="TextBox 24">
            <a:extLst>
              <a:ext uri="{FF2B5EF4-FFF2-40B4-BE49-F238E27FC236}">
                <a16:creationId xmlns:a16="http://schemas.microsoft.com/office/drawing/2014/main" id="{E08BE03C-0A65-4BBF-B4DC-B8C3C472246D}"/>
              </a:ext>
            </a:extLst>
          </p:cNvPr>
          <p:cNvSpPr txBox="1"/>
          <p:nvPr/>
        </p:nvSpPr>
        <p:spPr>
          <a:xfrm>
            <a:off x="1409316" y="5214473"/>
            <a:ext cx="6325366" cy="338554"/>
          </a:xfrm>
          <a:prstGeom prst="rect">
            <a:avLst/>
          </a:prstGeom>
          <a:noFill/>
        </p:spPr>
        <p:txBody>
          <a:bodyPr wrap="square" rtlCol="0">
            <a:spAutoFit/>
          </a:bodyPr>
          <a:lstStyle/>
          <a:p>
            <a:pPr algn="ctr"/>
            <a:r>
              <a:rPr lang="en-GB" sz="1600" dirty="0">
                <a:latin typeface="+mj-lt"/>
                <a:ea typeface="Roboto" pitchFamily="2" charset="0"/>
              </a:rPr>
              <a:t>Contact Us: Techcrusader@work.com</a:t>
            </a:r>
          </a:p>
        </p:txBody>
      </p:sp>
    </p:spTree>
    <p:extLst>
      <p:ext uri="{BB962C8B-B14F-4D97-AF65-F5344CB8AC3E}">
        <p14:creationId xmlns:p14="http://schemas.microsoft.com/office/powerpoint/2010/main" val="424068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ctrTitle"/>
          </p:nvPr>
        </p:nvSpPr>
        <p:spPr/>
        <p:txBody>
          <a:bodyPr>
            <a:noAutofit/>
          </a:bodyPr>
          <a:lstStyle/>
          <a:p>
            <a:r>
              <a:rPr lang="en-GB" dirty="0"/>
              <a:t>CDL History</a:t>
            </a:r>
          </a:p>
        </p:txBody>
      </p:sp>
      <p:sp>
        <p:nvSpPr>
          <p:cNvPr id="45" name="Subtitle 44"/>
          <p:cNvSpPr>
            <a:spLocks noGrp="1"/>
          </p:cNvSpPr>
          <p:nvPr>
            <p:ph type="subTitle" idx="1"/>
          </p:nvPr>
        </p:nvSpPr>
        <p:spPr>
          <a:xfrm>
            <a:off x="386519" y="1454839"/>
            <a:ext cx="6277897" cy="268865"/>
          </a:xfrm>
        </p:spPr>
        <p:txBody>
          <a:bodyPr>
            <a:noAutofit/>
          </a:bodyPr>
          <a:lstStyle/>
          <a:p>
            <a:pPr>
              <a:lnSpc>
                <a:spcPct val="150000"/>
              </a:lnSpc>
            </a:pPr>
            <a:r>
              <a:rPr lang="en-IN" dirty="0">
                <a:ea typeface="Open Sans Light" panose="020B0306030504020204" pitchFamily="34" charset="0"/>
                <a:cs typeface="Open Sans Light" panose="020B0306030504020204" pitchFamily="34" charset="0"/>
              </a:rPr>
              <a:t>An amazing journey</a:t>
            </a:r>
            <a:endParaRPr lang="en-GB" dirty="0">
              <a:ea typeface="Open Sans Light" panose="020B0306030504020204" pitchFamily="34" charset="0"/>
              <a:cs typeface="Open Sans Light" panose="020B0306030504020204" pitchFamily="34" charset="0"/>
            </a:endParaRPr>
          </a:p>
        </p:txBody>
      </p:sp>
      <p:grpSp>
        <p:nvGrpSpPr>
          <p:cNvPr id="174" name="Group 173">
            <a:extLst>
              <a:ext uri="{FF2B5EF4-FFF2-40B4-BE49-F238E27FC236}">
                <a16:creationId xmlns:a16="http://schemas.microsoft.com/office/drawing/2014/main" id="{61505212-A883-41BF-AB37-11642D66EBF9}"/>
              </a:ext>
            </a:extLst>
          </p:cNvPr>
          <p:cNvGrpSpPr/>
          <p:nvPr/>
        </p:nvGrpSpPr>
        <p:grpSpPr>
          <a:xfrm>
            <a:off x="973159" y="2723607"/>
            <a:ext cx="314962" cy="314962"/>
            <a:chOff x="2037500" y="3040187"/>
            <a:chExt cx="419949" cy="419949"/>
          </a:xfrm>
          <a:solidFill>
            <a:schemeClr val="accent5"/>
          </a:solidFill>
        </p:grpSpPr>
        <p:sp>
          <p:nvSpPr>
            <p:cNvPr id="175" name="Circle: Hollow 174">
              <a:extLst>
                <a:ext uri="{FF2B5EF4-FFF2-40B4-BE49-F238E27FC236}">
                  <a16:creationId xmlns:a16="http://schemas.microsoft.com/office/drawing/2014/main" id="{A4B8F9E4-D673-4AB5-B6B2-9C9EAD84F6BB}"/>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76" name="Oval 175">
              <a:extLst>
                <a:ext uri="{FF2B5EF4-FFF2-40B4-BE49-F238E27FC236}">
                  <a16:creationId xmlns:a16="http://schemas.microsoft.com/office/drawing/2014/main" id="{8C26B14A-1F40-4946-891E-A1E319CF5934}"/>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77" name="Rectangle 176">
            <a:extLst>
              <a:ext uri="{FF2B5EF4-FFF2-40B4-BE49-F238E27FC236}">
                <a16:creationId xmlns:a16="http://schemas.microsoft.com/office/drawing/2014/main" id="{2C04B2EA-0D3B-467C-BF23-674E99C00464}"/>
              </a:ext>
            </a:extLst>
          </p:cNvPr>
          <p:cNvSpPr/>
          <p:nvPr/>
        </p:nvSpPr>
        <p:spPr>
          <a:xfrm>
            <a:off x="1138714" y="2723607"/>
            <a:ext cx="6892290" cy="3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8" name="Rectangle 177">
            <a:extLst>
              <a:ext uri="{FF2B5EF4-FFF2-40B4-BE49-F238E27FC236}">
                <a16:creationId xmlns:a16="http://schemas.microsoft.com/office/drawing/2014/main" id="{92EE46CD-A231-4721-8691-9E6749D6FD47}"/>
              </a:ext>
            </a:extLst>
          </p:cNvPr>
          <p:cNvSpPr/>
          <p:nvPr/>
        </p:nvSpPr>
        <p:spPr>
          <a:xfrm>
            <a:off x="1138714" y="3002850"/>
            <a:ext cx="6892290" cy="3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79" name="Group 178">
            <a:extLst>
              <a:ext uri="{FF2B5EF4-FFF2-40B4-BE49-F238E27FC236}">
                <a16:creationId xmlns:a16="http://schemas.microsoft.com/office/drawing/2014/main" id="{FDAEE276-6767-4A67-95A2-C4DFCC221597}"/>
              </a:ext>
            </a:extLst>
          </p:cNvPr>
          <p:cNvGrpSpPr/>
          <p:nvPr/>
        </p:nvGrpSpPr>
        <p:grpSpPr>
          <a:xfrm>
            <a:off x="7855880" y="2730169"/>
            <a:ext cx="314962" cy="314962"/>
            <a:chOff x="2037500" y="3040187"/>
            <a:chExt cx="419949" cy="419949"/>
          </a:xfrm>
          <a:solidFill>
            <a:schemeClr val="accent5"/>
          </a:solidFill>
        </p:grpSpPr>
        <p:sp>
          <p:nvSpPr>
            <p:cNvPr id="180" name="Circle: Hollow 179">
              <a:extLst>
                <a:ext uri="{FF2B5EF4-FFF2-40B4-BE49-F238E27FC236}">
                  <a16:creationId xmlns:a16="http://schemas.microsoft.com/office/drawing/2014/main" id="{D0605ADB-E5B3-4140-8600-599C18507EC4}"/>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81" name="Oval 180">
              <a:extLst>
                <a:ext uri="{FF2B5EF4-FFF2-40B4-BE49-F238E27FC236}">
                  <a16:creationId xmlns:a16="http://schemas.microsoft.com/office/drawing/2014/main" id="{B649470E-189D-4793-8B99-315957CE8B27}"/>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82" name="Oval 7">
            <a:extLst>
              <a:ext uri="{FF2B5EF4-FFF2-40B4-BE49-F238E27FC236}">
                <a16:creationId xmlns:a16="http://schemas.microsoft.com/office/drawing/2014/main" id="{1C445BCC-0B9F-499F-A204-209BB79A49DC}"/>
              </a:ext>
            </a:extLst>
          </p:cNvPr>
          <p:cNvSpPr/>
          <p:nvPr/>
        </p:nvSpPr>
        <p:spPr>
          <a:xfrm>
            <a:off x="4459899" y="2761559"/>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83" name="Oval 8">
            <a:extLst>
              <a:ext uri="{FF2B5EF4-FFF2-40B4-BE49-F238E27FC236}">
                <a16:creationId xmlns:a16="http://schemas.microsoft.com/office/drawing/2014/main" id="{8D11D95D-4818-40AC-A58B-AF9245FBCA7F}"/>
              </a:ext>
            </a:extLst>
          </p:cNvPr>
          <p:cNvSpPr/>
          <p:nvPr/>
        </p:nvSpPr>
        <p:spPr>
          <a:xfrm>
            <a:off x="5610638" y="2761559"/>
            <a:ext cx="216000" cy="2160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84" name="Oval 9">
            <a:extLst>
              <a:ext uri="{FF2B5EF4-FFF2-40B4-BE49-F238E27FC236}">
                <a16:creationId xmlns:a16="http://schemas.microsoft.com/office/drawing/2014/main" id="{6557AD07-3494-4385-A9CC-A6B3368D7BB5}"/>
              </a:ext>
            </a:extLst>
          </p:cNvPr>
          <p:cNvSpPr/>
          <p:nvPr/>
        </p:nvSpPr>
        <p:spPr>
          <a:xfrm>
            <a:off x="6761378" y="2761559"/>
            <a:ext cx="216000" cy="216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85" name="Oval 12">
            <a:extLst>
              <a:ext uri="{FF2B5EF4-FFF2-40B4-BE49-F238E27FC236}">
                <a16:creationId xmlns:a16="http://schemas.microsoft.com/office/drawing/2014/main" id="{BACBB6D2-C0DC-4A20-99C9-D96E7294CD27}"/>
              </a:ext>
            </a:extLst>
          </p:cNvPr>
          <p:cNvSpPr/>
          <p:nvPr/>
        </p:nvSpPr>
        <p:spPr>
          <a:xfrm>
            <a:off x="2158421" y="2761559"/>
            <a:ext cx="216000" cy="216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86" name="Oval 13">
            <a:extLst>
              <a:ext uri="{FF2B5EF4-FFF2-40B4-BE49-F238E27FC236}">
                <a16:creationId xmlns:a16="http://schemas.microsoft.com/office/drawing/2014/main" id="{33491311-B084-438D-B0E8-98CF97767C41}"/>
              </a:ext>
            </a:extLst>
          </p:cNvPr>
          <p:cNvSpPr/>
          <p:nvPr/>
        </p:nvSpPr>
        <p:spPr>
          <a:xfrm>
            <a:off x="3309160" y="2761559"/>
            <a:ext cx="216000"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87" name="Oval 113">
            <a:extLst>
              <a:ext uri="{FF2B5EF4-FFF2-40B4-BE49-F238E27FC236}">
                <a16:creationId xmlns:a16="http://schemas.microsoft.com/office/drawing/2014/main" id="{E31E027D-4E05-4F6F-A17B-C36C8B740F0E}"/>
              </a:ext>
            </a:extLst>
          </p:cNvPr>
          <p:cNvSpPr/>
          <p:nvPr/>
        </p:nvSpPr>
        <p:spPr>
          <a:xfrm>
            <a:off x="3160660" y="3283955"/>
            <a:ext cx="513000" cy="513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90" name="TextBox 189">
            <a:extLst>
              <a:ext uri="{FF2B5EF4-FFF2-40B4-BE49-F238E27FC236}">
                <a16:creationId xmlns:a16="http://schemas.microsoft.com/office/drawing/2014/main" id="{13CC912B-21A7-46AE-9A6B-9BA02C6B99BA}"/>
              </a:ext>
            </a:extLst>
          </p:cNvPr>
          <p:cNvSpPr txBox="1"/>
          <p:nvPr/>
        </p:nvSpPr>
        <p:spPr>
          <a:xfrm>
            <a:off x="2835811" y="4020700"/>
            <a:ext cx="1162700" cy="369332"/>
          </a:xfrm>
          <a:prstGeom prst="rect">
            <a:avLst/>
          </a:prstGeom>
          <a:noFill/>
        </p:spPr>
        <p:txBody>
          <a:bodyPr wrap="square" rtlCol="0">
            <a:spAutoFit/>
          </a:bodyPr>
          <a:lstStyle/>
          <a:p>
            <a:pPr algn="ctr"/>
            <a:r>
              <a:rPr lang="en-US" sz="900" dirty="0"/>
              <a:t>CDL Launched TRACKR Device.</a:t>
            </a:r>
          </a:p>
        </p:txBody>
      </p:sp>
      <p:cxnSp>
        <p:nvCxnSpPr>
          <p:cNvPr id="191" name="Straight Arrow Connector 115">
            <a:extLst>
              <a:ext uri="{FF2B5EF4-FFF2-40B4-BE49-F238E27FC236}">
                <a16:creationId xmlns:a16="http://schemas.microsoft.com/office/drawing/2014/main" id="{95B13184-2C93-4CAD-A090-8E58F8F528A6}"/>
              </a:ext>
            </a:extLst>
          </p:cNvPr>
          <p:cNvCxnSpPr>
            <a:cxnSpLocks/>
          </p:cNvCxnSpPr>
          <p:nvPr/>
        </p:nvCxnSpPr>
        <p:spPr>
          <a:xfrm flipV="1">
            <a:off x="3417160" y="3063532"/>
            <a:ext cx="0" cy="220424"/>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2" name="Oval 119">
            <a:extLst>
              <a:ext uri="{FF2B5EF4-FFF2-40B4-BE49-F238E27FC236}">
                <a16:creationId xmlns:a16="http://schemas.microsoft.com/office/drawing/2014/main" id="{D61609CA-5884-49A1-8482-218A00848A60}"/>
              </a:ext>
            </a:extLst>
          </p:cNvPr>
          <p:cNvSpPr/>
          <p:nvPr/>
        </p:nvSpPr>
        <p:spPr>
          <a:xfrm>
            <a:off x="5462138" y="3284824"/>
            <a:ext cx="513000" cy="513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95" name="TextBox 194">
            <a:extLst>
              <a:ext uri="{FF2B5EF4-FFF2-40B4-BE49-F238E27FC236}">
                <a16:creationId xmlns:a16="http://schemas.microsoft.com/office/drawing/2014/main" id="{0982C768-A159-445C-948B-084B013C2CA7}"/>
              </a:ext>
            </a:extLst>
          </p:cNvPr>
          <p:cNvSpPr txBox="1"/>
          <p:nvPr/>
        </p:nvSpPr>
        <p:spPr>
          <a:xfrm>
            <a:off x="5137289" y="4021571"/>
            <a:ext cx="1162700" cy="646331"/>
          </a:xfrm>
          <a:prstGeom prst="rect">
            <a:avLst/>
          </a:prstGeom>
          <a:noFill/>
        </p:spPr>
        <p:txBody>
          <a:bodyPr wrap="square" rtlCol="0">
            <a:spAutoFit/>
          </a:bodyPr>
          <a:lstStyle/>
          <a:p>
            <a:pPr algn="ctr"/>
            <a:r>
              <a:rPr lang="en-US" altLang="ko-KR" sz="900" dirty="0">
                <a:solidFill>
                  <a:schemeClr val="tx1">
                    <a:lumMod val="75000"/>
                    <a:lumOff val="25000"/>
                  </a:schemeClr>
                </a:solidFill>
                <a:cs typeface="Arial" pitchFamily="34" charset="0"/>
              </a:rPr>
              <a:t>Launches new website for </a:t>
            </a:r>
            <a:r>
              <a:rPr lang="en-US" altLang="ko-KR" sz="900" dirty="0" err="1">
                <a:solidFill>
                  <a:schemeClr val="tx1">
                    <a:lumMod val="75000"/>
                    <a:lumOff val="25000"/>
                  </a:schemeClr>
                </a:solidFill>
                <a:cs typeface="Arial" pitchFamily="34" charset="0"/>
              </a:rPr>
              <a:t>TrackR</a:t>
            </a:r>
            <a:r>
              <a:rPr lang="en-US" altLang="ko-KR" sz="900" dirty="0">
                <a:solidFill>
                  <a:schemeClr val="tx1">
                    <a:lumMod val="75000"/>
                    <a:lumOff val="25000"/>
                  </a:schemeClr>
                </a:solidFill>
                <a:cs typeface="Arial" pitchFamily="34" charset="0"/>
              </a:rPr>
              <a:t> and </a:t>
            </a:r>
            <a:r>
              <a:rPr lang="en-US" altLang="ko-KR" sz="900" dirty="0" err="1">
                <a:solidFill>
                  <a:schemeClr val="tx1">
                    <a:lumMod val="75000"/>
                    <a:lumOff val="25000"/>
                  </a:schemeClr>
                </a:solidFill>
                <a:cs typeface="Arial" pitchFamily="34" charset="0"/>
              </a:rPr>
              <a:t>MedImg</a:t>
            </a:r>
            <a:r>
              <a:rPr lang="en-US" altLang="ko-KR" sz="900" dirty="0">
                <a:solidFill>
                  <a:schemeClr val="tx1">
                    <a:lumMod val="75000"/>
                    <a:lumOff val="25000"/>
                  </a:schemeClr>
                </a:solidFill>
                <a:cs typeface="Arial" pitchFamily="34" charset="0"/>
              </a:rPr>
              <a:t> machines</a:t>
            </a:r>
            <a:endParaRPr lang="ko-KR" altLang="en-US" sz="900" dirty="0">
              <a:solidFill>
                <a:schemeClr val="tx1">
                  <a:lumMod val="75000"/>
                  <a:lumOff val="25000"/>
                </a:schemeClr>
              </a:solidFill>
              <a:cs typeface="Arial" pitchFamily="34" charset="0"/>
            </a:endParaRPr>
          </a:p>
        </p:txBody>
      </p:sp>
      <p:cxnSp>
        <p:nvCxnSpPr>
          <p:cNvPr id="196" name="Straight Arrow Connector 121">
            <a:extLst>
              <a:ext uri="{FF2B5EF4-FFF2-40B4-BE49-F238E27FC236}">
                <a16:creationId xmlns:a16="http://schemas.microsoft.com/office/drawing/2014/main" id="{14A4C5C4-D8B6-454A-B32B-D18069556F1A}"/>
              </a:ext>
            </a:extLst>
          </p:cNvPr>
          <p:cNvCxnSpPr>
            <a:cxnSpLocks/>
          </p:cNvCxnSpPr>
          <p:nvPr/>
        </p:nvCxnSpPr>
        <p:spPr>
          <a:xfrm flipV="1">
            <a:off x="5718638" y="3020445"/>
            <a:ext cx="0" cy="264379"/>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97" name="Oval 125">
            <a:extLst>
              <a:ext uri="{FF2B5EF4-FFF2-40B4-BE49-F238E27FC236}">
                <a16:creationId xmlns:a16="http://schemas.microsoft.com/office/drawing/2014/main" id="{42CC3312-E822-4F4E-8845-8C3354C3D3F3}"/>
              </a:ext>
            </a:extLst>
          </p:cNvPr>
          <p:cNvSpPr/>
          <p:nvPr/>
        </p:nvSpPr>
        <p:spPr>
          <a:xfrm>
            <a:off x="7763615" y="3285692"/>
            <a:ext cx="513000" cy="513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schemeClr val="tx1">
                  <a:lumMod val="75000"/>
                  <a:lumOff val="25000"/>
                </a:schemeClr>
              </a:solidFill>
            </a:endParaRPr>
          </a:p>
        </p:txBody>
      </p:sp>
      <p:sp>
        <p:nvSpPr>
          <p:cNvPr id="200" name="TextBox 199">
            <a:extLst>
              <a:ext uri="{FF2B5EF4-FFF2-40B4-BE49-F238E27FC236}">
                <a16:creationId xmlns:a16="http://schemas.microsoft.com/office/drawing/2014/main" id="{F2DC915F-CF75-457A-965E-E107EDF84847}"/>
              </a:ext>
            </a:extLst>
          </p:cNvPr>
          <p:cNvSpPr txBox="1"/>
          <p:nvPr/>
        </p:nvSpPr>
        <p:spPr>
          <a:xfrm>
            <a:off x="7438765" y="4022438"/>
            <a:ext cx="1162700" cy="507831"/>
          </a:xfrm>
          <a:prstGeom prst="rect">
            <a:avLst/>
          </a:prstGeom>
          <a:noFill/>
        </p:spPr>
        <p:txBody>
          <a:bodyPr wrap="square" rtlCol="0">
            <a:spAutoFit/>
          </a:bodyPr>
          <a:lstStyle/>
          <a:p>
            <a:pPr algn="ctr"/>
            <a:r>
              <a:rPr lang="en-US" altLang="ko-KR" sz="900" dirty="0">
                <a:solidFill>
                  <a:schemeClr val="tx1">
                    <a:lumMod val="75000"/>
                    <a:lumOff val="25000"/>
                  </a:schemeClr>
                </a:solidFill>
                <a:cs typeface="Arial" pitchFamily="34" charset="0"/>
              </a:rPr>
              <a:t>Multiple suggestion for improvement </a:t>
            </a:r>
            <a:endParaRPr lang="ko-KR" altLang="en-US" sz="900" dirty="0">
              <a:solidFill>
                <a:schemeClr val="tx1">
                  <a:lumMod val="75000"/>
                  <a:lumOff val="25000"/>
                </a:schemeClr>
              </a:solidFill>
              <a:cs typeface="Arial" pitchFamily="34" charset="0"/>
            </a:endParaRPr>
          </a:p>
        </p:txBody>
      </p:sp>
      <p:cxnSp>
        <p:nvCxnSpPr>
          <p:cNvPr id="201" name="Straight Arrow Connector 127">
            <a:extLst>
              <a:ext uri="{FF2B5EF4-FFF2-40B4-BE49-F238E27FC236}">
                <a16:creationId xmlns:a16="http://schemas.microsoft.com/office/drawing/2014/main" id="{BBC5C204-EB5D-4E38-B4DF-1B9022D03061}"/>
              </a:ext>
            </a:extLst>
          </p:cNvPr>
          <p:cNvCxnSpPr/>
          <p:nvPr/>
        </p:nvCxnSpPr>
        <p:spPr>
          <a:xfrm flipH="1" flipV="1">
            <a:off x="8018397" y="3074860"/>
            <a:ext cx="3435" cy="210833"/>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02" name="Oval 131">
            <a:extLst>
              <a:ext uri="{FF2B5EF4-FFF2-40B4-BE49-F238E27FC236}">
                <a16:creationId xmlns:a16="http://schemas.microsoft.com/office/drawing/2014/main" id="{ABE0E96E-2313-4728-B8FB-56BF492CA75F}"/>
              </a:ext>
            </a:extLst>
          </p:cNvPr>
          <p:cNvSpPr/>
          <p:nvPr/>
        </p:nvSpPr>
        <p:spPr>
          <a:xfrm>
            <a:off x="2009921" y="4041354"/>
            <a:ext cx="513000" cy="513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205" name="TextBox 204">
            <a:extLst>
              <a:ext uri="{FF2B5EF4-FFF2-40B4-BE49-F238E27FC236}">
                <a16:creationId xmlns:a16="http://schemas.microsoft.com/office/drawing/2014/main" id="{7C834204-6C00-4396-8470-DAF35E229BA4}"/>
              </a:ext>
            </a:extLst>
          </p:cNvPr>
          <p:cNvSpPr txBox="1"/>
          <p:nvPr/>
        </p:nvSpPr>
        <p:spPr>
          <a:xfrm>
            <a:off x="1685071" y="4772888"/>
            <a:ext cx="1162700" cy="369332"/>
          </a:xfrm>
          <a:prstGeom prst="rect">
            <a:avLst/>
          </a:prstGeom>
          <a:noFill/>
        </p:spPr>
        <p:txBody>
          <a:bodyPr wrap="square" rtlCol="0">
            <a:spAutoFit/>
          </a:bodyPr>
          <a:lstStyle/>
          <a:p>
            <a:pPr algn="ctr"/>
            <a:r>
              <a:rPr lang="en-US" sz="900" dirty="0"/>
              <a:t>CDL become market leader</a:t>
            </a:r>
            <a:r>
              <a:rPr lang="en-US" sz="825" dirty="0"/>
              <a:t>.</a:t>
            </a:r>
          </a:p>
        </p:txBody>
      </p:sp>
      <p:cxnSp>
        <p:nvCxnSpPr>
          <p:cNvPr id="206" name="Straight Arrow Connector 133">
            <a:extLst>
              <a:ext uri="{FF2B5EF4-FFF2-40B4-BE49-F238E27FC236}">
                <a16:creationId xmlns:a16="http://schemas.microsoft.com/office/drawing/2014/main" id="{91244016-1FC6-4406-977C-4CB85308CBF5}"/>
              </a:ext>
            </a:extLst>
          </p:cNvPr>
          <p:cNvCxnSpPr>
            <a:cxnSpLocks/>
          </p:cNvCxnSpPr>
          <p:nvPr/>
        </p:nvCxnSpPr>
        <p:spPr>
          <a:xfrm flipV="1">
            <a:off x="2266421" y="3063532"/>
            <a:ext cx="0" cy="10287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07" name="Oval 150">
            <a:extLst>
              <a:ext uri="{FF2B5EF4-FFF2-40B4-BE49-F238E27FC236}">
                <a16:creationId xmlns:a16="http://schemas.microsoft.com/office/drawing/2014/main" id="{D82E7A89-BE56-4508-B201-D2D2C5B2EF35}"/>
              </a:ext>
            </a:extLst>
          </p:cNvPr>
          <p:cNvSpPr/>
          <p:nvPr/>
        </p:nvSpPr>
        <p:spPr>
          <a:xfrm>
            <a:off x="4311399" y="4038747"/>
            <a:ext cx="513000" cy="51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210" name="TextBox 209">
            <a:extLst>
              <a:ext uri="{FF2B5EF4-FFF2-40B4-BE49-F238E27FC236}">
                <a16:creationId xmlns:a16="http://schemas.microsoft.com/office/drawing/2014/main" id="{16A89054-1891-4C79-9C17-7A02D19188E2}"/>
              </a:ext>
            </a:extLst>
          </p:cNvPr>
          <p:cNvSpPr txBox="1"/>
          <p:nvPr/>
        </p:nvSpPr>
        <p:spPr>
          <a:xfrm>
            <a:off x="3986550" y="4772890"/>
            <a:ext cx="1162700" cy="369332"/>
          </a:xfrm>
          <a:prstGeom prst="rect">
            <a:avLst/>
          </a:prstGeom>
          <a:noFill/>
        </p:spPr>
        <p:txBody>
          <a:bodyPr wrap="square" rtlCol="0">
            <a:spAutoFit/>
          </a:bodyPr>
          <a:lstStyle/>
          <a:p>
            <a:pPr algn="ctr"/>
            <a:r>
              <a:rPr lang="en-US" sz="900" dirty="0"/>
              <a:t>Launches new </a:t>
            </a:r>
            <a:r>
              <a:rPr lang="en-US" sz="900" dirty="0" err="1"/>
              <a:t>TrackR</a:t>
            </a:r>
            <a:r>
              <a:rPr lang="en-US" sz="900" dirty="0"/>
              <a:t> mobile App</a:t>
            </a:r>
          </a:p>
        </p:txBody>
      </p:sp>
      <p:cxnSp>
        <p:nvCxnSpPr>
          <p:cNvPr id="211" name="Straight Arrow Connector 152">
            <a:extLst>
              <a:ext uri="{FF2B5EF4-FFF2-40B4-BE49-F238E27FC236}">
                <a16:creationId xmlns:a16="http://schemas.microsoft.com/office/drawing/2014/main" id="{C851F944-B652-4C85-8F59-188094E3DE3E}"/>
              </a:ext>
            </a:extLst>
          </p:cNvPr>
          <p:cNvCxnSpPr/>
          <p:nvPr/>
        </p:nvCxnSpPr>
        <p:spPr>
          <a:xfrm flipV="1">
            <a:off x="4563961" y="3044699"/>
            <a:ext cx="7877" cy="10287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2" name="Oval 156">
            <a:extLst>
              <a:ext uri="{FF2B5EF4-FFF2-40B4-BE49-F238E27FC236}">
                <a16:creationId xmlns:a16="http://schemas.microsoft.com/office/drawing/2014/main" id="{AE065DC8-1B6C-4CA8-8103-2A39DD003AF3}"/>
              </a:ext>
            </a:extLst>
          </p:cNvPr>
          <p:cNvSpPr/>
          <p:nvPr/>
        </p:nvSpPr>
        <p:spPr>
          <a:xfrm>
            <a:off x="6612878" y="4036140"/>
            <a:ext cx="513000" cy="513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215" name="TextBox 214">
            <a:extLst>
              <a:ext uri="{FF2B5EF4-FFF2-40B4-BE49-F238E27FC236}">
                <a16:creationId xmlns:a16="http://schemas.microsoft.com/office/drawing/2014/main" id="{AC5F48E3-FBEC-4C49-BDC6-571D8EA2B7D0}"/>
              </a:ext>
            </a:extLst>
          </p:cNvPr>
          <p:cNvSpPr txBox="1"/>
          <p:nvPr/>
        </p:nvSpPr>
        <p:spPr>
          <a:xfrm>
            <a:off x="6288028" y="4772887"/>
            <a:ext cx="1162700" cy="369332"/>
          </a:xfrm>
          <a:prstGeom prst="rect">
            <a:avLst/>
          </a:prstGeom>
          <a:noFill/>
        </p:spPr>
        <p:txBody>
          <a:bodyPr wrap="square" rtlCol="0">
            <a:spAutoFit/>
          </a:bodyPr>
          <a:lstStyle/>
          <a:p>
            <a:pPr algn="ctr"/>
            <a:r>
              <a:rPr lang="en-CA" altLang="ko-KR" sz="900" dirty="0">
                <a:solidFill>
                  <a:schemeClr val="tx1">
                    <a:lumMod val="75000"/>
                    <a:lumOff val="25000"/>
                  </a:schemeClr>
                </a:solidFill>
                <a:cs typeface="Arial" pitchFamily="34" charset="0"/>
              </a:rPr>
              <a:t>Facing issues in production plant</a:t>
            </a:r>
            <a:endParaRPr lang="ko-KR" altLang="en-US" sz="900" dirty="0">
              <a:solidFill>
                <a:schemeClr val="tx1">
                  <a:lumMod val="75000"/>
                  <a:lumOff val="25000"/>
                </a:schemeClr>
              </a:solidFill>
              <a:cs typeface="Arial" pitchFamily="34" charset="0"/>
            </a:endParaRPr>
          </a:p>
        </p:txBody>
      </p:sp>
      <p:cxnSp>
        <p:nvCxnSpPr>
          <p:cNvPr id="216" name="Straight Arrow Connector 158">
            <a:extLst>
              <a:ext uri="{FF2B5EF4-FFF2-40B4-BE49-F238E27FC236}">
                <a16:creationId xmlns:a16="http://schemas.microsoft.com/office/drawing/2014/main" id="{798B9FFE-7E91-480D-9198-72EA7CEED852}"/>
              </a:ext>
            </a:extLst>
          </p:cNvPr>
          <p:cNvCxnSpPr>
            <a:cxnSpLocks/>
          </p:cNvCxnSpPr>
          <p:nvPr/>
        </p:nvCxnSpPr>
        <p:spPr>
          <a:xfrm flipH="1" flipV="1">
            <a:off x="6868520" y="3063532"/>
            <a:ext cx="1716" cy="10287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23" name="Rectangle 7">
            <a:extLst>
              <a:ext uri="{FF2B5EF4-FFF2-40B4-BE49-F238E27FC236}">
                <a16:creationId xmlns:a16="http://schemas.microsoft.com/office/drawing/2014/main" id="{0B709DAC-0880-49EE-88B5-9F54E6290E8E}"/>
              </a:ext>
            </a:extLst>
          </p:cNvPr>
          <p:cNvSpPr/>
          <p:nvPr/>
        </p:nvSpPr>
        <p:spPr>
          <a:xfrm>
            <a:off x="2145656" y="4171874"/>
            <a:ext cx="241530" cy="24153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4" name="Oval 7">
            <a:extLst>
              <a:ext uri="{FF2B5EF4-FFF2-40B4-BE49-F238E27FC236}">
                <a16:creationId xmlns:a16="http://schemas.microsoft.com/office/drawing/2014/main" id="{4258A9C0-C53D-45A6-A950-1C39D287C2A5}"/>
              </a:ext>
            </a:extLst>
          </p:cNvPr>
          <p:cNvSpPr/>
          <p:nvPr/>
        </p:nvSpPr>
        <p:spPr>
          <a:xfrm>
            <a:off x="7890695" y="3406695"/>
            <a:ext cx="258841" cy="25884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5" name="Rounded Rectangle 27">
            <a:extLst>
              <a:ext uri="{FF2B5EF4-FFF2-40B4-BE49-F238E27FC236}">
                <a16:creationId xmlns:a16="http://schemas.microsoft.com/office/drawing/2014/main" id="{7DFF39B7-9E12-42D0-B7F8-1C2F70A779A0}"/>
              </a:ext>
            </a:extLst>
          </p:cNvPr>
          <p:cNvSpPr/>
          <p:nvPr/>
        </p:nvSpPr>
        <p:spPr>
          <a:xfrm>
            <a:off x="4430151" y="4188617"/>
            <a:ext cx="275497" cy="2116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6" name="Rounded Rectangle 7">
            <a:extLst>
              <a:ext uri="{FF2B5EF4-FFF2-40B4-BE49-F238E27FC236}">
                <a16:creationId xmlns:a16="http://schemas.microsoft.com/office/drawing/2014/main" id="{8191FAB6-A991-48E6-9CCF-F868B3EAB59A}"/>
              </a:ext>
            </a:extLst>
          </p:cNvPr>
          <p:cNvSpPr/>
          <p:nvPr/>
        </p:nvSpPr>
        <p:spPr>
          <a:xfrm>
            <a:off x="5578592" y="3411072"/>
            <a:ext cx="280094" cy="24171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7" name="Block Arc 25">
            <a:extLst>
              <a:ext uri="{FF2B5EF4-FFF2-40B4-BE49-F238E27FC236}">
                <a16:creationId xmlns:a16="http://schemas.microsoft.com/office/drawing/2014/main" id="{6ABC3587-B017-4447-B64A-B10C7DBFD2A2}"/>
              </a:ext>
            </a:extLst>
          </p:cNvPr>
          <p:cNvSpPr/>
          <p:nvPr/>
        </p:nvSpPr>
        <p:spPr>
          <a:xfrm>
            <a:off x="3325137" y="3399645"/>
            <a:ext cx="184046" cy="26589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228" name="Round Same Side Corner Rectangle 36">
            <a:extLst>
              <a:ext uri="{FF2B5EF4-FFF2-40B4-BE49-F238E27FC236}">
                <a16:creationId xmlns:a16="http://schemas.microsoft.com/office/drawing/2014/main" id="{875F0563-C03D-45D9-AD20-F5546B4E76D1}"/>
              </a:ext>
            </a:extLst>
          </p:cNvPr>
          <p:cNvSpPr/>
          <p:nvPr/>
        </p:nvSpPr>
        <p:spPr>
          <a:xfrm>
            <a:off x="6737548" y="4191781"/>
            <a:ext cx="263660" cy="20845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9" name="Oval 113">
            <a:extLst>
              <a:ext uri="{FF2B5EF4-FFF2-40B4-BE49-F238E27FC236}">
                <a16:creationId xmlns:a16="http://schemas.microsoft.com/office/drawing/2014/main" id="{F49616D6-C05B-475E-9AEA-287C345F3712}"/>
              </a:ext>
            </a:extLst>
          </p:cNvPr>
          <p:cNvSpPr/>
          <p:nvPr/>
        </p:nvSpPr>
        <p:spPr>
          <a:xfrm>
            <a:off x="859181" y="3283955"/>
            <a:ext cx="513000" cy="513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232" name="TextBox 231">
            <a:extLst>
              <a:ext uri="{FF2B5EF4-FFF2-40B4-BE49-F238E27FC236}">
                <a16:creationId xmlns:a16="http://schemas.microsoft.com/office/drawing/2014/main" id="{48D9261D-7BA2-4B96-9313-410A2C11E677}"/>
              </a:ext>
            </a:extLst>
          </p:cNvPr>
          <p:cNvSpPr txBox="1"/>
          <p:nvPr/>
        </p:nvSpPr>
        <p:spPr>
          <a:xfrm>
            <a:off x="534332" y="4020701"/>
            <a:ext cx="1162700" cy="507831"/>
          </a:xfrm>
          <a:prstGeom prst="rect">
            <a:avLst/>
          </a:prstGeom>
          <a:noFill/>
        </p:spPr>
        <p:txBody>
          <a:bodyPr wrap="square" rtlCol="0">
            <a:spAutoFit/>
          </a:bodyPr>
          <a:lstStyle/>
          <a:p>
            <a:pPr algn="ctr"/>
            <a:r>
              <a:rPr lang="en-US" sz="900" dirty="0"/>
              <a:t>CDL entered the medical imaging scanners  business</a:t>
            </a:r>
            <a:endParaRPr lang="ko-KR" altLang="en-US" sz="900" dirty="0">
              <a:solidFill>
                <a:schemeClr val="tx1">
                  <a:lumMod val="75000"/>
                  <a:lumOff val="25000"/>
                </a:schemeClr>
              </a:solidFill>
              <a:cs typeface="Arial" pitchFamily="34" charset="0"/>
            </a:endParaRPr>
          </a:p>
        </p:txBody>
      </p:sp>
      <p:cxnSp>
        <p:nvCxnSpPr>
          <p:cNvPr id="233" name="Straight Arrow Connector 115">
            <a:extLst>
              <a:ext uri="{FF2B5EF4-FFF2-40B4-BE49-F238E27FC236}">
                <a16:creationId xmlns:a16="http://schemas.microsoft.com/office/drawing/2014/main" id="{CAAF44BD-5E12-45F0-8AEA-650D63155F91}"/>
              </a:ext>
            </a:extLst>
          </p:cNvPr>
          <p:cNvCxnSpPr>
            <a:cxnSpLocks/>
          </p:cNvCxnSpPr>
          <p:nvPr/>
        </p:nvCxnSpPr>
        <p:spPr>
          <a:xfrm flipV="1">
            <a:off x="1115681" y="3063532"/>
            <a:ext cx="0" cy="220424"/>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35" name="Rectangle 9">
            <a:extLst>
              <a:ext uri="{FF2B5EF4-FFF2-40B4-BE49-F238E27FC236}">
                <a16:creationId xmlns:a16="http://schemas.microsoft.com/office/drawing/2014/main" id="{A5E90139-A1BB-4542-86CD-53390E06D4DC}"/>
              </a:ext>
            </a:extLst>
          </p:cNvPr>
          <p:cNvSpPr/>
          <p:nvPr/>
        </p:nvSpPr>
        <p:spPr>
          <a:xfrm>
            <a:off x="973159" y="3405828"/>
            <a:ext cx="270094" cy="25283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Tree>
    <p:extLst>
      <p:ext uri="{BB962C8B-B14F-4D97-AF65-F5344CB8AC3E}">
        <p14:creationId xmlns:p14="http://schemas.microsoft.com/office/powerpoint/2010/main" val="117943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wipe(left)">
                                      <p:cBhvr>
                                        <p:cTn id="1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3DEF-8234-471C-9C84-E363C41A4C03}"/>
              </a:ext>
            </a:extLst>
          </p:cNvPr>
          <p:cNvSpPr>
            <a:spLocks noGrp="1"/>
          </p:cNvSpPr>
          <p:nvPr>
            <p:ph type="ctrTitle"/>
          </p:nvPr>
        </p:nvSpPr>
        <p:spPr/>
        <p:txBody>
          <a:bodyPr>
            <a:noAutofit/>
          </a:bodyPr>
          <a:lstStyle/>
          <a:p>
            <a:r>
              <a:rPr lang="en-US" dirty="0"/>
              <a:t>Stakeholders	</a:t>
            </a:r>
          </a:p>
        </p:txBody>
      </p:sp>
      <p:sp>
        <p:nvSpPr>
          <p:cNvPr id="3" name="Subtitle 2">
            <a:extLst>
              <a:ext uri="{FF2B5EF4-FFF2-40B4-BE49-F238E27FC236}">
                <a16:creationId xmlns:a16="http://schemas.microsoft.com/office/drawing/2014/main" id="{4A6E6ED7-FEE2-48B3-8A27-1D8FBD94E8DF}"/>
              </a:ext>
            </a:extLst>
          </p:cNvPr>
          <p:cNvSpPr>
            <a:spLocks noGrp="1"/>
          </p:cNvSpPr>
          <p:nvPr>
            <p:ph type="subTitle" idx="1"/>
          </p:nvPr>
        </p:nvSpPr>
        <p:spPr/>
        <p:txBody>
          <a:bodyPr>
            <a:normAutofit/>
          </a:bodyPr>
          <a:lstStyle/>
          <a:p>
            <a:r>
              <a:rPr lang="en-US" dirty="0"/>
              <a:t>Associated with TRACKR</a:t>
            </a:r>
          </a:p>
        </p:txBody>
      </p:sp>
      <p:sp>
        <p:nvSpPr>
          <p:cNvPr id="8" name="Arc 7">
            <a:extLst>
              <a:ext uri="{FF2B5EF4-FFF2-40B4-BE49-F238E27FC236}">
                <a16:creationId xmlns:a16="http://schemas.microsoft.com/office/drawing/2014/main" id="{2AE8F24E-9F79-4F06-BB62-79C7A17FEBD9}"/>
              </a:ext>
            </a:extLst>
          </p:cNvPr>
          <p:cNvSpPr/>
          <p:nvPr/>
        </p:nvSpPr>
        <p:spPr>
          <a:xfrm flipH="1">
            <a:off x="5602986" y="2092904"/>
            <a:ext cx="2977613" cy="2977613"/>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25"/>
          </a:p>
        </p:txBody>
      </p:sp>
      <p:sp>
        <p:nvSpPr>
          <p:cNvPr id="9" name="Graphic 4">
            <a:extLst>
              <a:ext uri="{FF2B5EF4-FFF2-40B4-BE49-F238E27FC236}">
                <a16:creationId xmlns:a16="http://schemas.microsoft.com/office/drawing/2014/main" id="{11D267B9-8376-40A4-BBBA-D8F2129D6768}"/>
              </a:ext>
            </a:extLst>
          </p:cNvPr>
          <p:cNvSpPr/>
          <p:nvPr/>
        </p:nvSpPr>
        <p:spPr>
          <a:xfrm flipH="1">
            <a:off x="6379805" y="2527843"/>
            <a:ext cx="2010144" cy="1969938"/>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r>
              <a:rPr lang="en-US" sz="1350" dirty="0"/>
              <a:t>	</a:t>
            </a:r>
            <a:r>
              <a:rPr lang="en-US" sz="2700" dirty="0">
                <a:solidFill>
                  <a:schemeClr val="bg1"/>
                </a:solidFill>
              </a:rPr>
              <a:t>CDL</a:t>
            </a:r>
          </a:p>
        </p:txBody>
      </p:sp>
      <p:sp>
        <p:nvSpPr>
          <p:cNvPr id="10" name="Oval 9">
            <a:extLst>
              <a:ext uri="{FF2B5EF4-FFF2-40B4-BE49-F238E27FC236}">
                <a16:creationId xmlns:a16="http://schemas.microsoft.com/office/drawing/2014/main" id="{FA5DAF0F-4A6A-4068-8154-DBB63183A016}"/>
              </a:ext>
            </a:extLst>
          </p:cNvPr>
          <p:cNvSpPr/>
          <p:nvPr/>
        </p:nvSpPr>
        <p:spPr>
          <a:xfrm flipH="1">
            <a:off x="6457732" y="2135627"/>
            <a:ext cx="162089" cy="16208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11" name="Oval 10">
            <a:extLst>
              <a:ext uri="{FF2B5EF4-FFF2-40B4-BE49-F238E27FC236}">
                <a16:creationId xmlns:a16="http://schemas.microsoft.com/office/drawing/2014/main" id="{83F0B9AD-291C-4C80-B08D-5834050B7BC9}"/>
              </a:ext>
            </a:extLst>
          </p:cNvPr>
          <p:cNvSpPr/>
          <p:nvPr/>
        </p:nvSpPr>
        <p:spPr>
          <a:xfrm flipH="1">
            <a:off x="4762362" y="2028309"/>
            <a:ext cx="412210" cy="4122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solidFill>
                <a:schemeClr val="tx1">
                  <a:lumMod val="75000"/>
                  <a:lumOff val="25000"/>
                </a:schemeClr>
              </a:solidFill>
            </a:endParaRPr>
          </a:p>
        </p:txBody>
      </p:sp>
      <p:grpSp>
        <p:nvGrpSpPr>
          <p:cNvPr id="12" name="Group 11">
            <a:extLst>
              <a:ext uri="{FF2B5EF4-FFF2-40B4-BE49-F238E27FC236}">
                <a16:creationId xmlns:a16="http://schemas.microsoft.com/office/drawing/2014/main" id="{D10F2382-E475-436C-A06F-D5FF530708E6}"/>
              </a:ext>
            </a:extLst>
          </p:cNvPr>
          <p:cNvGrpSpPr/>
          <p:nvPr/>
        </p:nvGrpSpPr>
        <p:grpSpPr>
          <a:xfrm flipH="1">
            <a:off x="1180190" y="1965847"/>
            <a:ext cx="3462405" cy="385935"/>
            <a:chOff x="4716014" y="1639851"/>
            <a:chExt cx="3888434" cy="514356"/>
          </a:xfrm>
        </p:grpSpPr>
        <p:sp>
          <p:nvSpPr>
            <p:cNvPr id="13" name="TextBox 12">
              <a:extLst>
                <a:ext uri="{FF2B5EF4-FFF2-40B4-BE49-F238E27FC236}">
                  <a16:creationId xmlns:a16="http://schemas.microsoft.com/office/drawing/2014/main" id="{70F67793-D13C-472F-99F0-2CE4DEAF97E7}"/>
                </a:ext>
              </a:extLst>
            </p:cNvPr>
            <p:cNvSpPr txBox="1"/>
            <p:nvPr/>
          </p:nvSpPr>
          <p:spPr>
            <a:xfrm>
              <a:off x="4716015" y="1846565"/>
              <a:ext cx="3888433" cy="307642"/>
            </a:xfrm>
            <a:prstGeom prst="rect">
              <a:avLst/>
            </a:prstGeom>
            <a:noFill/>
          </p:spPr>
          <p:txBody>
            <a:bodyPr wrap="square" rtlCol="0">
              <a:spAutoFit/>
            </a:bodyPr>
            <a:lstStyle/>
            <a:p>
              <a:r>
                <a:rPr lang="en-US" altLang="ko-KR" sz="900" dirty="0">
                  <a:solidFill>
                    <a:schemeClr val="tx1">
                      <a:lumMod val="75000"/>
                      <a:lumOff val="25000"/>
                    </a:schemeClr>
                  </a:solidFill>
                </a:rPr>
                <a:t>Runs the organization, Responsible for Strategic Decision</a:t>
              </a:r>
              <a:endParaRPr lang="ko-KR" altLang="en-US" sz="900" dirty="0">
                <a:solidFill>
                  <a:schemeClr val="tx1">
                    <a:lumMod val="75000"/>
                    <a:lumOff val="25000"/>
                  </a:schemeClr>
                </a:solidFill>
              </a:endParaRPr>
            </a:p>
          </p:txBody>
        </p:sp>
        <p:sp>
          <p:nvSpPr>
            <p:cNvPr id="14" name="TextBox 13">
              <a:extLst>
                <a:ext uri="{FF2B5EF4-FFF2-40B4-BE49-F238E27FC236}">
                  <a16:creationId xmlns:a16="http://schemas.microsoft.com/office/drawing/2014/main" id="{63CB0949-6B00-4EE4-925C-FB79D64BD253}"/>
                </a:ext>
              </a:extLst>
            </p:cNvPr>
            <p:cNvSpPr txBox="1"/>
            <p:nvPr/>
          </p:nvSpPr>
          <p:spPr>
            <a:xfrm>
              <a:off x="4716014" y="1639851"/>
              <a:ext cx="3888433" cy="307642"/>
            </a:xfrm>
            <a:prstGeom prst="rect">
              <a:avLst/>
            </a:prstGeom>
            <a:noFill/>
          </p:spPr>
          <p:txBody>
            <a:bodyPr wrap="square" rtlCol="0">
              <a:spAutoFit/>
            </a:bodyPr>
            <a:lstStyle/>
            <a:p>
              <a:r>
                <a:rPr lang="en-US" altLang="ko-KR" sz="900" b="1" dirty="0">
                  <a:solidFill>
                    <a:schemeClr val="tx1">
                      <a:lumMod val="75000"/>
                      <a:lumOff val="25000"/>
                    </a:schemeClr>
                  </a:solidFill>
                </a:rPr>
                <a:t>Billy Bob	</a:t>
              </a:r>
              <a:endParaRPr lang="ko-KR" altLang="en-US" sz="900" b="1" dirty="0">
                <a:solidFill>
                  <a:schemeClr val="tx1">
                    <a:lumMod val="75000"/>
                    <a:lumOff val="25000"/>
                  </a:schemeClr>
                </a:solidFill>
              </a:endParaRPr>
            </a:p>
          </p:txBody>
        </p:sp>
      </p:grpSp>
      <p:sp>
        <p:nvSpPr>
          <p:cNvPr id="15" name="Oval 14">
            <a:extLst>
              <a:ext uri="{FF2B5EF4-FFF2-40B4-BE49-F238E27FC236}">
                <a16:creationId xmlns:a16="http://schemas.microsoft.com/office/drawing/2014/main" id="{28243987-15EE-4F78-A7FC-23E6ED6B1AAA}"/>
              </a:ext>
            </a:extLst>
          </p:cNvPr>
          <p:cNvSpPr/>
          <p:nvPr/>
        </p:nvSpPr>
        <p:spPr>
          <a:xfrm flipH="1">
            <a:off x="4053112" y="3387750"/>
            <a:ext cx="412210" cy="412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solidFill>
                <a:schemeClr val="tx1">
                  <a:lumMod val="75000"/>
                  <a:lumOff val="25000"/>
                </a:schemeClr>
              </a:solidFill>
            </a:endParaRPr>
          </a:p>
        </p:txBody>
      </p:sp>
      <p:grpSp>
        <p:nvGrpSpPr>
          <p:cNvPr id="16" name="Group 15">
            <a:extLst>
              <a:ext uri="{FF2B5EF4-FFF2-40B4-BE49-F238E27FC236}">
                <a16:creationId xmlns:a16="http://schemas.microsoft.com/office/drawing/2014/main" id="{80C1DD11-8B15-4632-9C39-BF4634D020C7}"/>
              </a:ext>
            </a:extLst>
          </p:cNvPr>
          <p:cNvGrpSpPr/>
          <p:nvPr/>
        </p:nvGrpSpPr>
        <p:grpSpPr>
          <a:xfrm flipH="1">
            <a:off x="470941" y="3325286"/>
            <a:ext cx="3462405" cy="524435"/>
            <a:chOff x="4716014" y="1639851"/>
            <a:chExt cx="3888434" cy="698943"/>
          </a:xfrm>
        </p:grpSpPr>
        <p:sp>
          <p:nvSpPr>
            <p:cNvPr id="17" name="TextBox 16">
              <a:extLst>
                <a:ext uri="{FF2B5EF4-FFF2-40B4-BE49-F238E27FC236}">
                  <a16:creationId xmlns:a16="http://schemas.microsoft.com/office/drawing/2014/main" id="{2AC8D288-77E1-470C-B2C0-F065127517E0}"/>
                </a:ext>
              </a:extLst>
            </p:cNvPr>
            <p:cNvSpPr txBox="1"/>
            <p:nvPr/>
          </p:nvSpPr>
          <p:spPr>
            <a:xfrm>
              <a:off x="4716015" y="1846565"/>
              <a:ext cx="3888433" cy="492229"/>
            </a:xfrm>
            <a:prstGeom prst="rect">
              <a:avLst/>
            </a:prstGeom>
            <a:noFill/>
          </p:spPr>
          <p:txBody>
            <a:bodyPr wrap="square" rtlCol="0">
              <a:spAutoFit/>
            </a:bodyPr>
            <a:lstStyle/>
            <a:p>
              <a:r>
                <a:rPr lang="en-US" altLang="ko-KR" sz="900" dirty="0">
                  <a:solidFill>
                    <a:schemeClr val="tx1">
                      <a:lumMod val="75000"/>
                      <a:lumOff val="25000"/>
                    </a:schemeClr>
                  </a:solidFill>
                </a:rPr>
                <a:t>Responsible for social media strategic plan execution</a:t>
              </a:r>
            </a:p>
            <a:p>
              <a:r>
                <a:rPr lang="en-US" altLang="ko-KR" sz="900" dirty="0">
                  <a:solidFill>
                    <a:schemeClr val="tx1">
                      <a:lumMod val="75000"/>
                      <a:lumOff val="25000"/>
                    </a:schemeClr>
                  </a:solidFill>
                </a:rPr>
                <a:t>Responsible to develop Application.</a:t>
              </a:r>
              <a:endParaRPr lang="ko-KR" altLang="en-US" sz="900" dirty="0">
                <a:solidFill>
                  <a:schemeClr val="tx1">
                    <a:lumMod val="75000"/>
                    <a:lumOff val="25000"/>
                  </a:schemeClr>
                </a:solidFill>
              </a:endParaRPr>
            </a:p>
          </p:txBody>
        </p:sp>
        <p:sp>
          <p:nvSpPr>
            <p:cNvPr id="18" name="TextBox 17">
              <a:extLst>
                <a:ext uri="{FF2B5EF4-FFF2-40B4-BE49-F238E27FC236}">
                  <a16:creationId xmlns:a16="http://schemas.microsoft.com/office/drawing/2014/main" id="{CBD74186-57DE-4DA8-B0F8-0C324E584E66}"/>
                </a:ext>
              </a:extLst>
            </p:cNvPr>
            <p:cNvSpPr txBox="1"/>
            <p:nvPr/>
          </p:nvSpPr>
          <p:spPr>
            <a:xfrm>
              <a:off x="4716014" y="1639851"/>
              <a:ext cx="3888433" cy="307642"/>
            </a:xfrm>
            <a:prstGeom prst="rect">
              <a:avLst/>
            </a:prstGeom>
            <a:noFill/>
          </p:spPr>
          <p:txBody>
            <a:bodyPr wrap="square" rtlCol="0">
              <a:spAutoFit/>
            </a:bodyPr>
            <a:lstStyle/>
            <a:p>
              <a:r>
                <a:rPr lang="en-US" altLang="ko-KR" sz="900" b="1" dirty="0">
                  <a:solidFill>
                    <a:schemeClr val="tx1">
                      <a:lumMod val="75000"/>
                      <a:lumOff val="25000"/>
                    </a:schemeClr>
                  </a:solidFill>
                </a:rPr>
                <a:t>Social Media Marketing &amp; Application Development Team</a:t>
              </a:r>
              <a:endParaRPr lang="ko-KR" altLang="en-US" sz="900" b="1" dirty="0">
                <a:solidFill>
                  <a:schemeClr val="tx1">
                    <a:lumMod val="75000"/>
                    <a:lumOff val="25000"/>
                  </a:schemeClr>
                </a:solidFill>
              </a:endParaRPr>
            </a:p>
          </p:txBody>
        </p:sp>
      </p:grpSp>
      <p:sp>
        <p:nvSpPr>
          <p:cNvPr id="19" name="Oval 18">
            <a:extLst>
              <a:ext uri="{FF2B5EF4-FFF2-40B4-BE49-F238E27FC236}">
                <a16:creationId xmlns:a16="http://schemas.microsoft.com/office/drawing/2014/main" id="{7A09D201-9A78-4007-9575-876FF29F1AFB}"/>
              </a:ext>
            </a:extLst>
          </p:cNvPr>
          <p:cNvSpPr/>
          <p:nvPr/>
        </p:nvSpPr>
        <p:spPr>
          <a:xfrm flipH="1">
            <a:off x="4855232" y="4782678"/>
            <a:ext cx="412210" cy="4122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solidFill>
                <a:schemeClr val="tx1">
                  <a:lumMod val="75000"/>
                  <a:lumOff val="25000"/>
                </a:schemeClr>
              </a:solidFill>
            </a:endParaRPr>
          </a:p>
        </p:txBody>
      </p:sp>
      <p:grpSp>
        <p:nvGrpSpPr>
          <p:cNvPr id="20" name="Group 19">
            <a:extLst>
              <a:ext uri="{FF2B5EF4-FFF2-40B4-BE49-F238E27FC236}">
                <a16:creationId xmlns:a16="http://schemas.microsoft.com/office/drawing/2014/main" id="{A8236007-5907-4A72-9969-7FE0B100A661}"/>
              </a:ext>
            </a:extLst>
          </p:cNvPr>
          <p:cNvGrpSpPr/>
          <p:nvPr/>
        </p:nvGrpSpPr>
        <p:grpSpPr>
          <a:xfrm flipH="1">
            <a:off x="1273032" y="4702472"/>
            <a:ext cx="3462405" cy="524435"/>
            <a:chOff x="4716014" y="1639851"/>
            <a:chExt cx="3888434" cy="698943"/>
          </a:xfrm>
        </p:grpSpPr>
        <p:sp>
          <p:nvSpPr>
            <p:cNvPr id="21" name="TextBox 20">
              <a:extLst>
                <a:ext uri="{FF2B5EF4-FFF2-40B4-BE49-F238E27FC236}">
                  <a16:creationId xmlns:a16="http://schemas.microsoft.com/office/drawing/2014/main" id="{10357D37-8D33-4F3A-96E7-14C0EFEF4904}"/>
                </a:ext>
              </a:extLst>
            </p:cNvPr>
            <p:cNvSpPr txBox="1"/>
            <p:nvPr/>
          </p:nvSpPr>
          <p:spPr>
            <a:xfrm>
              <a:off x="4716015" y="1846565"/>
              <a:ext cx="3888433" cy="492229"/>
            </a:xfrm>
            <a:prstGeom prst="rect">
              <a:avLst/>
            </a:prstGeom>
            <a:noFill/>
          </p:spPr>
          <p:txBody>
            <a:bodyPr wrap="square" rtlCol="0">
              <a:spAutoFit/>
            </a:bodyPr>
            <a:lstStyle/>
            <a:p>
              <a:r>
                <a:rPr lang="en-US" altLang="ko-KR" sz="900" dirty="0">
                  <a:solidFill>
                    <a:schemeClr val="tx1">
                      <a:lumMod val="75000"/>
                      <a:lumOff val="25000"/>
                    </a:schemeClr>
                  </a:solidFill>
                </a:rPr>
                <a:t>The Customer who will ensure the success or failure of the product.</a:t>
              </a:r>
              <a:endParaRPr lang="ko-KR" altLang="en-US" sz="900" dirty="0">
                <a:solidFill>
                  <a:schemeClr val="tx1">
                    <a:lumMod val="75000"/>
                    <a:lumOff val="25000"/>
                  </a:schemeClr>
                </a:solidFill>
              </a:endParaRPr>
            </a:p>
          </p:txBody>
        </p:sp>
        <p:sp>
          <p:nvSpPr>
            <p:cNvPr id="22" name="TextBox 21">
              <a:extLst>
                <a:ext uri="{FF2B5EF4-FFF2-40B4-BE49-F238E27FC236}">
                  <a16:creationId xmlns:a16="http://schemas.microsoft.com/office/drawing/2014/main" id="{730FD0D2-BCB8-4F66-8018-9862B556EF86}"/>
                </a:ext>
              </a:extLst>
            </p:cNvPr>
            <p:cNvSpPr txBox="1"/>
            <p:nvPr/>
          </p:nvSpPr>
          <p:spPr>
            <a:xfrm>
              <a:off x="4716014" y="1639851"/>
              <a:ext cx="3888433" cy="307642"/>
            </a:xfrm>
            <a:prstGeom prst="rect">
              <a:avLst/>
            </a:prstGeom>
            <a:noFill/>
          </p:spPr>
          <p:txBody>
            <a:bodyPr wrap="square" rtlCol="0">
              <a:spAutoFit/>
            </a:bodyPr>
            <a:lstStyle/>
            <a:p>
              <a:r>
                <a:rPr lang="en-US" altLang="ko-KR" sz="900" b="1" dirty="0">
                  <a:solidFill>
                    <a:schemeClr val="tx1">
                      <a:lumMod val="75000"/>
                      <a:lumOff val="25000"/>
                    </a:schemeClr>
                  </a:solidFill>
                </a:rPr>
                <a:t>End User</a:t>
              </a:r>
              <a:endParaRPr lang="ko-KR" altLang="en-US" sz="900" b="1" dirty="0">
                <a:solidFill>
                  <a:schemeClr val="tx1">
                    <a:lumMod val="75000"/>
                    <a:lumOff val="25000"/>
                  </a:schemeClr>
                </a:solidFill>
              </a:endParaRPr>
            </a:p>
          </p:txBody>
        </p:sp>
      </p:grpSp>
      <p:sp>
        <p:nvSpPr>
          <p:cNvPr id="23" name="Oval 22">
            <a:extLst>
              <a:ext uri="{FF2B5EF4-FFF2-40B4-BE49-F238E27FC236}">
                <a16:creationId xmlns:a16="http://schemas.microsoft.com/office/drawing/2014/main" id="{18EFA1DA-83F5-412F-B499-DD056AF155DA}"/>
              </a:ext>
            </a:extLst>
          </p:cNvPr>
          <p:cNvSpPr/>
          <p:nvPr/>
        </p:nvSpPr>
        <p:spPr>
          <a:xfrm flipH="1">
            <a:off x="4240561" y="2699157"/>
            <a:ext cx="412210" cy="412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solidFill>
                <a:schemeClr val="tx1">
                  <a:lumMod val="75000"/>
                  <a:lumOff val="25000"/>
                </a:schemeClr>
              </a:solidFill>
            </a:endParaRPr>
          </a:p>
        </p:txBody>
      </p:sp>
      <p:grpSp>
        <p:nvGrpSpPr>
          <p:cNvPr id="24" name="Group 23">
            <a:extLst>
              <a:ext uri="{FF2B5EF4-FFF2-40B4-BE49-F238E27FC236}">
                <a16:creationId xmlns:a16="http://schemas.microsoft.com/office/drawing/2014/main" id="{84567E6D-48D6-40FB-A00F-F79815D7F539}"/>
              </a:ext>
            </a:extLst>
          </p:cNvPr>
          <p:cNvGrpSpPr/>
          <p:nvPr/>
        </p:nvGrpSpPr>
        <p:grpSpPr>
          <a:xfrm flipH="1">
            <a:off x="658390" y="2636694"/>
            <a:ext cx="3462405" cy="385935"/>
            <a:chOff x="4716014" y="1639851"/>
            <a:chExt cx="3888434" cy="514356"/>
          </a:xfrm>
        </p:grpSpPr>
        <p:sp>
          <p:nvSpPr>
            <p:cNvPr id="25" name="TextBox 24">
              <a:extLst>
                <a:ext uri="{FF2B5EF4-FFF2-40B4-BE49-F238E27FC236}">
                  <a16:creationId xmlns:a16="http://schemas.microsoft.com/office/drawing/2014/main" id="{829CEBFF-D9F1-4D8C-B157-20F14C3D490B}"/>
                </a:ext>
              </a:extLst>
            </p:cNvPr>
            <p:cNvSpPr txBox="1"/>
            <p:nvPr/>
          </p:nvSpPr>
          <p:spPr>
            <a:xfrm>
              <a:off x="4716015" y="1846565"/>
              <a:ext cx="3888433" cy="307642"/>
            </a:xfrm>
            <a:prstGeom prst="rect">
              <a:avLst/>
            </a:prstGeom>
            <a:noFill/>
          </p:spPr>
          <p:txBody>
            <a:bodyPr wrap="square" rtlCol="0">
              <a:spAutoFit/>
            </a:bodyPr>
            <a:lstStyle/>
            <a:p>
              <a:r>
                <a:rPr lang="en-US" altLang="ko-KR" sz="900" dirty="0">
                  <a:solidFill>
                    <a:schemeClr val="tx1">
                      <a:lumMod val="75000"/>
                      <a:lumOff val="25000"/>
                    </a:schemeClr>
                  </a:solidFill>
                </a:rPr>
                <a:t>In charge to drafting the solution plan for the TRACKR problem</a:t>
              </a:r>
              <a:endParaRPr lang="ko-KR" altLang="en-US" sz="900" dirty="0">
                <a:solidFill>
                  <a:schemeClr val="tx1">
                    <a:lumMod val="75000"/>
                    <a:lumOff val="25000"/>
                  </a:schemeClr>
                </a:solidFill>
              </a:endParaRPr>
            </a:p>
          </p:txBody>
        </p:sp>
        <p:sp>
          <p:nvSpPr>
            <p:cNvPr id="26" name="TextBox 25">
              <a:extLst>
                <a:ext uri="{FF2B5EF4-FFF2-40B4-BE49-F238E27FC236}">
                  <a16:creationId xmlns:a16="http://schemas.microsoft.com/office/drawing/2014/main" id="{B4D1D992-0144-4F52-9026-FFFE6FA44235}"/>
                </a:ext>
              </a:extLst>
            </p:cNvPr>
            <p:cNvSpPr txBox="1"/>
            <p:nvPr/>
          </p:nvSpPr>
          <p:spPr>
            <a:xfrm>
              <a:off x="4716014" y="1639851"/>
              <a:ext cx="3888433" cy="307642"/>
            </a:xfrm>
            <a:prstGeom prst="rect">
              <a:avLst/>
            </a:prstGeom>
            <a:noFill/>
          </p:spPr>
          <p:txBody>
            <a:bodyPr wrap="square" rtlCol="0">
              <a:spAutoFit/>
            </a:bodyPr>
            <a:lstStyle/>
            <a:p>
              <a:r>
                <a:rPr lang="en-US" altLang="ko-KR" sz="900" b="1" dirty="0">
                  <a:solidFill>
                    <a:schemeClr val="tx1">
                      <a:lumMod val="75000"/>
                      <a:lumOff val="25000"/>
                    </a:schemeClr>
                  </a:solidFill>
                </a:rPr>
                <a:t>Tech Crusader Consultant</a:t>
              </a:r>
              <a:endParaRPr lang="ko-KR" altLang="en-US" sz="900" b="1" dirty="0">
                <a:solidFill>
                  <a:schemeClr val="tx1">
                    <a:lumMod val="75000"/>
                    <a:lumOff val="25000"/>
                  </a:schemeClr>
                </a:solidFill>
              </a:endParaRPr>
            </a:p>
          </p:txBody>
        </p:sp>
      </p:grpSp>
      <p:sp>
        <p:nvSpPr>
          <p:cNvPr id="27" name="Oval 26">
            <a:extLst>
              <a:ext uri="{FF2B5EF4-FFF2-40B4-BE49-F238E27FC236}">
                <a16:creationId xmlns:a16="http://schemas.microsoft.com/office/drawing/2014/main" id="{C8EA72BD-11C7-4EEF-8378-26EB34796EB7}"/>
              </a:ext>
            </a:extLst>
          </p:cNvPr>
          <p:cNvSpPr/>
          <p:nvPr/>
        </p:nvSpPr>
        <p:spPr>
          <a:xfrm flipH="1">
            <a:off x="4222274" y="4076342"/>
            <a:ext cx="412210" cy="4122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solidFill>
                <a:schemeClr val="tx1">
                  <a:lumMod val="75000"/>
                  <a:lumOff val="25000"/>
                </a:schemeClr>
              </a:solidFill>
            </a:endParaRPr>
          </a:p>
        </p:txBody>
      </p:sp>
      <p:grpSp>
        <p:nvGrpSpPr>
          <p:cNvPr id="28" name="Group 27">
            <a:extLst>
              <a:ext uri="{FF2B5EF4-FFF2-40B4-BE49-F238E27FC236}">
                <a16:creationId xmlns:a16="http://schemas.microsoft.com/office/drawing/2014/main" id="{54109BF1-6ABC-4B33-8B67-9F7C52C0D15C}"/>
              </a:ext>
            </a:extLst>
          </p:cNvPr>
          <p:cNvGrpSpPr/>
          <p:nvPr/>
        </p:nvGrpSpPr>
        <p:grpSpPr>
          <a:xfrm flipH="1">
            <a:off x="640103" y="4013879"/>
            <a:ext cx="3462405" cy="385935"/>
            <a:chOff x="4716014" y="1639851"/>
            <a:chExt cx="3888434" cy="514356"/>
          </a:xfrm>
        </p:grpSpPr>
        <p:sp>
          <p:nvSpPr>
            <p:cNvPr id="29" name="TextBox 28">
              <a:extLst>
                <a:ext uri="{FF2B5EF4-FFF2-40B4-BE49-F238E27FC236}">
                  <a16:creationId xmlns:a16="http://schemas.microsoft.com/office/drawing/2014/main" id="{D2BBA7CA-2375-49AC-84A4-491DF5238FE1}"/>
                </a:ext>
              </a:extLst>
            </p:cNvPr>
            <p:cNvSpPr txBox="1"/>
            <p:nvPr/>
          </p:nvSpPr>
          <p:spPr>
            <a:xfrm>
              <a:off x="4716015" y="1846565"/>
              <a:ext cx="3888433" cy="307642"/>
            </a:xfrm>
            <a:prstGeom prst="rect">
              <a:avLst/>
            </a:prstGeom>
            <a:noFill/>
          </p:spPr>
          <p:txBody>
            <a:bodyPr wrap="square" rtlCol="0">
              <a:spAutoFit/>
            </a:bodyPr>
            <a:lstStyle/>
            <a:p>
              <a:r>
                <a:rPr lang="en-US" altLang="ko-KR" sz="900" dirty="0">
                  <a:solidFill>
                    <a:schemeClr val="tx1">
                      <a:lumMod val="75000"/>
                      <a:lumOff val="25000"/>
                    </a:schemeClr>
                  </a:solidFill>
                </a:rPr>
                <a:t>In charge of the sales for the TRACKR device..</a:t>
              </a:r>
              <a:endParaRPr lang="ko-KR" altLang="en-US" sz="900" dirty="0">
                <a:solidFill>
                  <a:schemeClr val="tx1">
                    <a:lumMod val="75000"/>
                    <a:lumOff val="25000"/>
                  </a:schemeClr>
                </a:solidFill>
              </a:endParaRPr>
            </a:p>
          </p:txBody>
        </p:sp>
        <p:sp>
          <p:nvSpPr>
            <p:cNvPr id="30" name="TextBox 29">
              <a:extLst>
                <a:ext uri="{FF2B5EF4-FFF2-40B4-BE49-F238E27FC236}">
                  <a16:creationId xmlns:a16="http://schemas.microsoft.com/office/drawing/2014/main" id="{9417A24A-0679-488C-B1A4-40004954050E}"/>
                </a:ext>
              </a:extLst>
            </p:cNvPr>
            <p:cNvSpPr txBox="1"/>
            <p:nvPr/>
          </p:nvSpPr>
          <p:spPr>
            <a:xfrm>
              <a:off x="4716014" y="1639851"/>
              <a:ext cx="3888433" cy="307642"/>
            </a:xfrm>
            <a:prstGeom prst="rect">
              <a:avLst/>
            </a:prstGeom>
            <a:noFill/>
          </p:spPr>
          <p:txBody>
            <a:bodyPr wrap="square" rtlCol="0">
              <a:spAutoFit/>
            </a:bodyPr>
            <a:lstStyle/>
            <a:p>
              <a:r>
                <a:rPr lang="en-US" altLang="ko-KR" sz="900" b="1" dirty="0">
                  <a:solidFill>
                    <a:schemeClr val="tx1">
                      <a:lumMod val="75000"/>
                      <a:lumOff val="25000"/>
                    </a:schemeClr>
                  </a:solidFill>
                </a:rPr>
                <a:t>Sales Team</a:t>
              </a:r>
              <a:endParaRPr lang="ko-KR" altLang="en-US" sz="900" b="1" dirty="0">
                <a:solidFill>
                  <a:schemeClr val="tx1">
                    <a:lumMod val="75000"/>
                    <a:lumOff val="25000"/>
                  </a:schemeClr>
                </a:solidFill>
              </a:endParaRPr>
            </a:p>
          </p:txBody>
        </p:sp>
      </p:grpSp>
      <p:sp>
        <p:nvSpPr>
          <p:cNvPr id="31" name="Oval 30">
            <a:extLst>
              <a:ext uri="{FF2B5EF4-FFF2-40B4-BE49-F238E27FC236}">
                <a16:creationId xmlns:a16="http://schemas.microsoft.com/office/drawing/2014/main" id="{A5D96403-5386-4E51-AF24-015798226A58}"/>
              </a:ext>
            </a:extLst>
          </p:cNvPr>
          <p:cNvSpPr/>
          <p:nvPr/>
        </p:nvSpPr>
        <p:spPr>
          <a:xfrm flipH="1">
            <a:off x="5685940" y="2824220"/>
            <a:ext cx="162089" cy="1620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32" name="Oval 31">
            <a:extLst>
              <a:ext uri="{FF2B5EF4-FFF2-40B4-BE49-F238E27FC236}">
                <a16:creationId xmlns:a16="http://schemas.microsoft.com/office/drawing/2014/main" id="{195876D7-A4A6-4B75-88A9-E1FE96BE959E}"/>
              </a:ext>
            </a:extLst>
          </p:cNvPr>
          <p:cNvSpPr/>
          <p:nvPr/>
        </p:nvSpPr>
        <p:spPr>
          <a:xfrm flipH="1">
            <a:off x="5511283" y="3512811"/>
            <a:ext cx="162089" cy="162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33" name="Oval 32">
            <a:extLst>
              <a:ext uri="{FF2B5EF4-FFF2-40B4-BE49-F238E27FC236}">
                <a16:creationId xmlns:a16="http://schemas.microsoft.com/office/drawing/2014/main" id="{8C656BF9-C4FC-448F-BE8D-B57F1A614A68}"/>
              </a:ext>
            </a:extLst>
          </p:cNvPr>
          <p:cNvSpPr/>
          <p:nvPr/>
        </p:nvSpPr>
        <p:spPr>
          <a:xfrm flipH="1">
            <a:off x="5701279" y="4201404"/>
            <a:ext cx="162089" cy="1620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34" name="Oval 33">
            <a:extLst>
              <a:ext uri="{FF2B5EF4-FFF2-40B4-BE49-F238E27FC236}">
                <a16:creationId xmlns:a16="http://schemas.microsoft.com/office/drawing/2014/main" id="{89DA4EDD-F527-4ADB-A587-D11115DF43BF}"/>
              </a:ext>
            </a:extLst>
          </p:cNvPr>
          <p:cNvSpPr/>
          <p:nvPr/>
        </p:nvSpPr>
        <p:spPr>
          <a:xfrm flipH="1">
            <a:off x="6457732" y="4889996"/>
            <a:ext cx="162089" cy="1620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cxnSp>
        <p:nvCxnSpPr>
          <p:cNvPr id="35" name="Straight Connector 34">
            <a:extLst>
              <a:ext uri="{FF2B5EF4-FFF2-40B4-BE49-F238E27FC236}">
                <a16:creationId xmlns:a16="http://schemas.microsoft.com/office/drawing/2014/main" id="{FE06FE58-51E9-4222-A076-AADC9F042049}"/>
              </a:ext>
            </a:extLst>
          </p:cNvPr>
          <p:cNvCxnSpPr>
            <a:cxnSpLocks/>
          </p:cNvCxnSpPr>
          <p:nvPr/>
        </p:nvCxnSpPr>
        <p:spPr>
          <a:xfrm flipH="1">
            <a:off x="5410834" y="2216708"/>
            <a:ext cx="810353"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CA6D0C-6C34-4283-B410-0DAFBA98408B}"/>
              </a:ext>
            </a:extLst>
          </p:cNvPr>
          <p:cNvCxnSpPr>
            <a:cxnSpLocks/>
          </p:cNvCxnSpPr>
          <p:nvPr/>
        </p:nvCxnSpPr>
        <p:spPr>
          <a:xfrm flipH="1">
            <a:off x="4764052" y="2905300"/>
            <a:ext cx="810353"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65D391-B546-42D5-B925-918D03FD0F5C}"/>
              </a:ext>
            </a:extLst>
          </p:cNvPr>
          <p:cNvCxnSpPr>
            <a:cxnSpLocks/>
          </p:cNvCxnSpPr>
          <p:nvPr/>
        </p:nvCxnSpPr>
        <p:spPr>
          <a:xfrm flipH="1">
            <a:off x="4582999" y="3593892"/>
            <a:ext cx="810353"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3707337-5F39-48F3-88FF-4BE72C3DBE63}"/>
              </a:ext>
            </a:extLst>
          </p:cNvPr>
          <p:cNvCxnSpPr>
            <a:cxnSpLocks/>
          </p:cNvCxnSpPr>
          <p:nvPr/>
        </p:nvCxnSpPr>
        <p:spPr>
          <a:xfrm flipH="1">
            <a:off x="4762578" y="4282484"/>
            <a:ext cx="810353"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E53B7A-0BC4-45C7-A76E-0944A431D6CD}"/>
              </a:ext>
            </a:extLst>
          </p:cNvPr>
          <p:cNvCxnSpPr>
            <a:cxnSpLocks/>
          </p:cNvCxnSpPr>
          <p:nvPr/>
        </p:nvCxnSpPr>
        <p:spPr>
          <a:xfrm flipH="1">
            <a:off x="5457270" y="4971077"/>
            <a:ext cx="810353"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 name="Parallelogram 30">
            <a:extLst>
              <a:ext uri="{FF2B5EF4-FFF2-40B4-BE49-F238E27FC236}">
                <a16:creationId xmlns:a16="http://schemas.microsoft.com/office/drawing/2014/main" id="{5F40CE2B-6D5E-4DD3-A572-F39F60D62920}"/>
              </a:ext>
            </a:extLst>
          </p:cNvPr>
          <p:cNvSpPr/>
          <p:nvPr/>
        </p:nvSpPr>
        <p:spPr>
          <a:xfrm>
            <a:off x="4941793" y="4880376"/>
            <a:ext cx="219590" cy="22013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41" name="Freeform 18">
            <a:extLst>
              <a:ext uri="{FF2B5EF4-FFF2-40B4-BE49-F238E27FC236}">
                <a16:creationId xmlns:a16="http://schemas.microsoft.com/office/drawing/2014/main" id="{01D1C234-9BD9-4FA2-A7E5-794A2818F6C0}"/>
              </a:ext>
            </a:extLst>
          </p:cNvPr>
          <p:cNvSpPr/>
          <p:nvPr/>
        </p:nvSpPr>
        <p:spPr>
          <a:xfrm flipH="1">
            <a:off x="4837503" y="2121008"/>
            <a:ext cx="266889" cy="2153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42" name="Oval 7">
            <a:extLst>
              <a:ext uri="{FF2B5EF4-FFF2-40B4-BE49-F238E27FC236}">
                <a16:creationId xmlns:a16="http://schemas.microsoft.com/office/drawing/2014/main" id="{27EAFE85-BF73-470D-A9BD-BAC19D6732BB}"/>
              </a:ext>
            </a:extLst>
          </p:cNvPr>
          <p:cNvSpPr/>
          <p:nvPr/>
        </p:nvSpPr>
        <p:spPr>
          <a:xfrm flipH="1">
            <a:off x="4326114" y="2789981"/>
            <a:ext cx="225579" cy="22557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43" name="Rounded Rectangle 25">
            <a:extLst>
              <a:ext uri="{FF2B5EF4-FFF2-40B4-BE49-F238E27FC236}">
                <a16:creationId xmlns:a16="http://schemas.microsoft.com/office/drawing/2014/main" id="{17B66C5E-351C-40A6-972A-89A2C32A0840}"/>
              </a:ext>
            </a:extLst>
          </p:cNvPr>
          <p:cNvSpPr/>
          <p:nvPr/>
        </p:nvSpPr>
        <p:spPr>
          <a:xfrm flipH="1">
            <a:off x="4305417" y="4181298"/>
            <a:ext cx="257355" cy="188600"/>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44" name="Block Arc 25">
            <a:extLst>
              <a:ext uri="{FF2B5EF4-FFF2-40B4-BE49-F238E27FC236}">
                <a16:creationId xmlns:a16="http://schemas.microsoft.com/office/drawing/2014/main" id="{3739B3B7-BD96-4F74-9E0E-1FB0AC6A75B4}"/>
              </a:ext>
            </a:extLst>
          </p:cNvPr>
          <p:cNvSpPr>
            <a:spLocks noChangeAspect="1"/>
          </p:cNvSpPr>
          <p:nvPr/>
        </p:nvSpPr>
        <p:spPr>
          <a:xfrm flipH="1">
            <a:off x="4165295" y="3458800"/>
            <a:ext cx="177190" cy="25598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grpSp>
        <p:nvGrpSpPr>
          <p:cNvPr id="45" name="Group 44">
            <a:extLst>
              <a:ext uri="{FF2B5EF4-FFF2-40B4-BE49-F238E27FC236}">
                <a16:creationId xmlns:a16="http://schemas.microsoft.com/office/drawing/2014/main" id="{69FFA09B-5DAD-4107-9F9F-C5A1A062D0FF}"/>
              </a:ext>
            </a:extLst>
          </p:cNvPr>
          <p:cNvGrpSpPr/>
          <p:nvPr/>
        </p:nvGrpSpPr>
        <p:grpSpPr>
          <a:xfrm flipH="1">
            <a:off x="1641987" y="5560604"/>
            <a:ext cx="3462405" cy="524435"/>
            <a:chOff x="4716014" y="1639851"/>
            <a:chExt cx="3888434" cy="698942"/>
          </a:xfrm>
        </p:grpSpPr>
        <p:sp>
          <p:nvSpPr>
            <p:cNvPr id="46" name="TextBox 45">
              <a:extLst>
                <a:ext uri="{FF2B5EF4-FFF2-40B4-BE49-F238E27FC236}">
                  <a16:creationId xmlns:a16="http://schemas.microsoft.com/office/drawing/2014/main" id="{8622A172-F268-43F1-9E96-E5B4D2759D83}"/>
                </a:ext>
              </a:extLst>
            </p:cNvPr>
            <p:cNvSpPr txBox="1"/>
            <p:nvPr/>
          </p:nvSpPr>
          <p:spPr>
            <a:xfrm>
              <a:off x="4716015" y="1846565"/>
              <a:ext cx="3888433" cy="492228"/>
            </a:xfrm>
            <a:prstGeom prst="rect">
              <a:avLst/>
            </a:prstGeom>
            <a:noFill/>
          </p:spPr>
          <p:txBody>
            <a:bodyPr wrap="square" rtlCol="0">
              <a:spAutoFit/>
            </a:bodyPr>
            <a:lstStyle/>
            <a:p>
              <a:r>
                <a:rPr lang="en-US" altLang="ko-KR" sz="900" dirty="0">
                  <a:solidFill>
                    <a:schemeClr val="tx1">
                      <a:lumMod val="75000"/>
                      <a:lumOff val="25000"/>
                    </a:schemeClr>
                  </a:solidFill>
                </a:rPr>
                <a:t>CDL staff includes the assembly staff as well as the maintenance staff working at the production plant</a:t>
              </a:r>
              <a:endParaRPr lang="ko-KR" altLang="en-US" sz="900" dirty="0">
                <a:solidFill>
                  <a:schemeClr val="tx1">
                    <a:lumMod val="75000"/>
                    <a:lumOff val="25000"/>
                  </a:schemeClr>
                </a:solidFill>
              </a:endParaRPr>
            </a:p>
          </p:txBody>
        </p:sp>
        <p:sp>
          <p:nvSpPr>
            <p:cNvPr id="47" name="TextBox 46">
              <a:extLst>
                <a:ext uri="{FF2B5EF4-FFF2-40B4-BE49-F238E27FC236}">
                  <a16:creationId xmlns:a16="http://schemas.microsoft.com/office/drawing/2014/main" id="{45776E69-B480-40F1-BDE0-32B878D271F4}"/>
                </a:ext>
              </a:extLst>
            </p:cNvPr>
            <p:cNvSpPr txBox="1"/>
            <p:nvPr/>
          </p:nvSpPr>
          <p:spPr>
            <a:xfrm>
              <a:off x="4716014" y="1639851"/>
              <a:ext cx="3888433" cy="307642"/>
            </a:xfrm>
            <a:prstGeom prst="rect">
              <a:avLst/>
            </a:prstGeom>
            <a:noFill/>
          </p:spPr>
          <p:txBody>
            <a:bodyPr wrap="square" rtlCol="0">
              <a:spAutoFit/>
            </a:bodyPr>
            <a:lstStyle/>
            <a:p>
              <a:r>
                <a:rPr lang="en-US" altLang="ko-KR" sz="900" b="1" dirty="0">
                  <a:solidFill>
                    <a:schemeClr val="tx1">
                      <a:lumMod val="75000"/>
                      <a:lumOff val="25000"/>
                    </a:schemeClr>
                  </a:solidFill>
                </a:rPr>
                <a:t>CDL Staff</a:t>
              </a:r>
              <a:endParaRPr lang="ko-KR" altLang="en-US" sz="900" b="1" dirty="0">
                <a:solidFill>
                  <a:schemeClr val="tx1">
                    <a:lumMod val="75000"/>
                    <a:lumOff val="25000"/>
                  </a:schemeClr>
                </a:solidFill>
              </a:endParaRPr>
            </a:p>
          </p:txBody>
        </p:sp>
      </p:grpSp>
    </p:spTree>
    <p:extLst>
      <p:ext uri="{BB962C8B-B14F-4D97-AF65-F5344CB8AC3E}">
        <p14:creationId xmlns:p14="http://schemas.microsoft.com/office/powerpoint/2010/main" val="241955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dirty="0"/>
              <a:t>CDL KPI’s</a:t>
            </a:r>
          </a:p>
        </p:txBody>
      </p:sp>
      <p:sp>
        <p:nvSpPr>
          <p:cNvPr id="3" name="Subtitle 2"/>
          <p:cNvSpPr>
            <a:spLocks noGrp="1"/>
          </p:cNvSpPr>
          <p:nvPr>
            <p:ph type="subTitle" idx="1"/>
          </p:nvPr>
        </p:nvSpPr>
        <p:spPr>
          <a:xfrm>
            <a:off x="386519" y="1519102"/>
            <a:ext cx="8370529" cy="268865"/>
          </a:xfrm>
        </p:spPr>
        <p:txBody>
          <a:bodyPr>
            <a:normAutofit/>
          </a:bodyPr>
          <a:lstStyle/>
          <a:p>
            <a:r>
              <a:rPr lang="en-IN" dirty="0">
                <a:ea typeface="Open Sans Light" pitchFamily="34"/>
                <a:cs typeface="Open Sans Light" pitchFamily="34"/>
              </a:rPr>
              <a:t>Key Performance Indicators</a:t>
            </a:r>
            <a:endParaRPr lang="en-US" dirty="0">
              <a:ea typeface="Open Sans Light" pitchFamily="34"/>
              <a:cs typeface="Open Sans Light" pitchFamily="34"/>
            </a:endParaRPr>
          </a:p>
        </p:txBody>
      </p:sp>
      <p:grpSp>
        <p:nvGrpSpPr>
          <p:cNvPr id="32" name="Group 31">
            <a:extLst>
              <a:ext uri="{FF2B5EF4-FFF2-40B4-BE49-F238E27FC236}">
                <a16:creationId xmlns:a16="http://schemas.microsoft.com/office/drawing/2014/main" id="{9508D865-DA54-4712-AC5B-7315085AEA13}"/>
              </a:ext>
            </a:extLst>
          </p:cNvPr>
          <p:cNvGrpSpPr/>
          <p:nvPr/>
        </p:nvGrpSpPr>
        <p:grpSpPr>
          <a:xfrm>
            <a:off x="2998605" y="4361692"/>
            <a:ext cx="3142993" cy="1562711"/>
            <a:chOff x="2141211" y="1548026"/>
            <a:chExt cx="9211525" cy="4580013"/>
          </a:xfrm>
        </p:grpSpPr>
        <p:grpSp>
          <p:nvGrpSpPr>
            <p:cNvPr id="33" name="Group 32">
              <a:extLst>
                <a:ext uri="{FF2B5EF4-FFF2-40B4-BE49-F238E27FC236}">
                  <a16:creationId xmlns:a16="http://schemas.microsoft.com/office/drawing/2014/main" id="{4858EB94-B7A7-47E2-A522-6680AB61CF66}"/>
                </a:ext>
              </a:extLst>
            </p:cNvPr>
            <p:cNvGrpSpPr/>
            <p:nvPr/>
          </p:nvGrpSpPr>
          <p:grpSpPr>
            <a:xfrm>
              <a:off x="2141211" y="2961574"/>
              <a:ext cx="4458905" cy="3166465"/>
              <a:chOff x="2141211" y="2961574"/>
              <a:chExt cx="4458905" cy="3166465"/>
            </a:xfrm>
          </p:grpSpPr>
          <p:grpSp>
            <p:nvGrpSpPr>
              <p:cNvPr id="116" name="Group 115">
                <a:extLst>
                  <a:ext uri="{FF2B5EF4-FFF2-40B4-BE49-F238E27FC236}">
                    <a16:creationId xmlns:a16="http://schemas.microsoft.com/office/drawing/2014/main" id="{8258B29D-0517-49D5-B827-F69D6C5B04F5}"/>
                  </a:ext>
                </a:extLst>
              </p:cNvPr>
              <p:cNvGrpSpPr/>
              <p:nvPr/>
            </p:nvGrpSpPr>
            <p:grpSpPr>
              <a:xfrm>
                <a:off x="2141211" y="3646500"/>
                <a:ext cx="4458905" cy="2481539"/>
                <a:chOff x="2049404" y="3512503"/>
                <a:chExt cx="4458905" cy="2481539"/>
              </a:xfrm>
            </p:grpSpPr>
            <p:sp>
              <p:nvSpPr>
                <p:cNvPr id="186" name="Rectangle 185">
                  <a:extLst>
                    <a:ext uri="{FF2B5EF4-FFF2-40B4-BE49-F238E27FC236}">
                      <a16:creationId xmlns:a16="http://schemas.microsoft.com/office/drawing/2014/main" id="{7D3E48F6-58CB-4D57-9FD6-F9702C99B6C5}"/>
                    </a:ext>
                  </a:extLst>
                </p:cNvPr>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7" name="Rectangle 186">
                  <a:extLst>
                    <a:ext uri="{FF2B5EF4-FFF2-40B4-BE49-F238E27FC236}">
                      <a16:creationId xmlns:a16="http://schemas.microsoft.com/office/drawing/2014/main" id="{E2F6C97D-2D11-45A6-82A9-B8245821FFA8}"/>
                    </a:ext>
                  </a:extLst>
                </p:cNvPr>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17" name="Rectangle: Top Corners Rounded 116">
                <a:extLst>
                  <a:ext uri="{FF2B5EF4-FFF2-40B4-BE49-F238E27FC236}">
                    <a16:creationId xmlns:a16="http://schemas.microsoft.com/office/drawing/2014/main" id="{E4DA4892-7863-4C22-AA51-9F715C6E14D9}"/>
                  </a:ext>
                </a:extLst>
              </p:cNvPr>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8" name="Rectangle 117">
                <a:extLst>
                  <a:ext uri="{FF2B5EF4-FFF2-40B4-BE49-F238E27FC236}">
                    <a16:creationId xmlns:a16="http://schemas.microsoft.com/office/drawing/2014/main" id="{F50239A5-B847-4928-A18D-DB6E3BAE489B}"/>
                  </a:ext>
                </a:extLst>
              </p:cNvPr>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9" name="Group 118">
                <a:extLst>
                  <a:ext uri="{FF2B5EF4-FFF2-40B4-BE49-F238E27FC236}">
                    <a16:creationId xmlns:a16="http://schemas.microsoft.com/office/drawing/2014/main" id="{5AD8B16A-7C91-4A43-94E4-E77BE4DA9D34}"/>
                  </a:ext>
                </a:extLst>
              </p:cNvPr>
              <p:cNvGrpSpPr/>
              <p:nvPr/>
            </p:nvGrpSpPr>
            <p:grpSpPr>
              <a:xfrm>
                <a:off x="2317238" y="3976797"/>
                <a:ext cx="379603" cy="2139464"/>
                <a:chOff x="-2634905" y="4064178"/>
                <a:chExt cx="379603" cy="2139464"/>
              </a:xfrm>
            </p:grpSpPr>
            <p:sp>
              <p:nvSpPr>
                <p:cNvPr id="174" name="Oval 173">
                  <a:extLst>
                    <a:ext uri="{FF2B5EF4-FFF2-40B4-BE49-F238E27FC236}">
                      <a16:creationId xmlns:a16="http://schemas.microsoft.com/office/drawing/2014/main" id="{A40B312F-0287-4EBA-8B35-ABF07ADFDF1C}"/>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5" name="Rectangle: Top Corners Rounded 174">
                  <a:extLst>
                    <a:ext uri="{FF2B5EF4-FFF2-40B4-BE49-F238E27FC236}">
                      <a16:creationId xmlns:a16="http://schemas.microsoft.com/office/drawing/2014/main" id="{3E2B5090-3C35-4CA8-A8DA-F80CE4FEEF3A}"/>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6" name="Rectangle 175">
                  <a:extLst>
                    <a:ext uri="{FF2B5EF4-FFF2-40B4-BE49-F238E27FC236}">
                      <a16:creationId xmlns:a16="http://schemas.microsoft.com/office/drawing/2014/main" id="{8E190168-BE98-49A5-9080-9CCB190A72EF}"/>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77" name="Group 176">
                  <a:extLst>
                    <a:ext uri="{FF2B5EF4-FFF2-40B4-BE49-F238E27FC236}">
                      <a16:creationId xmlns:a16="http://schemas.microsoft.com/office/drawing/2014/main" id="{7CE365FB-1F40-40A9-984B-40CC60581067}"/>
                    </a:ext>
                  </a:extLst>
                </p:cNvPr>
                <p:cNvGrpSpPr/>
                <p:nvPr/>
              </p:nvGrpSpPr>
              <p:grpSpPr>
                <a:xfrm>
                  <a:off x="-2605327" y="4699470"/>
                  <a:ext cx="348698" cy="148770"/>
                  <a:chOff x="2203573" y="4490681"/>
                  <a:chExt cx="348698" cy="148770"/>
                </a:xfrm>
              </p:grpSpPr>
              <p:sp>
                <p:nvSpPr>
                  <p:cNvPr id="184" name="Rectangle 183">
                    <a:extLst>
                      <a:ext uri="{FF2B5EF4-FFF2-40B4-BE49-F238E27FC236}">
                        <a16:creationId xmlns:a16="http://schemas.microsoft.com/office/drawing/2014/main" id="{67B2C4DC-7AB9-40D9-A404-401C6555AFBD}"/>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a:extLst>
                      <a:ext uri="{FF2B5EF4-FFF2-40B4-BE49-F238E27FC236}">
                        <a16:creationId xmlns:a16="http://schemas.microsoft.com/office/drawing/2014/main" id="{F5AC3745-BE0D-4EC0-BC55-4918D64702A2}"/>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78" name="Group 177">
                  <a:extLst>
                    <a:ext uri="{FF2B5EF4-FFF2-40B4-BE49-F238E27FC236}">
                      <a16:creationId xmlns:a16="http://schemas.microsoft.com/office/drawing/2014/main" id="{5DC72F0E-9CD0-4D51-8AE4-AC8B620EF227}"/>
                    </a:ext>
                  </a:extLst>
                </p:cNvPr>
                <p:cNvGrpSpPr/>
                <p:nvPr/>
              </p:nvGrpSpPr>
              <p:grpSpPr>
                <a:xfrm>
                  <a:off x="-2605327" y="5103800"/>
                  <a:ext cx="348698" cy="148770"/>
                  <a:chOff x="2203573" y="4490681"/>
                  <a:chExt cx="348698" cy="148770"/>
                </a:xfrm>
              </p:grpSpPr>
              <p:sp>
                <p:nvSpPr>
                  <p:cNvPr id="182" name="Rectangle 181">
                    <a:extLst>
                      <a:ext uri="{FF2B5EF4-FFF2-40B4-BE49-F238E27FC236}">
                        <a16:creationId xmlns:a16="http://schemas.microsoft.com/office/drawing/2014/main" id="{5481D9A9-031B-4281-967C-9192979EDE05}"/>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3" name="Rectangle 182">
                    <a:extLst>
                      <a:ext uri="{FF2B5EF4-FFF2-40B4-BE49-F238E27FC236}">
                        <a16:creationId xmlns:a16="http://schemas.microsoft.com/office/drawing/2014/main" id="{E03AE5EE-6894-4E40-9D52-364B62796C5C}"/>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79" name="Group 178">
                  <a:extLst>
                    <a:ext uri="{FF2B5EF4-FFF2-40B4-BE49-F238E27FC236}">
                      <a16:creationId xmlns:a16="http://schemas.microsoft.com/office/drawing/2014/main" id="{ECEC4721-A291-4005-9756-224ED1B2DB09}"/>
                    </a:ext>
                  </a:extLst>
                </p:cNvPr>
                <p:cNvGrpSpPr/>
                <p:nvPr/>
              </p:nvGrpSpPr>
              <p:grpSpPr>
                <a:xfrm>
                  <a:off x="-2605327" y="5508130"/>
                  <a:ext cx="348698" cy="148770"/>
                  <a:chOff x="2203573" y="4490681"/>
                  <a:chExt cx="348698" cy="148770"/>
                </a:xfrm>
              </p:grpSpPr>
              <p:sp>
                <p:nvSpPr>
                  <p:cNvPr id="180" name="Rectangle 179">
                    <a:extLst>
                      <a:ext uri="{FF2B5EF4-FFF2-40B4-BE49-F238E27FC236}">
                        <a16:creationId xmlns:a16="http://schemas.microsoft.com/office/drawing/2014/main" id="{7822831A-3CAC-45DF-A2A0-50DFD697B6D9}"/>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1" name="Rectangle 180">
                    <a:extLst>
                      <a:ext uri="{FF2B5EF4-FFF2-40B4-BE49-F238E27FC236}">
                        <a16:creationId xmlns:a16="http://schemas.microsoft.com/office/drawing/2014/main" id="{442D9D81-EAA8-4D24-8E27-65F71AF728B8}"/>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120" name="Group 119">
                <a:extLst>
                  <a:ext uri="{FF2B5EF4-FFF2-40B4-BE49-F238E27FC236}">
                    <a16:creationId xmlns:a16="http://schemas.microsoft.com/office/drawing/2014/main" id="{26979500-3CC7-4745-AF2C-A8970DA41B2F}"/>
                  </a:ext>
                </a:extLst>
              </p:cNvPr>
              <p:cNvGrpSpPr/>
              <p:nvPr/>
            </p:nvGrpSpPr>
            <p:grpSpPr>
              <a:xfrm>
                <a:off x="4179460" y="4432067"/>
                <a:ext cx="731071" cy="1692900"/>
                <a:chOff x="-772683" y="4329325"/>
                <a:chExt cx="731071" cy="1692900"/>
              </a:xfrm>
              <a:solidFill>
                <a:schemeClr val="accent1">
                  <a:lumMod val="75000"/>
                </a:schemeClr>
              </a:solidFill>
            </p:grpSpPr>
            <p:sp>
              <p:nvSpPr>
                <p:cNvPr id="172" name="Rectangle: Top Corners Rounded 171">
                  <a:extLst>
                    <a:ext uri="{FF2B5EF4-FFF2-40B4-BE49-F238E27FC236}">
                      <a16:creationId xmlns:a16="http://schemas.microsoft.com/office/drawing/2014/main" id="{42AF4166-2F5B-4A55-9086-07A3A3E4504C}"/>
                    </a:ext>
                  </a:extLst>
                </p:cNvPr>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3" name="Rectangle 172">
                  <a:extLst>
                    <a:ext uri="{FF2B5EF4-FFF2-40B4-BE49-F238E27FC236}">
                      <a16:creationId xmlns:a16="http://schemas.microsoft.com/office/drawing/2014/main" id="{28D5E0D3-A120-4E58-B98E-BCC4A6408077}"/>
                    </a:ext>
                  </a:extLst>
                </p:cNvPr>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21" name="Group 120">
                <a:extLst>
                  <a:ext uri="{FF2B5EF4-FFF2-40B4-BE49-F238E27FC236}">
                    <a16:creationId xmlns:a16="http://schemas.microsoft.com/office/drawing/2014/main" id="{61524948-ED22-42EB-BF26-85FDB9CB5A35}"/>
                  </a:ext>
                </a:extLst>
              </p:cNvPr>
              <p:cNvGrpSpPr/>
              <p:nvPr/>
            </p:nvGrpSpPr>
            <p:grpSpPr>
              <a:xfrm>
                <a:off x="2832087" y="3984940"/>
                <a:ext cx="379603" cy="2139464"/>
                <a:chOff x="-2634905" y="4064178"/>
                <a:chExt cx="379603" cy="2139464"/>
              </a:xfrm>
            </p:grpSpPr>
            <p:sp>
              <p:nvSpPr>
                <p:cNvPr id="148" name="Oval 147">
                  <a:extLst>
                    <a:ext uri="{FF2B5EF4-FFF2-40B4-BE49-F238E27FC236}">
                      <a16:creationId xmlns:a16="http://schemas.microsoft.com/office/drawing/2014/main" id="{1F71EA72-E97E-4586-A5EE-F9B5C682F1B7}"/>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9" name="Rectangle: Top Corners Rounded 148">
                  <a:extLst>
                    <a:ext uri="{FF2B5EF4-FFF2-40B4-BE49-F238E27FC236}">
                      <a16:creationId xmlns:a16="http://schemas.microsoft.com/office/drawing/2014/main" id="{DC50F810-5C5C-42BB-AC31-D65F93F74E7E}"/>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0" name="Rectangle 149">
                  <a:extLst>
                    <a:ext uri="{FF2B5EF4-FFF2-40B4-BE49-F238E27FC236}">
                      <a16:creationId xmlns:a16="http://schemas.microsoft.com/office/drawing/2014/main" id="{CF61F65A-993B-4140-8A77-C0E94B65389A}"/>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53" name="Group 152">
                  <a:extLst>
                    <a:ext uri="{FF2B5EF4-FFF2-40B4-BE49-F238E27FC236}">
                      <a16:creationId xmlns:a16="http://schemas.microsoft.com/office/drawing/2014/main" id="{FBE17394-CB2A-42D9-8B5D-3341774E3BC4}"/>
                    </a:ext>
                  </a:extLst>
                </p:cNvPr>
                <p:cNvGrpSpPr/>
                <p:nvPr/>
              </p:nvGrpSpPr>
              <p:grpSpPr>
                <a:xfrm>
                  <a:off x="-2605327" y="4699470"/>
                  <a:ext cx="348698" cy="148770"/>
                  <a:chOff x="2203573" y="4490681"/>
                  <a:chExt cx="348698" cy="148770"/>
                </a:xfrm>
              </p:grpSpPr>
              <p:sp>
                <p:nvSpPr>
                  <p:cNvPr id="170" name="Rectangle 169">
                    <a:extLst>
                      <a:ext uri="{FF2B5EF4-FFF2-40B4-BE49-F238E27FC236}">
                        <a16:creationId xmlns:a16="http://schemas.microsoft.com/office/drawing/2014/main" id="{B4ACA18A-8179-4D0B-A052-7ABB65D195A7}"/>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1" name="Rectangle 170">
                    <a:extLst>
                      <a:ext uri="{FF2B5EF4-FFF2-40B4-BE49-F238E27FC236}">
                        <a16:creationId xmlns:a16="http://schemas.microsoft.com/office/drawing/2014/main" id="{16DF44DB-382B-4FA7-B966-A56D85A25B32}"/>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54" name="Group 153">
                  <a:extLst>
                    <a:ext uri="{FF2B5EF4-FFF2-40B4-BE49-F238E27FC236}">
                      <a16:creationId xmlns:a16="http://schemas.microsoft.com/office/drawing/2014/main" id="{3112F480-BA3C-49EF-9E54-C5EB7A7C130F}"/>
                    </a:ext>
                  </a:extLst>
                </p:cNvPr>
                <p:cNvGrpSpPr/>
                <p:nvPr/>
              </p:nvGrpSpPr>
              <p:grpSpPr>
                <a:xfrm>
                  <a:off x="-2605327" y="5103800"/>
                  <a:ext cx="348698" cy="148770"/>
                  <a:chOff x="2203573" y="4490681"/>
                  <a:chExt cx="348698" cy="148770"/>
                </a:xfrm>
              </p:grpSpPr>
              <p:sp>
                <p:nvSpPr>
                  <p:cNvPr id="158" name="Rectangle 157">
                    <a:extLst>
                      <a:ext uri="{FF2B5EF4-FFF2-40B4-BE49-F238E27FC236}">
                        <a16:creationId xmlns:a16="http://schemas.microsoft.com/office/drawing/2014/main" id="{A2332A50-7E59-4E95-A9C0-27E88BF6ED50}"/>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9" name="Rectangle 168">
                    <a:extLst>
                      <a:ext uri="{FF2B5EF4-FFF2-40B4-BE49-F238E27FC236}">
                        <a16:creationId xmlns:a16="http://schemas.microsoft.com/office/drawing/2014/main" id="{C5F170E8-A768-4BBB-BCE4-A267AB897210}"/>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55" name="Group 154">
                  <a:extLst>
                    <a:ext uri="{FF2B5EF4-FFF2-40B4-BE49-F238E27FC236}">
                      <a16:creationId xmlns:a16="http://schemas.microsoft.com/office/drawing/2014/main" id="{BADF97D8-095B-49BB-995B-D5750062E5B6}"/>
                    </a:ext>
                  </a:extLst>
                </p:cNvPr>
                <p:cNvGrpSpPr/>
                <p:nvPr/>
              </p:nvGrpSpPr>
              <p:grpSpPr>
                <a:xfrm>
                  <a:off x="-2605327" y="5508130"/>
                  <a:ext cx="348698" cy="148770"/>
                  <a:chOff x="2203573" y="4490681"/>
                  <a:chExt cx="348698" cy="148770"/>
                </a:xfrm>
              </p:grpSpPr>
              <p:sp>
                <p:nvSpPr>
                  <p:cNvPr id="156" name="Rectangle 155">
                    <a:extLst>
                      <a:ext uri="{FF2B5EF4-FFF2-40B4-BE49-F238E27FC236}">
                        <a16:creationId xmlns:a16="http://schemas.microsoft.com/office/drawing/2014/main" id="{FBB4A484-34A5-4155-BE79-C2E43FB7B061}"/>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ectangle 156">
                    <a:extLst>
                      <a:ext uri="{FF2B5EF4-FFF2-40B4-BE49-F238E27FC236}">
                        <a16:creationId xmlns:a16="http://schemas.microsoft.com/office/drawing/2014/main" id="{1BA74E8E-3DE2-4317-A1CE-32A1B28C0522}"/>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122" name="Group 121">
                <a:extLst>
                  <a:ext uri="{FF2B5EF4-FFF2-40B4-BE49-F238E27FC236}">
                    <a16:creationId xmlns:a16="http://schemas.microsoft.com/office/drawing/2014/main" id="{14127770-40BC-46EF-9038-0BB309AF8027}"/>
                  </a:ext>
                </a:extLst>
              </p:cNvPr>
              <p:cNvGrpSpPr/>
              <p:nvPr/>
            </p:nvGrpSpPr>
            <p:grpSpPr>
              <a:xfrm>
                <a:off x="5129772" y="5474338"/>
                <a:ext cx="1280708" cy="653701"/>
                <a:chOff x="3816127" y="5359816"/>
                <a:chExt cx="615608" cy="653701"/>
              </a:xfrm>
            </p:grpSpPr>
            <p:sp>
              <p:nvSpPr>
                <p:cNvPr id="143" name="Rectangle 142">
                  <a:extLst>
                    <a:ext uri="{FF2B5EF4-FFF2-40B4-BE49-F238E27FC236}">
                      <a16:creationId xmlns:a16="http://schemas.microsoft.com/office/drawing/2014/main" id="{F2AA7CAD-7616-4825-8D72-D0B5CD0E4743}"/>
                    </a:ext>
                  </a:extLst>
                </p:cNvPr>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4" name="Rectangle 143">
                  <a:extLst>
                    <a:ext uri="{FF2B5EF4-FFF2-40B4-BE49-F238E27FC236}">
                      <a16:creationId xmlns:a16="http://schemas.microsoft.com/office/drawing/2014/main" id="{5DCA5987-D8C7-4FD3-8EB0-F5B05A879DBD}"/>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5" name="Rectangle 144">
                  <a:extLst>
                    <a:ext uri="{FF2B5EF4-FFF2-40B4-BE49-F238E27FC236}">
                      <a16:creationId xmlns:a16="http://schemas.microsoft.com/office/drawing/2014/main" id="{50BB7FD9-0229-47A6-BA36-57105CFF9196}"/>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6" name="Rectangle 145">
                  <a:extLst>
                    <a:ext uri="{FF2B5EF4-FFF2-40B4-BE49-F238E27FC236}">
                      <a16:creationId xmlns:a16="http://schemas.microsoft.com/office/drawing/2014/main" id="{4215D6E8-EA7F-458F-A6D0-988DC289C8BA}"/>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7" name="Rectangle 146">
                  <a:extLst>
                    <a:ext uri="{FF2B5EF4-FFF2-40B4-BE49-F238E27FC236}">
                      <a16:creationId xmlns:a16="http://schemas.microsoft.com/office/drawing/2014/main" id="{C723BE0B-8B8D-438D-8750-A42FD321A3EC}"/>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23" name="Right Triangle 122">
                <a:extLst>
                  <a:ext uri="{FF2B5EF4-FFF2-40B4-BE49-F238E27FC236}">
                    <a16:creationId xmlns:a16="http://schemas.microsoft.com/office/drawing/2014/main" id="{531A9887-465B-4A1A-94E5-939758564239}"/>
                  </a:ext>
                </a:extLst>
              </p:cNvPr>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4" name="Right Triangle 123">
                <a:extLst>
                  <a:ext uri="{FF2B5EF4-FFF2-40B4-BE49-F238E27FC236}">
                    <a16:creationId xmlns:a16="http://schemas.microsoft.com/office/drawing/2014/main" id="{D3152F70-483B-4EF1-87CC-DBF42B0EA038}"/>
                  </a:ext>
                </a:extLst>
              </p:cNvPr>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5" name="Right Triangle 124">
                <a:extLst>
                  <a:ext uri="{FF2B5EF4-FFF2-40B4-BE49-F238E27FC236}">
                    <a16:creationId xmlns:a16="http://schemas.microsoft.com/office/drawing/2014/main" id="{044B18A9-EFFE-43A9-8212-B05E863A5D3D}"/>
                  </a:ext>
                </a:extLst>
              </p:cNvPr>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6" name="Right Triangle 125">
                <a:extLst>
                  <a:ext uri="{FF2B5EF4-FFF2-40B4-BE49-F238E27FC236}">
                    <a16:creationId xmlns:a16="http://schemas.microsoft.com/office/drawing/2014/main" id="{3DF4CC8A-44EC-41B8-96D0-CCA577032B23}"/>
                  </a:ext>
                </a:extLst>
              </p:cNvPr>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7" name="Group 126">
                <a:extLst>
                  <a:ext uri="{FF2B5EF4-FFF2-40B4-BE49-F238E27FC236}">
                    <a16:creationId xmlns:a16="http://schemas.microsoft.com/office/drawing/2014/main" id="{05AF8943-7AB3-4F7D-82DA-040CF57D9674}"/>
                  </a:ext>
                </a:extLst>
              </p:cNvPr>
              <p:cNvGrpSpPr/>
              <p:nvPr/>
            </p:nvGrpSpPr>
            <p:grpSpPr>
              <a:xfrm>
                <a:off x="3335329" y="4135174"/>
                <a:ext cx="3018505" cy="743102"/>
                <a:chOff x="3247777" y="4135174"/>
                <a:chExt cx="3018505" cy="743102"/>
              </a:xfrm>
            </p:grpSpPr>
            <p:sp>
              <p:nvSpPr>
                <p:cNvPr id="128" name="Rectangle 127">
                  <a:extLst>
                    <a:ext uri="{FF2B5EF4-FFF2-40B4-BE49-F238E27FC236}">
                      <a16:creationId xmlns:a16="http://schemas.microsoft.com/office/drawing/2014/main" id="{5EB65F2D-4051-4219-A1B5-2B530233505C}"/>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9" name="Rectangle 128">
                  <a:extLst>
                    <a:ext uri="{FF2B5EF4-FFF2-40B4-BE49-F238E27FC236}">
                      <a16:creationId xmlns:a16="http://schemas.microsoft.com/office/drawing/2014/main" id="{4351D256-9DD2-4DC9-8322-F21EDB2B6864}"/>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0" name="Rectangle 129">
                  <a:extLst>
                    <a:ext uri="{FF2B5EF4-FFF2-40B4-BE49-F238E27FC236}">
                      <a16:creationId xmlns:a16="http://schemas.microsoft.com/office/drawing/2014/main" id="{CAB43500-0A08-4A7C-ADF7-5FE8E9BB73DF}"/>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2" name="Rectangle 131">
                  <a:extLst>
                    <a:ext uri="{FF2B5EF4-FFF2-40B4-BE49-F238E27FC236}">
                      <a16:creationId xmlns:a16="http://schemas.microsoft.com/office/drawing/2014/main" id="{0751D7E4-704C-4C0D-AAAE-8EB550D57B34}"/>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132">
                  <a:extLst>
                    <a:ext uri="{FF2B5EF4-FFF2-40B4-BE49-F238E27FC236}">
                      <a16:creationId xmlns:a16="http://schemas.microsoft.com/office/drawing/2014/main" id="{4EC3EE39-ADEE-40EA-A1F9-9AC0764A375A}"/>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4" name="Rectangle 133">
                  <a:extLst>
                    <a:ext uri="{FF2B5EF4-FFF2-40B4-BE49-F238E27FC236}">
                      <a16:creationId xmlns:a16="http://schemas.microsoft.com/office/drawing/2014/main" id="{B39AD67B-2118-495A-ADA7-F990835C3912}"/>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5" name="Rectangle 134">
                  <a:extLst>
                    <a:ext uri="{FF2B5EF4-FFF2-40B4-BE49-F238E27FC236}">
                      <a16:creationId xmlns:a16="http://schemas.microsoft.com/office/drawing/2014/main" id="{621B94CA-B298-4767-8110-3986F8ACF975}"/>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6" name="Rectangle 135">
                  <a:extLst>
                    <a:ext uri="{FF2B5EF4-FFF2-40B4-BE49-F238E27FC236}">
                      <a16:creationId xmlns:a16="http://schemas.microsoft.com/office/drawing/2014/main" id="{CF8FD78B-1B82-4AE9-B9F4-C9E62AB56BEC}"/>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7" name="Rectangle 136">
                  <a:extLst>
                    <a:ext uri="{FF2B5EF4-FFF2-40B4-BE49-F238E27FC236}">
                      <a16:creationId xmlns:a16="http://schemas.microsoft.com/office/drawing/2014/main" id="{B9B36364-3087-4154-AF44-DC890B7D4479}"/>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8" name="Rectangle 137">
                  <a:extLst>
                    <a:ext uri="{FF2B5EF4-FFF2-40B4-BE49-F238E27FC236}">
                      <a16:creationId xmlns:a16="http://schemas.microsoft.com/office/drawing/2014/main" id="{1C8D9D27-0371-40BC-A4F7-250AF8D4AD69}"/>
                    </a:ext>
                  </a:extLst>
                </p:cNvPr>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9" name="Rectangle 138">
                  <a:extLst>
                    <a:ext uri="{FF2B5EF4-FFF2-40B4-BE49-F238E27FC236}">
                      <a16:creationId xmlns:a16="http://schemas.microsoft.com/office/drawing/2014/main" id="{95742BFA-1A24-4F99-B3D6-34BF3FA78706}"/>
                    </a:ext>
                  </a:extLst>
                </p:cNvPr>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0" name="Rectangle 139">
                  <a:extLst>
                    <a:ext uri="{FF2B5EF4-FFF2-40B4-BE49-F238E27FC236}">
                      <a16:creationId xmlns:a16="http://schemas.microsoft.com/office/drawing/2014/main" id="{D4077FCE-272A-4363-8208-884A974F49FA}"/>
                    </a:ext>
                  </a:extLst>
                </p:cNvPr>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1" name="Rectangle 140">
                  <a:extLst>
                    <a:ext uri="{FF2B5EF4-FFF2-40B4-BE49-F238E27FC236}">
                      <a16:creationId xmlns:a16="http://schemas.microsoft.com/office/drawing/2014/main" id="{175BB422-F18B-46B5-ADB8-AFF78C08BB05}"/>
                    </a:ext>
                  </a:extLst>
                </p:cNvPr>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2" name="Rectangle 141">
                  <a:extLst>
                    <a:ext uri="{FF2B5EF4-FFF2-40B4-BE49-F238E27FC236}">
                      <a16:creationId xmlns:a16="http://schemas.microsoft.com/office/drawing/2014/main" id="{3CB2E7E4-BE3E-4F77-B69D-A83E6FF82A2A}"/>
                    </a:ext>
                  </a:extLst>
                </p:cNvPr>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34" name="Group 33">
              <a:extLst>
                <a:ext uri="{FF2B5EF4-FFF2-40B4-BE49-F238E27FC236}">
                  <a16:creationId xmlns:a16="http://schemas.microsoft.com/office/drawing/2014/main" id="{AF4D50D0-F331-488D-A3C8-517FB2E169DF}"/>
                </a:ext>
              </a:extLst>
            </p:cNvPr>
            <p:cNvGrpSpPr/>
            <p:nvPr/>
          </p:nvGrpSpPr>
          <p:grpSpPr>
            <a:xfrm>
              <a:off x="6598051" y="1548026"/>
              <a:ext cx="4754685" cy="4580013"/>
              <a:chOff x="7976627" y="1166736"/>
              <a:chExt cx="4754685" cy="4580013"/>
            </a:xfrm>
          </p:grpSpPr>
          <p:grpSp>
            <p:nvGrpSpPr>
              <p:cNvPr id="35" name="Group 34">
                <a:extLst>
                  <a:ext uri="{FF2B5EF4-FFF2-40B4-BE49-F238E27FC236}">
                    <a16:creationId xmlns:a16="http://schemas.microsoft.com/office/drawing/2014/main" id="{4EC10571-9D5A-4FEE-9CDE-6E31835447B9}"/>
                  </a:ext>
                </a:extLst>
              </p:cNvPr>
              <p:cNvGrpSpPr/>
              <p:nvPr/>
            </p:nvGrpSpPr>
            <p:grpSpPr>
              <a:xfrm>
                <a:off x="7976627" y="1574644"/>
                <a:ext cx="1097280" cy="4172105"/>
                <a:chOff x="6599258" y="1944858"/>
                <a:chExt cx="1097280" cy="4172105"/>
              </a:xfrm>
            </p:grpSpPr>
            <p:sp>
              <p:nvSpPr>
                <p:cNvPr id="103" name="Rectangle 102">
                  <a:extLst>
                    <a:ext uri="{FF2B5EF4-FFF2-40B4-BE49-F238E27FC236}">
                      <a16:creationId xmlns:a16="http://schemas.microsoft.com/office/drawing/2014/main" id="{B8BD4CEF-5A65-4A99-825F-EE87F8FD7E30}"/>
                    </a:ext>
                  </a:extLst>
                </p:cNvPr>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4" name="Rectangle 103">
                  <a:extLst>
                    <a:ext uri="{FF2B5EF4-FFF2-40B4-BE49-F238E27FC236}">
                      <a16:creationId xmlns:a16="http://schemas.microsoft.com/office/drawing/2014/main" id="{B3CB16EB-A882-4BF4-93FF-8D0447DCF3BC}"/>
                    </a:ext>
                  </a:extLst>
                </p:cNvPr>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05" name="Group 104">
                  <a:extLst>
                    <a:ext uri="{FF2B5EF4-FFF2-40B4-BE49-F238E27FC236}">
                      <a16:creationId xmlns:a16="http://schemas.microsoft.com/office/drawing/2014/main" id="{1546CEFA-7796-4597-8504-93E810027559}"/>
                    </a:ext>
                  </a:extLst>
                </p:cNvPr>
                <p:cNvGrpSpPr/>
                <p:nvPr/>
              </p:nvGrpSpPr>
              <p:grpSpPr>
                <a:xfrm>
                  <a:off x="6801135" y="1944858"/>
                  <a:ext cx="640082" cy="1722534"/>
                  <a:chOff x="6913575" y="1813492"/>
                  <a:chExt cx="405185" cy="2497948"/>
                </a:xfrm>
              </p:grpSpPr>
              <p:grpSp>
                <p:nvGrpSpPr>
                  <p:cNvPr id="110" name="Group 109">
                    <a:extLst>
                      <a:ext uri="{FF2B5EF4-FFF2-40B4-BE49-F238E27FC236}">
                        <a16:creationId xmlns:a16="http://schemas.microsoft.com/office/drawing/2014/main" id="{B4DE5E7A-6CD1-4E75-A6FD-4DC42279F912}"/>
                      </a:ext>
                    </a:extLst>
                  </p:cNvPr>
                  <p:cNvGrpSpPr/>
                  <p:nvPr/>
                </p:nvGrpSpPr>
                <p:grpSpPr>
                  <a:xfrm>
                    <a:off x="6913576" y="2297867"/>
                    <a:ext cx="405184" cy="2013573"/>
                    <a:chOff x="2507828" y="1738469"/>
                    <a:chExt cx="405184" cy="214763"/>
                  </a:xfrm>
                </p:grpSpPr>
                <p:sp>
                  <p:nvSpPr>
                    <p:cNvPr id="114" name="Rectangle 113">
                      <a:extLst>
                        <a:ext uri="{FF2B5EF4-FFF2-40B4-BE49-F238E27FC236}">
                          <a16:creationId xmlns:a16="http://schemas.microsoft.com/office/drawing/2014/main" id="{96453A57-B763-4A3B-9758-F6D6E9F38856}"/>
                        </a:ext>
                      </a:extLst>
                    </p:cNvPr>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5" name="Rectangle 114">
                      <a:extLst>
                        <a:ext uri="{FF2B5EF4-FFF2-40B4-BE49-F238E27FC236}">
                          <a16:creationId xmlns:a16="http://schemas.microsoft.com/office/drawing/2014/main" id="{EFF33CC5-11A4-49A0-8D75-BB7B855F9A4A}"/>
                        </a:ext>
                      </a:extLst>
                    </p:cNvPr>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11" name="Group 110">
                    <a:extLst>
                      <a:ext uri="{FF2B5EF4-FFF2-40B4-BE49-F238E27FC236}">
                        <a16:creationId xmlns:a16="http://schemas.microsoft.com/office/drawing/2014/main" id="{70144D4B-296E-43D3-9008-DE7E5132E762}"/>
                      </a:ext>
                    </a:extLst>
                  </p:cNvPr>
                  <p:cNvGrpSpPr/>
                  <p:nvPr/>
                </p:nvGrpSpPr>
                <p:grpSpPr>
                  <a:xfrm>
                    <a:off x="6913575" y="1813492"/>
                    <a:ext cx="405184" cy="529407"/>
                    <a:chOff x="2507827" y="1488604"/>
                    <a:chExt cx="405184" cy="348318"/>
                  </a:xfrm>
                </p:grpSpPr>
                <p:sp>
                  <p:nvSpPr>
                    <p:cNvPr id="112" name="Rectangle 111">
                      <a:extLst>
                        <a:ext uri="{FF2B5EF4-FFF2-40B4-BE49-F238E27FC236}">
                          <a16:creationId xmlns:a16="http://schemas.microsoft.com/office/drawing/2014/main" id="{BAA5AF69-9B25-48D9-889C-B3C00D772E41}"/>
                        </a:ext>
                      </a:extLst>
                    </p:cNvPr>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3" name="Rectangle 112">
                      <a:extLst>
                        <a:ext uri="{FF2B5EF4-FFF2-40B4-BE49-F238E27FC236}">
                          <a16:creationId xmlns:a16="http://schemas.microsoft.com/office/drawing/2014/main" id="{BFF6DB9E-F38F-49E6-8052-1AD895EDBCD4}"/>
                        </a:ext>
                      </a:extLst>
                    </p:cNvPr>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sp>
              <p:nvSpPr>
                <p:cNvPr id="106" name="Rectangle 105">
                  <a:extLst>
                    <a:ext uri="{FF2B5EF4-FFF2-40B4-BE49-F238E27FC236}">
                      <a16:creationId xmlns:a16="http://schemas.microsoft.com/office/drawing/2014/main" id="{FB960228-98C4-408D-86BD-FFD83EA6EAC2}"/>
                    </a:ext>
                  </a:extLst>
                </p:cNvPr>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7" name="Rectangle 106">
                  <a:extLst>
                    <a:ext uri="{FF2B5EF4-FFF2-40B4-BE49-F238E27FC236}">
                      <a16:creationId xmlns:a16="http://schemas.microsoft.com/office/drawing/2014/main" id="{20845517-7A5B-4928-83CC-DD2F1D97EDB3}"/>
                    </a:ext>
                  </a:extLst>
                </p:cNvPr>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8" name="Rectangle 107">
                  <a:extLst>
                    <a:ext uri="{FF2B5EF4-FFF2-40B4-BE49-F238E27FC236}">
                      <a16:creationId xmlns:a16="http://schemas.microsoft.com/office/drawing/2014/main" id="{208DCE21-FEC2-4FC8-89C4-8DC73CC0500B}"/>
                    </a:ext>
                  </a:extLst>
                </p:cNvPr>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ectangle 108">
                  <a:extLst>
                    <a:ext uri="{FF2B5EF4-FFF2-40B4-BE49-F238E27FC236}">
                      <a16:creationId xmlns:a16="http://schemas.microsoft.com/office/drawing/2014/main" id="{567AA66B-7BB6-4954-8BC2-32B56A30A627}"/>
                    </a:ext>
                  </a:extLst>
                </p:cNvPr>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36" name="Group 35">
                <a:extLst>
                  <a:ext uri="{FF2B5EF4-FFF2-40B4-BE49-F238E27FC236}">
                    <a16:creationId xmlns:a16="http://schemas.microsoft.com/office/drawing/2014/main" id="{22DD596D-C153-4821-85A8-79083F75BD97}"/>
                  </a:ext>
                </a:extLst>
              </p:cNvPr>
              <p:cNvGrpSpPr/>
              <p:nvPr/>
            </p:nvGrpSpPr>
            <p:grpSpPr>
              <a:xfrm>
                <a:off x="9073712" y="3504421"/>
                <a:ext cx="3657600" cy="2238823"/>
                <a:chOff x="9073712" y="3504421"/>
                <a:chExt cx="3657600" cy="2238823"/>
              </a:xfrm>
            </p:grpSpPr>
            <p:sp>
              <p:nvSpPr>
                <p:cNvPr id="69" name="Rectangle 68">
                  <a:extLst>
                    <a:ext uri="{FF2B5EF4-FFF2-40B4-BE49-F238E27FC236}">
                      <a16:creationId xmlns:a16="http://schemas.microsoft.com/office/drawing/2014/main" id="{A3428EBE-3BA5-4678-A407-7FC0759579C2}"/>
                    </a:ext>
                  </a:extLst>
                </p:cNvPr>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0" name="Rectangle 69">
                  <a:extLst>
                    <a:ext uri="{FF2B5EF4-FFF2-40B4-BE49-F238E27FC236}">
                      <a16:creationId xmlns:a16="http://schemas.microsoft.com/office/drawing/2014/main" id="{37B33784-D842-4C97-9619-2571262F67DF}"/>
                    </a:ext>
                  </a:extLst>
                </p:cNvPr>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1" name="Rectangle 70">
                  <a:extLst>
                    <a:ext uri="{FF2B5EF4-FFF2-40B4-BE49-F238E27FC236}">
                      <a16:creationId xmlns:a16="http://schemas.microsoft.com/office/drawing/2014/main" id="{4AF5E713-2CBE-4A42-B2BB-C1FC997F7D10}"/>
                    </a:ext>
                  </a:extLst>
                </p:cNvPr>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72" name="Group 71">
                  <a:extLst>
                    <a:ext uri="{FF2B5EF4-FFF2-40B4-BE49-F238E27FC236}">
                      <a16:creationId xmlns:a16="http://schemas.microsoft.com/office/drawing/2014/main" id="{92A4FBCF-C2B4-434C-8241-08363681E747}"/>
                    </a:ext>
                  </a:extLst>
                </p:cNvPr>
                <p:cNvGrpSpPr/>
                <p:nvPr/>
              </p:nvGrpSpPr>
              <p:grpSpPr>
                <a:xfrm>
                  <a:off x="10819673" y="5082143"/>
                  <a:ext cx="770444" cy="653701"/>
                  <a:chOff x="3816127" y="5359816"/>
                  <a:chExt cx="615608" cy="653701"/>
                </a:xfrm>
              </p:grpSpPr>
              <p:sp>
                <p:nvSpPr>
                  <p:cNvPr id="98" name="Rectangle 97">
                    <a:extLst>
                      <a:ext uri="{FF2B5EF4-FFF2-40B4-BE49-F238E27FC236}">
                        <a16:creationId xmlns:a16="http://schemas.microsoft.com/office/drawing/2014/main" id="{92DA3876-EAB9-4C3F-A910-BB9656357478}"/>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Rectangle 98">
                    <a:extLst>
                      <a:ext uri="{FF2B5EF4-FFF2-40B4-BE49-F238E27FC236}">
                        <a16:creationId xmlns:a16="http://schemas.microsoft.com/office/drawing/2014/main" id="{C4DCD64E-6A40-4281-A2BD-3D043CFE3274}"/>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0" name="Rectangle 99">
                    <a:extLst>
                      <a:ext uri="{FF2B5EF4-FFF2-40B4-BE49-F238E27FC236}">
                        <a16:creationId xmlns:a16="http://schemas.microsoft.com/office/drawing/2014/main" id="{64332A81-18DB-47DD-8489-6F345091D28D}"/>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1" name="Rectangle 100">
                    <a:extLst>
                      <a:ext uri="{FF2B5EF4-FFF2-40B4-BE49-F238E27FC236}">
                        <a16:creationId xmlns:a16="http://schemas.microsoft.com/office/drawing/2014/main" id="{3D164BBD-19A5-4A70-AD97-F6C1F0F48E2F}"/>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2" name="Rectangle 101">
                    <a:extLst>
                      <a:ext uri="{FF2B5EF4-FFF2-40B4-BE49-F238E27FC236}">
                        <a16:creationId xmlns:a16="http://schemas.microsoft.com/office/drawing/2014/main" id="{872F3ABC-83B4-4399-9D17-9EC6729606AF}"/>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3" name="Group 72">
                  <a:extLst>
                    <a:ext uri="{FF2B5EF4-FFF2-40B4-BE49-F238E27FC236}">
                      <a16:creationId xmlns:a16="http://schemas.microsoft.com/office/drawing/2014/main" id="{FCDF505E-3425-45AA-88CF-9AF910F2DA4A}"/>
                    </a:ext>
                  </a:extLst>
                </p:cNvPr>
                <p:cNvGrpSpPr/>
                <p:nvPr/>
              </p:nvGrpSpPr>
              <p:grpSpPr>
                <a:xfrm>
                  <a:off x="11733059" y="5082143"/>
                  <a:ext cx="770444" cy="653701"/>
                  <a:chOff x="3816127" y="5359816"/>
                  <a:chExt cx="615608" cy="653701"/>
                </a:xfrm>
              </p:grpSpPr>
              <p:sp>
                <p:nvSpPr>
                  <p:cNvPr id="93" name="Rectangle 92">
                    <a:extLst>
                      <a:ext uri="{FF2B5EF4-FFF2-40B4-BE49-F238E27FC236}">
                        <a16:creationId xmlns:a16="http://schemas.microsoft.com/office/drawing/2014/main" id="{5AAAA124-4372-4085-826B-2DB90566D0C5}"/>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4" name="Rectangle 93">
                    <a:extLst>
                      <a:ext uri="{FF2B5EF4-FFF2-40B4-BE49-F238E27FC236}">
                        <a16:creationId xmlns:a16="http://schemas.microsoft.com/office/drawing/2014/main" id="{E3919F56-A617-4067-936F-4CE8BFECB6E4}"/>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5" name="Rectangle 94">
                    <a:extLst>
                      <a:ext uri="{FF2B5EF4-FFF2-40B4-BE49-F238E27FC236}">
                        <a16:creationId xmlns:a16="http://schemas.microsoft.com/office/drawing/2014/main" id="{72EE4E2A-2375-4677-842F-D41E8F63BC22}"/>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6" name="Rectangle 95">
                    <a:extLst>
                      <a:ext uri="{FF2B5EF4-FFF2-40B4-BE49-F238E27FC236}">
                        <a16:creationId xmlns:a16="http://schemas.microsoft.com/office/drawing/2014/main" id="{7EBBBE03-A621-48AA-B316-BCBD1ED1289A}"/>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7" name="Rectangle 96">
                    <a:extLst>
                      <a:ext uri="{FF2B5EF4-FFF2-40B4-BE49-F238E27FC236}">
                        <a16:creationId xmlns:a16="http://schemas.microsoft.com/office/drawing/2014/main" id="{4B0B95C5-1FB5-4DEC-8D7F-4C92E9CDB4D8}"/>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4" name="Group 73">
                  <a:extLst>
                    <a:ext uri="{FF2B5EF4-FFF2-40B4-BE49-F238E27FC236}">
                      <a16:creationId xmlns:a16="http://schemas.microsoft.com/office/drawing/2014/main" id="{546E23D0-9A9F-48B6-8827-5D6FA7E0B24C}"/>
                    </a:ext>
                  </a:extLst>
                </p:cNvPr>
                <p:cNvGrpSpPr/>
                <p:nvPr/>
              </p:nvGrpSpPr>
              <p:grpSpPr>
                <a:xfrm>
                  <a:off x="9420733" y="4325657"/>
                  <a:ext cx="3057417" cy="144298"/>
                  <a:chOff x="9420733" y="4325657"/>
                  <a:chExt cx="3057417" cy="144298"/>
                </a:xfrm>
              </p:grpSpPr>
              <p:sp>
                <p:nvSpPr>
                  <p:cNvPr id="85" name="Rectangle 84">
                    <a:extLst>
                      <a:ext uri="{FF2B5EF4-FFF2-40B4-BE49-F238E27FC236}">
                        <a16:creationId xmlns:a16="http://schemas.microsoft.com/office/drawing/2014/main" id="{D7B05B39-263F-4F36-967E-ADF140178177}"/>
                      </a:ext>
                    </a:extLst>
                  </p:cNvPr>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6" name="Rectangle 85">
                    <a:extLst>
                      <a:ext uri="{FF2B5EF4-FFF2-40B4-BE49-F238E27FC236}">
                        <a16:creationId xmlns:a16="http://schemas.microsoft.com/office/drawing/2014/main" id="{FB048C84-5389-4505-8A43-20308BC19766}"/>
                      </a:ext>
                    </a:extLst>
                  </p:cNvPr>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7" name="Rectangle 86">
                    <a:extLst>
                      <a:ext uri="{FF2B5EF4-FFF2-40B4-BE49-F238E27FC236}">
                        <a16:creationId xmlns:a16="http://schemas.microsoft.com/office/drawing/2014/main" id="{640D9656-3EEE-4793-99B2-C9C6CCB32A65}"/>
                      </a:ext>
                    </a:extLst>
                  </p:cNvPr>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8" name="Rectangle 87">
                    <a:extLst>
                      <a:ext uri="{FF2B5EF4-FFF2-40B4-BE49-F238E27FC236}">
                        <a16:creationId xmlns:a16="http://schemas.microsoft.com/office/drawing/2014/main" id="{02B4BD58-6CC5-46F7-92EE-3BEF7CA62A12}"/>
                      </a:ext>
                    </a:extLst>
                  </p:cNvPr>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9" name="Rectangle 88">
                    <a:extLst>
                      <a:ext uri="{FF2B5EF4-FFF2-40B4-BE49-F238E27FC236}">
                        <a16:creationId xmlns:a16="http://schemas.microsoft.com/office/drawing/2014/main" id="{1B45FCBD-7295-40DC-9A50-7FAD9E77D6AF}"/>
                      </a:ext>
                    </a:extLst>
                  </p:cNvPr>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0" name="Rectangle 89">
                    <a:extLst>
                      <a:ext uri="{FF2B5EF4-FFF2-40B4-BE49-F238E27FC236}">
                        <a16:creationId xmlns:a16="http://schemas.microsoft.com/office/drawing/2014/main" id="{12B7F2A6-D4FC-4BCB-89E3-5AB80A6C3367}"/>
                      </a:ext>
                    </a:extLst>
                  </p:cNvPr>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1" name="Rectangle 90">
                    <a:extLst>
                      <a:ext uri="{FF2B5EF4-FFF2-40B4-BE49-F238E27FC236}">
                        <a16:creationId xmlns:a16="http://schemas.microsoft.com/office/drawing/2014/main" id="{BAD10B63-5F49-4433-840F-937E56DD0EC3}"/>
                      </a:ext>
                    </a:extLst>
                  </p:cNvPr>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ectangle 91">
                    <a:extLst>
                      <a:ext uri="{FF2B5EF4-FFF2-40B4-BE49-F238E27FC236}">
                        <a16:creationId xmlns:a16="http://schemas.microsoft.com/office/drawing/2014/main" id="{BDBD21FD-F6DA-4826-A55A-8D5D2CAF2D7B}"/>
                      </a:ext>
                    </a:extLst>
                  </p:cNvPr>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5" name="Group 74">
                  <a:extLst>
                    <a:ext uri="{FF2B5EF4-FFF2-40B4-BE49-F238E27FC236}">
                      <a16:creationId xmlns:a16="http://schemas.microsoft.com/office/drawing/2014/main" id="{2B21B80E-F673-4A61-8FEB-A598AE19CAAD}"/>
                    </a:ext>
                  </a:extLst>
                </p:cNvPr>
                <p:cNvGrpSpPr/>
                <p:nvPr/>
              </p:nvGrpSpPr>
              <p:grpSpPr>
                <a:xfrm>
                  <a:off x="9420733" y="4686474"/>
                  <a:ext cx="1022774" cy="743102"/>
                  <a:chOff x="5243508" y="4135174"/>
                  <a:chExt cx="1022774" cy="743102"/>
                </a:xfrm>
              </p:grpSpPr>
              <p:sp>
                <p:nvSpPr>
                  <p:cNvPr id="76" name="Rectangle 75">
                    <a:extLst>
                      <a:ext uri="{FF2B5EF4-FFF2-40B4-BE49-F238E27FC236}">
                        <a16:creationId xmlns:a16="http://schemas.microsoft.com/office/drawing/2014/main" id="{12A1C960-FC33-4012-94BF-FF8F2DC3BD18}"/>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7" name="Rectangle 76">
                    <a:extLst>
                      <a:ext uri="{FF2B5EF4-FFF2-40B4-BE49-F238E27FC236}">
                        <a16:creationId xmlns:a16="http://schemas.microsoft.com/office/drawing/2014/main" id="{E4795B0A-072B-444E-91B7-82FA1FFE7A95}"/>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8" name="Rectangle 77">
                    <a:extLst>
                      <a:ext uri="{FF2B5EF4-FFF2-40B4-BE49-F238E27FC236}">
                        <a16:creationId xmlns:a16="http://schemas.microsoft.com/office/drawing/2014/main" id="{3F53E27E-714A-4848-AF72-99F65D4D9318}"/>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9" name="Rectangle 78">
                    <a:extLst>
                      <a:ext uri="{FF2B5EF4-FFF2-40B4-BE49-F238E27FC236}">
                        <a16:creationId xmlns:a16="http://schemas.microsoft.com/office/drawing/2014/main" id="{A7C82A25-6C9B-4347-9DAD-42C13D71ED3A}"/>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a:extLst>
                      <a:ext uri="{FF2B5EF4-FFF2-40B4-BE49-F238E27FC236}">
                        <a16:creationId xmlns:a16="http://schemas.microsoft.com/office/drawing/2014/main" id="{8CD6D7DB-CC27-4A10-8CCA-EA074D78E91D}"/>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1" name="Rectangle 80">
                    <a:extLst>
                      <a:ext uri="{FF2B5EF4-FFF2-40B4-BE49-F238E27FC236}">
                        <a16:creationId xmlns:a16="http://schemas.microsoft.com/office/drawing/2014/main" id="{3DA2FE82-0BBF-4C3E-9F96-353AFD03C557}"/>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2" name="Rectangle 81">
                    <a:extLst>
                      <a:ext uri="{FF2B5EF4-FFF2-40B4-BE49-F238E27FC236}">
                        <a16:creationId xmlns:a16="http://schemas.microsoft.com/office/drawing/2014/main" id="{3D0830A8-CF71-4688-91CC-6C3DCD9B0798}"/>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3" name="Rectangle 82">
                    <a:extLst>
                      <a:ext uri="{FF2B5EF4-FFF2-40B4-BE49-F238E27FC236}">
                        <a16:creationId xmlns:a16="http://schemas.microsoft.com/office/drawing/2014/main" id="{23732B20-9B32-486C-81D1-0E6A28DC2A04}"/>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4" name="Rectangle 83">
                    <a:extLst>
                      <a:ext uri="{FF2B5EF4-FFF2-40B4-BE49-F238E27FC236}">
                        <a16:creationId xmlns:a16="http://schemas.microsoft.com/office/drawing/2014/main" id="{22CB89BD-670D-484C-9682-59AA94E91808}"/>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37" name="Group 36">
                <a:extLst>
                  <a:ext uri="{FF2B5EF4-FFF2-40B4-BE49-F238E27FC236}">
                    <a16:creationId xmlns:a16="http://schemas.microsoft.com/office/drawing/2014/main" id="{D2119E39-990A-4988-A9FB-0C5E6742DDE6}"/>
                  </a:ext>
                </a:extLst>
              </p:cNvPr>
              <p:cNvGrpSpPr/>
              <p:nvPr/>
            </p:nvGrpSpPr>
            <p:grpSpPr>
              <a:xfrm>
                <a:off x="9277830" y="1166736"/>
                <a:ext cx="2250191" cy="2344826"/>
                <a:chOff x="9277830" y="1166736"/>
                <a:chExt cx="2250191" cy="2344826"/>
              </a:xfrm>
            </p:grpSpPr>
            <p:grpSp>
              <p:nvGrpSpPr>
                <p:cNvPr id="38" name="Group 37">
                  <a:extLst>
                    <a:ext uri="{FF2B5EF4-FFF2-40B4-BE49-F238E27FC236}">
                      <a16:creationId xmlns:a16="http://schemas.microsoft.com/office/drawing/2014/main" id="{58DA2A76-A302-4D22-8D55-D58FF4B924A6}"/>
                    </a:ext>
                  </a:extLst>
                </p:cNvPr>
                <p:cNvGrpSpPr/>
                <p:nvPr/>
              </p:nvGrpSpPr>
              <p:grpSpPr>
                <a:xfrm>
                  <a:off x="9830401" y="2180121"/>
                  <a:ext cx="731071" cy="1326166"/>
                  <a:chOff x="-772683" y="4329325"/>
                  <a:chExt cx="731071" cy="1692900"/>
                </a:xfrm>
              </p:grpSpPr>
              <p:sp>
                <p:nvSpPr>
                  <p:cNvPr id="67" name="Rectangle: Top Corners Rounded 66">
                    <a:extLst>
                      <a:ext uri="{FF2B5EF4-FFF2-40B4-BE49-F238E27FC236}">
                        <a16:creationId xmlns:a16="http://schemas.microsoft.com/office/drawing/2014/main" id="{2833AB2E-16D1-41ED-AADC-F4884818654A}"/>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Rectangle 67">
                    <a:extLst>
                      <a:ext uri="{FF2B5EF4-FFF2-40B4-BE49-F238E27FC236}">
                        <a16:creationId xmlns:a16="http://schemas.microsoft.com/office/drawing/2014/main" id="{B9120E4E-7532-4855-ABAC-2C3E0FF82E5C}"/>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39" name="Group 38">
                  <a:extLst>
                    <a:ext uri="{FF2B5EF4-FFF2-40B4-BE49-F238E27FC236}">
                      <a16:creationId xmlns:a16="http://schemas.microsoft.com/office/drawing/2014/main" id="{84201E7C-5CD3-4D79-8F5C-C5B89387E289}"/>
                    </a:ext>
                  </a:extLst>
                </p:cNvPr>
                <p:cNvGrpSpPr/>
                <p:nvPr/>
              </p:nvGrpSpPr>
              <p:grpSpPr>
                <a:xfrm>
                  <a:off x="10796950" y="2179890"/>
                  <a:ext cx="731071" cy="1326166"/>
                  <a:chOff x="-772683" y="4329325"/>
                  <a:chExt cx="731071" cy="1692900"/>
                </a:xfrm>
              </p:grpSpPr>
              <p:sp>
                <p:nvSpPr>
                  <p:cNvPr id="65" name="Rectangle: Top Corners Rounded 64">
                    <a:extLst>
                      <a:ext uri="{FF2B5EF4-FFF2-40B4-BE49-F238E27FC236}">
                        <a16:creationId xmlns:a16="http://schemas.microsoft.com/office/drawing/2014/main" id="{687FE933-E0AC-4DEB-9FBB-54862C464221}"/>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6" name="Rectangle 65">
                    <a:extLst>
                      <a:ext uri="{FF2B5EF4-FFF2-40B4-BE49-F238E27FC236}">
                        <a16:creationId xmlns:a16="http://schemas.microsoft.com/office/drawing/2014/main" id="{72FBB899-E02B-436B-A2FC-4CC200AC395C}"/>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55" name="Group 54">
                  <a:extLst>
                    <a:ext uri="{FF2B5EF4-FFF2-40B4-BE49-F238E27FC236}">
                      <a16:creationId xmlns:a16="http://schemas.microsoft.com/office/drawing/2014/main" id="{952A3F43-5211-41C6-ACAD-1327A9C4D4B8}"/>
                    </a:ext>
                  </a:extLst>
                </p:cNvPr>
                <p:cNvGrpSpPr/>
                <p:nvPr/>
              </p:nvGrpSpPr>
              <p:grpSpPr>
                <a:xfrm>
                  <a:off x="9277830" y="1166736"/>
                  <a:ext cx="424922" cy="2344826"/>
                  <a:chOff x="9277830" y="1166736"/>
                  <a:chExt cx="424922" cy="2344826"/>
                </a:xfrm>
              </p:grpSpPr>
              <p:grpSp>
                <p:nvGrpSpPr>
                  <p:cNvPr id="59" name="Group 58">
                    <a:extLst>
                      <a:ext uri="{FF2B5EF4-FFF2-40B4-BE49-F238E27FC236}">
                        <a16:creationId xmlns:a16="http://schemas.microsoft.com/office/drawing/2014/main" id="{A7C907A6-07D3-4C45-8182-DAF577F1BB7D}"/>
                      </a:ext>
                    </a:extLst>
                  </p:cNvPr>
                  <p:cNvGrpSpPr/>
                  <p:nvPr/>
                </p:nvGrpSpPr>
                <p:grpSpPr>
                  <a:xfrm>
                    <a:off x="9277830" y="1497989"/>
                    <a:ext cx="424922" cy="2013573"/>
                    <a:chOff x="2507828" y="1767064"/>
                    <a:chExt cx="424922" cy="214763"/>
                  </a:xfrm>
                </p:grpSpPr>
                <p:sp>
                  <p:nvSpPr>
                    <p:cNvPr id="63" name="Rectangle 62">
                      <a:extLst>
                        <a:ext uri="{FF2B5EF4-FFF2-40B4-BE49-F238E27FC236}">
                          <a16:creationId xmlns:a16="http://schemas.microsoft.com/office/drawing/2014/main" id="{68A3BA9C-CF7C-421A-A416-19E2EF24DB9F}"/>
                        </a:ext>
                      </a:extLst>
                    </p:cNvPr>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4" name="Rectangle 63">
                      <a:extLst>
                        <a:ext uri="{FF2B5EF4-FFF2-40B4-BE49-F238E27FC236}">
                          <a16:creationId xmlns:a16="http://schemas.microsoft.com/office/drawing/2014/main" id="{72B4B088-53D2-4F89-8CCE-4AA93B0F4EE2}"/>
                        </a:ext>
                      </a:extLst>
                    </p:cNvPr>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0" name="Group 59">
                    <a:extLst>
                      <a:ext uri="{FF2B5EF4-FFF2-40B4-BE49-F238E27FC236}">
                        <a16:creationId xmlns:a16="http://schemas.microsoft.com/office/drawing/2014/main" id="{56AA5DB5-6A90-48CC-953C-2E77C3EAD9CD}"/>
                      </a:ext>
                    </a:extLst>
                  </p:cNvPr>
                  <p:cNvGrpSpPr/>
                  <p:nvPr/>
                </p:nvGrpSpPr>
                <p:grpSpPr>
                  <a:xfrm>
                    <a:off x="9277830" y="1166736"/>
                    <a:ext cx="424922" cy="407911"/>
                    <a:chOff x="2507828" y="1767064"/>
                    <a:chExt cx="424922" cy="268381"/>
                  </a:xfrm>
                </p:grpSpPr>
                <p:sp>
                  <p:nvSpPr>
                    <p:cNvPr id="61" name="Rectangle 60">
                      <a:extLst>
                        <a:ext uri="{FF2B5EF4-FFF2-40B4-BE49-F238E27FC236}">
                          <a16:creationId xmlns:a16="http://schemas.microsoft.com/office/drawing/2014/main" id="{83E2BB72-6578-4B34-8ACE-9F1DE615348B}"/>
                        </a:ext>
                      </a:extLst>
                    </p:cNvPr>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2" name="Rectangle 61">
                      <a:extLst>
                        <a:ext uri="{FF2B5EF4-FFF2-40B4-BE49-F238E27FC236}">
                          <a16:creationId xmlns:a16="http://schemas.microsoft.com/office/drawing/2014/main" id="{19E36BD2-DA5A-4721-BA36-CC5039FCAFBB}"/>
                        </a:ext>
                      </a:extLst>
                    </p:cNvPr>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sp>
              <p:nvSpPr>
                <p:cNvPr id="56" name="Rectangle 55">
                  <a:extLst>
                    <a:ext uri="{FF2B5EF4-FFF2-40B4-BE49-F238E27FC236}">
                      <a16:creationId xmlns:a16="http://schemas.microsoft.com/office/drawing/2014/main" id="{FAB43700-85D5-412B-81A4-CE5EDC076421}"/>
                    </a:ext>
                  </a:extLst>
                </p:cNvPr>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7" name="Rectangle 56">
                  <a:extLst>
                    <a:ext uri="{FF2B5EF4-FFF2-40B4-BE49-F238E27FC236}">
                      <a16:creationId xmlns:a16="http://schemas.microsoft.com/office/drawing/2014/main" id="{4023B739-2118-415B-94D6-C5543D87DDB1}"/>
                    </a:ext>
                  </a:extLst>
                </p:cNvPr>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8" name="Rectangle 57">
                  <a:extLst>
                    <a:ext uri="{FF2B5EF4-FFF2-40B4-BE49-F238E27FC236}">
                      <a16:creationId xmlns:a16="http://schemas.microsoft.com/office/drawing/2014/main" id="{333C7218-C64D-4D6D-92C3-E69BA53D1190}"/>
                    </a:ext>
                  </a:extLst>
                </p:cNvPr>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grpSp>
        <p:nvGrpSpPr>
          <p:cNvPr id="188" name="Group 187">
            <a:extLst>
              <a:ext uri="{FF2B5EF4-FFF2-40B4-BE49-F238E27FC236}">
                <a16:creationId xmlns:a16="http://schemas.microsoft.com/office/drawing/2014/main" id="{2408DB22-5D91-42C8-BE20-E9F0C7BD3A7E}"/>
              </a:ext>
            </a:extLst>
          </p:cNvPr>
          <p:cNvGrpSpPr/>
          <p:nvPr/>
        </p:nvGrpSpPr>
        <p:grpSpPr>
          <a:xfrm>
            <a:off x="324943" y="4275130"/>
            <a:ext cx="2126249" cy="725829"/>
            <a:chOff x="643028" y="4941885"/>
            <a:chExt cx="2196000" cy="967771"/>
          </a:xfrm>
        </p:grpSpPr>
        <p:sp>
          <p:nvSpPr>
            <p:cNvPr id="189" name="Text Placeholder 8">
              <a:extLst>
                <a:ext uri="{FF2B5EF4-FFF2-40B4-BE49-F238E27FC236}">
                  <a16:creationId xmlns:a16="http://schemas.microsoft.com/office/drawing/2014/main" id="{F14A753B-E4C5-41A7-98E9-5BE2E7904CE3}"/>
                </a:ext>
              </a:extLst>
            </p:cNvPr>
            <p:cNvSpPr txBox="1">
              <a:spLocks/>
            </p:cNvSpPr>
            <p:nvPr/>
          </p:nvSpPr>
          <p:spPr>
            <a:xfrm>
              <a:off x="643028" y="4941885"/>
              <a:ext cx="2196000"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050" dirty="0">
                  <a:solidFill>
                    <a:schemeClr val="tx1">
                      <a:lumMod val="65000"/>
                      <a:lumOff val="35000"/>
                    </a:schemeClr>
                  </a:solidFill>
                  <a:cs typeface="Arial" pitchFamily="34" charset="0"/>
                </a:rPr>
                <a:t>Profit and Loss Sheet</a:t>
              </a:r>
              <a:endParaRPr lang="ko-KR" altLang="en-US" sz="1050" dirty="0">
                <a:solidFill>
                  <a:schemeClr val="tx1">
                    <a:lumMod val="65000"/>
                    <a:lumOff val="35000"/>
                  </a:schemeClr>
                </a:solidFill>
                <a:cs typeface="Arial" pitchFamily="34" charset="0"/>
              </a:endParaRPr>
            </a:p>
          </p:txBody>
        </p:sp>
        <p:sp>
          <p:nvSpPr>
            <p:cNvPr id="190" name="Text Placeholder 29">
              <a:extLst>
                <a:ext uri="{FF2B5EF4-FFF2-40B4-BE49-F238E27FC236}">
                  <a16:creationId xmlns:a16="http://schemas.microsoft.com/office/drawing/2014/main" id="{842E1EC5-97F7-4990-9A6D-D2FDF13D651F}"/>
                </a:ext>
              </a:extLst>
            </p:cNvPr>
            <p:cNvSpPr txBox="1">
              <a:spLocks/>
            </p:cNvSpPr>
            <p:nvPr/>
          </p:nvSpPr>
          <p:spPr>
            <a:xfrm>
              <a:off x="643028" y="5218880"/>
              <a:ext cx="2196000" cy="690776"/>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CA" altLang="ko-KR" sz="1050" dirty="0">
                  <a:cs typeface="Arial" pitchFamily="34" charset="0"/>
                </a:rPr>
                <a:t>CDL needs to balance its financial sheet which is making loss at the production plant. There is an urgent need to improve the process and bring the production plant to generate profit</a:t>
              </a:r>
              <a:endParaRPr lang="ko-KR" altLang="en-US" sz="1050" dirty="0">
                <a:cs typeface="Arial" pitchFamily="34" charset="0"/>
              </a:endParaRPr>
            </a:p>
          </p:txBody>
        </p:sp>
      </p:grpSp>
      <p:grpSp>
        <p:nvGrpSpPr>
          <p:cNvPr id="191" name="Group 190">
            <a:extLst>
              <a:ext uri="{FF2B5EF4-FFF2-40B4-BE49-F238E27FC236}">
                <a16:creationId xmlns:a16="http://schemas.microsoft.com/office/drawing/2014/main" id="{AB8A9BCD-3574-459C-B6C9-02898DBE5EE5}"/>
              </a:ext>
            </a:extLst>
          </p:cNvPr>
          <p:cNvGrpSpPr/>
          <p:nvPr/>
        </p:nvGrpSpPr>
        <p:grpSpPr>
          <a:xfrm>
            <a:off x="6689010" y="4261811"/>
            <a:ext cx="2103488" cy="719004"/>
            <a:chOff x="9113277" y="5125337"/>
            <a:chExt cx="2196000" cy="958672"/>
          </a:xfrm>
        </p:grpSpPr>
        <p:sp>
          <p:nvSpPr>
            <p:cNvPr id="192" name="Text Placeholder 30">
              <a:extLst>
                <a:ext uri="{FF2B5EF4-FFF2-40B4-BE49-F238E27FC236}">
                  <a16:creationId xmlns:a16="http://schemas.microsoft.com/office/drawing/2014/main" id="{1DDFFF7D-62BF-47ED-AA9E-1696D2796A20}"/>
                </a:ext>
              </a:extLst>
            </p:cNvPr>
            <p:cNvSpPr txBox="1">
              <a:spLocks/>
            </p:cNvSpPr>
            <p:nvPr/>
          </p:nvSpPr>
          <p:spPr>
            <a:xfrm>
              <a:off x="9113277" y="5125337"/>
              <a:ext cx="2196000"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050" dirty="0">
                  <a:solidFill>
                    <a:schemeClr val="tx1">
                      <a:lumMod val="65000"/>
                      <a:lumOff val="35000"/>
                    </a:schemeClr>
                  </a:solidFill>
                  <a:cs typeface="Arial" pitchFamily="34" charset="0"/>
                </a:rPr>
                <a:t>ROI</a:t>
              </a:r>
              <a:endParaRPr lang="ko-KR" altLang="en-US" sz="1050" dirty="0">
                <a:solidFill>
                  <a:schemeClr val="tx1">
                    <a:lumMod val="65000"/>
                    <a:lumOff val="35000"/>
                  </a:schemeClr>
                </a:solidFill>
                <a:cs typeface="Arial" pitchFamily="34" charset="0"/>
              </a:endParaRPr>
            </a:p>
          </p:txBody>
        </p:sp>
        <p:sp>
          <p:nvSpPr>
            <p:cNvPr id="193" name="Text Placeholder 31">
              <a:extLst>
                <a:ext uri="{FF2B5EF4-FFF2-40B4-BE49-F238E27FC236}">
                  <a16:creationId xmlns:a16="http://schemas.microsoft.com/office/drawing/2014/main" id="{667EB3EB-4AFD-4F99-A898-D590EE024423}"/>
                </a:ext>
              </a:extLst>
            </p:cNvPr>
            <p:cNvSpPr txBox="1">
              <a:spLocks/>
            </p:cNvSpPr>
            <p:nvPr/>
          </p:nvSpPr>
          <p:spPr>
            <a:xfrm>
              <a:off x="9113277" y="5402336"/>
              <a:ext cx="2196000" cy="681673"/>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050" dirty="0">
                  <a:cs typeface="Arial" pitchFamily="34" charset="0"/>
                </a:rPr>
                <a:t>ROI will be an important KPI as CDL cant afford to spend unnecessary money</a:t>
              </a:r>
              <a:endParaRPr lang="ko-KR" altLang="en-US" sz="1050" dirty="0">
                <a:cs typeface="Arial" pitchFamily="34" charset="0"/>
              </a:endParaRPr>
            </a:p>
          </p:txBody>
        </p:sp>
      </p:grpSp>
      <p:sp>
        <p:nvSpPr>
          <p:cNvPr id="194" name="Oval 19">
            <a:extLst>
              <a:ext uri="{FF2B5EF4-FFF2-40B4-BE49-F238E27FC236}">
                <a16:creationId xmlns:a16="http://schemas.microsoft.com/office/drawing/2014/main" id="{699D469F-C937-437F-BCB6-BE037E116017}"/>
              </a:ext>
            </a:extLst>
          </p:cNvPr>
          <p:cNvSpPr/>
          <p:nvPr/>
        </p:nvSpPr>
        <p:spPr>
          <a:xfrm>
            <a:off x="7457857" y="3621018"/>
            <a:ext cx="565795" cy="56579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050" b="1" dirty="0"/>
          </a:p>
        </p:txBody>
      </p:sp>
      <p:sp>
        <p:nvSpPr>
          <p:cNvPr id="195" name="Oval 20">
            <a:extLst>
              <a:ext uri="{FF2B5EF4-FFF2-40B4-BE49-F238E27FC236}">
                <a16:creationId xmlns:a16="http://schemas.microsoft.com/office/drawing/2014/main" id="{4B0480BF-52C3-43A9-9521-5C23CCF15A78}"/>
              </a:ext>
            </a:extLst>
          </p:cNvPr>
          <p:cNvSpPr/>
          <p:nvPr/>
        </p:nvSpPr>
        <p:spPr>
          <a:xfrm>
            <a:off x="1105170" y="3634332"/>
            <a:ext cx="565795" cy="565795"/>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050" b="1" dirty="0"/>
          </a:p>
        </p:txBody>
      </p:sp>
      <p:sp>
        <p:nvSpPr>
          <p:cNvPr id="196" name="Donut 8">
            <a:extLst>
              <a:ext uri="{FF2B5EF4-FFF2-40B4-BE49-F238E27FC236}">
                <a16:creationId xmlns:a16="http://schemas.microsoft.com/office/drawing/2014/main" id="{3FBE46D0-A989-4944-A606-587B4B4CFA43}"/>
              </a:ext>
            </a:extLst>
          </p:cNvPr>
          <p:cNvSpPr/>
          <p:nvPr/>
        </p:nvSpPr>
        <p:spPr>
          <a:xfrm>
            <a:off x="7612725" y="3736655"/>
            <a:ext cx="256060" cy="30607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dirty="0">
              <a:solidFill>
                <a:schemeClr val="tx1"/>
              </a:solidFill>
            </a:endParaRPr>
          </a:p>
        </p:txBody>
      </p:sp>
      <p:sp>
        <p:nvSpPr>
          <p:cNvPr id="197" name="Oval 21">
            <a:extLst>
              <a:ext uri="{FF2B5EF4-FFF2-40B4-BE49-F238E27FC236}">
                <a16:creationId xmlns:a16="http://schemas.microsoft.com/office/drawing/2014/main" id="{69364C5F-6924-4F7C-85FD-05E684EFA880}"/>
              </a:ext>
            </a:extLst>
          </p:cNvPr>
          <p:cNvSpPr>
            <a:spLocks noChangeAspect="1"/>
          </p:cNvSpPr>
          <p:nvPr/>
        </p:nvSpPr>
        <p:spPr>
          <a:xfrm>
            <a:off x="1262483" y="3790904"/>
            <a:ext cx="251170" cy="25326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dirty="0"/>
          </a:p>
        </p:txBody>
      </p:sp>
      <p:grpSp>
        <p:nvGrpSpPr>
          <p:cNvPr id="198" name="Group 197">
            <a:extLst>
              <a:ext uri="{FF2B5EF4-FFF2-40B4-BE49-F238E27FC236}">
                <a16:creationId xmlns:a16="http://schemas.microsoft.com/office/drawing/2014/main" id="{35F7585F-1F65-4A36-85FF-0F96C7C431B7}"/>
              </a:ext>
            </a:extLst>
          </p:cNvPr>
          <p:cNvGrpSpPr/>
          <p:nvPr/>
        </p:nvGrpSpPr>
        <p:grpSpPr>
          <a:xfrm>
            <a:off x="3390365" y="2751672"/>
            <a:ext cx="2363271" cy="677328"/>
            <a:chOff x="4998000" y="2525896"/>
            <a:chExt cx="2196000" cy="903104"/>
          </a:xfrm>
        </p:grpSpPr>
        <p:sp>
          <p:nvSpPr>
            <p:cNvPr id="199" name="Text Placeholder 30">
              <a:extLst>
                <a:ext uri="{FF2B5EF4-FFF2-40B4-BE49-F238E27FC236}">
                  <a16:creationId xmlns:a16="http://schemas.microsoft.com/office/drawing/2014/main" id="{C52AF2EF-3EB5-4849-A7DC-7FDF684B7412}"/>
                </a:ext>
              </a:extLst>
            </p:cNvPr>
            <p:cNvSpPr txBox="1">
              <a:spLocks/>
            </p:cNvSpPr>
            <p:nvPr/>
          </p:nvSpPr>
          <p:spPr>
            <a:xfrm>
              <a:off x="4998000" y="2525896"/>
              <a:ext cx="2196000"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050" dirty="0">
                  <a:solidFill>
                    <a:schemeClr val="tx1">
                      <a:lumMod val="65000"/>
                      <a:lumOff val="35000"/>
                    </a:schemeClr>
                  </a:solidFill>
                  <a:cs typeface="Arial" pitchFamily="34" charset="0"/>
                </a:rPr>
                <a:t>CDL KPI</a:t>
              </a:r>
              <a:endParaRPr lang="ko-KR" altLang="en-US" sz="1050" dirty="0">
                <a:solidFill>
                  <a:schemeClr val="tx1">
                    <a:lumMod val="65000"/>
                    <a:lumOff val="35000"/>
                  </a:schemeClr>
                </a:solidFill>
                <a:cs typeface="Arial" pitchFamily="34" charset="0"/>
              </a:endParaRPr>
            </a:p>
          </p:txBody>
        </p:sp>
        <p:sp>
          <p:nvSpPr>
            <p:cNvPr id="200" name="Text Placeholder 31">
              <a:extLst>
                <a:ext uri="{FF2B5EF4-FFF2-40B4-BE49-F238E27FC236}">
                  <a16:creationId xmlns:a16="http://schemas.microsoft.com/office/drawing/2014/main" id="{EDC6E8AA-2627-47E7-BA90-A1680AB47900}"/>
                </a:ext>
              </a:extLst>
            </p:cNvPr>
            <p:cNvSpPr txBox="1">
              <a:spLocks/>
            </p:cNvSpPr>
            <p:nvPr/>
          </p:nvSpPr>
          <p:spPr>
            <a:xfrm>
              <a:off x="4998000" y="2802895"/>
              <a:ext cx="2196000" cy="626105"/>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050" dirty="0">
                  <a:cs typeface="Arial" pitchFamily="34" charset="0"/>
                </a:rPr>
                <a:t>CDL is currently struggling to meet the break even point between the revenue generated and the total expenditure</a:t>
              </a:r>
              <a:endParaRPr lang="ko-KR" altLang="en-US" sz="1050" dirty="0">
                <a:cs typeface="Arial" pitchFamily="34" charset="0"/>
              </a:endParaRPr>
            </a:p>
          </p:txBody>
        </p:sp>
      </p:grpSp>
      <p:sp>
        <p:nvSpPr>
          <p:cNvPr id="201" name="Oval 19">
            <a:extLst>
              <a:ext uri="{FF2B5EF4-FFF2-40B4-BE49-F238E27FC236}">
                <a16:creationId xmlns:a16="http://schemas.microsoft.com/office/drawing/2014/main" id="{116A67A4-D760-4A13-BBB3-11F8004BD55B}"/>
              </a:ext>
            </a:extLst>
          </p:cNvPr>
          <p:cNvSpPr/>
          <p:nvPr/>
        </p:nvSpPr>
        <p:spPr>
          <a:xfrm>
            <a:off x="4289103" y="2110879"/>
            <a:ext cx="565795" cy="565795"/>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050" b="1" dirty="0"/>
          </a:p>
        </p:txBody>
      </p:sp>
      <p:sp>
        <p:nvSpPr>
          <p:cNvPr id="202" name="Rounded Rectangle 12">
            <a:extLst>
              <a:ext uri="{FF2B5EF4-FFF2-40B4-BE49-F238E27FC236}">
                <a16:creationId xmlns:a16="http://schemas.microsoft.com/office/drawing/2014/main" id="{B3297B43-13CB-4281-9CBA-72D40959B023}"/>
              </a:ext>
            </a:extLst>
          </p:cNvPr>
          <p:cNvSpPr>
            <a:spLocks noChangeAspect="1"/>
          </p:cNvSpPr>
          <p:nvPr/>
        </p:nvSpPr>
        <p:spPr>
          <a:xfrm>
            <a:off x="4439560" y="2240696"/>
            <a:ext cx="264880" cy="31565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6"/>
          </a:p>
        </p:txBody>
      </p:sp>
      <p:cxnSp>
        <p:nvCxnSpPr>
          <p:cNvPr id="203" name="Connector: Elbow 202">
            <a:extLst>
              <a:ext uri="{FF2B5EF4-FFF2-40B4-BE49-F238E27FC236}">
                <a16:creationId xmlns:a16="http://schemas.microsoft.com/office/drawing/2014/main" id="{293E090C-667B-4A48-A20F-2AEAAF33295D}"/>
              </a:ext>
            </a:extLst>
          </p:cNvPr>
          <p:cNvCxnSpPr>
            <a:cxnSpLocks/>
            <a:stCxn id="201" idx="6"/>
            <a:endCxn id="194" idx="0"/>
          </p:cNvCxnSpPr>
          <p:nvPr/>
        </p:nvCxnSpPr>
        <p:spPr>
          <a:xfrm>
            <a:off x="4854898" y="2393777"/>
            <a:ext cx="2885857" cy="1227241"/>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988DCB8F-AAED-4EFA-A045-C3FC0EA76C6D}"/>
              </a:ext>
            </a:extLst>
          </p:cNvPr>
          <p:cNvCxnSpPr>
            <a:cxnSpLocks/>
            <a:stCxn id="201" idx="2"/>
            <a:endCxn id="195" idx="0"/>
          </p:cNvCxnSpPr>
          <p:nvPr/>
        </p:nvCxnSpPr>
        <p:spPr>
          <a:xfrm rot="10800000" flipV="1">
            <a:off x="1388069" y="2393776"/>
            <a:ext cx="2901035" cy="1240555"/>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05" name="Freeform: Shape 204">
            <a:extLst>
              <a:ext uri="{FF2B5EF4-FFF2-40B4-BE49-F238E27FC236}">
                <a16:creationId xmlns:a16="http://schemas.microsoft.com/office/drawing/2014/main" id="{32C8D40C-E92E-45AE-9511-D55E7A6202B6}"/>
              </a:ext>
            </a:extLst>
          </p:cNvPr>
          <p:cNvSpPr/>
          <p:nvPr/>
        </p:nvSpPr>
        <p:spPr>
          <a:xfrm>
            <a:off x="4215139" y="3933145"/>
            <a:ext cx="713723" cy="52540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80669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dirty="0"/>
              <a:t>CDL Business Challenge</a:t>
            </a:r>
          </a:p>
        </p:txBody>
      </p:sp>
      <p:sp>
        <p:nvSpPr>
          <p:cNvPr id="3" name="Subtitle 2"/>
          <p:cNvSpPr>
            <a:spLocks noGrp="1"/>
          </p:cNvSpPr>
          <p:nvPr>
            <p:ph type="subTitle" idx="1"/>
          </p:nvPr>
        </p:nvSpPr>
        <p:spPr>
          <a:xfrm>
            <a:off x="386519" y="1519102"/>
            <a:ext cx="8370529" cy="268865"/>
          </a:xfrm>
        </p:spPr>
        <p:txBody>
          <a:bodyPr>
            <a:normAutofit/>
          </a:bodyPr>
          <a:lstStyle/>
          <a:p>
            <a:r>
              <a:rPr lang="en-IN" dirty="0">
                <a:ea typeface="Open Sans Light" pitchFamily="34"/>
                <a:cs typeface="Open Sans Light" pitchFamily="34"/>
              </a:rPr>
              <a:t>Facing the crisis</a:t>
            </a:r>
            <a:endParaRPr lang="en-US" dirty="0">
              <a:ea typeface="Open Sans Light" pitchFamily="34"/>
              <a:cs typeface="Open Sans Light" pitchFamily="34"/>
            </a:endParaRPr>
          </a:p>
        </p:txBody>
      </p:sp>
      <p:pic>
        <p:nvPicPr>
          <p:cNvPr id="131" name="Picture Placeholder 3">
            <a:extLst>
              <a:ext uri="{FF2B5EF4-FFF2-40B4-BE49-F238E27FC236}">
                <a16:creationId xmlns:a16="http://schemas.microsoft.com/office/drawing/2014/main" id="{CE121DAF-7B8E-49F3-8076-39335B111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82" r="64716"/>
          <a:stretch/>
        </p:blipFill>
        <p:spPr>
          <a:xfrm>
            <a:off x="342899" y="1757114"/>
            <a:ext cx="1042018" cy="1091804"/>
          </a:xfrm>
          <a:prstGeom prst="rect">
            <a:avLst/>
          </a:prstGeom>
        </p:spPr>
      </p:pic>
      <p:sp>
        <p:nvSpPr>
          <p:cNvPr id="151" name="Title 1">
            <a:extLst>
              <a:ext uri="{FF2B5EF4-FFF2-40B4-BE49-F238E27FC236}">
                <a16:creationId xmlns:a16="http://schemas.microsoft.com/office/drawing/2014/main" id="{A9CB68D6-140D-4DFB-A9F2-CE7100D16302}"/>
              </a:ext>
            </a:extLst>
          </p:cNvPr>
          <p:cNvSpPr txBox="1">
            <a:spLocks/>
          </p:cNvSpPr>
          <p:nvPr/>
        </p:nvSpPr>
        <p:spPr>
          <a:xfrm>
            <a:off x="1384917" y="2156273"/>
            <a:ext cx="2556770" cy="362615"/>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sz="2100" dirty="0"/>
              <a:t>Business Challenges</a:t>
            </a:r>
          </a:p>
        </p:txBody>
      </p:sp>
      <p:pic>
        <p:nvPicPr>
          <p:cNvPr id="152" name="Picture Placeholder 3">
            <a:extLst>
              <a:ext uri="{FF2B5EF4-FFF2-40B4-BE49-F238E27FC236}">
                <a16:creationId xmlns:a16="http://schemas.microsoft.com/office/drawing/2014/main" id="{BCF75653-7CC7-4533-8316-F418B77275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82" r="64716"/>
          <a:stretch/>
        </p:blipFill>
        <p:spPr>
          <a:xfrm>
            <a:off x="4285701" y="1758222"/>
            <a:ext cx="1042018" cy="1091804"/>
          </a:xfrm>
          <a:prstGeom prst="rect">
            <a:avLst/>
          </a:prstGeom>
        </p:spPr>
      </p:pic>
      <p:grpSp>
        <p:nvGrpSpPr>
          <p:cNvPr id="162" name="Group 161">
            <a:extLst>
              <a:ext uri="{FF2B5EF4-FFF2-40B4-BE49-F238E27FC236}">
                <a16:creationId xmlns:a16="http://schemas.microsoft.com/office/drawing/2014/main" id="{D4F9F3DA-4F62-485B-8C54-EC2D8B0A974C}"/>
              </a:ext>
            </a:extLst>
          </p:cNvPr>
          <p:cNvGrpSpPr/>
          <p:nvPr/>
        </p:nvGrpSpPr>
        <p:grpSpPr>
          <a:xfrm>
            <a:off x="4841278" y="3198068"/>
            <a:ext cx="2094317" cy="386302"/>
            <a:chOff x="3026769" y="4139122"/>
            <a:chExt cx="2792422" cy="515068"/>
          </a:xfrm>
        </p:grpSpPr>
        <p:sp>
          <p:nvSpPr>
            <p:cNvPr id="163" name="Freeform 8">
              <a:extLst>
                <a:ext uri="{FF2B5EF4-FFF2-40B4-BE49-F238E27FC236}">
                  <a16:creationId xmlns:a16="http://schemas.microsoft.com/office/drawing/2014/main" id="{5CB387C9-1E98-40B8-96F0-E9A6F4177391}"/>
                </a:ext>
              </a:extLst>
            </p:cNvPr>
            <p:cNvSpPr>
              <a:spLocks/>
            </p:cNvSpPr>
            <p:nvPr/>
          </p:nvSpPr>
          <p:spPr bwMode="auto">
            <a:xfrm>
              <a:off x="3026769" y="4139122"/>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6"/>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164" name="TextBox 163">
              <a:extLst>
                <a:ext uri="{FF2B5EF4-FFF2-40B4-BE49-F238E27FC236}">
                  <a16:creationId xmlns:a16="http://schemas.microsoft.com/office/drawing/2014/main" id="{DC9CB88E-1548-40CC-BBCD-18B69551FD87}"/>
                </a:ext>
              </a:extLst>
            </p:cNvPr>
            <p:cNvSpPr txBox="1"/>
            <p:nvPr/>
          </p:nvSpPr>
          <p:spPr>
            <a:xfrm>
              <a:off x="3486097" y="4161749"/>
              <a:ext cx="2333094" cy="492441"/>
            </a:xfrm>
            <a:prstGeom prst="rect">
              <a:avLst/>
            </a:prstGeom>
            <a:noFill/>
          </p:spPr>
          <p:txBody>
            <a:bodyPr wrap="square" rtlCol="0">
              <a:spAutoFit/>
            </a:bodyPr>
            <a:lstStyle/>
            <a:p>
              <a:r>
                <a:rPr lang="en-GB" sz="900" b="1" dirty="0">
                  <a:latin typeface="+mj-lt"/>
                  <a:ea typeface="Roboto" pitchFamily="2" charset="0"/>
                </a:rPr>
                <a:t>In appropriate wage structure</a:t>
              </a:r>
            </a:p>
          </p:txBody>
        </p:sp>
      </p:grpSp>
      <p:grpSp>
        <p:nvGrpSpPr>
          <p:cNvPr id="165" name="Group 164">
            <a:extLst>
              <a:ext uri="{FF2B5EF4-FFF2-40B4-BE49-F238E27FC236}">
                <a16:creationId xmlns:a16="http://schemas.microsoft.com/office/drawing/2014/main" id="{7C72EC9B-3279-44C1-8B83-83113007B2FF}"/>
              </a:ext>
            </a:extLst>
          </p:cNvPr>
          <p:cNvGrpSpPr/>
          <p:nvPr/>
        </p:nvGrpSpPr>
        <p:grpSpPr>
          <a:xfrm>
            <a:off x="4826697" y="2807385"/>
            <a:ext cx="2834664" cy="247803"/>
            <a:chOff x="3007328" y="3618836"/>
            <a:chExt cx="3779552" cy="330403"/>
          </a:xfrm>
        </p:grpSpPr>
        <p:sp>
          <p:nvSpPr>
            <p:cNvPr id="166" name="Freeform 8">
              <a:extLst>
                <a:ext uri="{FF2B5EF4-FFF2-40B4-BE49-F238E27FC236}">
                  <a16:creationId xmlns:a16="http://schemas.microsoft.com/office/drawing/2014/main" id="{6159FDD8-A3B8-4355-ADE1-0EE7B56A26D1}"/>
                </a:ext>
              </a:extLst>
            </p:cNvPr>
            <p:cNvSpPr>
              <a:spLocks/>
            </p:cNvSpPr>
            <p:nvPr/>
          </p:nvSpPr>
          <p:spPr bwMode="auto">
            <a:xfrm>
              <a:off x="3007328" y="3618836"/>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4">
                <a:lumMod val="40000"/>
                <a:lumOff val="60000"/>
              </a:schemeClr>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167" name="TextBox 166">
              <a:extLst>
                <a:ext uri="{FF2B5EF4-FFF2-40B4-BE49-F238E27FC236}">
                  <a16:creationId xmlns:a16="http://schemas.microsoft.com/office/drawing/2014/main" id="{7400BE85-CEE2-466B-99F0-24844CBE7A1F}"/>
                </a:ext>
              </a:extLst>
            </p:cNvPr>
            <p:cNvSpPr txBox="1"/>
            <p:nvPr/>
          </p:nvSpPr>
          <p:spPr>
            <a:xfrm>
              <a:off x="3466656" y="3641463"/>
              <a:ext cx="3320224" cy="307776"/>
            </a:xfrm>
            <a:prstGeom prst="rect">
              <a:avLst/>
            </a:prstGeom>
            <a:noFill/>
          </p:spPr>
          <p:txBody>
            <a:bodyPr wrap="square" rtlCol="0">
              <a:spAutoFit/>
            </a:bodyPr>
            <a:lstStyle/>
            <a:p>
              <a:r>
                <a:rPr lang="en-GB" sz="900" b="1" dirty="0">
                  <a:latin typeface="+mj-lt"/>
                  <a:ea typeface="Roboto" pitchFamily="2" charset="0"/>
                </a:rPr>
                <a:t>Under Utilization of staff</a:t>
              </a:r>
            </a:p>
          </p:txBody>
        </p:sp>
      </p:grpSp>
      <p:sp>
        <p:nvSpPr>
          <p:cNvPr id="168" name="Title 1">
            <a:extLst>
              <a:ext uri="{FF2B5EF4-FFF2-40B4-BE49-F238E27FC236}">
                <a16:creationId xmlns:a16="http://schemas.microsoft.com/office/drawing/2014/main" id="{DBA2C78B-8B5D-4DA3-B2FD-06F02A0456EC}"/>
              </a:ext>
            </a:extLst>
          </p:cNvPr>
          <p:cNvSpPr txBox="1">
            <a:spLocks/>
          </p:cNvSpPr>
          <p:nvPr/>
        </p:nvSpPr>
        <p:spPr>
          <a:xfrm>
            <a:off x="5327719" y="2157381"/>
            <a:ext cx="2808665" cy="362615"/>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sz="2100" dirty="0"/>
              <a:t>Management Challenges</a:t>
            </a:r>
          </a:p>
        </p:txBody>
      </p:sp>
      <p:grpSp>
        <p:nvGrpSpPr>
          <p:cNvPr id="40" name="Group 39">
            <a:extLst>
              <a:ext uri="{FF2B5EF4-FFF2-40B4-BE49-F238E27FC236}">
                <a16:creationId xmlns:a16="http://schemas.microsoft.com/office/drawing/2014/main" id="{BD78600A-46E9-421C-A9AD-E95DF1645840}"/>
              </a:ext>
            </a:extLst>
          </p:cNvPr>
          <p:cNvGrpSpPr/>
          <p:nvPr/>
        </p:nvGrpSpPr>
        <p:grpSpPr>
          <a:xfrm>
            <a:off x="901957" y="4288347"/>
            <a:ext cx="1754104" cy="371501"/>
            <a:chOff x="3046210" y="5634900"/>
            <a:chExt cx="2338805" cy="495335"/>
          </a:xfrm>
        </p:grpSpPr>
        <p:sp>
          <p:nvSpPr>
            <p:cNvPr id="41" name="Oval 10">
              <a:extLst>
                <a:ext uri="{FF2B5EF4-FFF2-40B4-BE49-F238E27FC236}">
                  <a16:creationId xmlns:a16="http://schemas.microsoft.com/office/drawing/2014/main" id="{C9CF8AAC-5528-482E-A92C-BD60D5E56789}"/>
                </a:ext>
              </a:extLst>
            </p:cNvPr>
            <p:cNvSpPr>
              <a:spLocks noChangeArrowheads="1"/>
            </p:cNvSpPr>
            <p:nvPr/>
          </p:nvSpPr>
          <p:spPr bwMode="auto">
            <a:xfrm>
              <a:off x="3046210" y="5634900"/>
              <a:ext cx="285138" cy="282782"/>
            </a:xfrm>
            <a:prstGeom prst="ellipse">
              <a:avLst/>
            </a:prstGeom>
            <a:solidFill>
              <a:schemeClr val="accent1"/>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42" name="TextBox 41">
              <a:extLst>
                <a:ext uri="{FF2B5EF4-FFF2-40B4-BE49-F238E27FC236}">
                  <a16:creationId xmlns:a16="http://schemas.microsoft.com/office/drawing/2014/main" id="{FB498362-828E-48B7-931C-93E16AE7B53B}"/>
                </a:ext>
              </a:extLst>
            </p:cNvPr>
            <p:cNvSpPr txBox="1"/>
            <p:nvPr/>
          </p:nvSpPr>
          <p:spPr>
            <a:xfrm>
              <a:off x="3477202" y="5637792"/>
              <a:ext cx="1907813" cy="492443"/>
            </a:xfrm>
            <a:prstGeom prst="rect">
              <a:avLst/>
            </a:prstGeom>
            <a:noFill/>
          </p:spPr>
          <p:txBody>
            <a:bodyPr wrap="square" rtlCol="0">
              <a:spAutoFit/>
            </a:bodyPr>
            <a:lstStyle/>
            <a:p>
              <a:r>
                <a:rPr lang="en-US" sz="900" dirty="0"/>
                <a:t>Reducing the overhead cost</a:t>
              </a:r>
            </a:p>
          </p:txBody>
        </p:sp>
      </p:grpSp>
      <p:grpSp>
        <p:nvGrpSpPr>
          <p:cNvPr id="43" name="Group 42">
            <a:extLst>
              <a:ext uri="{FF2B5EF4-FFF2-40B4-BE49-F238E27FC236}">
                <a16:creationId xmlns:a16="http://schemas.microsoft.com/office/drawing/2014/main" id="{8384F6E6-0C18-4788-8C32-474BE567DD7A}"/>
              </a:ext>
            </a:extLst>
          </p:cNvPr>
          <p:cNvGrpSpPr/>
          <p:nvPr/>
        </p:nvGrpSpPr>
        <p:grpSpPr>
          <a:xfrm>
            <a:off x="901957" y="3927267"/>
            <a:ext cx="1702316" cy="371501"/>
            <a:chOff x="3046210" y="5124698"/>
            <a:chExt cx="2269754" cy="495335"/>
          </a:xfrm>
        </p:grpSpPr>
        <p:sp>
          <p:nvSpPr>
            <p:cNvPr id="44" name="Oval 5">
              <a:extLst>
                <a:ext uri="{FF2B5EF4-FFF2-40B4-BE49-F238E27FC236}">
                  <a16:creationId xmlns:a16="http://schemas.microsoft.com/office/drawing/2014/main" id="{5AAA0F27-3D06-4BCB-8E7A-61C553136300}"/>
                </a:ext>
              </a:extLst>
            </p:cNvPr>
            <p:cNvSpPr>
              <a:spLocks noChangeArrowheads="1"/>
            </p:cNvSpPr>
            <p:nvPr/>
          </p:nvSpPr>
          <p:spPr bwMode="auto">
            <a:xfrm>
              <a:off x="3046210" y="5124698"/>
              <a:ext cx="285138" cy="282782"/>
            </a:xfrm>
            <a:prstGeom prst="ellipse">
              <a:avLst/>
            </a:prstGeom>
            <a:solidFill>
              <a:schemeClr val="accent4"/>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45" name="TextBox 44">
              <a:extLst>
                <a:ext uri="{FF2B5EF4-FFF2-40B4-BE49-F238E27FC236}">
                  <a16:creationId xmlns:a16="http://schemas.microsoft.com/office/drawing/2014/main" id="{19A824A9-F7DE-4C96-8B32-64C36D28873D}"/>
                </a:ext>
              </a:extLst>
            </p:cNvPr>
            <p:cNvSpPr txBox="1"/>
            <p:nvPr/>
          </p:nvSpPr>
          <p:spPr>
            <a:xfrm>
              <a:off x="3458670" y="5127590"/>
              <a:ext cx="1857294" cy="492443"/>
            </a:xfrm>
            <a:prstGeom prst="rect">
              <a:avLst/>
            </a:prstGeom>
            <a:noFill/>
          </p:spPr>
          <p:txBody>
            <a:bodyPr wrap="square" rtlCol="0">
              <a:spAutoFit/>
            </a:bodyPr>
            <a:lstStyle/>
            <a:p>
              <a:r>
                <a:rPr lang="en-US" sz="900" dirty="0"/>
                <a:t>Maintaining the brand reputation</a:t>
              </a:r>
            </a:p>
          </p:txBody>
        </p:sp>
      </p:grpSp>
      <p:grpSp>
        <p:nvGrpSpPr>
          <p:cNvPr id="46" name="Group 45">
            <a:extLst>
              <a:ext uri="{FF2B5EF4-FFF2-40B4-BE49-F238E27FC236}">
                <a16:creationId xmlns:a16="http://schemas.microsoft.com/office/drawing/2014/main" id="{43F40BA7-DFED-4397-9FA9-D714A43101DA}"/>
              </a:ext>
            </a:extLst>
          </p:cNvPr>
          <p:cNvGrpSpPr/>
          <p:nvPr/>
        </p:nvGrpSpPr>
        <p:grpSpPr>
          <a:xfrm>
            <a:off x="887376" y="3536594"/>
            <a:ext cx="1852121" cy="247803"/>
            <a:chOff x="3026769" y="4591226"/>
            <a:chExt cx="2469494" cy="330403"/>
          </a:xfrm>
        </p:grpSpPr>
        <p:sp>
          <p:nvSpPr>
            <p:cNvPr id="47" name="Freeform 7">
              <a:extLst>
                <a:ext uri="{FF2B5EF4-FFF2-40B4-BE49-F238E27FC236}">
                  <a16:creationId xmlns:a16="http://schemas.microsoft.com/office/drawing/2014/main" id="{1D67702F-0271-4D9E-82A8-1FA6BF8BB5E2}"/>
                </a:ext>
              </a:extLst>
            </p:cNvPr>
            <p:cNvSpPr>
              <a:spLocks/>
            </p:cNvSpPr>
            <p:nvPr/>
          </p:nvSpPr>
          <p:spPr bwMode="auto">
            <a:xfrm>
              <a:off x="3026769" y="4591226"/>
              <a:ext cx="324020" cy="322253"/>
            </a:xfrm>
            <a:custGeom>
              <a:avLst/>
              <a:gdLst>
                <a:gd name="T0" fmla="*/ 236 w 320"/>
                <a:gd name="T1" fmla="*/ 278 h 319"/>
                <a:gd name="T2" fmla="*/ 42 w 320"/>
                <a:gd name="T3" fmla="*/ 235 h 319"/>
                <a:gd name="T4" fmla="*/ 85 w 320"/>
                <a:gd name="T5" fmla="*/ 41 h 319"/>
                <a:gd name="T6" fmla="*/ 278 w 320"/>
                <a:gd name="T7" fmla="*/ 84 h 319"/>
                <a:gd name="T8" fmla="*/ 236 w 320"/>
                <a:gd name="T9" fmla="*/ 278 h 319"/>
              </a:gdLst>
              <a:ahLst/>
              <a:cxnLst>
                <a:cxn ang="0">
                  <a:pos x="T0" y="T1"/>
                </a:cxn>
                <a:cxn ang="0">
                  <a:pos x="T2" y="T3"/>
                </a:cxn>
                <a:cxn ang="0">
                  <a:pos x="T4" y="T5"/>
                </a:cxn>
                <a:cxn ang="0">
                  <a:pos x="T6" y="T7"/>
                </a:cxn>
                <a:cxn ang="0">
                  <a:pos x="T8" y="T9"/>
                </a:cxn>
              </a:cxnLst>
              <a:rect l="0" t="0" r="r" b="b"/>
              <a:pathLst>
                <a:path w="320" h="319">
                  <a:moveTo>
                    <a:pt x="236" y="278"/>
                  </a:moveTo>
                  <a:cubicBezTo>
                    <a:pt x="170" y="319"/>
                    <a:pt x="84" y="300"/>
                    <a:pt x="42" y="235"/>
                  </a:cubicBezTo>
                  <a:cubicBezTo>
                    <a:pt x="0" y="170"/>
                    <a:pt x="19" y="83"/>
                    <a:pt x="85" y="41"/>
                  </a:cubicBezTo>
                  <a:cubicBezTo>
                    <a:pt x="150" y="0"/>
                    <a:pt x="237" y="19"/>
                    <a:pt x="278" y="84"/>
                  </a:cubicBezTo>
                  <a:cubicBezTo>
                    <a:pt x="320" y="149"/>
                    <a:pt x="301" y="236"/>
                    <a:pt x="236" y="278"/>
                  </a:cubicBezTo>
                  <a:close/>
                </a:path>
              </a:pathLst>
            </a:custGeom>
            <a:solidFill>
              <a:schemeClr val="accent5"/>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48" name="TextBox 47">
              <a:extLst>
                <a:ext uri="{FF2B5EF4-FFF2-40B4-BE49-F238E27FC236}">
                  <a16:creationId xmlns:a16="http://schemas.microsoft.com/office/drawing/2014/main" id="{BE741C90-7092-4DFA-99DA-9B73D19B0EB7}"/>
                </a:ext>
              </a:extLst>
            </p:cNvPr>
            <p:cNvSpPr txBox="1"/>
            <p:nvPr/>
          </p:nvSpPr>
          <p:spPr>
            <a:xfrm>
              <a:off x="3486097" y="4613853"/>
              <a:ext cx="2010166" cy="307776"/>
            </a:xfrm>
            <a:prstGeom prst="rect">
              <a:avLst/>
            </a:prstGeom>
            <a:noFill/>
          </p:spPr>
          <p:txBody>
            <a:bodyPr wrap="square" rtlCol="0">
              <a:spAutoFit/>
            </a:bodyPr>
            <a:lstStyle/>
            <a:p>
              <a:r>
                <a:rPr lang="en-US" sz="900" dirty="0"/>
                <a:t>Bottleneck Process</a:t>
              </a:r>
            </a:p>
          </p:txBody>
        </p:sp>
      </p:grpSp>
      <p:grpSp>
        <p:nvGrpSpPr>
          <p:cNvPr id="49" name="Group 48">
            <a:extLst>
              <a:ext uri="{FF2B5EF4-FFF2-40B4-BE49-F238E27FC236}">
                <a16:creationId xmlns:a16="http://schemas.microsoft.com/office/drawing/2014/main" id="{1618F5A6-4ED4-4412-A207-48F355D7AAC6}"/>
              </a:ext>
            </a:extLst>
          </p:cNvPr>
          <p:cNvGrpSpPr/>
          <p:nvPr/>
        </p:nvGrpSpPr>
        <p:grpSpPr>
          <a:xfrm>
            <a:off x="887376" y="3145909"/>
            <a:ext cx="2094317" cy="386302"/>
            <a:chOff x="3026769" y="4139122"/>
            <a:chExt cx="2792422" cy="515068"/>
          </a:xfrm>
        </p:grpSpPr>
        <p:sp>
          <p:nvSpPr>
            <p:cNvPr id="50" name="Freeform 8">
              <a:extLst>
                <a:ext uri="{FF2B5EF4-FFF2-40B4-BE49-F238E27FC236}">
                  <a16:creationId xmlns:a16="http://schemas.microsoft.com/office/drawing/2014/main" id="{D16F5746-20F5-4234-A051-7119858FE84D}"/>
                </a:ext>
              </a:extLst>
            </p:cNvPr>
            <p:cNvSpPr>
              <a:spLocks/>
            </p:cNvSpPr>
            <p:nvPr/>
          </p:nvSpPr>
          <p:spPr bwMode="auto">
            <a:xfrm>
              <a:off x="3026769" y="4139122"/>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6"/>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51" name="TextBox 50">
              <a:extLst>
                <a:ext uri="{FF2B5EF4-FFF2-40B4-BE49-F238E27FC236}">
                  <a16:creationId xmlns:a16="http://schemas.microsoft.com/office/drawing/2014/main" id="{901FE54D-7EB7-4DEE-953D-7E38FE632B12}"/>
                </a:ext>
              </a:extLst>
            </p:cNvPr>
            <p:cNvSpPr txBox="1"/>
            <p:nvPr/>
          </p:nvSpPr>
          <p:spPr>
            <a:xfrm>
              <a:off x="3486097" y="4161749"/>
              <a:ext cx="2333094" cy="492441"/>
            </a:xfrm>
            <a:prstGeom prst="rect">
              <a:avLst/>
            </a:prstGeom>
            <a:noFill/>
          </p:spPr>
          <p:txBody>
            <a:bodyPr wrap="square" rtlCol="0">
              <a:spAutoFit/>
            </a:bodyPr>
            <a:lstStyle/>
            <a:p>
              <a:r>
                <a:rPr lang="en-US" sz="900" dirty="0"/>
                <a:t>Health and Safety concern at plant</a:t>
              </a:r>
            </a:p>
          </p:txBody>
        </p:sp>
      </p:grpSp>
      <p:grpSp>
        <p:nvGrpSpPr>
          <p:cNvPr id="52" name="Group 51">
            <a:extLst>
              <a:ext uri="{FF2B5EF4-FFF2-40B4-BE49-F238E27FC236}">
                <a16:creationId xmlns:a16="http://schemas.microsoft.com/office/drawing/2014/main" id="{74C37165-0195-4F49-91FB-E5B59505147A}"/>
              </a:ext>
            </a:extLst>
          </p:cNvPr>
          <p:cNvGrpSpPr/>
          <p:nvPr/>
        </p:nvGrpSpPr>
        <p:grpSpPr>
          <a:xfrm>
            <a:off x="872795" y="2755226"/>
            <a:ext cx="2834664" cy="247803"/>
            <a:chOff x="3007328" y="3618836"/>
            <a:chExt cx="3779552" cy="330403"/>
          </a:xfrm>
        </p:grpSpPr>
        <p:sp>
          <p:nvSpPr>
            <p:cNvPr id="53" name="Freeform 8">
              <a:extLst>
                <a:ext uri="{FF2B5EF4-FFF2-40B4-BE49-F238E27FC236}">
                  <a16:creationId xmlns:a16="http://schemas.microsoft.com/office/drawing/2014/main" id="{D36E1C63-E293-482B-8B7E-4834506BCD91}"/>
                </a:ext>
              </a:extLst>
            </p:cNvPr>
            <p:cNvSpPr>
              <a:spLocks/>
            </p:cNvSpPr>
            <p:nvPr/>
          </p:nvSpPr>
          <p:spPr bwMode="auto">
            <a:xfrm>
              <a:off x="3007328" y="3618836"/>
              <a:ext cx="324020" cy="322253"/>
            </a:xfrm>
            <a:custGeom>
              <a:avLst/>
              <a:gdLst>
                <a:gd name="T0" fmla="*/ 85 w 320"/>
                <a:gd name="T1" fmla="*/ 278 h 319"/>
                <a:gd name="T2" fmla="*/ 278 w 320"/>
                <a:gd name="T3" fmla="*/ 235 h 319"/>
                <a:gd name="T4" fmla="*/ 236 w 320"/>
                <a:gd name="T5" fmla="*/ 41 h 319"/>
                <a:gd name="T6" fmla="*/ 42 w 320"/>
                <a:gd name="T7" fmla="*/ 84 h 319"/>
                <a:gd name="T8" fmla="*/ 85 w 320"/>
                <a:gd name="T9" fmla="*/ 278 h 319"/>
              </a:gdLst>
              <a:ahLst/>
              <a:cxnLst>
                <a:cxn ang="0">
                  <a:pos x="T0" y="T1"/>
                </a:cxn>
                <a:cxn ang="0">
                  <a:pos x="T2" y="T3"/>
                </a:cxn>
                <a:cxn ang="0">
                  <a:pos x="T4" y="T5"/>
                </a:cxn>
                <a:cxn ang="0">
                  <a:pos x="T6" y="T7"/>
                </a:cxn>
                <a:cxn ang="0">
                  <a:pos x="T8" y="T9"/>
                </a:cxn>
              </a:cxnLst>
              <a:rect l="0" t="0" r="r" b="b"/>
              <a:pathLst>
                <a:path w="320" h="319">
                  <a:moveTo>
                    <a:pt x="85" y="278"/>
                  </a:moveTo>
                  <a:cubicBezTo>
                    <a:pt x="150" y="319"/>
                    <a:pt x="237" y="300"/>
                    <a:pt x="278" y="235"/>
                  </a:cubicBezTo>
                  <a:cubicBezTo>
                    <a:pt x="320" y="170"/>
                    <a:pt x="301" y="83"/>
                    <a:pt x="236" y="41"/>
                  </a:cubicBezTo>
                  <a:cubicBezTo>
                    <a:pt x="170" y="0"/>
                    <a:pt x="84" y="19"/>
                    <a:pt x="42" y="84"/>
                  </a:cubicBezTo>
                  <a:cubicBezTo>
                    <a:pt x="0" y="149"/>
                    <a:pt x="19" y="236"/>
                    <a:pt x="85" y="278"/>
                  </a:cubicBezTo>
                  <a:close/>
                </a:path>
              </a:pathLst>
            </a:custGeom>
            <a:solidFill>
              <a:schemeClr val="accent4">
                <a:lumMod val="40000"/>
                <a:lumOff val="60000"/>
              </a:schemeClr>
            </a:solidFill>
            <a:ln>
              <a:noFill/>
            </a:ln>
          </p:spPr>
          <p:txBody>
            <a:bodyPr vert="horz" wrap="square" lIns="51435" tIns="25718" rIns="51435" bIns="25718" numCol="1" anchor="t" anchorCtr="0" compatLnSpc="1">
              <a:prstTxWarp prst="textNoShape">
                <a:avLst/>
              </a:prstTxWarp>
            </a:bodyPr>
            <a:lstStyle/>
            <a:p>
              <a:pPr algn="ctr"/>
              <a:endParaRPr lang="en-GB" sz="1013" dirty="0"/>
            </a:p>
          </p:txBody>
        </p:sp>
        <p:sp>
          <p:nvSpPr>
            <p:cNvPr id="54" name="TextBox 53">
              <a:extLst>
                <a:ext uri="{FF2B5EF4-FFF2-40B4-BE49-F238E27FC236}">
                  <a16:creationId xmlns:a16="http://schemas.microsoft.com/office/drawing/2014/main" id="{B363F3A1-08E7-4A3E-B539-CA6C5A8D1386}"/>
                </a:ext>
              </a:extLst>
            </p:cNvPr>
            <p:cNvSpPr txBox="1"/>
            <p:nvPr/>
          </p:nvSpPr>
          <p:spPr>
            <a:xfrm>
              <a:off x="3466656" y="3641463"/>
              <a:ext cx="3320224" cy="307776"/>
            </a:xfrm>
            <a:prstGeom prst="rect">
              <a:avLst/>
            </a:prstGeom>
            <a:noFill/>
          </p:spPr>
          <p:txBody>
            <a:bodyPr wrap="square" rtlCol="0">
              <a:spAutoFit/>
            </a:bodyPr>
            <a:lstStyle/>
            <a:p>
              <a:r>
                <a:rPr lang="en-US" sz="900" dirty="0"/>
                <a:t>Expenditure exceeds the revenue generated</a:t>
              </a:r>
            </a:p>
          </p:txBody>
        </p:sp>
      </p:grpSp>
    </p:spTree>
    <p:extLst>
      <p:ext uri="{BB962C8B-B14F-4D97-AF65-F5344CB8AC3E}">
        <p14:creationId xmlns:p14="http://schemas.microsoft.com/office/powerpoint/2010/main" val="270415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1"/>
                                        </p:tgtEl>
                                        <p:attrNameLst>
                                          <p:attrName>style.visibility</p:attrName>
                                        </p:attrNameLst>
                                      </p:cBhvr>
                                      <p:to>
                                        <p:strVal val="visible"/>
                                      </p:to>
                                    </p:set>
                                    <p:animEffect transition="in" filter="fade">
                                      <p:cBhvr>
                                        <p:cTn id="14" dur="500"/>
                                        <p:tgtEl>
                                          <p:spTgt spid="1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fade">
                                      <p:cBhvr>
                                        <p:cTn id="1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51" grpId="0"/>
      <p:bldP spid="1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ctrTitle"/>
          </p:nvPr>
        </p:nvSpPr>
        <p:spPr/>
        <p:txBody>
          <a:bodyPr>
            <a:noAutofit/>
          </a:bodyPr>
          <a:lstStyle/>
          <a:p>
            <a:r>
              <a:rPr lang="en-GB" dirty="0"/>
              <a:t>Project Solution Approach</a:t>
            </a:r>
          </a:p>
        </p:txBody>
      </p:sp>
      <p:sp>
        <p:nvSpPr>
          <p:cNvPr id="45" name="Subtitle 44"/>
          <p:cNvSpPr>
            <a:spLocks noGrp="1"/>
          </p:cNvSpPr>
          <p:nvPr>
            <p:ph type="subTitle" idx="1"/>
          </p:nvPr>
        </p:nvSpPr>
        <p:spPr>
          <a:xfrm>
            <a:off x="386519" y="1454839"/>
            <a:ext cx="6277897" cy="268865"/>
          </a:xfrm>
        </p:spPr>
        <p:txBody>
          <a:bodyPr>
            <a:noAutofit/>
          </a:bodyPr>
          <a:lstStyle/>
          <a:p>
            <a:pPr>
              <a:lnSpc>
                <a:spcPct val="150000"/>
              </a:lnSpc>
            </a:pPr>
            <a:r>
              <a:rPr lang="en-IN" dirty="0">
                <a:ea typeface="Open Sans Light" panose="020B0306030504020204" pitchFamily="34" charset="0"/>
                <a:cs typeface="Open Sans Light" panose="020B0306030504020204" pitchFamily="34" charset="0"/>
              </a:rPr>
              <a:t>Tackling the problem</a:t>
            </a:r>
            <a:endParaRPr lang="en-GB" dirty="0">
              <a:ea typeface="Open Sans Light" panose="020B0306030504020204" pitchFamily="34" charset="0"/>
              <a:cs typeface="Open Sans Light" panose="020B0306030504020204" pitchFamily="34" charset="0"/>
            </a:endParaRPr>
          </a:p>
        </p:txBody>
      </p:sp>
      <p:sp>
        <p:nvSpPr>
          <p:cNvPr id="42" name="Freeform 5">
            <a:extLst>
              <a:ext uri="{FF2B5EF4-FFF2-40B4-BE49-F238E27FC236}">
                <a16:creationId xmlns:a16="http://schemas.microsoft.com/office/drawing/2014/main" id="{47401E3F-2148-4AF1-9150-21D943654AB1}"/>
              </a:ext>
            </a:extLst>
          </p:cNvPr>
          <p:cNvSpPr>
            <a:spLocks/>
          </p:cNvSpPr>
          <p:nvPr/>
        </p:nvSpPr>
        <p:spPr bwMode="auto">
          <a:xfrm>
            <a:off x="1441288" y="2972549"/>
            <a:ext cx="1033165" cy="1034951"/>
          </a:xfrm>
          <a:custGeom>
            <a:avLst/>
            <a:gdLst>
              <a:gd name="T0" fmla="*/ 117 w 234"/>
              <a:gd name="T1" fmla="*/ 0 h 234"/>
              <a:gd name="T2" fmla="*/ 0 w 234"/>
              <a:gd name="T3" fmla="*/ 117 h 234"/>
              <a:gd name="T4" fmla="*/ 117 w 234"/>
              <a:gd name="T5" fmla="*/ 234 h 234"/>
              <a:gd name="T6" fmla="*/ 127 w 234"/>
              <a:gd name="T7" fmla="*/ 234 h 234"/>
              <a:gd name="T8" fmla="*/ 224 w 234"/>
              <a:gd name="T9" fmla="*/ 166 h 234"/>
              <a:gd name="T10" fmla="*/ 234 w 234"/>
              <a:gd name="T11" fmla="*/ 117 h 234"/>
              <a:gd name="T12" fmla="*/ 117 w 234"/>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234" h="234">
                <a:moveTo>
                  <a:pt x="117" y="0"/>
                </a:moveTo>
                <a:cubicBezTo>
                  <a:pt x="52" y="0"/>
                  <a:pt x="0" y="52"/>
                  <a:pt x="0" y="117"/>
                </a:cubicBezTo>
                <a:cubicBezTo>
                  <a:pt x="0" y="182"/>
                  <a:pt x="52" y="234"/>
                  <a:pt x="117" y="234"/>
                </a:cubicBezTo>
                <a:cubicBezTo>
                  <a:pt x="120" y="234"/>
                  <a:pt x="124" y="234"/>
                  <a:pt x="127" y="234"/>
                </a:cubicBezTo>
                <a:cubicBezTo>
                  <a:pt x="170" y="230"/>
                  <a:pt x="207" y="203"/>
                  <a:pt x="224" y="166"/>
                </a:cubicBezTo>
                <a:cubicBezTo>
                  <a:pt x="230" y="151"/>
                  <a:pt x="234" y="134"/>
                  <a:pt x="234" y="117"/>
                </a:cubicBezTo>
                <a:cubicBezTo>
                  <a:pt x="234" y="52"/>
                  <a:pt x="182" y="0"/>
                  <a:pt x="117" y="0"/>
                </a:cubicBezTo>
                <a:close/>
              </a:path>
            </a:pathLst>
          </a:custGeom>
          <a:solidFill>
            <a:schemeClr val="accent1"/>
          </a:solidFill>
          <a:ln>
            <a:noFill/>
          </a:ln>
        </p:spPr>
        <p:txBody>
          <a:bodyPr vert="horz" wrap="square" lIns="51435" tIns="25718" rIns="51435" bIns="25718" numCol="1" anchor="t" anchorCtr="0" compatLnSpc="1">
            <a:prstTxWarp prst="textNoShape">
              <a:avLst/>
            </a:prstTxWarp>
          </a:bodyPr>
          <a:lstStyle/>
          <a:p>
            <a:endParaRPr lang="en-US" sz="1013" dirty="0"/>
          </a:p>
        </p:txBody>
      </p:sp>
      <p:sp>
        <p:nvSpPr>
          <p:cNvPr id="47" name="Freeform 6">
            <a:extLst>
              <a:ext uri="{FF2B5EF4-FFF2-40B4-BE49-F238E27FC236}">
                <a16:creationId xmlns:a16="http://schemas.microsoft.com/office/drawing/2014/main" id="{9AE0E080-F5AE-458B-9732-7F21068765EE}"/>
              </a:ext>
            </a:extLst>
          </p:cNvPr>
          <p:cNvSpPr>
            <a:spLocks/>
          </p:cNvSpPr>
          <p:nvPr/>
        </p:nvSpPr>
        <p:spPr bwMode="auto">
          <a:xfrm rot="18285518">
            <a:off x="2550286" y="2904288"/>
            <a:ext cx="1037630" cy="1039416"/>
          </a:xfrm>
          <a:custGeom>
            <a:avLst/>
            <a:gdLst>
              <a:gd name="T0" fmla="*/ 173 w 235"/>
              <a:gd name="T1" fmla="*/ 14 h 235"/>
              <a:gd name="T2" fmla="*/ 118 w 235"/>
              <a:gd name="T3" fmla="*/ 0 h 235"/>
              <a:gd name="T4" fmla="*/ 107 w 235"/>
              <a:gd name="T5" fmla="*/ 1 h 235"/>
              <a:gd name="T6" fmla="*/ 11 w 235"/>
              <a:gd name="T7" fmla="*/ 69 h 235"/>
              <a:gd name="T8" fmla="*/ 0 w 235"/>
              <a:gd name="T9" fmla="*/ 118 h 235"/>
              <a:gd name="T10" fmla="*/ 118 w 235"/>
              <a:gd name="T11" fmla="*/ 235 h 235"/>
              <a:gd name="T12" fmla="*/ 234 w 235"/>
              <a:gd name="T13" fmla="*/ 129 h 235"/>
              <a:gd name="T14" fmla="*/ 235 w 235"/>
              <a:gd name="T15" fmla="*/ 118 h 235"/>
              <a:gd name="T16" fmla="*/ 173 w 235"/>
              <a:gd name="T17" fmla="*/ 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35">
                <a:moveTo>
                  <a:pt x="173" y="14"/>
                </a:moveTo>
                <a:cubicBezTo>
                  <a:pt x="156" y="5"/>
                  <a:pt x="137" y="0"/>
                  <a:pt x="118" y="0"/>
                </a:cubicBezTo>
                <a:cubicBezTo>
                  <a:pt x="114" y="0"/>
                  <a:pt x="111" y="1"/>
                  <a:pt x="107" y="1"/>
                </a:cubicBezTo>
                <a:cubicBezTo>
                  <a:pt x="90" y="38"/>
                  <a:pt x="54" y="65"/>
                  <a:pt x="11" y="69"/>
                </a:cubicBezTo>
                <a:cubicBezTo>
                  <a:pt x="4" y="84"/>
                  <a:pt x="0" y="100"/>
                  <a:pt x="0" y="118"/>
                </a:cubicBezTo>
                <a:cubicBezTo>
                  <a:pt x="0" y="182"/>
                  <a:pt x="53" y="235"/>
                  <a:pt x="118" y="235"/>
                </a:cubicBezTo>
                <a:cubicBezTo>
                  <a:pt x="178" y="235"/>
                  <a:pt x="228" y="189"/>
                  <a:pt x="234" y="129"/>
                </a:cubicBezTo>
                <a:cubicBezTo>
                  <a:pt x="235" y="125"/>
                  <a:pt x="235" y="122"/>
                  <a:pt x="235" y="118"/>
                </a:cubicBezTo>
                <a:cubicBezTo>
                  <a:pt x="235" y="73"/>
                  <a:pt x="210" y="34"/>
                  <a:pt x="173" y="14"/>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48" name="Freeform 6">
            <a:extLst>
              <a:ext uri="{FF2B5EF4-FFF2-40B4-BE49-F238E27FC236}">
                <a16:creationId xmlns:a16="http://schemas.microsoft.com/office/drawing/2014/main" id="{CC4639C8-1C27-4CD4-8BAD-9C3482C02EA1}"/>
              </a:ext>
            </a:extLst>
          </p:cNvPr>
          <p:cNvSpPr>
            <a:spLocks/>
          </p:cNvSpPr>
          <p:nvPr/>
        </p:nvSpPr>
        <p:spPr bwMode="auto">
          <a:xfrm rot="18285518">
            <a:off x="3685107" y="2904288"/>
            <a:ext cx="1037630" cy="1039416"/>
          </a:xfrm>
          <a:custGeom>
            <a:avLst/>
            <a:gdLst>
              <a:gd name="T0" fmla="*/ 173 w 235"/>
              <a:gd name="T1" fmla="*/ 14 h 235"/>
              <a:gd name="T2" fmla="*/ 118 w 235"/>
              <a:gd name="T3" fmla="*/ 0 h 235"/>
              <a:gd name="T4" fmla="*/ 107 w 235"/>
              <a:gd name="T5" fmla="*/ 1 h 235"/>
              <a:gd name="T6" fmla="*/ 11 w 235"/>
              <a:gd name="T7" fmla="*/ 69 h 235"/>
              <a:gd name="T8" fmla="*/ 0 w 235"/>
              <a:gd name="T9" fmla="*/ 118 h 235"/>
              <a:gd name="T10" fmla="*/ 118 w 235"/>
              <a:gd name="T11" fmla="*/ 235 h 235"/>
              <a:gd name="T12" fmla="*/ 234 w 235"/>
              <a:gd name="T13" fmla="*/ 129 h 235"/>
              <a:gd name="T14" fmla="*/ 235 w 235"/>
              <a:gd name="T15" fmla="*/ 118 h 235"/>
              <a:gd name="T16" fmla="*/ 173 w 235"/>
              <a:gd name="T17" fmla="*/ 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35">
                <a:moveTo>
                  <a:pt x="173" y="14"/>
                </a:moveTo>
                <a:cubicBezTo>
                  <a:pt x="156" y="5"/>
                  <a:pt x="137" y="0"/>
                  <a:pt x="118" y="0"/>
                </a:cubicBezTo>
                <a:cubicBezTo>
                  <a:pt x="114" y="0"/>
                  <a:pt x="111" y="1"/>
                  <a:pt x="107" y="1"/>
                </a:cubicBezTo>
                <a:cubicBezTo>
                  <a:pt x="90" y="38"/>
                  <a:pt x="54" y="65"/>
                  <a:pt x="11" y="69"/>
                </a:cubicBezTo>
                <a:cubicBezTo>
                  <a:pt x="4" y="84"/>
                  <a:pt x="0" y="100"/>
                  <a:pt x="0" y="118"/>
                </a:cubicBezTo>
                <a:cubicBezTo>
                  <a:pt x="0" y="182"/>
                  <a:pt x="53" y="235"/>
                  <a:pt x="118" y="235"/>
                </a:cubicBezTo>
                <a:cubicBezTo>
                  <a:pt x="178" y="235"/>
                  <a:pt x="228" y="189"/>
                  <a:pt x="234" y="129"/>
                </a:cubicBezTo>
                <a:cubicBezTo>
                  <a:pt x="235" y="125"/>
                  <a:pt x="235" y="122"/>
                  <a:pt x="235" y="118"/>
                </a:cubicBezTo>
                <a:cubicBezTo>
                  <a:pt x="235" y="73"/>
                  <a:pt x="210" y="34"/>
                  <a:pt x="173" y="14"/>
                </a:cubicBezTo>
                <a:close/>
              </a:path>
            </a:pathLst>
          </a:custGeom>
          <a:solidFill>
            <a:schemeClr val="accent3"/>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49" name="Freeform 6">
            <a:extLst>
              <a:ext uri="{FF2B5EF4-FFF2-40B4-BE49-F238E27FC236}">
                <a16:creationId xmlns:a16="http://schemas.microsoft.com/office/drawing/2014/main" id="{2814036F-0A6E-46F2-9773-065AF6255EE3}"/>
              </a:ext>
            </a:extLst>
          </p:cNvPr>
          <p:cNvSpPr>
            <a:spLocks/>
          </p:cNvSpPr>
          <p:nvPr/>
        </p:nvSpPr>
        <p:spPr bwMode="auto">
          <a:xfrm rot="18285518">
            <a:off x="4870230" y="2906711"/>
            <a:ext cx="1037630" cy="1039416"/>
          </a:xfrm>
          <a:custGeom>
            <a:avLst/>
            <a:gdLst>
              <a:gd name="T0" fmla="*/ 173 w 235"/>
              <a:gd name="T1" fmla="*/ 14 h 235"/>
              <a:gd name="T2" fmla="*/ 118 w 235"/>
              <a:gd name="T3" fmla="*/ 0 h 235"/>
              <a:gd name="T4" fmla="*/ 107 w 235"/>
              <a:gd name="T5" fmla="*/ 1 h 235"/>
              <a:gd name="T6" fmla="*/ 11 w 235"/>
              <a:gd name="T7" fmla="*/ 69 h 235"/>
              <a:gd name="T8" fmla="*/ 0 w 235"/>
              <a:gd name="T9" fmla="*/ 118 h 235"/>
              <a:gd name="T10" fmla="*/ 118 w 235"/>
              <a:gd name="T11" fmla="*/ 235 h 235"/>
              <a:gd name="T12" fmla="*/ 234 w 235"/>
              <a:gd name="T13" fmla="*/ 129 h 235"/>
              <a:gd name="T14" fmla="*/ 235 w 235"/>
              <a:gd name="T15" fmla="*/ 118 h 235"/>
              <a:gd name="T16" fmla="*/ 173 w 235"/>
              <a:gd name="T17" fmla="*/ 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35">
                <a:moveTo>
                  <a:pt x="173" y="14"/>
                </a:moveTo>
                <a:cubicBezTo>
                  <a:pt x="156" y="5"/>
                  <a:pt x="137" y="0"/>
                  <a:pt x="118" y="0"/>
                </a:cubicBezTo>
                <a:cubicBezTo>
                  <a:pt x="114" y="0"/>
                  <a:pt x="111" y="1"/>
                  <a:pt x="107" y="1"/>
                </a:cubicBezTo>
                <a:cubicBezTo>
                  <a:pt x="90" y="38"/>
                  <a:pt x="54" y="65"/>
                  <a:pt x="11" y="69"/>
                </a:cubicBezTo>
                <a:cubicBezTo>
                  <a:pt x="4" y="84"/>
                  <a:pt x="0" y="100"/>
                  <a:pt x="0" y="118"/>
                </a:cubicBezTo>
                <a:cubicBezTo>
                  <a:pt x="0" y="182"/>
                  <a:pt x="53" y="235"/>
                  <a:pt x="118" y="235"/>
                </a:cubicBezTo>
                <a:cubicBezTo>
                  <a:pt x="178" y="235"/>
                  <a:pt x="228" y="189"/>
                  <a:pt x="234" y="129"/>
                </a:cubicBezTo>
                <a:cubicBezTo>
                  <a:pt x="235" y="125"/>
                  <a:pt x="235" y="122"/>
                  <a:pt x="235" y="118"/>
                </a:cubicBezTo>
                <a:cubicBezTo>
                  <a:pt x="235" y="73"/>
                  <a:pt x="210" y="34"/>
                  <a:pt x="173" y="14"/>
                </a:cubicBezTo>
                <a:close/>
              </a:path>
            </a:pathLst>
          </a:custGeom>
          <a:solidFill>
            <a:schemeClr val="accent4"/>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0" name="Freeform 5">
            <a:extLst>
              <a:ext uri="{FF2B5EF4-FFF2-40B4-BE49-F238E27FC236}">
                <a16:creationId xmlns:a16="http://schemas.microsoft.com/office/drawing/2014/main" id="{7EF4CCBA-1F68-4532-9267-5084CF320C63}"/>
              </a:ext>
            </a:extLst>
          </p:cNvPr>
          <p:cNvSpPr>
            <a:spLocks noEditPoints="1"/>
          </p:cNvSpPr>
          <p:nvPr/>
        </p:nvSpPr>
        <p:spPr bwMode="auto">
          <a:xfrm>
            <a:off x="1800594" y="3250439"/>
            <a:ext cx="304726" cy="287999"/>
          </a:xfrm>
          <a:custGeom>
            <a:avLst/>
            <a:gdLst>
              <a:gd name="T0" fmla="*/ 15 w 73"/>
              <a:gd name="T1" fmla="*/ 12 h 69"/>
              <a:gd name="T2" fmla="*/ 11 w 73"/>
              <a:gd name="T3" fmla="*/ 23 h 69"/>
              <a:gd name="T4" fmla="*/ 15 w 73"/>
              <a:gd name="T5" fmla="*/ 33 h 69"/>
              <a:gd name="T6" fmla="*/ 15 w 73"/>
              <a:gd name="T7" fmla="*/ 34 h 69"/>
              <a:gd name="T8" fmla="*/ 14 w 73"/>
              <a:gd name="T9" fmla="*/ 35 h 69"/>
              <a:gd name="T10" fmla="*/ 14 w 73"/>
              <a:gd name="T11" fmla="*/ 34 h 69"/>
              <a:gd name="T12" fmla="*/ 9 w 73"/>
              <a:gd name="T13" fmla="*/ 23 h 69"/>
              <a:gd name="T14" fmla="*/ 14 w 73"/>
              <a:gd name="T15" fmla="*/ 11 h 69"/>
              <a:gd name="T16" fmla="*/ 15 w 73"/>
              <a:gd name="T17" fmla="*/ 11 h 69"/>
              <a:gd name="T18" fmla="*/ 15 w 73"/>
              <a:gd name="T19" fmla="*/ 12 h 69"/>
              <a:gd name="T20" fmla="*/ 70 w 73"/>
              <a:gd name="T21" fmla="*/ 67 h 69"/>
              <a:gd name="T22" fmla="*/ 64 w 73"/>
              <a:gd name="T23" fmla="*/ 69 h 69"/>
              <a:gd name="T24" fmla="*/ 58 w 73"/>
              <a:gd name="T25" fmla="*/ 67 h 69"/>
              <a:gd name="T26" fmla="*/ 44 w 73"/>
              <a:gd name="T27" fmla="*/ 53 h 69"/>
              <a:gd name="T28" fmla="*/ 42 w 73"/>
              <a:gd name="T29" fmla="*/ 47 h 69"/>
              <a:gd name="T30" fmla="*/ 37 w 73"/>
              <a:gd name="T31" fmla="*/ 42 h 69"/>
              <a:gd name="T32" fmla="*/ 25 w 73"/>
              <a:gd name="T33" fmla="*/ 45 h 69"/>
              <a:gd name="T34" fmla="*/ 9 w 73"/>
              <a:gd name="T35" fmla="*/ 39 h 69"/>
              <a:gd name="T36" fmla="*/ 9 w 73"/>
              <a:gd name="T37" fmla="*/ 7 h 69"/>
              <a:gd name="T38" fmla="*/ 25 w 73"/>
              <a:gd name="T39" fmla="*/ 0 h 69"/>
              <a:gd name="T40" fmla="*/ 42 w 73"/>
              <a:gd name="T41" fmla="*/ 7 h 69"/>
              <a:gd name="T42" fmla="*/ 45 w 73"/>
              <a:gd name="T43" fmla="*/ 35 h 69"/>
              <a:gd name="T44" fmla="*/ 49 w 73"/>
              <a:gd name="T45" fmla="*/ 39 h 69"/>
              <a:gd name="T46" fmla="*/ 50 w 73"/>
              <a:gd name="T47" fmla="*/ 39 h 69"/>
              <a:gd name="T48" fmla="*/ 55 w 73"/>
              <a:gd name="T49" fmla="*/ 42 h 69"/>
              <a:gd name="T50" fmla="*/ 69 w 73"/>
              <a:gd name="T51" fmla="*/ 56 h 69"/>
              <a:gd name="T52" fmla="*/ 70 w 73"/>
              <a:gd name="T53" fmla="*/ 67 h 69"/>
              <a:gd name="T54" fmla="*/ 46 w 73"/>
              <a:gd name="T55" fmla="*/ 41 h 69"/>
              <a:gd name="T56" fmla="*/ 47 w 73"/>
              <a:gd name="T57" fmla="*/ 41 h 69"/>
              <a:gd name="T58" fmla="*/ 42 w 73"/>
              <a:gd name="T59" fmla="*/ 36 h 69"/>
              <a:gd name="T60" fmla="*/ 41 w 73"/>
              <a:gd name="T61" fmla="*/ 38 h 69"/>
              <a:gd name="T62" fmla="*/ 39 w 73"/>
              <a:gd name="T63" fmla="*/ 40 h 69"/>
              <a:gd name="T64" fmla="*/ 43 w 73"/>
              <a:gd name="T65" fmla="*/ 44 h 69"/>
              <a:gd name="T66" fmla="*/ 44 w 73"/>
              <a:gd name="T67" fmla="*/ 44 h 69"/>
              <a:gd name="T68" fmla="*/ 45 w 73"/>
              <a:gd name="T69" fmla="*/ 42 h 69"/>
              <a:gd name="T70" fmla="*/ 46 w 73"/>
              <a:gd name="T71" fmla="*/ 41 h 69"/>
              <a:gd name="T72" fmla="*/ 39 w 73"/>
              <a:gd name="T73" fmla="*/ 9 h 69"/>
              <a:gd name="T74" fmla="*/ 25 w 73"/>
              <a:gd name="T75" fmla="*/ 3 h 69"/>
              <a:gd name="T76" fmla="*/ 11 w 73"/>
              <a:gd name="T77" fmla="*/ 9 h 69"/>
              <a:gd name="T78" fmla="*/ 11 w 73"/>
              <a:gd name="T79" fmla="*/ 37 h 69"/>
              <a:gd name="T80" fmla="*/ 25 w 73"/>
              <a:gd name="T81" fmla="*/ 43 h 69"/>
              <a:gd name="T82" fmla="*/ 39 w 73"/>
              <a:gd name="T83" fmla="*/ 37 h 69"/>
              <a:gd name="T84" fmla="*/ 39 w 73"/>
              <a:gd name="T85" fmla="*/ 9 h 69"/>
              <a:gd name="T86" fmla="*/ 46 w 73"/>
              <a:gd name="T87" fmla="*/ 50 h 69"/>
              <a:gd name="T88" fmla="*/ 61 w 73"/>
              <a:gd name="T89" fmla="*/ 64 h 69"/>
              <a:gd name="T90" fmla="*/ 67 w 73"/>
              <a:gd name="T91" fmla="*/ 65 h 69"/>
              <a:gd name="T92" fmla="*/ 69 w 73"/>
              <a:gd name="T93" fmla="*/ 61 h 69"/>
              <a:gd name="T94" fmla="*/ 67 w 73"/>
              <a:gd name="T95" fmla="*/ 58 h 69"/>
              <a:gd name="T96" fmla="*/ 53 w 73"/>
              <a:gd name="T97" fmla="*/ 44 h 69"/>
              <a:gd name="T98" fmla="*/ 49 w 73"/>
              <a:gd name="T99" fmla="*/ 42 h 69"/>
              <a:gd name="T100" fmla="*/ 48 w 73"/>
              <a:gd name="T101" fmla="*/ 42 h 69"/>
              <a:gd name="T102" fmla="*/ 48 w 73"/>
              <a:gd name="T103" fmla="*/ 43 h 69"/>
              <a:gd name="T104" fmla="*/ 46 w 73"/>
              <a:gd name="T105" fmla="*/ 44 h 69"/>
              <a:gd name="T106" fmla="*/ 45 w 73"/>
              <a:gd name="T107" fmla="*/ 45 h 69"/>
              <a:gd name="T108" fmla="*/ 45 w 73"/>
              <a:gd name="T109" fmla="*/ 46 h 69"/>
              <a:gd name="T110" fmla="*/ 46 w 73"/>
              <a:gd name="T11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 h="69">
                <a:moveTo>
                  <a:pt x="15" y="12"/>
                </a:moveTo>
                <a:cubicBezTo>
                  <a:pt x="12" y="15"/>
                  <a:pt x="11" y="19"/>
                  <a:pt x="11" y="23"/>
                </a:cubicBezTo>
                <a:cubicBezTo>
                  <a:pt x="11" y="27"/>
                  <a:pt x="12" y="30"/>
                  <a:pt x="15" y="33"/>
                </a:cubicBezTo>
                <a:cubicBezTo>
                  <a:pt x="15" y="33"/>
                  <a:pt x="15" y="34"/>
                  <a:pt x="15" y="34"/>
                </a:cubicBezTo>
                <a:cubicBezTo>
                  <a:pt x="15" y="35"/>
                  <a:pt x="15" y="35"/>
                  <a:pt x="14" y="35"/>
                </a:cubicBezTo>
                <a:cubicBezTo>
                  <a:pt x="14" y="35"/>
                  <a:pt x="14" y="35"/>
                  <a:pt x="14" y="34"/>
                </a:cubicBezTo>
                <a:cubicBezTo>
                  <a:pt x="11" y="31"/>
                  <a:pt x="9" y="27"/>
                  <a:pt x="9" y="23"/>
                </a:cubicBezTo>
                <a:cubicBezTo>
                  <a:pt x="9" y="18"/>
                  <a:pt x="11" y="14"/>
                  <a:pt x="14" y="11"/>
                </a:cubicBezTo>
                <a:cubicBezTo>
                  <a:pt x="14" y="11"/>
                  <a:pt x="15" y="11"/>
                  <a:pt x="15" y="11"/>
                </a:cubicBezTo>
                <a:cubicBezTo>
                  <a:pt x="15" y="11"/>
                  <a:pt x="15" y="12"/>
                  <a:pt x="15" y="12"/>
                </a:cubicBezTo>
                <a:close/>
                <a:moveTo>
                  <a:pt x="70" y="67"/>
                </a:moveTo>
                <a:cubicBezTo>
                  <a:pt x="68" y="68"/>
                  <a:pt x="66" y="69"/>
                  <a:pt x="64" y="69"/>
                </a:cubicBezTo>
                <a:cubicBezTo>
                  <a:pt x="62" y="69"/>
                  <a:pt x="60" y="68"/>
                  <a:pt x="58" y="67"/>
                </a:cubicBezTo>
                <a:cubicBezTo>
                  <a:pt x="44" y="53"/>
                  <a:pt x="44" y="53"/>
                  <a:pt x="44" y="53"/>
                </a:cubicBezTo>
                <a:cubicBezTo>
                  <a:pt x="43" y="51"/>
                  <a:pt x="42" y="49"/>
                  <a:pt x="42" y="47"/>
                </a:cubicBezTo>
                <a:cubicBezTo>
                  <a:pt x="37" y="42"/>
                  <a:pt x="37" y="42"/>
                  <a:pt x="37" y="42"/>
                </a:cubicBezTo>
                <a:cubicBezTo>
                  <a:pt x="34" y="44"/>
                  <a:pt x="30" y="45"/>
                  <a:pt x="25" y="45"/>
                </a:cubicBezTo>
                <a:cubicBezTo>
                  <a:pt x="19" y="45"/>
                  <a:pt x="14" y="43"/>
                  <a:pt x="9" y="39"/>
                </a:cubicBezTo>
                <a:cubicBezTo>
                  <a:pt x="0" y="30"/>
                  <a:pt x="0" y="15"/>
                  <a:pt x="9" y="7"/>
                </a:cubicBezTo>
                <a:cubicBezTo>
                  <a:pt x="14" y="2"/>
                  <a:pt x="19" y="0"/>
                  <a:pt x="25" y="0"/>
                </a:cubicBezTo>
                <a:cubicBezTo>
                  <a:pt x="31" y="0"/>
                  <a:pt x="37" y="2"/>
                  <a:pt x="42" y="7"/>
                </a:cubicBezTo>
                <a:cubicBezTo>
                  <a:pt x="49" y="14"/>
                  <a:pt x="50" y="26"/>
                  <a:pt x="45" y="35"/>
                </a:cubicBezTo>
                <a:cubicBezTo>
                  <a:pt x="49" y="39"/>
                  <a:pt x="49" y="39"/>
                  <a:pt x="49" y="39"/>
                </a:cubicBezTo>
                <a:cubicBezTo>
                  <a:pt x="50" y="39"/>
                  <a:pt x="50" y="39"/>
                  <a:pt x="50" y="39"/>
                </a:cubicBezTo>
                <a:cubicBezTo>
                  <a:pt x="52" y="39"/>
                  <a:pt x="54" y="40"/>
                  <a:pt x="55" y="42"/>
                </a:cubicBezTo>
                <a:cubicBezTo>
                  <a:pt x="69" y="56"/>
                  <a:pt x="69" y="56"/>
                  <a:pt x="69" y="56"/>
                </a:cubicBezTo>
                <a:cubicBezTo>
                  <a:pt x="72" y="59"/>
                  <a:pt x="73" y="64"/>
                  <a:pt x="70" y="67"/>
                </a:cubicBezTo>
                <a:close/>
                <a:moveTo>
                  <a:pt x="46" y="41"/>
                </a:moveTo>
                <a:cubicBezTo>
                  <a:pt x="47" y="41"/>
                  <a:pt x="47" y="41"/>
                  <a:pt x="47" y="41"/>
                </a:cubicBezTo>
                <a:cubicBezTo>
                  <a:pt x="42" y="36"/>
                  <a:pt x="42" y="36"/>
                  <a:pt x="42" y="36"/>
                </a:cubicBezTo>
                <a:cubicBezTo>
                  <a:pt x="42" y="37"/>
                  <a:pt x="41" y="38"/>
                  <a:pt x="41" y="38"/>
                </a:cubicBezTo>
                <a:cubicBezTo>
                  <a:pt x="40" y="39"/>
                  <a:pt x="40" y="39"/>
                  <a:pt x="39" y="40"/>
                </a:cubicBezTo>
                <a:cubicBezTo>
                  <a:pt x="43" y="44"/>
                  <a:pt x="43" y="44"/>
                  <a:pt x="43" y="44"/>
                </a:cubicBezTo>
                <a:cubicBezTo>
                  <a:pt x="44" y="44"/>
                  <a:pt x="44" y="44"/>
                  <a:pt x="44" y="44"/>
                </a:cubicBezTo>
                <a:cubicBezTo>
                  <a:pt x="44" y="43"/>
                  <a:pt x="44" y="43"/>
                  <a:pt x="45" y="42"/>
                </a:cubicBezTo>
                <a:cubicBezTo>
                  <a:pt x="45" y="42"/>
                  <a:pt x="46" y="41"/>
                  <a:pt x="46" y="41"/>
                </a:cubicBezTo>
                <a:close/>
                <a:moveTo>
                  <a:pt x="39" y="9"/>
                </a:moveTo>
                <a:cubicBezTo>
                  <a:pt x="36" y="5"/>
                  <a:pt x="31" y="3"/>
                  <a:pt x="25" y="3"/>
                </a:cubicBezTo>
                <a:cubicBezTo>
                  <a:pt x="20" y="3"/>
                  <a:pt x="15" y="5"/>
                  <a:pt x="11" y="9"/>
                </a:cubicBezTo>
                <a:cubicBezTo>
                  <a:pt x="4" y="16"/>
                  <a:pt x="4" y="29"/>
                  <a:pt x="11" y="37"/>
                </a:cubicBezTo>
                <a:cubicBezTo>
                  <a:pt x="15" y="40"/>
                  <a:pt x="20" y="43"/>
                  <a:pt x="25" y="43"/>
                </a:cubicBezTo>
                <a:cubicBezTo>
                  <a:pt x="31" y="43"/>
                  <a:pt x="36" y="40"/>
                  <a:pt x="39" y="37"/>
                </a:cubicBezTo>
                <a:cubicBezTo>
                  <a:pt x="47" y="29"/>
                  <a:pt x="47" y="16"/>
                  <a:pt x="39" y="9"/>
                </a:cubicBezTo>
                <a:close/>
                <a:moveTo>
                  <a:pt x="46" y="50"/>
                </a:moveTo>
                <a:cubicBezTo>
                  <a:pt x="61" y="64"/>
                  <a:pt x="61" y="64"/>
                  <a:pt x="61" y="64"/>
                </a:cubicBezTo>
                <a:cubicBezTo>
                  <a:pt x="62" y="66"/>
                  <a:pt x="66" y="66"/>
                  <a:pt x="67" y="65"/>
                </a:cubicBezTo>
                <a:cubicBezTo>
                  <a:pt x="68" y="64"/>
                  <a:pt x="69" y="63"/>
                  <a:pt x="69" y="61"/>
                </a:cubicBezTo>
                <a:cubicBezTo>
                  <a:pt x="69" y="60"/>
                  <a:pt x="68" y="59"/>
                  <a:pt x="67" y="58"/>
                </a:cubicBezTo>
                <a:cubicBezTo>
                  <a:pt x="53" y="44"/>
                  <a:pt x="53" y="44"/>
                  <a:pt x="53" y="44"/>
                </a:cubicBezTo>
                <a:cubicBezTo>
                  <a:pt x="52" y="43"/>
                  <a:pt x="51" y="42"/>
                  <a:pt x="49" y="42"/>
                </a:cubicBezTo>
                <a:cubicBezTo>
                  <a:pt x="49" y="42"/>
                  <a:pt x="49" y="42"/>
                  <a:pt x="48" y="42"/>
                </a:cubicBezTo>
                <a:cubicBezTo>
                  <a:pt x="48" y="43"/>
                  <a:pt x="48" y="43"/>
                  <a:pt x="48" y="43"/>
                </a:cubicBezTo>
                <a:cubicBezTo>
                  <a:pt x="47" y="43"/>
                  <a:pt x="47" y="43"/>
                  <a:pt x="46" y="44"/>
                </a:cubicBezTo>
                <a:cubicBezTo>
                  <a:pt x="46" y="44"/>
                  <a:pt x="46" y="44"/>
                  <a:pt x="45" y="45"/>
                </a:cubicBezTo>
                <a:cubicBezTo>
                  <a:pt x="45" y="45"/>
                  <a:pt x="45" y="45"/>
                  <a:pt x="45" y="46"/>
                </a:cubicBezTo>
                <a:cubicBezTo>
                  <a:pt x="45" y="47"/>
                  <a:pt x="45" y="49"/>
                  <a:pt x="46" y="50"/>
                </a:cubicBezTo>
                <a:close/>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1" name="TextBox 50">
            <a:extLst>
              <a:ext uri="{FF2B5EF4-FFF2-40B4-BE49-F238E27FC236}">
                <a16:creationId xmlns:a16="http://schemas.microsoft.com/office/drawing/2014/main" id="{9238989D-27A4-40AE-BF36-6EDE4FCD0657}"/>
              </a:ext>
            </a:extLst>
          </p:cNvPr>
          <p:cNvSpPr txBox="1"/>
          <p:nvPr/>
        </p:nvSpPr>
        <p:spPr>
          <a:xfrm>
            <a:off x="1718881" y="3523033"/>
            <a:ext cx="607859" cy="213585"/>
          </a:xfrm>
          <a:prstGeom prst="rect">
            <a:avLst/>
          </a:prstGeom>
          <a:noFill/>
        </p:spPr>
        <p:txBody>
          <a:bodyPr wrap="square" rtlCol="0">
            <a:spAutoFit/>
          </a:bodyPr>
          <a:lstStyle/>
          <a:p>
            <a:r>
              <a:rPr lang="en-US" sz="788" b="1" dirty="0">
                <a:solidFill>
                  <a:schemeClr val="bg2"/>
                </a:solidFill>
                <a:ea typeface="Open Sans" panose="020B0606030504020204" pitchFamily="34" charset="0"/>
                <a:cs typeface="Open Sans" panose="020B0606030504020204" pitchFamily="34" charset="0"/>
              </a:rPr>
              <a:t>Research</a:t>
            </a:r>
          </a:p>
        </p:txBody>
      </p:sp>
      <p:sp>
        <p:nvSpPr>
          <p:cNvPr id="52" name="Freeform 9">
            <a:extLst>
              <a:ext uri="{FF2B5EF4-FFF2-40B4-BE49-F238E27FC236}">
                <a16:creationId xmlns:a16="http://schemas.microsoft.com/office/drawing/2014/main" id="{A2E75432-239E-4782-80DC-9D4B7014C3DF}"/>
              </a:ext>
            </a:extLst>
          </p:cNvPr>
          <p:cNvSpPr>
            <a:spLocks noEditPoints="1"/>
          </p:cNvSpPr>
          <p:nvPr/>
        </p:nvSpPr>
        <p:spPr bwMode="auto">
          <a:xfrm>
            <a:off x="2917196" y="3149115"/>
            <a:ext cx="322159" cy="307897"/>
          </a:xfrm>
          <a:custGeom>
            <a:avLst/>
            <a:gdLst>
              <a:gd name="T0" fmla="*/ 66 w 67"/>
              <a:gd name="T1" fmla="*/ 0 h 64"/>
              <a:gd name="T2" fmla="*/ 65 w 67"/>
              <a:gd name="T3" fmla="*/ 0 h 64"/>
              <a:gd name="T4" fmla="*/ 1 w 67"/>
              <a:gd name="T5" fmla="*/ 42 h 64"/>
              <a:gd name="T6" fmla="*/ 1 w 67"/>
              <a:gd name="T7" fmla="*/ 44 h 64"/>
              <a:gd name="T8" fmla="*/ 2 w 67"/>
              <a:gd name="T9" fmla="*/ 45 h 64"/>
              <a:gd name="T10" fmla="*/ 26 w 67"/>
              <a:gd name="T11" fmla="*/ 45 h 64"/>
              <a:gd name="T12" fmla="*/ 25 w 67"/>
              <a:gd name="T13" fmla="*/ 62 h 64"/>
              <a:gd name="T14" fmla="*/ 26 w 67"/>
              <a:gd name="T15" fmla="*/ 64 h 64"/>
              <a:gd name="T16" fmla="*/ 27 w 67"/>
              <a:gd name="T17" fmla="*/ 64 h 64"/>
              <a:gd name="T18" fmla="*/ 28 w 67"/>
              <a:gd name="T19" fmla="*/ 63 h 64"/>
              <a:gd name="T20" fmla="*/ 37 w 67"/>
              <a:gd name="T21" fmla="*/ 52 h 64"/>
              <a:gd name="T22" fmla="*/ 59 w 67"/>
              <a:gd name="T23" fmla="*/ 64 h 64"/>
              <a:gd name="T24" fmla="*/ 61 w 67"/>
              <a:gd name="T25" fmla="*/ 64 h 64"/>
              <a:gd name="T26" fmla="*/ 61 w 67"/>
              <a:gd name="T27" fmla="*/ 62 h 64"/>
              <a:gd name="T28" fmla="*/ 67 w 67"/>
              <a:gd name="T29" fmla="*/ 1 h 64"/>
              <a:gd name="T30" fmla="*/ 66 w 67"/>
              <a:gd name="T31" fmla="*/ 0 h 64"/>
              <a:gd name="T32" fmla="*/ 27 w 67"/>
              <a:gd name="T33" fmla="*/ 42 h 64"/>
              <a:gd name="T34" fmla="*/ 27 w 67"/>
              <a:gd name="T35" fmla="*/ 42 h 64"/>
              <a:gd name="T36" fmla="*/ 7 w 67"/>
              <a:gd name="T37" fmla="*/ 42 h 64"/>
              <a:gd name="T38" fmla="*/ 58 w 67"/>
              <a:gd name="T39" fmla="*/ 8 h 64"/>
              <a:gd name="T40" fmla="*/ 27 w 67"/>
              <a:gd name="T41" fmla="*/ 42 h 64"/>
              <a:gd name="T42" fmla="*/ 38 w 67"/>
              <a:gd name="T43" fmla="*/ 49 h 64"/>
              <a:gd name="T44" fmla="*/ 63 w 67"/>
              <a:gd name="T45" fmla="*/ 7 h 64"/>
              <a:gd name="T46" fmla="*/ 59 w 67"/>
              <a:gd name="T47" fmla="*/ 60 h 64"/>
              <a:gd name="T48" fmla="*/ 38 w 67"/>
              <a:gd name="T49" fmla="*/ 49 h 64"/>
              <a:gd name="T50" fmla="*/ 29 w 67"/>
              <a:gd name="T51" fmla="*/ 58 h 64"/>
              <a:gd name="T52" fmla="*/ 29 w 67"/>
              <a:gd name="T53" fmla="*/ 44 h 64"/>
              <a:gd name="T54" fmla="*/ 29 w 67"/>
              <a:gd name="T55" fmla="*/ 43 h 64"/>
              <a:gd name="T56" fmla="*/ 60 w 67"/>
              <a:gd name="T57" fmla="*/ 9 h 64"/>
              <a:gd name="T58" fmla="*/ 36 w 67"/>
              <a:gd name="T59" fmla="*/ 49 h 64"/>
              <a:gd name="T60" fmla="*/ 36 w 67"/>
              <a:gd name="T61" fmla="*/ 49 h 64"/>
              <a:gd name="T62" fmla="*/ 29 w 67"/>
              <a:gd name="T63"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64">
                <a:moveTo>
                  <a:pt x="66" y="0"/>
                </a:moveTo>
                <a:cubicBezTo>
                  <a:pt x="66" y="0"/>
                  <a:pt x="65" y="0"/>
                  <a:pt x="65" y="0"/>
                </a:cubicBezTo>
                <a:cubicBezTo>
                  <a:pt x="1" y="42"/>
                  <a:pt x="1" y="42"/>
                  <a:pt x="1" y="42"/>
                </a:cubicBezTo>
                <a:cubicBezTo>
                  <a:pt x="1" y="43"/>
                  <a:pt x="0" y="43"/>
                  <a:pt x="1" y="44"/>
                </a:cubicBezTo>
                <a:cubicBezTo>
                  <a:pt x="1" y="45"/>
                  <a:pt x="1" y="45"/>
                  <a:pt x="2" y="45"/>
                </a:cubicBezTo>
                <a:cubicBezTo>
                  <a:pt x="26" y="45"/>
                  <a:pt x="26" y="45"/>
                  <a:pt x="26" y="45"/>
                </a:cubicBezTo>
                <a:cubicBezTo>
                  <a:pt x="25" y="62"/>
                  <a:pt x="25" y="62"/>
                  <a:pt x="25" y="62"/>
                </a:cubicBezTo>
                <a:cubicBezTo>
                  <a:pt x="25" y="63"/>
                  <a:pt x="26" y="63"/>
                  <a:pt x="26" y="64"/>
                </a:cubicBezTo>
                <a:cubicBezTo>
                  <a:pt x="27" y="64"/>
                  <a:pt x="27" y="64"/>
                  <a:pt x="27" y="64"/>
                </a:cubicBezTo>
                <a:cubicBezTo>
                  <a:pt x="27" y="64"/>
                  <a:pt x="28" y="63"/>
                  <a:pt x="28" y="63"/>
                </a:cubicBezTo>
                <a:cubicBezTo>
                  <a:pt x="37" y="52"/>
                  <a:pt x="37" y="52"/>
                  <a:pt x="37" y="52"/>
                </a:cubicBezTo>
                <a:cubicBezTo>
                  <a:pt x="59" y="64"/>
                  <a:pt x="59" y="64"/>
                  <a:pt x="59" y="64"/>
                </a:cubicBezTo>
                <a:cubicBezTo>
                  <a:pt x="60" y="64"/>
                  <a:pt x="60" y="64"/>
                  <a:pt x="61" y="64"/>
                </a:cubicBezTo>
                <a:cubicBezTo>
                  <a:pt x="61" y="63"/>
                  <a:pt x="61" y="63"/>
                  <a:pt x="61" y="62"/>
                </a:cubicBezTo>
                <a:cubicBezTo>
                  <a:pt x="67" y="1"/>
                  <a:pt x="67" y="1"/>
                  <a:pt x="67" y="1"/>
                </a:cubicBezTo>
                <a:cubicBezTo>
                  <a:pt x="67" y="1"/>
                  <a:pt x="67" y="0"/>
                  <a:pt x="66" y="0"/>
                </a:cubicBezTo>
                <a:close/>
                <a:moveTo>
                  <a:pt x="27" y="42"/>
                </a:moveTo>
                <a:cubicBezTo>
                  <a:pt x="27" y="42"/>
                  <a:pt x="27" y="42"/>
                  <a:pt x="27" y="42"/>
                </a:cubicBezTo>
                <a:cubicBezTo>
                  <a:pt x="7" y="42"/>
                  <a:pt x="7" y="42"/>
                  <a:pt x="7" y="42"/>
                </a:cubicBezTo>
                <a:cubicBezTo>
                  <a:pt x="58" y="8"/>
                  <a:pt x="58" y="8"/>
                  <a:pt x="58" y="8"/>
                </a:cubicBezTo>
                <a:lnTo>
                  <a:pt x="27" y="42"/>
                </a:lnTo>
                <a:close/>
                <a:moveTo>
                  <a:pt x="38" y="49"/>
                </a:moveTo>
                <a:cubicBezTo>
                  <a:pt x="63" y="7"/>
                  <a:pt x="63" y="7"/>
                  <a:pt x="63" y="7"/>
                </a:cubicBezTo>
                <a:cubicBezTo>
                  <a:pt x="59" y="60"/>
                  <a:pt x="59" y="60"/>
                  <a:pt x="59" y="60"/>
                </a:cubicBezTo>
                <a:lnTo>
                  <a:pt x="38" y="49"/>
                </a:lnTo>
                <a:close/>
                <a:moveTo>
                  <a:pt x="29" y="58"/>
                </a:moveTo>
                <a:cubicBezTo>
                  <a:pt x="29" y="44"/>
                  <a:pt x="29" y="44"/>
                  <a:pt x="29" y="44"/>
                </a:cubicBezTo>
                <a:cubicBezTo>
                  <a:pt x="29" y="44"/>
                  <a:pt x="29" y="44"/>
                  <a:pt x="29" y="43"/>
                </a:cubicBezTo>
                <a:cubicBezTo>
                  <a:pt x="60" y="9"/>
                  <a:pt x="60" y="9"/>
                  <a:pt x="60" y="9"/>
                </a:cubicBezTo>
                <a:cubicBezTo>
                  <a:pt x="36" y="49"/>
                  <a:pt x="36" y="49"/>
                  <a:pt x="36" y="49"/>
                </a:cubicBezTo>
                <a:cubicBezTo>
                  <a:pt x="36" y="49"/>
                  <a:pt x="36" y="49"/>
                  <a:pt x="36" y="49"/>
                </a:cubicBezTo>
                <a:lnTo>
                  <a:pt x="29" y="58"/>
                </a:lnTo>
                <a:close/>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3" name="TextBox 52">
            <a:extLst>
              <a:ext uri="{FF2B5EF4-FFF2-40B4-BE49-F238E27FC236}">
                <a16:creationId xmlns:a16="http://schemas.microsoft.com/office/drawing/2014/main" id="{FCA7960F-3BF0-4C4E-BC49-850BC01646DC}"/>
              </a:ext>
            </a:extLst>
          </p:cNvPr>
          <p:cNvSpPr txBox="1"/>
          <p:nvPr/>
        </p:nvSpPr>
        <p:spPr>
          <a:xfrm>
            <a:off x="2800915" y="3539891"/>
            <a:ext cx="646331" cy="213585"/>
          </a:xfrm>
          <a:prstGeom prst="rect">
            <a:avLst/>
          </a:prstGeom>
          <a:noFill/>
        </p:spPr>
        <p:txBody>
          <a:bodyPr wrap="square" rtlCol="0">
            <a:spAutoFit/>
          </a:bodyPr>
          <a:lstStyle/>
          <a:p>
            <a:r>
              <a:rPr lang="en-US" sz="788" b="1" dirty="0">
                <a:solidFill>
                  <a:schemeClr val="bg2"/>
                </a:solidFill>
                <a:ea typeface="Open Sans" panose="020B0606030504020204" pitchFamily="34" charset="0"/>
                <a:cs typeface="Open Sans" panose="020B0606030504020204" pitchFamily="34" charset="0"/>
              </a:rPr>
              <a:t>Discovery</a:t>
            </a:r>
          </a:p>
        </p:txBody>
      </p:sp>
      <p:sp>
        <p:nvSpPr>
          <p:cNvPr id="54" name="Freeform 13">
            <a:extLst>
              <a:ext uri="{FF2B5EF4-FFF2-40B4-BE49-F238E27FC236}">
                <a16:creationId xmlns:a16="http://schemas.microsoft.com/office/drawing/2014/main" id="{171DB7D3-E5FF-403C-8506-5A7F5E012824}"/>
              </a:ext>
            </a:extLst>
          </p:cNvPr>
          <p:cNvSpPr>
            <a:spLocks noEditPoints="1"/>
          </p:cNvSpPr>
          <p:nvPr/>
        </p:nvSpPr>
        <p:spPr bwMode="auto">
          <a:xfrm>
            <a:off x="4063680" y="3097040"/>
            <a:ext cx="402729" cy="324148"/>
          </a:xfrm>
          <a:custGeom>
            <a:avLst/>
            <a:gdLst>
              <a:gd name="T0" fmla="*/ 77 w 83"/>
              <a:gd name="T1" fmla="*/ 43 h 66"/>
              <a:gd name="T2" fmla="*/ 77 w 83"/>
              <a:gd name="T3" fmla="*/ 8 h 66"/>
              <a:gd name="T4" fmla="*/ 76 w 83"/>
              <a:gd name="T5" fmla="*/ 7 h 66"/>
              <a:gd name="T6" fmla="*/ 7 w 83"/>
              <a:gd name="T7" fmla="*/ 7 h 66"/>
              <a:gd name="T8" fmla="*/ 6 w 83"/>
              <a:gd name="T9" fmla="*/ 8 h 66"/>
              <a:gd name="T10" fmla="*/ 6 w 83"/>
              <a:gd name="T11" fmla="*/ 43 h 66"/>
              <a:gd name="T12" fmla="*/ 7 w 83"/>
              <a:gd name="T13" fmla="*/ 44 h 66"/>
              <a:gd name="T14" fmla="*/ 76 w 83"/>
              <a:gd name="T15" fmla="*/ 44 h 66"/>
              <a:gd name="T16" fmla="*/ 77 w 83"/>
              <a:gd name="T17" fmla="*/ 43 h 66"/>
              <a:gd name="T18" fmla="*/ 75 w 83"/>
              <a:gd name="T19" fmla="*/ 42 h 66"/>
              <a:gd name="T20" fmla="*/ 8 w 83"/>
              <a:gd name="T21" fmla="*/ 42 h 66"/>
              <a:gd name="T22" fmla="*/ 8 w 83"/>
              <a:gd name="T23" fmla="*/ 9 h 66"/>
              <a:gd name="T24" fmla="*/ 75 w 83"/>
              <a:gd name="T25" fmla="*/ 9 h 66"/>
              <a:gd name="T26" fmla="*/ 75 w 83"/>
              <a:gd name="T27" fmla="*/ 42 h 66"/>
              <a:gd name="T28" fmla="*/ 75 w 83"/>
              <a:gd name="T29" fmla="*/ 0 h 66"/>
              <a:gd name="T30" fmla="*/ 8 w 83"/>
              <a:gd name="T31" fmla="*/ 0 h 66"/>
              <a:gd name="T32" fmla="*/ 0 w 83"/>
              <a:gd name="T33" fmla="*/ 8 h 66"/>
              <a:gd name="T34" fmla="*/ 0 w 83"/>
              <a:gd name="T35" fmla="*/ 46 h 66"/>
              <a:gd name="T36" fmla="*/ 8 w 83"/>
              <a:gd name="T37" fmla="*/ 53 h 66"/>
              <a:gd name="T38" fmla="*/ 33 w 83"/>
              <a:gd name="T39" fmla="*/ 53 h 66"/>
              <a:gd name="T40" fmla="*/ 33 w 83"/>
              <a:gd name="T41" fmla="*/ 55 h 66"/>
              <a:gd name="T42" fmla="*/ 27 w 83"/>
              <a:gd name="T43" fmla="*/ 59 h 66"/>
              <a:gd name="T44" fmla="*/ 25 w 83"/>
              <a:gd name="T45" fmla="*/ 61 h 66"/>
              <a:gd name="T46" fmla="*/ 25 w 83"/>
              <a:gd name="T47" fmla="*/ 64 h 66"/>
              <a:gd name="T48" fmla="*/ 27 w 83"/>
              <a:gd name="T49" fmla="*/ 66 h 66"/>
              <a:gd name="T50" fmla="*/ 57 w 83"/>
              <a:gd name="T51" fmla="*/ 66 h 66"/>
              <a:gd name="T52" fmla="*/ 59 w 83"/>
              <a:gd name="T53" fmla="*/ 64 h 66"/>
              <a:gd name="T54" fmla="*/ 59 w 83"/>
              <a:gd name="T55" fmla="*/ 61 h 66"/>
              <a:gd name="T56" fmla="*/ 57 w 83"/>
              <a:gd name="T57" fmla="*/ 59 h 66"/>
              <a:gd name="T58" fmla="*/ 51 w 83"/>
              <a:gd name="T59" fmla="*/ 55 h 66"/>
              <a:gd name="T60" fmla="*/ 51 w 83"/>
              <a:gd name="T61" fmla="*/ 53 h 66"/>
              <a:gd name="T62" fmla="*/ 75 w 83"/>
              <a:gd name="T63" fmla="*/ 53 h 66"/>
              <a:gd name="T64" fmla="*/ 83 w 83"/>
              <a:gd name="T65" fmla="*/ 46 h 66"/>
              <a:gd name="T66" fmla="*/ 83 w 83"/>
              <a:gd name="T67" fmla="*/ 8 h 66"/>
              <a:gd name="T68" fmla="*/ 75 w 83"/>
              <a:gd name="T69" fmla="*/ 0 h 66"/>
              <a:gd name="T70" fmla="*/ 36 w 83"/>
              <a:gd name="T71" fmla="*/ 55 h 66"/>
              <a:gd name="T72" fmla="*/ 36 w 83"/>
              <a:gd name="T73" fmla="*/ 52 h 66"/>
              <a:gd name="T74" fmla="*/ 48 w 83"/>
              <a:gd name="T75" fmla="*/ 52 h 66"/>
              <a:gd name="T76" fmla="*/ 48 w 83"/>
              <a:gd name="T77" fmla="*/ 55 h 66"/>
              <a:gd name="T78" fmla="*/ 56 w 83"/>
              <a:gd name="T79" fmla="*/ 62 h 66"/>
              <a:gd name="T80" fmla="*/ 56 w 83"/>
              <a:gd name="T81" fmla="*/ 63 h 66"/>
              <a:gd name="T82" fmla="*/ 28 w 83"/>
              <a:gd name="T83" fmla="*/ 63 h 66"/>
              <a:gd name="T84" fmla="*/ 28 w 83"/>
              <a:gd name="T85" fmla="*/ 62 h 66"/>
              <a:gd name="T86" fmla="*/ 36 w 83"/>
              <a:gd name="T87" fmla="*/ 55 h 66"/>
              <a:gd name="T88" fmla="*/ 8 w 83"/>
              <a:gd name="T89" fmla="*/ 50 h 66"/>
              <a:gd name="T90" fmla="*/ 3 w 83"/>
              <a:gd name="T91" fmla="*/ 46 h 66"/>
              <a:gd name="T92" fmla="*/ 3 w 83"/>
              <a:gd name="T93" fmla="*/ 8 h 66"/>
              <a:gd name="T94" fmla="*/ 8 w 83"/>
              <a:gd name="T95" fmla="*/ 3 h 66"/>
              <a:gd name="T96" fmla="*/ 75 w 83"/>
              <a:gd name="T97" fmla="*/ 3 h 66"/>
              <a:gd name="T98" fmla="*/ 80 w 83"/>
              <a:gd name="T99" fmla="*/ 8 h 66"/>
              <a:gd name="T100" fmla="*/ 80 w 83"/>
              <a:gd name="T101" fmla="*/ 46 h 66"/>
              <a:gd name="T102" fmla="*/ 75 w 83"/>
              <a:gd name="T103" fmla="*/ 50 h 66"/>
              <a:gd name="T104" fmla="*/ 8 w 83"/>
              <a:gd name="T105" fmla="*/ 50 h 66"/>
              <a:gd name="T106" fmla="*/ 44 w 83"/>
              <a:gd name="T107" fmla="*/ 48 h 66"/>
              <a:gd name="T108" fmla="*/ 42 w 83"/>
              <a:gd name="T109" fmla="*/ 50 h 66"/>
              <a:gd name="T110" fmla="*/ 40 w 83"/>
              <a:gd name="T111" fmla="*/ 48 h 66"/>
              <a:gd name="T112" fmla="*/ 42 w 83"/>
              <a:gd name="T113" fmla="*/ 46 h 66"/>
              <a:gd name="T114" fmla="*/ 44 w 83"/>
              <a:gd name="T115"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66">
                <a:moveTo>
                  <a:pt x="77" y="43"/>
                </a:moveTo>
                <a:cubicBezTo>
                  <a:pt x="77" y="8"/>
                  <a:pt x="77" y="8"/>
                  <a:pt x="77" y="8"/>
                </a:cubicBezTo>
                <a:cubicBezTo>
                  <a:pt x="77" y="7"/>
                  <a:pt x="77" y="7"/>
                  <a:pt x="76" y="7"/>
                </a:cubicBezTo>
                <a:cubicBezTo>
                  <a:pt x="7" y="7"/>
                  <a:pt x="7" y="7"/>
                  <a:pt x="7" y="7"/>
                </a:cubicBezTo>
                <a:cubicBezTo>
                  <a:pt x="7" y="7"/>
                  <a:pt x="6" y="7"/>
                  <a:pt x="6" y="8"/>
                </a:cubicBezTo>
                <a:cubicBezTo>
                  <a:pt x="6" y="43"/>
                  <a:pt x="6" y="43"/>
                  <a:pt x="6" y="43"/>
                </a:cubicBezTo>
                <a:cubicBezTo>
                  <a:pt x="6" y="44"/>
                  <a:pt x="7" y="44"/>
                  <a:pt x="7" y="44"/>
                </a:cubicBezTo>
                <a:cubicBezTo>
                  <a:pt x="76" y="44"/>
                  <a:pt x="76" y="44"/>
                  <a:pt x="76" y="44"/>
                </a:cubicBezTo>
                <a:cubicBezTo>
                  <a:pt x="77" y="44"/>
                  <a:pt x="77" y="44"/>
                  <a:pt x="77" y="43"/>
                </a:cubicBezTo>
                <a:close/>
                <a:moveTo>
                  <a:pt x="75" y="42"/>
                </a:moveTo>
                <a:cubicBezTo>
                  <a:pt x="8" y="42"/>
                  <a:pt x="8" y="42"/>
                  <a:pt x="8" y="42"/>
                </a:cubicBezTo>
                <a:cubicBezTo>
                  <a:pt x="8" y="9"/>
                  <a:pt x="8" y="9"/>
                  <a:pt x="8" y="9"/>
                </a:cubicBezTo>
                <a:cubicBezTo>
                  <a:pt x="75" y="9"/>
                  <a:pt x="75" y="9"/>
                  <a:pt x="75" y="9"/>
                </a:cubicBezTo>
                <a:lnTo>
                  <a:pt x="75" y="42"/>
                </a:lnTo>
                <a:close/>
                <a:moveTo>
                  <a:pt x="75" y="0"/>
                </a:moveTo>
                <a:cubicBezTo>
                  <a:pt x="8" y="0"/>
                  <a:pt x="8" y="0"/>
                  <a:pt x="8" y="0"/>
                </a:cubicBezTo>
                <a:cubicBezTo>
                  <a:pt x="4" y="0"/>
                  <a:pt x="0" y="4"/>
                  <a:pt x="0" y="8"/>
                </a:cubicBezTo>
                <a:cubicBezTo>
                  <a:pt x="0" y="46"/>
                  <a:pt x="0" y="46"/>
                  <a:pt x="0" y="46"/>
                </a:cubicBezTo>
                <a:cubicBezTo>
                  <a:pt x="0" y="50"/>
                  <a:pt x="4" y="53"/>
                  <a:pt x="8" y="53"/>
                </a:cubicBezTo>
                <a:cubicBezTo>
                  <a:pt x="33" y="53"/>
                  <a:pt x="33" y="53"/>
                  <a:pt x="33" y="53"/>
                </a:cubicBezTo>
                <a:cubicBezTo>
                  <a:pt x="33" y="55"/>
                  <a:pt x="33" y="55"/>
                  <a:pt x="33" y="55"/>
                </a:cubicBezTo>
                <a:cubicBezTo>
                  <a:pt x="33" y="59"/>
                  <a:pt x="27" y="59"/>
                  <a:pt x="27" y="59"/>
                </a:cubicBezTo>
                <a:cubicBezTo>
                  <a:pt x="26" y="59"/>
                  <a:pt x="25" y="60"/>
                  <a:pt x="25" y="61"/>
                </a:cubicBezTo>
                <a:cubicBezTo>
                  <a:pt x="25" y="64"/>
                  <a:pt x="25" y="64"/>
                  <a:pt x="25" y="64"/>
                </a:cubicBezTo>
                <a:cubicBezTo>
                  <a:pt x="25" y="65"/>
                  <a:pt x="26" y="66"/>
                  <a:pt x="27" y="66"/>
                </a:cubicBezTo>
                <a:cubicBezTo>
                  <a:pt x="57" y="66"/>
                  <a:pt x="57" y="66"/>
                  <a:pt x="57" y="66"/>
                </a:cubicBezTo>
                <a:cubicBezTo>
                  <a:pt x="58" y="66"/>
                  <a:pt x="59" y="65"/>
                  <a:pt x="59" y="64"/>
                </a:cubicBezTo>
                <a:cubicBezTo>
                  <a:pt x="59" y="61"/>
                  <a:pt x="59" y="61"/>
                  <a:pt x="59" y="61"/>
                </a:cubicBezTo>
                <a:cubicBezTo>
                  <a:pt x="59" y="60"/>
                  <a:pt x="58" y="59"/>
                  <a:pt x="57" y="59"/>
                </a:cubicBezTo>
                <a:cubicBezTo>
                  <a:pt x="56" y="59"/>
                  <a:pt x="51" y="59"/>
                  <a:pt x="51" y="55"/>
                </a:cubicBezTo>
                <a:cubicBezTo>
                  <a:pt x="51" y="53"/>
                  <a:pt x="51" y="53"/>
                  <a:pt x="51" y="53"/>
                </a:cubicBezTo>
                <a:cubicBezTo>
                  <a:pt x="75" y="53"/>
                  <a:pt x="75" y="53"/>
                  <a:pt x="75" y="53"/>
                </a:cubicBezTo>
                <a:cubicBezTo>
                  <a:pt x="80" y="53"/>
                  <a:pt x="83" y="50"/>
                  <a:pt x="83" y="46"/>
                </a:cubicBezTo>
                <a:cubicBezTo>
                  <a:pt x="83" y="8"/>
                  <a:pt x="83" y="8"/>
                  <a:pt x="83" y="8"/>
                </a:cubicBezTo>
                <a:cubicBezTo>
                  <a:pt x="83" y="4"/>
                  <a:pt x="80" y="0"/>
                  <a:pt x="75" y="0"/>
                </a:cubicBezTo>
                <a:close/>
                <a:moveTo>
                  <a:pt x="36" y="55"/>
                </a:moveTo>
                <a:cubicBezTo>
                  <a:pt x="36" y="52"/>
                  <a:pt x="36" y="52"/>
                  <a:pt x="36" y="52"/>
                </a:cubicBezTo>
                <a:cubicBezTo>
                  <a:pt x="48" y="52"/>
                  <a:pt x="48" y="52"/>
                  <a:pt x="48" y="52"/>
                </a:cubicBezTo>
                <a:cubicBezTo>
                  <a:pt x="48" y="55"/>
                  <a:pt x="48" y="55"/>
                  <a:pt x="48" y="55"/>
                </a:cubicBezTo>
                <a:cubicBezTo>
                  <a:pt x="48" y="60"/>
                  <a:pt x="52" y="61"/>
                  <a:pt x="56" y="62"/>
                </a:cubicBezTo>
                <a:cubicBezTo>
                  <a:pt x="56" y="63"/>
                  <a:pt x="56" y="63"/>
                  <a:pt x="56" y="63"/>
                </a:cubicBezTo>
                <a:cubicBezTo>
                  <a:pt x="28" y="63"/>
                  <a:pt x="28" y="63"/>
                  <a:pt x="28" y="63"/>
                </a:cubicBezTo>
                <a:cubicBezTo>
                  <a:pt x="28" y="62"/>
                  <a:pt x="28" y="62"/>
                  <a:pt x="28" y="62"/>
                </a:cubicBezTo>
                <a:cubicBezTo>
                  <a:pt x="31" y="61"/>
                  <a:pt x="36" y="60"/>
                  <a:pt x="36" y="55"/>
                </a:cubicBezTo>
                <a:close/>
                <a:moveTo>
                  <a:pt x="8" y="50"/>
                </a:moveTo>
                <a:cubicBezTo>
                  <a:pt x="5" y="50"/>
                  <a:pt x="3" y="48"/>
                  <a:pt x="3" y="46"/>
                </a:cubicBezTo>
                <a:cubicBezTo>
                  <a:pt x="3" y="8"/>
                  <a:pt x="3" y="8"/>
                  <a:pt x="3" y="8"/>
                </a:cubicBezTo>
                <a:cubicBezTo>
                  <a:pt x="3" y="5"/>
                  <a:pt x="5" y="3"/>
                  <a:pt x="8" y="3"/>
                </a:cubicBezTo>
                <a:cubicBezTo>
                  <a:pt x="75" y="3"/>
                  <a:pt x="75" y="3"/>
                  <a:pt x="75" y="3"/>
                </a:cubicBezTo>
                <a:cubicBezTo>
                  <a:pt x="78" y="3"/>
                  <a:pt x="80" y="5"/>
                  <a:pt x="80" y="8"/>
                </a:cubicBezTo>
                <a:cubicBezTo>
                  <a:pt x="80" y="46"/>
                  <a:pt x="80" y="46"/>
                  <a:pt x="80" y="46"/>
                </a:cubicBezTo>
                <a:cubicBezTo>
                  <a:pt x="80" y="48"/>
                  <a:pt x="78" y="50"/>
                  <a:pt x="75" y="50"/>
                </a:cubicBezTo>
                <a:lnTo>
                  <a:pt x="8" y="50"/>
                </a:lnTo>
                <a:close/>
                <a:moveTo>
                  <a:pt x="44" y="48"/>
                </a:moveTo>
                <a:cubicBezTo>
                  <a:pt x="44" y="49"/>
                  <a:pt x="43" y="50"/>
                  <a:pt x="42" y="50"/>
                </a:cubicBezTo>
                <a:cubicBezTo>
                  <a:pt x="41" y="50"/>
                  <a:pt x="40" y="49"/>
                  <a:pt x="40" y="48"/>
                </a:cubicBezTo>
                <a:cubicBezTo>
                  <a:pt x="40" y="47"/>
                  <a:pt x="41" y="46"/>
                  <a:pt x="42" y="46"/>
                </a:cubicBezTo>
                <a:cubicBezTo>
                  <a:pt x="43" y="46"/>
                  <a:pt x="44" y="47"/>
                  <a:pt x="44" y="48"/>
                </a:cubicBezTo>
                <a:close/>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5" name="TextBox 54">
            <a:extLst>
              <a:ext uri="{FF2B5EF4-FFF2-40B4-BE49-F238E27FC236}">
                <a16:creationId xmlns:a16="http://schemas.microsoft.com/office/drawing/2014/main" id="{3FAC64DC-9912-4CBA-8B69-FAA2FF600DDB}"/>
              </a:ext>
            </a:extLst>
          </p:cNvPr>
          <p:cNvSpPr txBox="1"/>
          <p:nvPr/>
        </p:nvSpPr>
        <p:spPr>
          <a:xfrm>
            <a:off x="3956126" y="3490024"/>
            <a:ext cx="585417" cy="213585"/>
          </a:xfrm>
          <a:prstGeom prst="rect">
            <a:avLst/>
          </a:prstGeom>
          <a:noFill/>
        </p:spPr>
        <p:txBody>
          <a:bodyPr wrap="square" rtlCol="0">
            <a:spAutoFit/>
          </a:bodyPr>
          <a:lstStyle/>
          <a:p>
            <a:r>
              <a:rPr lang="en-US" sz="788" b="1" dirty="0">
                <a:solidFill>
                  <a:schemeClr val="bg2"/>
                </a:solidFill>
                <a:ea typeface="Open Sans" panose="020B0606030504020204" pitchFamily="34" charset="0"/>
                <a:cs typeface="Open Sans" panose="020B0606030504020204" pitchFamily="34" charset="0"/>
              </a:rPr>
              <a:t>Solution</a:t>
            </a:r>
          </a:p>
        </p:txBody>
      </p:sp>
      <p:sp>
        <p:nvSpPr>
          <p:cNvPr id="56" name="Freeform 25">
            <a:extLst>
              <a:ext uri="{FF2B5EF4-FFF2-40B4-BE49-F238E27FC236}">
                <a16:creationId xmlns:a16="http://schemas.microsoft.com/office/drawing/2014/main" id="{90930160-7297-4657-BF49-90ED9CD60241}"/>
              </a:ext>
            </a:extLst>
          </p:cNvPr>
          <p:cNvSpPr>
            <a:spLocks noEditPoints="1"/>
          </p:cNvSpPr>
          <p:nvPr/>
        </p:nvSpPr>
        <p:spPr bwMode="auto">
          <a:xfrm>
            <a:off x="5335165" y="3157663"/>
            <a:ext cx="297359" cy="300931"/>
          </a:xfrm>
          <a:custGeom>
            <a:avLst/>
            <a:gdLst>
              <a:gd name="T0" fmla="*/ 61 w 68"/>
              <a:gd name="T1" fmla="*/ 29 h 69"/>
              <a:gd name="T2" fmla="*/ 63 w 68"/>
              <a:gd name="T3" fmla="*/ 22 h 69"/>
              <a:gd name="T4" fmla="*/ 49 w 68"/>
              <a:gd name="T5" fmla="*/ 3 h 69"/>
              <a:gd name="T6" fmla="*/ 31 w 68"/>
              <a:gd name="T7" fmla="*/ 18 h 69"/>
              <a:gd name="T8" fmla="*/ 67 w 68"/>
              <a:gd name="T9" fmla="*/ 18 h 69"/>
              <a:gd name="T10" fmla="*/ 68 w 68"/>
              <a:gd name="T11" fmla="*/ 25 h 69"/>
              <a:gd name="T12" fmla="*/ 29 w 68"/>
              <a:gd name="T13" fmla="*/ 44 h 69"/>
              <a:gd name="T14" fmla="*/ 22 w 68"/>
              <a:gd name="T15" fmla="*/ 44 h 69"/>
              <a:gd name="T16" fmla="*/ 17 w 68"/>
              <a:gd name="T17" fmla="*/ 32 h 69"/>
              <a:gd name="T18" fmla="*/ 22 w 68"/>
              <a:gd name="T19" fmla="*/ 27 h 69"/>
              <a:gd name="T20" fmla="*/ 29 w 68"/>
              <a:gd name="T21" fmla="*/ 27 h 69"/>
              <a:gd name="T22" fmla="*/ 34 w 68"/>
              <a:gd name="T23" fmla="*/ 32 h 69"/>
              <a:gd name="T24" fmla="*/ 41 w 68"/>
              <a:gd name="T25" fmla="*/ 36 h 69"/>
              <a:gd name="T26" fmla="*/ 43 w 68"/>
              <a:gd name="T27" fmla="*/ 42 h 69"/>
              <a:gd name="T28" fmla="*/ 43 w 68"/>
              <a:gd name="T29" fmla="*/ 46 h 69"/>
              <a:gd name="T30" fmla="*/ 41 w 68"/>
              <a:gd name="T31" fmla="*/ 52 h 69"/>
              <a:gd name="T32" fmla="*/ 34 w 68"/>
              <a:gd name="T33" fmla="*/ 55 h 69"/>
              <a:gd name="T34" fmla="*/ 29 w 68"/>
              <a:gd name="T35" fmla="*/ 61 h 69"/>
              <a:gd name="T36" fmla="*/ 22 w 68"/>
              <a:gd name="T37" fmla="*/ 61 h 69"/>
              <a:gd name="T38" fmla="*/ 17 w 68"/>
              <a:gd name="T39" fmla="*/ 55 h 69"/>
              <a:gd name="T40" fmla="*/ 10 w 68"/>
              <a:gd name="T41" fmla="*/ 52 h 69"/>
              <a:gd name="T42" fmla="*/ 9 w 68"/>
              <a:gd name="T43" fmla="*/ 46 h 69"/>
              <a:gd name="T44" fmla="*/ 9 w 68"/>
              <a:gd name="T45" fmla="*/ 42 h 69"/>
              <a:gd name="T46" fmla="*/ 10 w 68"/>
              <a:gd name="T47" fmla="*/ 36 h 69"/>
              <a:gd name="T48" fmla="*/ 17 w 68"/>
              <a:gd name="T49" fmla="*/ 32 h 69"/>
              <a:gd name="T50" fmla="*/ 25 w 68"/>
              <a:gd name="T51" fmla="*/ 52 h 69"/>
              <a:gd name="T52" fmla="*/ 25 w 68"/>
              <a:gd name="T53" fmla="*/ 35 h 69"/>
              <a:gd name="T54" fmla="*/ 25 w 68"/>
              <a:gd name="T55" fmla="*/ 66 h 69"/>
              <a:gd name="T56" fmla="*/ 11 w 68"/>
              <a:gd name="T57" fmla="*/ 27 h 69"/>
              <a:gd name="T58" fmla="*/ 16 w 68"/>
              <a:gd name="T59" fmla="*/ 22 h 69"/>
              <a:gd name="T60" fmla="*/ 9 w 68"/>
              <a:gd name="T61" fmla="*/ 24 h 69"/>
              <a:gd name="T62" fmla="*/ 25 w 68"/>
              <a:gd name="T63" fmla="*/ 69 h 69"/>
              <a:gd name="T64" fmla="*/ 48 w 68"/>
              <a:gd name="T65" fmla="*/ 44 h 69"/>
              <a:gd name="T66" fmla="*/ 60 w 68"/>
              <a:gd name="T67" fmla="*/ 17 h 69"/>
              <a:gd name="T68" fmla="*/ 60 w 68"/>
              <a:gd name="T69" fmla="*/ 20 h 69"/>
              <a:gd name="T70" fmla="*/ 59 w 68"/>
              <a:gd name="T71" fmla="*/ 23 h 69"/>
              <a:gd name="T72" fmla="*/ 54 w 68"/>
              <a:gd name="T73" fmla="*/ 25 h 69"/>
              <a:gd name="T74" fmla="*/ 51 w 68"/>
              <a:gd name="T75" fmla="*/ 29 h 69"/>
              <a:gd name="T76" fmla="*/ 47 w 68"/>
              <a:gd name="T77" fmla="*/ 29 h 69"/>
              <a:gd name="T78" fmla="*/ 43 w 68"/>
              <a:gd name="T79" fmla="*/ 25 h 69"/>
              <a:gd name="T80" fmla="*/ 39 w 68"/>
              <a:gd name="T81" fmla="*/ 23 h 69"/>
              <a:gd name="T82" fmla="*/ 38 w 68"/>
              <a:gd name="T83" fmla="*/ 20 h 69"/>
              <a:gd name="T84" fmla="*/ 38 w 68"/>
              <a:gd name="T85" fmla="*/ 17 h 69"/>
              <a:gd name="T86" fmla="*/ 39 w 68"/>
              <a:gd name="T87" fmla="*/ 13 h 69"/>
              <a:gd name="T88" fmla="*/ 43 w 68"/>
              <a:gd name="T89" fmla="*/ 11 h 69"/>
              <a:gd name="T90" fmla="*/ 47 w 68"/>
              <a:gd name="T91" fmla="*/ 7 h 69"/>
              <a:gd name="T92" fmla="*/ 51 w 68"/>
              <a:gd name="T93" fmla="*/ 7 h 69"/>
              <a:gd name="T94" fmla="*/ 54 w 68"/>
              <a:gd name="T95" fmla="*/ 11 h 69"/>
              <a:gd name="T96" fmla="*/ 59 w 68"/>
              <a:gd name="T97" fmla="*/ 13 h 69"/>
              <a:gd name="T98" fmla="*/ 60 w 68"/>
              <a:gd name="T99" fmla="*/ 17 h 69"/>
              <a:gd name="T100" fmla="*/ 49 w 68"/>
              <a:gd name="T101" fmla="*/ 13 h 69"/>
              <a:gd name="T102" fmla="*/ 49 w 68"/>
              <a:gd name="T10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 h="69">
                <a:moveTo>
                  <a:pt x="68" y="25"/>
                </a:moveTo>
                <a:cubicBezTo>
                  <a:pt x="61" y="29"/>
                  <a:pt x="61" y="29"/>
                  <a:pt x="61" y="29"/>
                </a:cubicBezTo>
                <a:cubicBezTo>
                  <a:pt x="61" y="21"/>
                  <a:pt x="61" y="21"/>
                  <a:pt x="61" y="21"/>
                </a:cubicBezTo>
                <a:cubicBezTo>
                  <a:pt x="63" y="22"/>
                  <a:pt x="63" y="22"/>
                  <a:pt x="63" y="22"/>
                </a:cubicBezTo>
                <a:cubicBezTo>
                  <a:pt x="64" y="21"/>
                  <a:pt x="64" y="19"/>
                  <a:pt x="64" y="18"/>
                </a:cubicBezTo>
                <a:cubicBezTo>
                  <a:pt x="64" y="10"/>
                  <a:pt x="57" y="3"/>
                  <a:pt x="49" y="3"/>
                </a:cubicBezTo>
                <a:cubicBezTo>
                  <a:pt x="40" y="3"/>
                  <a:pt x="33" y="10"/>
                  <a:pt x="33" y="18"/>
                </a:cubicBezTo>
                <a:cubicBezTo>
                  <a:pt x="31" y="18"/>
                  <a:pt x="31" y="18"/>
                  <a:pt x="31" y="18"/>
                </a:cubicBezTo>
                <a:cubicBezTo>
                  <a:pt x="31" y="8"/>
                  <a:pt x="39" y="0"/>
                  <a:pt x="49" y="0"/>
                </a:cubicBezTo>
                <a:cubicBezTo>
                  <a:pt x="59" y="0"/>
                  <a:pt x="67" y="8"/>
                  <a:pt x="67" y="18"/>
                </a:cubicBezTo>
                <a:cubicBezTo>
                  <a:pt x="67" y="20"/>
                  <a:pt x="66" y="22"/>
                  <a:pt x="66" y="24"/>
                </a:cubicBezTo>
                <a:lnTo>
                  <a:pt x="68" y="25"/>
                </a:lnTo>
                <a:close/>
                <a:moveTo>
                  <a:pt x="25" y="48"/>
                </a:moveTo>
                <a:cubicBezTo>
                  <a:pt x="27" y="48"/>
                  <a:pt x="29" y="46"/>
                  <a:pt x="29" y="44"/>
                </a:cubicBezTo>
                <a:cubicBezTo>
                  <a:pt x="29" y="42"/>
                  <a:pt x="27" y="40"/>
                  <a:pt x="25" y="40"/>
                </a:cubicBezTo>
                <a:cubicBezTo>
                  <a:pt x="23" y="40"/>
                  <a:pt x="22" y="42"/>
                  <a:pt x="22" y="44"/>
                </a:cubicBezTo>
                <a:cubicBezTo>
                  <a:pt x="22" y="46"/>
                  <a:pt x="23" y="48"/>
                  <a:pt x="25" y="48"/>
                </a:cubicBezTo>
                <a:close/>
                <a:moveTo>
                  <a:pt x="17" y="32"/>
                </a:moveTo>
                <a:cubicBezTo>
                  <a:pt x="19" y="32"/>
                  <a:pt x="19" y="30"/>
                  <a:pt x="18" y="28"/>
                </a:cubicBezTo>
                <a:cubicBezTo>
                  <a:pt x="19" y="28"/>
                  <a:pt x="21" y="27"/>
                  <a:pt x="22" y="27"/>
                </a:cubicBezTo>
                <a:cubicBezTo>
                  <a:pt x="23" y="29"/>
                  <a:pt x="24" y="30"/>
                  <a:pt x="26" y="30"/>
                </a:cubicBezTo>
                <a:cubicBezTo>
                  <a:pt x="27" y="30"/>
                  <a:pt x="28" y="29"/>
                  <a:pt x="29" y="27"/>
                </a:cubicBezTo>
                <a:cubicBezTo>
                  <a:pt x="30" y="27"/>
                  <a:pt x="32" y="28"/>
                  <a:pt x="33" y="28"/>
                </a:cubicBezTo>
                <a:cubicBezTo>
                  <a:pt x="32" y="30"/>
                  <a:pt x="33" y="32"/>
                  <a:pt x="34" y="32"/>
                </a:cubicBezTo>
                <a:cubicBezTo>
                  <a:pt x="35" y="33"/>
                  <a:pt x="37" y="33"/>
                  <a:pt x="38" y="32"/>
                </a:cubicBezTo>
                <a:cubicBezTo>
                  <a:pt x="39" y="33"/>
                  <a:pt x="40" y="34"/>
                  <a:pt x="41" y="36"/>
                </a:cubicBezTo>
                <a:cubicBezTo>
                  <a:pt x="39" y="36"/>
                  <a:pt x="38" y="38"/>
                  <a:pt x="39" y="39"/>
                </a:cubicBezTo>
                <a:cubicBezTo>
                  <a:pt x="39" y="41"/>
                  <a:pt x="41" y="42"/>
                  <a:pt x="43" y="42"/>
                </a:cubicBezTo>
                <a:cubicBezTo>
                  <a:pt x="43" y="42"/>
                  <a:pt x="43" y="43"/>
                  <a:pt x="43" y="44"/>
                </a:cubicBezTo>
                <a:cubicBezTo>
                  <a:pt x="43" y="45"/>
                  <a:pt x="43" y="45"/>
                  <a:pt x="43" y="46"/>
                </a:cubicBezTo>
                <a:cubicBezTo>
                  <a:pt x="41" y="46"/>
                  <a:pt x="39" y="47"/>
                  <a:pt x="39" y="48"/>
                </a:cubicBezTo>
                <a:cubicBezTo>
                  <a:pt x="38" y="50"/>
                  <a:pt x="39" y="51"/>
                  <a:pt x="41" y="52"/>
                </a:cubicBezTo>
                <a:cubicBezTo>
                  <a:pt x="40" y="53"/>
                  <a:pt x="39" y="55"/>
                  <a:pt x="38" y="56"/>
                </a:cubicBezTo>
                <a:cubicBezTo>
                  <a:pt x="37" y="54"/>
                  <a:pt x="35" y="54"/>
                  <a:pt x="34" y="55"/>
                </a:cubicBezTo>
                <a:cubicBezTo>
                  <a:pt x="33" y="56"/>
                  <a:pt x="32" y="58"/>
                  <a:pt x="33" y="59"/>
                </a:cubicBezTo>
                <a:cubicBezTo>
                  <a:pt x="32" y="60"/>
                  <a:pt x="30" y="60"/>
                  <a:pt x="29" y="61"/>
                </a:cubicBezTo>
                <a:cubicBezTo>
                  <a:pt x="28" y="59"/>
                  <a:pt x="27" y="58"/>
                  <a:pt x="26" y="58"/>
                </a:cubicBezTo>
                <a:cubicBezTo>
                  <a:pt x="24" y="58"/>
                  <a:pt x="23" y="59"/>
                  <a:pt x="22" y="61"/>
                </a:cubicBezTo>
                <a:cubicBezTo>
                  <a:pt x="21" y="60"/>
                  <a:pt x="19" y="60"/>
                  <a:pt x="18" y="59"/>
                </a:cubicBezTo>
                <a:cubicBezTo>
                  <a:pt x="19" y="58"/>
                  <a:pt x="19" y="56"/>
                  <a:pt x="17" y="55"/>
                </a:cubicBezTo>
                <a:cubicBezTo>
                  <a:pt x="16" y="54"/>
                  <a:pt x="14" y="54"/>
                  <a:pt x="13" y="56"/>
                </a:cubicBezTo>
                <a:cubicBezTo>
                  <a:pt x="12" y="55"/>
                  <a:pt x="11" y="53"/>
                  <a:pt x="10" y="52"/>
                </a:cubicBezTo>
                <a:cubicBezTo>
                  <a:pt x="12" y="51"/>
                  <a:pt x="13" y="50"/>
                  <a:pt x="12" y="48"/>
                </a:cubicBezTo>
                <a:cubicBezTo>
                  <a:pt x="12" y="47"/>
                  <a:pt x="10" y="46"/>
                  <a:pt x="9" y="46"/>
                </a:cubicBezTo>
                <a:cubicBezTo>
                  <a:pt x="8" y="45"/>
                  <a:pt x="8" y="45"/>
                  <a:pt x="8" y="44"/>
                </a:cubicBezTo>
                <a:cubicBezTo>
                  <a:pt x="8" y="43"/>
                  <a:pt x="8" y="42"/>
                  <a:pt x="9" y="42"/>
                </a:cubicBezTo>
                <a:cubicBezTo>
                  <a:pt x="10" y="42"/>
                  <a:pt x="12" y="41"/>
                  <a:pt x="12" y="39"/>
                </a:cubicBezTo>
                <a:cubicBezTo>
                  <a:pt x="13" y="38"/>
                  <a:pt x="12" y="36"/>
                  <a:pt x="10" y="36"/>
                </a:cubicBezTo>
                <a:cubicBezTo>
                  <a:pt x="11" y="34"/>
                  <a:pt x="12" y="33"/>
                  <a:pt x="13" y="32"/>
                </a:cubicBezTo>
                <a:cubicBezTo>
                  <a:pt x="14" y="33"/>
                  <a:pt x="16" y="33"/>
                  <a:pt x="17" y="32"/>
                </a:cubicBezTo>
                <a:close/>
                <a:moveTo>
                  <a:pt x="17" y="44"/>
                </a:moveTo>
                <a:cubicBezTo>
                  <a:pt x="17" y="49"/>
                  <a:pt x="21" y="52"/>
                  <a:pt x="25" y="52"/>
                </a:cubicBezTo>
                <a:cubicBezTo>
                  <a:pt x="30" y="52"/>
                  <a:pt x="34" y="49"/>
                  <a:pt x="34" y="44"/>
                </a:cubicBezTo>
                <a:cubicBezTo>
                  <a:pt x="34" y="39"/>
                  <a:pt x="30" y="35"/>
                  <a:pt x="25" y="35"/>
                </a:cubicBezTo>
                <a:cubicBezTo>
                  <a:pt x="21" y="35"/>
                  <a:pt x="17" y="39"/>
                  <a:pt x="17" y="44"/>
                </a:cubicBezTo>
                <a:close/>
                <a:moveTo>
                  <a:pt x="25" y="66"/>
                </a:moveTo>
                <a:cubicBezTo>
                  <a:pt x="13" y="66"/>
                  <a:pt x="3" y="56"/>
                  <a:pt x="3" y="44"/>
                </a:cubicBezTo>
                <a:cubicBezTo>
                  <a:pt x="3" y="37"/>
                  <a:pt x="6" y="31"/>
                  <a:pt x="11" y="27"/>
                </a:cubicBezTo>
                <a:cubicBezTo>
                  <a:pt x="12" y="29"/>
                  <a:pt x="12" y="29"/>
                  <a:pt x="12" y="29"/>
                </a:cubicBezTo>
                <a:cubicBezTo>
                  <a:pt x="16" y="22"/>
                  <a:pt x="16" y="22"/>
                  <a:pt x="16" y="22"/>
                </a:cubicBezTo>
                <a:cubicBezTo>
                  <a:pt x="8" y="22"/>
                  <a:pt x="8" y="22"/>
                  <a:pt x="8" y="22"/>
                </a:cubicBezTo>
                <a:cubicBezTo>
                  <a:pt x="9" y="24"/>
                  <a:pt x="9" y="24"/>
                  <a:pt x="9" y="24"/>
                </a:cubicBezTo>
                <a:cubicBezTo>
                  <a:pt x="3" y="29"/>
                  <a:pt x="0" y="36"/>
                  <a:pt x="0" y="44"/>
                </a:cubicBezTo>
                <a:cubicBezTo>
                  <a:pt x="0" y="58"/>
                  <a:pt x="11" y="69"/>
                  <a:pt x="25" y="69"/>
                </a:cubicBezTo>
                <a:cubicBezTo>
                  <a:pt x="39" y="69"/>
                  <a:pt x="50" y="58"/>
                  <a:pt x="50" y="44"/>
                </a:cubicBezTo>
                <a:cubicBezTo>
                  <a:pt x="48" y="44"/>
                  <a:pt x="48" y="44"/>
                  <a:pt x="48" y="44"/>
                </a:cubicBezTo>
                <a:cubicBezTo>
                  <a:pt x="48" y="56"/>
                  <a:pt x="38" y="66"/>
                  <a:pt x="25" y="66"/>
                </a:cubicBezTo>
                <a:close/>
                <a:moveTo>
                  <a:pt x="60" y="17"/>
                </a:moveTo>
                <a:cubicBezTo>
                  <a:pt x="60" y="17"/>
                  <a:pt x="60" y="18"/>
                  <a:pt x="60" y="18"/>
                </a:cubicBezTo>
                <a:cubicBezTo>
                  <a:pt x="60" y="19"/>
                  <a:pt x="60" y="19"/>
                  <a:pt x="60" y="20"/>
                </a:cubicBezTo>
                <a:cubicBezTo>
                  <a:pt x="59" y="19"/>
                  <a:pt x="58" y="20"/>
                  <a:pt x="58" y="21"/>
                </a:cubicBezTo>
                <a:cubicBezTo>
                  <a:pt x="57" y="22"/>
                  <a:pt x="58" y="23"/>
                  <a:pt x="59" y="23"/>
                </a:cubicBezTo>
                <a:cubicBezTo>
                  <a:pt x="58" y="24"/>
                  <a:pt x="58" y="25"/>
                  <a:pt x="57" y="26"/>
                </a:cubicBezTo>
                <a:cubicBezTo>
                  <a:pt x="56" y="25"/>
                  <a:pt x="55" y="25"/>
                  <a:pt x="54" y="25"/>
                </a:cubicBezTo>
                <a:cubicBezTo>
                  <a:pt x="53" y="26"/>
                  <a:pt x="53" y="27"/>
                  <a:pt x="54" y="28"/>
                </a:cubicBezTo>
                <a:cubicBezTo>
                  <a:pt x="53" y="29"/>
                  <a:pt x="52" y="29"/>
                  <a:pt x="51" y="29"/>
                </a:cubicBezTo>
                <a:cubicBezTo>
                  <a:pt x="51" y="28"/>
                  <a:pt x="50" y="27"/>
                  <a:pt x="49" y="27"/>
                </a:cubicBezTo>
                <a:cubicBezTo>
                  <a:pt x="48" y="27"/>
                  <a:pt x="47" y="28"/>
                  <a:pt x="47" y="29"/>
                </a:cubicBezTo>
                <a:cubicBezTo>
                  <a:pt x="46" y="29"/>
                  <a:pt x="45" y="29"/>
                  <a:pt x="44" y="28"/>
                </a:cubicBezTo>
                <a:cubicBezTo>
                  <a:pt x="44" y="27"/>
                  <a:pt x="44" y="26"/>
                  <a:pt x="43" y="25"/>
                </a:cubicBezTo>
                <a:cubicBezTo>
                  <a:pt x="42" y="25"/>
                  <a:pt x="41" y="25"/>
                  <a:pt x="41" y="26"/>
                </a:cubicBezTo>
                <a:cubicBezTo>
                  <a:pt x="40" y="25"/>
                  <a:pt x="39" y="24"/>
                  <a:pt x="39" y="23"/>
                </a:cubicBezTo>
                <a:cubicBezTo>
                  <a:pt x="40" y="23"/>
                  <a:pt x="40" y="22"/>
                  <a:pt x="40" y="21"/>
                </a:cubicBezTo>
                <a:cubicBezTo>
                  <a:pt x="40" y="20"/>
                  <a:pt x="39" y="19"/>
                  <a:pt x="38" y="20"/>
                </a:cubicBezTo>
                <a:cubicBezTo>
                  <a:pt x="38" y="19"/>
                  <a:pt x="37" y="19"/>
                  <a:pt x="37" y="18"/>
                </a:cubicBezTo>
                <a:cubicBezTo>
                  <a:pt x="37" y="18"/>
                  <a:pt x="38" y="17"/>
                  <a:pt x="38" y="17"/>
                </a:cubicBezTo>
                <a:cubicBezTo>
                  <a:pt x="39" y="17"/>
                  <a:pt x="40" y="16"/>
                  <a:pt x="40" y="15"/>
                </a:cubicBezTo>
                <a:cubicBezTo>
                  <a:pt x="40" y="14"/>
                  <a:pt x="40" y="13"/>
                  <a:pt x="39" y="13"/>
                </a:cubicBezTo>
                <a:cubicBezTo>
                  <a:pt x="39" y="12"/>
                  <a:pt x="40" y="11"/>
                  <a:pt x="41" y="10"/>
                </a:cubicBezTo>
                <a:cubicBezTo>
                  <a:pt x="41" y="11"/>
                  <a:pt x="42" y="11"/>
                  <a:pt x="43" y="11"/>
                </a:cubicBezTo>
                <a:cubicBezTo>
                  <a:pt x="44" y="10"/>
                  <a:pt x="44" y="9"/>
                  <a:pt x="44" y="8"/>
                </a:cubicBezTo>
                <a:cubicBezTo>
                  <a:pt x="45" y="7"/>
                  <a:pt x="46" y="7"/>
                  <a:pt x="47" y="7"/>
                </a:cubicBezTo>
                <a:cubicBezTo>
                  <a:pt x="47" y="8"/>
                  <a:pt x="48" y="9"/>
                  <a:pt x="49" y="9"/>
                </a:cubicBezTo>
                <a:cubicBezTo>
                  <a:pt x="50" y="9"/>
                  <a:pt x="51" y="8"/>
                  <a:pt x="51" y="7"/>
                </a:cubicBezTo>
                <a:cubicBezTo>
                  <a:pt x="52" y="7"/>
                  <a:pt x="53" y="7"/>
                  <a:pt x="54" y="8"/>
                </a:cubicBezTo>
                <a:cubicBezTo>
                  <a:pt x="53" y="9"/>
                  <a:pt x="53" y="10"/>
                  <a:pt x="54" y="11"/>
                </a:cubicBezTo>
                <a:cubicBezTo>
                  <a:pt x="55" y="11"/>
                  <a:pt x="56" y="11"/>
                  <a:pt x="57" y="10"/>
                </a:cubicBezTo>
                <a:cubicBezTo>
                  <a:pt x="58" y="11"/>
                  <a:pt x="58" y="12"/>
                  <a:pt x="59" y="13"/>
                </a:cubicBezTo>
                <a:cubicBezTo>
                  <a:pt x="58" y="13"/>
                  <a:pt x="57" y="14"/>
                  <a:pt x="58" y="15"/>
                </a:cubicBezTo>
                <a:cubicBezTo>
                  <a:pt x="58" y="16"/>
                  <a:pt x="59" y="17"/>
                  <a:pt x="60" y="17"/>
                </a:cubicBezTo>
                <a:close/>
                <a:moveTo>
                  <a:pt x="54" y="18"/>
                </a:moveTo>
                <a:cubicBezTo>
                  <a:pt x="54" y="15"/>
                  <a:pt x="52" y="13"/>
                  <a:pt x="49" y="13"/>
                </a:cubicBezTo>
                <a:cubicBezTo>
                  <a:pt x="46" y="13"/>
                  <a:pt x="43" y="15"/>
                  <a:pt x="43" y="18"/>
                </a:cubicBezTo>
                <a:cubicBezTo>
                  <a:pt x="43" y="21"/>
                  <a:pt x="46" y="23"/>
                  <a:pt x="49" y="23"/>
                </a:cubicBezTo>
                <a:cubicBezTo>
                  <a:pt x="52" y="23"/>
                  <a:pt x="54" y="21"/>
                  <a:pt x="54" y="18"/>
                </a:cubicBezTo>
                <a:close/>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7" name="TextBox 56">
            <a:extLst>
              <a:ext uri="{FF2B5EF4-FFF2-40B4-BE49-F238E27FC236}">
                <a16:creationId xmlns:a16="http://schemas.microsoft.com/office/drawing/2014/main" id="{AB856EC3-80C7-4A16-98FB-91F1F9EE277C}"/>
              </a:ext>
            </a:extLst>
          </p:cNvPr>
          <p:cNvSpPr txBox="1"/>
          <p:nvPr/>
        </p:nvSpPr>
        <p:spPr>
          <a:xfrm>
            <a:off x="4992786" y="3495893"/>
            <a:ext cx="950901" cy="213585"/>
          </a:xfrm>
          <a:prstGeom prst="rect">
            <a:avLst/>
          </a:prstGeom>
          <a:noFill/>
        </p:spPr>
        <p:txBody>
          <a:bodyPr wrap="square" rtlCol="0">
            <a:spAutoFit/>
          </a:bodyPr>
          <a:lstStyle/>
          <a:p>
            <a:r>
              <a:rPr lang="en-US" sz="788" b="1" dirty="0">
                <a:solidFill>
                  <a:schemeClr val="bg2"/>
                </a:solidFill>
                <a:ea typeface="Open Sans" panose="020B0606030504020204" pitchFamily="34" charset="0"/>
                <a:cs typeface="Open Sans" panose="020B0606030504020204" pitchFamily="34" charset="0"/>
              </a:rPr>
              <a:t>Implementation</a:t>
            </a:r>
          </a:p>
        </p:txBody>
      </p:sp>
      <p:sp>
        <p:nvSpPr>
          <p:cNvPr id="58" name="Freeform 29">
            <a:extLst>
              <a:ext uri="{FF2B5EF4-FFF2-40B4-BE49-F238E27FC236}">
                <a16:creationId xmlns:a16="http://schemas.microsoft.com/office/drawing/2014/main" id="{26730BB4-CF5C-489E-9B06-76F48A22A4D1}"/>
              </a:ext>
            </a:extLst>
          </p:cNvPr>
          <p:cNvSpPr>
            <a:spLocks noEditPoints="1"/>
          </p:cNvSpPr>
          <p:nvPr/>
        </p:nvSpPr>
        <p:spPr bwMode="auto">
          <a:xfrm>
            <a:off x="5927883" y="3117141"/>
            <a:ext cx="331292" cy="313433"/>
          </a:xfrm>
          <a:custGeom>
            <a:avLst/>
            <a:gdLst>
              <a:gd name="T0" fmla="*/ 17 w 71"/>
              <a:gd name="T1" fmla="*/ 45 h 67"/>
              <a:gd name="T2" fmla="*/ 29 w 71"/>
              <a:gd name="T3" fmla="*/ 32 h 67"/>
              <a:gd name="T4" fmla="*/ 30 w 71"/>
              <a:gd name="T5" fmla="*/ 30 h 67"/>
              <a:gd name="T6" fmla="*/ 29 w 71"/>
              <a:gd name="T7" fmla="*/ 25 h 67"/>
              <a:gd name="T8" fmla="*/ 27 w 71"/>
              <a:gd name="T9" fmla="*/ 20 h 67"/>
              <a:gd name="T10" fmla="*/ 28 w 71"/>
              <a:gd name="T11" fmla="*/ 15 h 67"/>
              <a:gd name="T12" fmla="*/ 34 w 71"/>
              <a:gd name="T13" fmla="*/ 12 h 67"/>
              <a:gd name="T14" fmla="*/ 39 w 71"/>
              <a:gd name="T15" fmla="*/ 14 h 67"/>
              <a:gd name="T16" fmla="*/ 40 w 71"/>
              <a:gd name="T17" fmla="*/ 16 h 67"/>
              <a:gd name="T18" fmla="*/ 40 w 71"/>
              <a:gd name="T19" fmla="*/ 20 h 67"/>
              <a:gd name="T20" fmla="*/ 40 w 71"/>
              <a:gd name="T21" fmla="*/ 25 h 67"/>
              <a:gd name="T22" fmla="*/ 37 w 71"/>
              <a:gd name="T23" fmla="*/ 29 h 67"/>
              <a:gd name="T24" fmla="*/ 38 w 71"/>
              <a:gd name="T25" fmla="*/ 31 h 67"/>
              <a:gd name="T26" fmla="*/ 48 w 71"/>
              <a:gd name="T27" fmla="*/ 35 h 67"/>
              <a:gd name="T28" fmla="*/ 28 w 71"/>
              <a:gd name="T29" fmla="*/ 31 h 67"/>
              <a:gd name="T30" fmla="*/ 22 w 71"/>
              <a:gd name="T31" fmla="*/ 29 h 67"/>
              <a:gd name="T32" fmla="*/ 25 w 71"/>
              <a:gd name="T33" fmla="*/ 24 h 67"/>
              <a:gd name="T34" fmla="*/ 26 w 71"/>
              <a:gd name="T35" fmla="*/ 18 h 67"/>
              <a:gd name="T36" fmla="*/ 19 w 71"/>
              <a:gd name="T37" fmla="*/ 13 h 67"/>
              <a:gd name="T38" fmla="*/ 17 w 71"/>
              <a:gd name="T39" fmla="*/ 28 h 67"/>
              <a:gd name="T40" fmla="*/ 16 w 71"/>
              <a:gd name="T41" fmla="*/ 29 h 67"/>
              <a:gd name="T42" fmla="*/ 15 w 71"/>
              <a:gd name="T43" fmla="*/ 45 h 67"/>
              <a:gd name="T44" fmla="*/ 52 w 71"/>
              <a:gd name="T45" fmla="*/ 30 h 67"/>
              <a:gd name="T46" fmla="*/ 51 w 71"/>
              <a:gd name="T47" fmla="*/ 28 h 67"/>
              <a:gd name="T48" fmla="*/ 53 w 71"/>
              <a:gd name="T49" fmla="*/ 23 h 67"/>
              <a:gd name="T50" fmla="*/ 54 w 71"/>
              <a:gd name="T51" fmla="*/ 19 h 67"/>
              <a:gd name="T52" fmla="*/ 48 w 71"/>
              <a:gd name="T53" fmla="*/ 12 h 67"/>
              <a:gd name="T54" fmla="*/ 48 w 71"/>
              <a:gd name="T55" fmla="*/ 12 h 67"/>
              <a:gd name="T56" fmla="*/ 43 w 71"/>
              <a:gd name="T57" fmla="*/ 15 h 67"/>
              <a:gd name="T58" fmla="*/ 42 w 71"/>
              <a:gd name="T59" fmla="*/ 18 h 67"/>
              <a:gd name="T60" fmla="*/ 42 w 71"/>
              <a:gd name="T61" fmla="*/ 19 h 67"/>
              <a:gd name="T62" fmla="*/ 44 w 71"/>
              <a:gd name="T63" fmla="*/ 26 h 67"/>
              <a:gd name="T64" fmla="*/ 44 w 71"/>
              <a:gd name="T65" fmla="*/ 29 h 67"/>
              <a:gd name="T66" fmla="*/ 40 w 71"/>
              <a:gd name="T67" fmla="*/ 31 h 67"/>
              <a:gd name="T68" fmla="*/ 53 w 71"/>
              <a:gd name="T69" fmla="*/ 45 h 67"/>
              <a:gd name="T70" fmla="*/ 60 w 71"/>
              <a:gd name="T71" fmla="*/ 32 h 67"/>
              <a:gd name="T72" fmla="*/ 71 w 71"/>
              <a:gd name="T73" fmla="*/ 51 h 67"/>
              <a:gd name="T74" fmla="*/ 7 w 71"/>
              <a:gd name="T75" fmla="*/ 67 h 67"/>
              <a:gd name="T76" fmla="*/ 5 w 71"/>
              <a:gd name="T77" fmla="*/ 65 h 67"/>
              <a:gd name="T78" fmla="*/ 0 w 71"/>
              <a:gd name="T79" fmla="*/ 51 h 67"/>
              <a:gd name="T80" fmla="*/ 65 w 71"/>
              <a:gd name="T81" fmla="*/ 0 h 67"/>
              <a:gd name="T82" fmla="*/ 65 w 71"/>
              <a:gd name="T83" fmla="*/ 3 h 67"/>
              <a:gd name="T84" fmla="*/ 3 w 71"/>
              <a:gd name="T85" fmla="*/ 51 h 67"/>
              <a:gd name="T86" fmla="*/ 12 w 71"/>
              <a:gd name="T87" fmla="*/ 54 h 67"/>
              <a:gd name="T88" fmla="*/ 18 w 71"/>
              <a:gd name="T89" fmla="*/ 54 h 67"/>
              <a:gd name="T90" fmla="*/ 68 w 71"/>
              <a:gd name="T91" fmla="*/ 51 h 67"/>
              <a:gd name="T92" fmla="*/ 6 w 71"/>
              <a:gd name="T93" fmla="*/ 16 h 67"/>
              <a:gd name="T94" fmla="*/ 18 w 71"/>
              <a:gd name="T95" fmla="*/ 5 h 67"/>
              <a:gd name="T96" fmla="*/ 4 w 71"/>
              <a:gd name="T97" fmla="*/ 5 h 67"/>
              <a:gd name="T98" fmla="*/ 5 w 71"/>
              <a:gd name="T99" fmla="*/ 17 h 67"/>
              <a:gd name="T100" fmla="*/ 4 w 71"/>
              <a:gd name="T101" fmla="*/ 25 h 67"/>
              <a:gd name="T102" fmla="*/ 6 w 71"/>
              <a:gd name="T103" fmla="*/ 2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67">
                <a:moveTo>
                  <a:pt x="48" y="35"/>
                </a:moveTo>
                <a:cubicBezTo>
                  <a:pt x="48" y="35"/>
                  <a:pt x="51" y="45"/>
                  <a:pt x="51" y="45"/>
                </a:cubicBezTo>
                <a:cubicBezTo>
                  <a:pt x="17" y="45"/>
                  <a:pt x="17" y="45"/>
                  <a:pt x="17" y="45"/>
                </a:cubicBezTo>
                <a:cubicBezTo>
                  <a:pt x="17" y="45"/>
                  <a:pt x="19" y="35"/>
                  <a:pt x="20" y="35"/>
                </a:cubicBezTo>
                <a:cubicBezTo>
                  <a:pt x="21" y="35"/>
                  <a:pt x="27" y="33"/>
                  <a:pt x="29" y="33"/>
                </a:cubicBezTo>
                <a:cubicBezTo>
                  <a:pt x="29" y="33"/>
                  <a:pt x="29" y="32"/>
                  <a:pt x="29" y="32"/>
                </a:cubicBezTo>
                <a:cubicBezTo>
                  <a:pt x="30" y="31"/>
                  <a:pt x="30" y="31"/>
                  <a:pt x="30" y="31"/>
                </a:cubicBezTo>
                <a:cubicBezTo>
                  <a:pt x="30" y="31"/>
                  <a:pt x="30" y="31"/>
                  <a:pt x="30" y="31"/>
                </a:cubicBezTo>
                <a:cubicBezTo>
                  <a:pt x="30" y="31"/>
                  <a:pt x="30" y="31"/>
                  <a:pt x="30" y="30"/>
                </a:cubicBezTo>
                <a:cubicBezTo>
                  <a:pt x="30" y="30"/>
                  <a:pt x="31" y="29"/>
                  <a:pt x="31" y="29"/>
                </a:cubicBezTo>
                <a:cubicBezTo>
                  <a:pt x="31" y="29"/>
                  <a:pt x="29" y="27"/>
                  <a:pt x="29" y="25"/>
                </a:cubicBezTo>
                <a:cubicBezTo>
                  <a:pt x="29" y="25"/>
                  <a:pt x="29" y="25"/>
                  <a:pt x="29" y="25"/>
                </a:cubicBezTo>
                <a:cubicBezTo>
                  <a:pt x="29" y="25"/>
                  <a:pt x="28" y="25"/>
                  <a:pt x="28" y="25"/>
                </a:cubicBezTo>
                <a:cubicBezTo>
                  <a:pt x="27" y="24"/>
                  <a:pt x="27" y="23"/>
                  <a:pt x="27" y="23"/>
                </a:cubicBezTo>
                <a:cubicBezTo>
                  <a:pt x="27" y="22"/>
                  <a:pt x="26" y="21"/>
                  <a:pt x="27" y="20"/>
                </a:cubicBezTo>
                <a:cubicBezTo>
                  <a:pt x="27" y="20"/>
                  <a:pt x="28" y="20"/>
                  <a:pt x="28" y="20"/>
                </a:cubicBezTo>
                <a:cubicBezTo>
                  <a:pt x="28" y="20"/>
                  <a:pt x="28" y="19"/>
                  <a:pt x="28" y="18"/>
                </a:cubicBezTo>
                <a:cubicBezTo>
                  <a:pt x="27" y="16"/>
                  <a:pt x="28" y="16"/>
                  <a:pt x="28" y="15"/>
                </a:cubicBezTo>
                <a:cubicBezTo>
                  <a:pt x="29" y="14"/>
                  <a:pt x="30" y="14"/>
                  <a:pt x="30" y="14"/>
                </a:cubicBezTo>
                <a:cubicBezTo>
                  <a:pt x="30" y="14"/>
                  <a:pt x="31" y="14"/>
                  <a:pt x="31" y="14"/>
                </a:cubicBezTo>
                <a:cubicBezTo>
                  <a:pt x="31" y="13"/>
                  <a:pt x="33" y="12"/>
                  <a:pt x="34" y="12"/>
                </a:cubicBezTo>
                <a:cubicBezTo>
                  <a:pt x="39" y="12"/>
                  <a:pt x="41" y="15"/>
                  <a:pt x="41" y="15"/>
                </a:cubicBezTo>
                <a:cubicBezTo>
                  <a:pt x="41" y="15"/>
                  <a:pt x="40" y="15"/>
                  <a:pt x="40" y="15"/>
                </a:cubicBezTo>
                <a:cubicBezTo>
                  <a:pt x="39" y="14"/>
                  <a:pt x="39" y="14"/>
                  <a:pt x="39" y="14"/>
                </a:cubicBezTo>
                <a:cubicBezTo>
                  <a:pt x="39" y="14"/>
                  <a:pt x="40" y="15"/>
                  <a:pt x="40" y="15"/>
                </a:cubicBezTo>
                <a:cubicBezTo>
                  <a:pt x="41" y="16"/>
                  <a:pt x="41" y="17"/>
                  <a:pt x="41" y="17"/>
                </a:cubicBezTo>
                <a:cubicBezTo>
                  <a:pt x="41" y="17"/>
                  <a:pt x="41" y="16"/>
                  <a:pt x="40" y="16"/>
                </a:cubicBezTo>
                <a:cubicBezTo>
                  <a:pt x="40" y="16"/>
                  <a:pt x="40" y="16"/>
                  <a:pt x="40" y="16"/>
                </a:cubicBezTo>
                <a:cubicBezTo>
                  <a:pt x="40" y="16"/>
                  <a:pt x="40" y="17"/>
                  <a:pt x="40" y="18"/>
                </a:cubicBezTo>
                <a:cubicBezTo>
                  <a:pt x="40" y="19"/>
                  <a:pt x="40" y="20"/>
                  <a:pt x="40" y="20"/>
                </a:cubicBezTo>
                <a:cubicBezTo>
                  <a:pt x="40" y="20"/>
                  <a:pt x="41" y="20"/>
                  <a:pt x="41" y="20"/>
                </a:cubicBezTo>
                <a:cubicBezTo>
                  <a:pt x="42" y="21"/>
                  <a:pt x="41" y="22"/>
                  <a:pt x="41" y="23"/>
                </a:cubicBezTo>
                <a:cubicBezTo>
                  <a:pt x="41" y="23"/>
                  <a:pt x="41" y="24"/>
                  <a:pt x="40" y="25"/>
                </a:cubicBezTo>
                <a:cubicBezTo>
                  <a:pt x="39" y="25"/>
                  <a:pt x="39" y="25"/>
                  <a:pt x="39" y="25"/>
                </a:cubicBezTo>
                <a:cubicBezTo>
                  <a:pt x="39" y="25"/>
                  <a:pt x="39" y="25"/>
                  <a:pt x="39" y="25"/>
                </a:cubicBezTo>
                <a:cubicBezTo>
                  <a:pt x="39" y="27"/>
                  <a:pt x="37" y="29"/>
                  <a:pt x="37" y="29"/>
                </a:cubicBezTo>
                <a:cubicBezTo>
                  <a:pt x="37" y="29"/>
                  <a:pt x="37" y="30"/>
                  <a:pt x="38" y="30"/>
                </a:cubicBezTo>
                <a:cubicBezTo>
                  <a:pt x="38" y="31"/>
                  <a:pt x="38" y="31"/>
                  <a:pt x="38" y="31"/>
                </a:cubicBezTo>
                <a:cubicBezTo>
                  <a:pt x="38" y="31"/>
                  <a:pt x="38" y="31"/>
                  <a:pt x="38" y="31"/>
                </a:cubicBezTo>
                <a:cubicBezTo>
                  <a:pt x="39" y="32"/>
                  <a:pt x="39" y="32"/>
                  <a:pt x="39" y="32"/>
                </a:cubicBezTo>
                <a:cubicBezTo>
                  <a:pt x="39" y="32"/>
                  <a:pt x="39" y="33"/>
                  <a:pt x="39" y="33"/>
                </a:cubicBezTo>
                <a:cubicBezTo>
                  <a:pt x="41" y="33"/>
                  <a:pt x="47" y="35"/>
                  <a:pt x="48" y="35"/>
                </a:cubicBezTo>
                <a:close/>
                <a:moveTo>
                  <a:pt x="19" y="33"/>
                </a:moveTo>
                <a:cubicBezTo>
                  <a:pt x="20" y="33"/>
                  <a:pt x="24" y="32"/>
                  <a:pt x="28" y="31"/>
                </a:cubicBezTo>
                <a:cubicBezTo>
                  <a:pt x="28" y="31"/>
                  <a:pt x="28" y="31"/>
                  <a:pt x="28" y="31"/>
                </a:cubicBezTo>
                <a:cubicBezTo>
                  <a:pt x="26" y="30"/>
                  <a:pt x="23" y="29"/>
                  <a:pt x="23" y="29"/>
                </a:cubicBezTo>
                <a:cubicBezTo>
                  <a:pt x="23" y="29"/>
                  <a:pt x="23" y="29"/>
                  <a:pt x="23" y="29"/>
                </a:cubicBezTo>
                <a:cubicBezTo>
                  <a:pt x="23" y="29"/>
                  <a:pt x="22" y="29"/>
                  <a:pt x="22" y="29"/>
                </a:cubicBezTo>
                <a:cubicBezTo>
                  <a:pt x="22" y="29"/>
                  <a:pt x="22" y="28"/>
                  <a:pt x="22" y="28"/>
                </a:cubicBezTo>
                <a:cubicBezTo>
                  <a:pt x="24" y="28"/>
                  <a:pt x="25" y="28"/>
                  <a:pt x="25" y="28"/>
                </a:cubicBezTo>
                <a:cubicBezTo>
                  <a:pt x="25" y="28"/>
                  <a:pt x="25" y="26"/>
                  <a:pt x="25" y="24"/>
                </a:cubicBezTo>
                <a:cubicBezTo>
                  <a:pt x="25" y="24"/>
                  <a:pt x="25" y="24"/>
                  <a:pt x="25" y="24"/>
                </a:cubicBezTo>
                <a:cubicBezTo>
                  <a:pt x="24" y="21"/>
                  <a:pt x="25" y="20"/>
                  <a:pt x="26" y="19"/>
                </a:cubicBezTo>
                <a:cubicBezTo>
                  <a:pt x="26" y="19"/>
                  <a:pt x="26" y="18"/>
                  <a:pt x="26" y="18"/>
                </a:cubicBezTo>
                <a:cubicBezTo>
                  <a:pt x="25" y="15"/>
                  <a:pt x="24" y="15"/>
                  <a:pt x="23" y="14"/>
                </a:cubicBezTo>
                <a:cubicBezTo>
                  <a:pt x="22" y="14"/>
                  <a:pt x="22" y="14"/>
                  <a:pt x="22" y="14"/>
                </a:cubicBezTo>
                <a:cubicBezTo>
                  <a:pt x="22" y="14"/>
                  <a:pt x="21" y="13"/>
                  <a:pt x="19" y="13"/>
                </a:cubicBezTo>
                <a:cubicBezTo>
                  <a:pt x="17" y="13"/>
                  <a:pt x="14" y="15"/>
                  <a:pt x="14" y="18"/>
                </a:cubicBezTo>
                <a:cubicBezTo>
                  <a:pt x="12" y="23"/>
                  <a:pt x="14" y="28"/>
                  <a:pt x="14" y="28"/>
                </a:cubicBezTo>
                <a:cubicBezTo>
                  <a:pt x="14" y="28"/>
                  <a:pt x="16" y="28"/>
                  <a:pt x="17" y="28"/>
                </a:cubicBezTo>
                <a:cubicBezTo>
                  <a:pt x="17" y="29"/>
                  <a:pt x="17" y="29"/>
                  <a:pt x="17" y="29"/>
                </a:cubicBezTo>
                <a:cubicBezTo>
                  <a:pt x="17" y="29"/>
                  <a:pt x="17" y="29"/>
                  <a:pt x="16" y="29"/>
                </a:cubicBezTo>
                <a:cubicBezTo>
                  <a:pt x="16" y="29"/>
                  <a:pt x="16" y="29"/>
                  <a:pt x="16" y="29"/>
                </a:cubicBezTo>
                <a:cubicBezTo>
                  <a:pt x="16" y="29"/>
                  <a:pt x="11" y="31"/>
                  <a:pt x="10" y="31"/>
                </a:cubicBezTo>
                <a:cubicBezTo>
                  <a:pt x="10" y="32"/>
                  <a:pt x="8" y="45"/>
                  <a:pt x="8" y="45"/>
                </a:cubicBezTo>
                <a:cubicBezTo>
                  <a:pt x="15" y="45"/>
                  <a:pt x="15" y="45"/>
                  <a:pt x="15" y="45"/>
                </a:cubicBezTo>
                <a:cubicBezTo>
                  <a:pt x="15" y="45"/>
                  <a:pt x="15" y="45"/>
                  <a:pt x="15" y="45"/>
                </a:cubicBezTo>
                <a:cubicBezTo>
                  <a:pt x="18" y="34"/>
                  <a:pt x="19" y="34"/>
                  <a:pt x="19" y="33"/>
                </a:cubicBezTo>
                <a:close/>
                <a:moveTo>
                  <a:pt x="52" y="30"/>
                </a:moveTo>
                <a:cubicBezTo>
                  <a:pt x="51" y="29"/>
                  <a:pt x="51" y="29"/>
                  <a:pt x="51" y="29"/>
                </a:cubicBezTo>
                <a:cubicBezTo>
                  <a:pt x="51" y="29"/>
                  <a:pt x="51" y="29"/>
                  <a:pt x="51" y="29"/>
                </a:cubicBezTo>
                <a:cubicBezTo>
                  <a:pt x="51" y="29"/>
                  <a:pt x="51" y="28"/>
                  <a:pt x="51" y="28"/>
                </a:cubicBezTo>
                <a:cubicBezTo>
                  <a:pt x="51" y="27"/>
                  <a:pt x="51" y="27"/>
                  <a:pt x="51" y="26"/>
                </a:cubicBezTo>
                <a:cubicBezTo>
                  <a:pt x="51" y="26"/>
                  <a:pt x="51" y="26"/>
                  <a:pt x="51" y="26"/>
                </a:cubicBezTo>
                <a:cubicBezTo>
                  <a:pt x="52" y="25"/>
                  <a:pt x="52" y="24"/>
                  <a:pt x="53" y="23"/>
                </a:cubicBezTo>
                <a:cubicBezTo>
                  <a:pt x="53" y="23"/>
                  <a:pt x="53" y="23"/>
                  <a:pt x="53" y="23"/>
                </a:cubicBezTo>
                <a:cubicBezTo>
                  <a:pt x="54" y="22"/>
                  <a:pt x="54" y="22"/>
                  <a:pt x="54" y="21"/>
                </a:cubicBezTo>
                <a:cubicBezTo>
                  <a:pt x="54" y="21"/>
                  <a:pt x="55" y="19"/>
                  <a:pt x="54" y="19"/>
                </a:cubicBezTo>
                <a:cubicBezTo>
                  <a:pt x="54" y="19"/>
                  <a:pt x="54" y="19"/>
                  <a:pt x="53" y="19"/>
                </a:cubicBezTo>
                <a:cubicBezTo>
                  <a:pt x="53" y="18"/>
                  <a:pt x="54" y="17"/>
                  <a:pt x="54" y="17"/>
                </a:cubicBezTo>
                <a:cubicBezTo>
                  <a:pt x="54" y="16"/>
                  <a:pt x="53"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5" y="12"/>
                  <a:pt x="43" y="13"/>
                  <a:pt x="43" y="15"/>
                </a:cubicBezTo>
                <a:cubicBezTo>
                  <a:pt x="43" y="15"/>
                  <a:pt x="43" y="15"/>
                  <a:pt x="43" y="15"/>
                </a:cubicBezTo>
                <a:cubicBezTo>
                  <a:pt x="43" y="15"/>
                  <a:pt x="43" y="16"/>
                  <a:pt x="43" y="16"/>
                </a:cubicBezTo>
                <a:cubicBezTo>
                  <a:pt x="43" y="16"/>
                  <a:pt x="43" y="16"/>
                  <a:pt x="43" y="17"/>
                </a:cubicBezTo>
                <a:cubicBezTo>
                  <a:pt x="43" y="17"/>
                  <a:pt x="43" y="18"/>
                  <a:pt x="42" y="18"/>
                </a:cubicBezTo>
                <a:cubicBezTo>
                  <a:pt x="42" y="18"/>
                  <a:pt x="42" y="18"/>
                  <a:pt x="42" y="18"/>
                </a:cubicBezTo>
                <a:cubicBezTo>
                  <a:pt x="42" y="18"/>
                  <a:pt x="42" y="19"/>
                  <a:pt x="42" y="19"/>
                </a:cubicBezTo>
                <a:cubicBezTo>
                  <a:pt x="42" y="19"/>
                  <a:pt x="42" y="19"/>
                  <a:pt x="42" y="19"/>
                </a:cubicBezTo>
                <a:cubicBezTo>
                  <a:pt x="42" y="19"/>
                  <a:pt x="42" y="19"/>
                  <a:pt x="42" y="19"/>
                </a:cubicBezTo>
                <a:cubicBezTo>
                  <a:pt x="43" y="19"/>
                  <a:pt x="44" y="21"/>
                  <a:pt x="43" y="23"/>
                </a:cubicBezTo>
                <a:cubicBezTo>
                  <a:pt x="43" y="24"/>
                  <a:pt x="44" y="25"/>
                  <a:pt x="44" y="26"/>
                </a:cubicBezTo>
                <a:cubicBezTo>
                  <a:pt x="45" y="26"/>
                  <a:pt x="45" y="26"/>
                  <a:pt x="45" y="26"/>
                </a:cubicBezTo>
                <a:cubicBezTo>
                  <a:pt x="45" y="27"/>
                  <a:pt x="45" y="27"/>
                  <a:pt x="44" y="28"/>
                </a:cubicBezTo>
                <a:cubicBezTo>
                  <a:pt x="44" y="28"/>
                  <a:pt x="44" y="29"/>
                  <a:pt x="44" y="29"/>
                </a:cubicBezTo>
                <a:cubicBezTo>
                  <a:pt x="44" y="29"/>
                  <a:pt x="44" y="29"/>
                  <a:pt x="44" y="29"/>
                </a:cubicBezTo>
                <a:cubicBezTo>
                  <a:pt x="43" y="30"/>
                  <a:pt x="43" y="30"/>
                  <a:pt x="43" y="30"/>
                </a:cubicBezTo>
                <a:cubicBezTo>
                  <a:pt x="43" y="30"/>
                  <a:pt x="41" y="31"/>
                  <a:pt x="40" y="31"/>
                </a:cubicBezTo>
                <a:cubicBezTo>
                  <a:pt x="40" y="31"/>
                  <a:pt x="40" y="31"/>
                  <a:pt x="40" y="31"/>
                </a:cubicBezTo>
                <a:cubicBezTo>
                  <a:pt x="43" y="32"/>
                  <a:pt x="48" y="33"/>
                  <a:pt x="48" y="33"/>
                </a:cubicBezTo>
                <a:cubicBezTo>
                  <a:pt x="49" y="34"/>
                  <a:pt x="50" y="34"/>
                  <a:pt x="53" y="45"/>
                </a:cubicBezTo>
                <a:cubicBezTo>
                  <a:pt x="53" y="45"/>
                  <a:pt x="53" y="45"/>
                  <a:pt x="53" y="45"/>
                </a:cubicBezTo>
                <a:cubicBezTo>
                  <a:pt x="63" y="45"/>
                  <a:pt x="63" y="45"/>
                  <a:pt x="63" y="45"/>
                </a:cubicBezTo>
                <a:cubicBezTo>
                  <a:pt x="62" y="40"/>
                  <a:pt x="60" y="32"/>
                  <a:pt x="60" y="32"/>
                </a:cubicBezTo>
                <a:cubicBezTo>
                  <a:pt x="59" y="32"/>
                  <a:pt x="54" y="30"/>
                  <a:pt x="52" y="30"/>
                </a:cubicBezTo>
                <a:close/>
                <a:moveTo>
                  <a:pt x="71" y="5"/>
                </a:moveTo>
                <a:cubicBezTo>
                  <a:pt x="71" y="51"/>
                  <a:pt x="71" y="51"/>
                  <a:pt x="71" y="51"/>
                </a:cubicBezTo>
                <a:cubicBezTo>
                  <a:pt x="71" y="54"/>
                  <a:pt x="68" y="56"/>
                  <a:pt x="65" y="56"/>
                </a:cubicBezTo>
                <a:cubicBezTo>
                  <a:pt x="19" y="56"/>
                  <a:pt x="19" y="56"/>
                  <a:pt x="19" y="56"/>
                </a:cubicBezTo>
                <a:cubicBezTo>
                  <a:pt x="7" y="67"/>
                  <a:pt x="7" y="67"/>
                  <a:pt x="7" y="67"/>
                </a:cubicBezTo>
                <a:cubicBezTo>
                  <a:pt x="7" y="67"/>
                  <a:pt x="6" y="67"/>
                  <a:pt x="6" y="67"/>
                </a:cubicBezTo>
                <a:cubicBezTo>
                  <a:pt x="6" y="67"/>
                  <a:pt x="5" y="67"/>
                  <a:pt x="5" y="67"/>
                </a:cubicBezTo>
                <a:cubicBezTo>
                  <a:pt x="4" y="67"/>
                  <a:pt x="4" y="66"/>
                  <a:pt x="5" y="65"/>
                </a:cubicBezTo>
                <a:cubicBezTo>
                  <a:pt x="8" y="56"/>
                  <a:pt x="8" y="56"/>
                  <a:pt x="8" y="56"/>
                </a:cubicBezTo>
                <a:cubicBezTo>
                  <a:pt x="5" y="56"/>
                  <a:pt x="5" y="56"/>
                  <a:pt x="5" y="56"/>
                </a:cubicBezTo>
                <a:cubicBezTo>
                  <a:pt x="2" y="56"/>
                  <a:pt x="0" y="54"/>
                  <a:pt x="0" y="51"/>
                </a:cubicBezTo>
                <a:cubicBezTo>
                  <a:pt x="0" y="5"/>
                  <a:pt x="0" y="5"/>
                  <a:pt x="0" y="5"/>
                </a:cubicBezTo>
                <a:cubicBezTo>
                  <a:pt x="0" y="3"/>
                  <a:pt x="2" y="0"/>
                  <a:pt x="5" y="0"/>
                </a:cubicBezTo>
                <a:cubicBezTo>
                  <a:pt x="65" y="0"/>
                  <a:pt x="65" y="0"/>
                  <a:pt x="65" y="0"/>
                </a:cubicBezTo>
                <a:cubicBezTo>
                  <a:pt x="68" y="0"/>
                  <a:pt x="71" y="3"/>
                  <a:pt x="71" y="5"/>
                </a:cubicBezTo>
                <a:close/>
                <a:moveTo>
                  <a:pt x="68" y="5"/>
                </a:moveTo>
                <a:cubicBezTo>
                  <a:pt x="68" y="4"/>
                  <a:pt x="67" y="3"/>
                  <a:pt x="65" y="3"/>
                </a:cubicBezTo>
                <a:cubicBezTo>
                  <a:pt x="5" y="3"/>
                  <a:pt x="5" y="3"/>
                  <a:pt x="5" y="3"/>
                </a:cubicBezTo>
                <a:cubicBezTo>
                  <a:pt x="4" y="3"/>
                  <a:pt x="3" y="4"/>
                  <a:pt x="3" y="5"/>
                </a:cubicBezTo>
                <a:cubicBezTo>
                  <a:pt x="3" y="51"/>
                  <a:pt x="3" y="51"/>
                  <a:pt x="3" y="51"/>
                </a:cubicBezTo>
                <a:cubicBezTo>
                  <a:pt x="3" y="52"/>
                  <a:pt x="4" y="53"/>
                  <a:pt x="5" y="53"/>
                </a:cubicBezTo>
                <a:cubicBezTo>
                  <a:pt x="10" y="53"/>
                  <a:pt x="10" y="53"/>
                  <a:pt x="10" y="53"/>
                </a:cubicBezTo>
                <a:cubicBezTo>
                  <a:pt x="11" y="53"/>
                  <a:pt x="11" y="53"/>
                  <a:pt x="12" y="54"/>
                </a:cubicBezTo>
                <a:cubicBezTo>
                  <a:pt x="12" y="54"/>
                  <a:pt x="12" y="55"/>
                  <a:pt x="12" y="55"/>
                </a:cubicBezTo>
                <a:cubicBezTo>
                  <a:pt x="10" y="61"/>
                  <a:pt x="10" y="61"/>
                  <a:pt x="10" y="61"/>
                </a:cubicBezTo>
                <a:cubicBezTo>
                  <a:pt x="18" y="54"/>
                  <a:pt x="18" y="54"/>
                  <a:pt x="18" y="54"/>
                </a:cubicBezTo>
                <a:cubicBezTo>
                  <a:pt x="18" y="53"/>
                  <a:pt x="18" y="53"/>
                  <a:pt x="19" y="53"/>
                </a:cubicBezTo>
                <a:cubicBezTo>
                  <a:pt x="65" y="53"/>
                  <a:pt x="65" y="53"/>
                  <a:pt x="65" y="53"/>
                </a:cubicBezTo>
                <a:cubicBezTo>
                  <a:pt x="67" y="53"/>
                  <a:pt x="68" y="52"/>
                  <a:pt x="68" y="51"/>
                </a:cubicBezTo>
                <a:lnTo>
                  <a:pt x="68" y="5"/>
                </a:lnTo>
                <a:close/>
                <a:moveTo>
                  <a:pt x="5" y="17"/>
                </a:moveTo>
                <a:cubicBezTo>
                  <a:pt x="6" y="17"/>
                  <a:pt x="6" y="16"/>
                  <a:pt x="6" y="16"/>
                </a:cubicBezTo>
                <a:cubicBezTo>
                  <a:pt x="6" y="6"/>
                  <a:pt x="6" y="6"/>
                  <a:pt x="6" y="6"/>
                </a:cubicBezTo>
                <a:cubicBezTo>
                  <a:pt x="17" y="6"/>
                  <a:pt x="17" y="6"/>
                  <a:pt x="17" y="6"/>
                </a:cubicBezTo>
                <a:cubicBezTo>
                  <a:pt x="18" y="6"/>
                  <a:pt x="18" y="6"/>
                  <a:pt x="18" y="5"/>
                </a:cubicBezTo>
                <a:cubicBezTo>
                  <a:pt x="18" y="5"/>
                  <a:pt x="18" y="4"/>
                  <a:pt x="17" y="4"/>
                </a:cubicBezTo>
                <a:cubicBezTo>
                  <a:pt x="5" y="4"/>
                  <a:pt x="5" y="4"/>
                  <a:pt x="5" y="4"/>
                </a:cubicBezTo>
                <a:cubicBezTo>
                  <a:pt x="5" y="4"/>
                  <a:pt x="5" y="5"/>
                  <a:pt x="4" y="5"/>
                </a:cubicBezTo>
                <a:cubicBezTo>
                  <a:pt x="4" y="5"/>
                  <a:pt x="4" y="5"/>
                  <a:pt x="4" y="5"/>
                </a:cubicBezTo>
                <a:cubicBezTo>
                  <a:pt x="4" y="16"/>
                  <a:pt x="4" y="16"/>
                  <a:pt x="4" y="16"/>
                </a:cubicBezTo>
                <a:cubicBezTo>
                  <a:pt x="4" y="16"/>
                  <a:pt x="4" y="17"/>
                  <a:pt x="5" y="17"/>
                </a:cubicBezTo>
                <a:close/>
                <a:moveTo>
                  <a:pt x="5" y="19"/>
                </a:moveTo>
                <a:cubicBezTo>
                  <a:pt x="4" y="19"/>
                  <a:pt x="4" y="19"/>
                  <a:pt x="4" y="20"/>
                </a:cubicBezTo>
                <a:cubicBezTo>
                  <a:pt x="4" y="25"/>
                  <a:pt x="4" y="25"/>
                  <a:pt x="4" y="25"/>
                </a:cubicBezTo>
                <a:cubicBezTo>
                  <a:pt x="4" y="25"/>
                  <a:pt x="4" y="26"/>
                  <a:pt x="5" y="26"/>
                </a:cubicBezTo>
                <a:cubicBezTo>
                  <a:pt x="6" y="26"/>
                  <a:pt x="6" y="25"/>
                  <a:pt x="6" y="25"/>
                </a:cubicBezTo>
                <a:cubicBezTo>
                  <a:pt x="6" y="20"/>
                  <a:pt x="6" y="20"/>
                  <a:pt x="6" y="20"/>
                </a:cubicBezTo>
                <a:cubicBezTo>
                  <a:pt x="6" y="19"/>
                  <a:pt x="6" y="19"/>
                  <a:pt x="5" y="19"/>
                </a:cubicBezTo>
                <a:close/>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9" name="Rectangle 6">
            <a:extLst>
              <a:ext uri="{FF2B5EF4-FFF2-40B4-BE49-F238E27FC236}">
                <a16:creationId xmlns:a16="http://schemas.microsoft.com/office/drawing/2014/main" id="{8AACD651-8829-4AE1-A9CC-81C4139FDF77}"/>
              </a:ext>
            </a:extLst>
          </p:cNvPr>
          <p:cNvSpPr/>
          <p:nvPr/>
        </p:nvSpPr>
        <p:spPr>
          <a:xfrm>
            <a:off x="1573967" y="4371504"/>
            <a:ext cx="5018880" cy="188451"/>
          </a:xfrm>
          <a:prstGeom prst="rect">
            <a:avLst/>
          </a:prstGeom>
          <a:noFill/>
          <a:ln cap="flat">
            <a:noFill/>
            <a:prstDash val="solid"/>
          </a:ln>
        </p:spPr>
        <p:txBody>
          <a:bodyPr vert="horz" wrap="square" lIns="51435" tIns="25718" rIns="51435" bIns="25718" anchor="t" anchorCtr="0" compatLnSpc="1">
            <a:spAutoFit/>
          </a:bodyPr>
          <a:lstStyle/>
          <a:p>
            <a:pPr algn="ctr" defTabSz="514350">
              <a:lnSpc>
                <a:spcPct val="150000"/>
              </a:lnSpc>
              <a:defRPr sz="1800" b="0" i="0" u="none" strike="noStrike" kern="0" cap="none" spc="0" baseline="0">
                <a:solidFill>
                  <a:srgbClr val="000000"/>
                </a:solidFill>
                <a:uFillTx/>
              </a:defRPr>
            </a:pPr>
            <a:r>
              <a:rPr lang="en-IN" sz="675" dirty="0">
                <a:ea typeface="Open Sans Light" pitchFamily="34"/>
                <a:cs typeface="Open Sans Light" pitchFamily="34"/>
              </a:rPr>
              <a:t> </a:t>
            </a:r>
            <a:endParaRPr lang="en-US" sz="675" dirty="0">
              <a:ea typeface="Open Sans Light" pitchFamily="34"/>
              <a:cs typeface="Open Sans Light" pitchFamily="34"/>
            </a:endParaRPr>
          </a:p>
        </p:txBody>
      </p:sp>
      <p:sp>
        <p:nvSpPr>
          <p:cNvPr id="60" name="TextBox 25">
            <a:extLst>
              <a:ext uri="{FF2B5EF4-FFF2-40B4-BE49-F238E27FC236}">
                <a16:creationId xmlns:a16="http://schemas.microsoft.com/office/drawing/2014/main" id="{F89E7327-D430-49FB-B4BE-0F6261A5F1C5}"/>
              </a:ext>
            </a:extLst>
          </p:cNvPr>
          <p:cNvSpPr txBox="1"/>
          <p:nvPr/>
        </p:nvSpPr>
        <p:spPr>
          <a:xfrm>
            <a:off x="1366029" y="4137569"/>
            <a:ext cx="1183681" cy="748924"/>
          </a:xfrm>
          <a:prstGeom prst="rect">
            <a:avLst/>
          </a:prstGeom>
          <a:noFill/>
          <a:ln cap="flat">
            <a:noFill/>
          </a:ln>
        </p:spPr>
        <p:txBody>
          <a:bodyPr vert="horz" wrap="square" lIns="51435" tIns="25718" rIns="51435" bIns="25718" anchor="t" anchorCtr="0" compatLnSpc="1">
            <a:spAutoFit/>
          </a:bodyPr>
          <a:lstStyle/>
          <a:p>
            <a:pPr algn="ctr">
              <a:lnSpc>
                <a:spcPct val="150000"/>
              </a:lnSpc>
            </a:pPr>
            <a:r>
              <a:rPr lang="en-IN" sz="1050" dirty="0">
                <a:ea typeface="Open Sans Light" panose="020B0306030504020204" pitchFamily="34" charset="0"/>
                <a:cs typeface="Open Sans Light" panose="020B0306030504020204" pitchFamily="34" charset="0"/>
              </a:rPr>
              <a:t>Analyse the requirements &amp; needs</a:t>
            </a:r>
            <a:endParaRPr lang="en-GB" sz="1050" dirty="0">
              <a:ea typeface="Open Sans Light" panose="020B0306030504020204" pitchFamily="34" charset="0"/>
              <a:cs typeface="Open Sans Light" panose="020B0306030504020204" pitchFamily="34" charset="0"/>
            </a:endParaRPr>
          </a:p>
        </p:txBody>
      </p:sp>
      <p:sp>
        <p:nvSpPr>
          <p:cNvPr id="61" name="TextBox 25">
            <a:extLst>
              <a:ext uri="{FF2B5EF4-FFF2-40B4-BE49-F238E27FC236}">
                <a16:creationId xmlns:a16="http://schemas.microsoft.com/office/drawing/2014/main" id="{DE9F0119-859F-46F1-B5E0-524922F8A940}"/>
              </a:ext>
            </a:extLst>
          </p:cNvPr>
          <p:cNvSpPr txBox="1"/>
          <p:nvPr/>
        </p:nvSpPr>
        <p:spPr>
          <a:xfrm>
            <a:off x="2477257" y="4112397"/>
            <a:ext cx="1183681" cy="506550"/>
          </a:xfrm>
          <a:prstGeom prst="rect">
            <a:avLst/>
          </a:prstGeom>
          <a:noFill/>
          <a:ln cap="flat">
            <a:noFill/>
          </a:ln>
        </p:spPr>
        <p:txBody>
          <a:bodyPr vert="horz" wrap="square" lIns="51435" tIns="25718" rIns="51435" bIns="25718" anchor="t" anchorCtr="0" compatLnSpc="1">
            <a:spAutoFit/>
          </a:bodyPr>
          <a:lstStyle/>
          <a:p>
            <a:pPr algn="ctr">
              <a:lnSpc>
                <a:spcPct val="150000"/>
              </a:lnSpc>
            </a:pPr>
            <a:r>
              <a:rPr lang="en-GB" sz="1050" dirty="0">
                <a:ea typeface="Open Sans Light" panose="020B0306030504020204" pitchFamily="34" charset="0"/>
                <a:cs typeface="Open Sans Light" panose="020B0306030504020204" pitchFamily="34" charset="0"/>
              </a:rPr>
              <a:t>Identify area’s of improvement</a:t>
            </a:r>
          </a:p>
        </p:txBody>
      </p:sp>
      <p:sp>
        <p:nvSpPr>
          <p:cNvPr id="62" name="TextBox 25">
            <a:extLst>
              <a:ext uri="{FF2B5EF4-FFF2-40B4-BE49-F238E27FC236}">
                <a16:creationId xmlns:a16="http://schemas.microsoft.com/office/drawing/2014/main" id="{B97D06F7-DB73-4955-A2F5-E3C49209734E}"/>
              </a:ext>
            </a:extLst>
          </p:cNvPr>
          <p:cNvSpPr txBox="1"/>
          <p:nvPr/>
        </p:nvSpPr>
        <p:spPr>
          <a:xfrm>
            <a:off x="3640187" y="4078269"/>
            <a:ext cx="1251180" cy="506550"/>
          </a:xfrm>
          <a:prstGeom prst="rect">
            <a:avLst/>
          </a:prstGeom>
          <a:noFill/>
          <a:ln cap="flat">
            <a:noFill/>
          </a:ln>
        </p:spPr>
        <p:txBody>
          <a:bodyPr vert="horz" wrap="square" lIns="51435" tIns="25718" rIns="51435" bIns="25718" anchor="t" anchorCtr="0" compatLnSpc="1">
            <a:spAutoFit/>
          </a:bodyPr>
          <a:lstStyle/>
          <a:p>
            <a:pPr algn="ctr">
              <a:lnSpc>
                <a:spcPct val="150000"/>
              </a:lnSpc>
            </a:pPr>
            <a:r>
              <a:rPr lang="en-GB" sz="1050" dirty="0">
                <a:ea typeface="Open Sans Light" panose="020B0306030504020204" pitchFamily="34" charset="0"/>
                <a:cs typeface="Open Sans Light" panose="020B0306030504020204" pitchFamily="34" charset="0"/>
              </a:rPr>
              <a:t>Identifying Solution</a:t>
            </a:r>
          </a:p>
        </p:txBody>
      </p:sp>
      <p:sp>
        <p:nvSpPr>
          <p:cNvPr id="63" name="TextBox 25">
            <a:extLst>
              <a:ext uri="{FF2B5EF4-FFF2-40B4-BE49-F238E27FC236}">
                <a16:creationId xmlns:a16="http://schemas.microsoft.com/office/drawing/2014/main" id="{90EF230C-355A-488B-96AD-9BCA7B478E2C}"/>
              </a:ext>
            </a:extLst>
          </p:cNvPr>
          <p:cNvSpPr txBox="1"/>
          <p:nvPr/>
        </p:nvSpPr>
        <p:spPr>
          <a:xfrm>
            <a:off x="4763451" y="4087656"/>
            <a:ext cx="1251180" cy="748924"/>
          </a:xfrm>
          <a:prstGeom prst="rect">
            <a:avLst/>
          </a:prstGeom>
          <a:noFill/>
          <a:ln cap="flat">
            <a:noFill/>
          </a:ln>
        </p:spPr>
        <p:txBody>
          <a:bodyPr vert="horz" wrap="square" lIns="51435" tIns="25718" rIns="51435" bIns="25718" anchor="t" anchorCtr="0" compatLnSpc="1">
            <a:spAutoFit/>
          </a:bodyPr>
          <a:lstStyle/>
          <a:p>
            <a:pPr algn="ctr">
              <a:lnSpc>
                <a:spcPct val="150000"/>
              </a:lnSpc>
            </a:pPr>
            <a:r>
              <a:rPr lang="en-GB" sz="1050" dirty="0">
                <a:ea typeface="Open Sans Light" panose="020B0306030504020204" pitchFamily="34" charset="0"/>
                <a:cs typeface="Open Sans Light" panose="020B0306030504020204" pitchFamily="34" charset="0"/>
              </a:rPr>
              <a:t>Lay out an implementation plan</a:t>
            </a:r>
          </a:p>
        </p:txBody>
      </p:sp>
      <p:sp>
        <p:nvSpPr>
          <p:cNvPr id="64" name="TextBox 25">
            <a:extLst>
              <a:ext uri="{FF2B5EF4-FFF2-40B4-BE49-F238E27FC236}">
                <a16:creationId xmlns:a16="http://schemas.microsoft.com/office/drawing/2014/main" id="{9EE41E96-CF46-4FA1-A33E-2C1B12468E90}"/>
              </a:ext>
            </a:extLst>
          </p:cNvPr>
          <p:cNvSpPr txBox="1"/>
          <p:nvPr/>
        </p:nvSpPr>
        <p:spPr>
          <a:xfrm>
            <a:off x="5944002" y="4094073"/>
            <a:ext cx="1251180" cy="506550"/>
          </a:xfrm>
          <a:prstGeom prst="rect">
            <a:avLst/>
          </a:prstGeom>
          <a:noFill/>
          <a:ln cap="flat">
            <a:noFill/>
          </a:ln>
        </p:spPr>
        <p:txBody>
          <a:bodyPr vert="horz" wrap="square" lIns="51435" tIns="25718" rIns="51435" bIns="25718" anchor="t" anchorCtr="0" compatLnSpc="1">
            <a:spAutoFit/>
          </a:bodyPr>
          <a:lstStyle/>
          <a:p>
            <a:pPr algn="ctr">
              <a:lnSpc>
                <a:spcPct val="150000"/>
              </a:lnSpc>
            </a:pPr>
            <a:r>
              <a:rPr lang="en-GB" sz="1050" dirty="0">
                <a:ea typeface="Open Sans Light" panose="020B0306030504020204" pitchFamily="34" charset="0"/>
                <a:cs typeface="Open Sans Light" panose="020B0306030504020204" pitchFamily="34" charset="0"/>
              </a:rPr>
              <a:t>ROI and Financial benefits</a:t>
            </a:r>
          </a:p>
        </p:txBody>
      </p:sp>
      <p:sp>
        <p:nvSpPr>
          <p:cNvPr id="65" name="Freeform 6">
            <a:extLst>
              <a:ext uri="{FF2B5EF4-FFF2-40B4-BE49-F238E27FC236}">
                <a16:creationId xmlns:a16="http://schemas.microsoft.com/office/drawing/2014/main" id="{C3613929-79B0-4554-B11D-E4022EC24DC1}"/>
              </a:ext>
            </a:extLst>
          </p:cNvPr>
          <p:cNvSpPr>
            <a:spLocks/>
          </p:cNvSpPr>
          <p:nvPr/>
        </p:nvSpPr>
        <p:spPr bwMode="auto">
          <a:xfrm rot="18285518">
            <a:off x="5962858" y="2875248"/>
            <a:ext cx="1037630" cy="1039416"/>
          </a:xfrm>
          <a:custGeom>
            <a:avLst/>
            <a:gdLst>
              <a:gd name="T0" fmla="*/ 173 w 235"/>
              <a:gd name="T1" fmla="*/ 14 h 235"/>
              <a:gd name="T2" fmla="*/ 118 w 235"/>
              <a:gd name="T3" fmla="*/ 0 h 235"/>
              <a:gd name="T4" fmla="*/ 107 w 235"/>
              <a:gd name="T5" fmla="*/ 1 h 235"/>
              <a:gd name="T6" fmla="*/ 11 w 235"/>
              <a:gd name="T7" fmla="*/ 69 h 235"/>
              <a:gd name="T8" fmla="*/ 0 w 235"/>
              <a:gd name="T9" fmla="*/ 118 h 235"/>
              <a:gd name="T10" fmla="*/ 118 w 235"/>
              <a:gd name="T11" fmla="*/ 235 h 235"/>
              <a:gd name="T12" fmla="*/ 234 w 235"/>
              <a:gd name="T13" fmla="*/ 129 h 235"/>
              <a:gd name="T14" fmla="*/ 235 w 235"/>
              <a:gd name="T15" fmla="*/ 118 h 235"/>
              <a:gd name="T16" fmla="*/ 173 w 235"/>
              <a:gd name="T17" fmla="*/ 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35">
                <a:moveTo>
                  <a:pt x="173" y="14"/>
                </a:moveTo>
                <a:cubicBezTo>
                  <a:pt x="156" y="5"/>
                  <a:pt x="137" y="0"/>
                  <a:pt x="118" y="0"/>
                </a:cubicBezTo>
                <a:cubicBezTo>
                  <a:pt x="114" y="0"/>
                  <a:pt x="111" y="1"/>
                  <a:pt x="107" y="1"/>
                </a:cubicBezTo>
                <a:cubicBezTo>
                  <a:pt x="90" y="38"/>
                  <a:pt x="54" y="65"/>
                  <a:pt x="11" y="69"/>
                </a:cubicBezTo>
                <a:cubicBezTo>
                  <a:pt x="4" y="84"/>
                  <a:pt x="0" y="100"/>
                  <a:pt x="0" y="118"/>
                </a:cubicBezTo>
                <a:cubicBezTo>
                  <a:pt x="0" y="182"/>
                  <a:pt x="53" y="235"/>
                  <a:pt x="118" y="235"/>
                </a:cubicBezTo>
                <a:cubicBezTo>
                  <a:pt x="178" y="235"/>
                  <a:pt x="228" y="189"/>
                  <a:pt x="234" y="129"/>
                </a:cubicBezTo>
                <a:cubicBezTo>
                  <a:pt x="235" y="125"/>
                  <a:pt x="235" y="122"/>
                  <a:pt x="235" y="118"/>
                </a:cubicBezTo>
                <a:cubicBezTo>
                  <a:pt x="235" y="73"/>
                  <a:pt x="210" y="34"/>
                  <a:pt x="173" y="14"/>
                </a:cubicBezTo>
                <a:close/>
              </a:path>
            </a:pathLst>
          </a:custGeom>
          <a:solidFill>
            <a:schemeClr val="accent5"/>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66" name="Freeform 29">
            <a:extLst>
              <a:ext uri="{FF2B5EF4-FFF2-40B4-BE49-F238E27FC236}">
                <a16:creationId xmlns:a16="http://schemas.microsoft.com/office/drawing/2014/main" id="{2AB1F721-9C63-49BA-AA03-B5987E294A2A}"/>
              </a:ext>
            </a:extLst>
          </p:cNvPr>
          <p:cNvSpPr>
            <a:spLocks noEditPoints="1"/>
          </p:cNvSpPr>
          <p:nvPr/>
        </p:nvSpPr>
        <p:spPr bwMode="auto">
          <a:xfrm>
            <a:off x="6387385" y="3115900"/>
            <a:ext cx="331292" cy="313433"/>
          </a:xfrm>
          <a:custGeom>
            <a:avLst/>
            <a:gdLst>
              <a:gd name="T0" fmla="*/ 17 w 71"/>
              <a:gd name="T1" fmla="*/ 45 h 67"/>
              <a:gd name="T2" fmla="*/ 29 w 71"/>
              <a:gd name="T3" fmla="*/ 32 h 67"/>
              <a:gd name="T4" fmla="*/ 30 w 71"/>
              <a:gd name="T5" fmla="*/ 30 h 67"/>
              <a:gd name="T6" fmla="*/ 29 w 71"/>
              <a:gd name="T7" fmla="*/ 25 h 67"/>
              <a:gd name="T8" fmla="*/ 27 w 71"/>
              <a:gd name="T9" fmla="*/ 20 h 67"/>
              <a:gd name="T10" fmla="*/ 28 w 71"/>
              <a:gd name="T11" fmla="*/ 15 h 67"/>
              <a:gd name="T12" fmla="*/ 34 w 71"/>
              <a:gd name="T13" fmla="*/ 12 h 67"/>
              <a:gd name="T14" fmla="*/ 39 w 71"/>
              <a:gd name="T15" fmla="*/ 14 h 67"/>
              <a:gd name="T16" fmla="*/ 40 w 71"/>
              <a:gd name="T17" fmla="*/ 16 h 67"/>
              <a:gd name="T18" fmla="*/ 40 w 71"/>
              <a:gd name="T19" fmla="*/ 20 h 67"/>
              <a:gd name="T20" fmla="*/ 40 w 71"/>
              <a:gd name="T21" fmla="*/ 25 h 67"/>
              <a:gd name="T22" fmla="*/ 37 w 71"/>
              <a:gd name="T23" fmla="*/ 29 h 67"/>
              <a:gd name="T24" fmla="*/ 38 w 71"/>
              <a:gd name="T25" fmla="*/ 31 h 67"/>
              <a:gd name="T26" fmla="*/ 48 w 71"/>
              <a:gd name="T27" fmla="*/ 35 h 67"/>
              <a:gd name="T28" fmla="*/ 28 w 71"/>
              <a:gd name="T29" fmla="*/ 31 h 67"/>
              <a:gd name="T30" fmla="*/ 22 w 71"/>
              <a:gd name="T31" fmla="*/ 29 h 67"/>
              <a:gd name="T32" fmla="*/ 25 w 71"/>
              <a:gd name="T33" fmla="*/ 24 h 67"/>
              <a:gd name="T34" fmla="*/ 26 w 71"/>
              <a:gd name="T35" fmla="*/ 18 h 67"/>
              <a:gd name="T36" fmla="*/ 19 w 71"/>
              <a:gd name="T37" fmla="*/ 13 h 67"/>
              <a:gd name="T38" fmla="*/ 17 w 71"/>
              <a:gd name="T39" fmla="*/ 28 h 67"/>
              <a:gd name="T40" fmla="*/ 16 w 71"/>
              <a:gd name="T41" fmla="*/ 29 h 67"/>
              <a:gd name="T42" fmla="*/ 15 w 71"/>
              <a:gd name="T43" fmla="*/ 45 h 67"/>
              <a:gd name="T44" fmla="*/ 52 w 71"/>
              <a:gd name="T45" fmla="*/ 30 h 67"/>
              <a:gd name="T46" fmla="*/ 51 w 71"/>
              <a:gd name="T47" fmla="*/ 28 h 67"/>
              <a:gd name="T48" fmla="*/ 53 w 71"/>
              <a:gd name="T49" fmla="*/ 23 h 67"/>
              <a:gd name="T50" fmla="*/ 54 w 71"/>
              <a:gd name="T51" fmla="*/ 19 h 67"/>
              <a:gd name="T52" fmla="*/ 48 w 71"/>
              <a:gd name="T53" fmla="*/ 12 h 67"/>
              <a:gd name="T54" fmla="*/ 48 w 71"/>
              <a:gd name="T55" fmla="*/ 12 h 67"/>
              <a:gd name="T56" fmla="*/ 43 w 71"/>
              <a:gd name="T57" fmla="*/ 15 h 67"/>
              <a:gd name="T58" fmla="*/ 42 w 71"/>
              <a:gd name="T59" fmla="*/ 18 h 67"/>
              <a:gd name="T60" fmla="*/ 42 w 71"/>
              <a:gd name="T61" fmla="*/ 19 h 67"/>
              <a:gd name="T62" fmla="*/ 44 w 71"/>
              <a:gd name="T63" fmla="*/ 26 h 67"/>
              <a:gd name="T64" fmla="*/ 44 w 71"/>
              <a:gd name="T65" fmla="*/ 29 h 67"/>
              <a:gd name="T66" fmla="*/ 40 w 71"/>
              <a:gd name="T67" fmla="*/ 31 h 67"/>
              <a:gd name="T68" fmla="*/ 53 w 71"/>
              <a:gd name="T69" fmla="*/ 45 h 67"/>
              <a:gd name="T70" fmla="*/ 60 w 71"/>
              <a:gd name="T71" fmla="*/ 32 h 67"/>
              <a:gd name="T72" fmla="*/ 71 w 71"/>
              <a:gd name="T73" fmla="*/ 51 h 67"/>
              <a:gd name="T74" fmla="*/ 7 w 71"/>
              <a:gd name="T75" fmla="*/ 67 h 67"/>
              <a:gd name="T76" fmla="*/ 5 w 71"/>
              <a:gd name="T77" fmla="*/ 65 h 67"/>
              <a:gd name="T78" fmla="*/ 0 w 71"/>
              <a:gd name="T79" fmla="*/ 51 h 67"/>
              <a:gd name="T80" fmla="*/ 65 w 71"/>
              <a:gd name="T81" fmla="*/ 0 h 67"/>
              <a:gd name="T82" fmla="*/ 65 w 71"/>
              <a:gd name="T83" fmla="*/ 3 h 67"/>
              <a:gd name="T84" fmla="*/ 3 w 71"/>
              <a:gd name="T85" fmla="*/ 51 h 67"/>
              <a:gd name="T86" fmla="*/ 12 w 71"/>
              <a:gd name="T87" fmla="*/ 54 h 67"/>
              <a:gd name="T88" fmla="*/ 18 w 71"/>
              <a:gd name="T89" fmla="*/ 54 h 67"/>
              <a:gd name="T90" fmla="*/ 68 w 71"/>
              <a:gd name="T91" fmla="*/ 51 h 67"/>
              <a:gd name="T92" fmla="*/ 6 w 71"/>
              <a:gd name="T93" fmla="*/ 16 h 67"/>
              <a:gd name="T94" fmla="*/ 18 w 71"/>
              <a:gd name="T95" fmla="*/ 5 h 67"/>
              <a:gd name="T96" fmla="*/ 4 w 71"/>
              <a:gd name="T97" fmla="*/ 5 h 67"/>
              <a:gd name="T98" fmla="*/ 5 w 71"/>
              <a:gd name="T99" fmla="*/ 17 h 67"/>
              <a:gd name="T100" fmla="*/ 4 w 71"/>
              <a:gd name="T101" fmla="*/ 25 h 67"/>
              <a:gd name="T102" fmla="*/ 6 w 71"/>
              <a:gd name="T103" fmla="*/ 2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67">
                <a:moveTo>
                  <a:pt x="48" y="35"/>
                </a:moveTo>
                <a:cubicBezTo>
                  <a:pt x="48" y="35"/>
                  <a:pt x="51" y="45"/>
                  <a:pt x="51" y="45"/>
                </a:cubicBezTo>
                <a:cubicBezTo>
                  <a:pt x="17" y="45"/>
                  <a:pt x="17" y="45"/>
                  <a:pt x="17" y="45"/>
                </a:cubicBezTo>
                <a:cubicBezTo>
                  <a:pt x="17" y="45"/>
                  <a:pt x="19" y="35"/>
                  <a:pt x="20" y="35"/>
                </a:cubicBezTo>
                <a:cubicBezTo>
                  <a:pt x="21" y="35"/>
                  <a:pt x="27" y="33"/>
                  <a:pt x="29" y="33"/>
                </a:cubicBezTo>
                <a:cubicBezTo>
                  <a:pt x="29" y="33"/>
                  <a:pt x="29" y="32"/>
                  <a:pt x="29" y="32"/>
                </a:cubicBezTo>
                <a:cubicBezTo>
                  <a:pt x="30" y="31"/>
                  <a:pt x="30" y="31"/>
                  <a:pt x="30" y="31"/>
                </a:cubicBezTo>
                <a:cubicBezTo>
                  <a:pt x="30" y="31"/>
                  <a:pt x="30" y="31"/>
                  <a:pt x="30" y="31"/>
                </a:cubicBezTo>
                <a:cubicBezTo>
                  <a:pt x="30" y="31"/>
                  <a:pt x="30" y="31"/>
                  <a:pt x="30" y="30"/>
                </a:cubicBezTo>
                <a:cubicBezTo>
                  <a:pt x="30" y="30"/>
                  <a:pt x="31" y="29"/>
                  <a:pt x="31" y="29"/>
                </a:cubicBezTo>
                <a:cubicBezTo>
                  <a:pt x="31" y="29"/>
                  <a:pt x="29" y="27"/>
                  <a:pt x="29" y="25"/>
                </a:cubicBezTo>
                <a:cubicBezTo>
                  <a:pt x="29" y="25"/>
                  <a:pt x="29" y="25"/>
                  <a:pt x="29" y="25"/>
                </a:cubicBezTo>
                <a:cubicBezTo>
                  <a:pt x="29" y="25"/>
                  <a:pt x="28" y="25"/>
                  <a:pt x="28" y="25"/>
                </a:cubicBezTo>
                <a:cubicBezTo>
                  <a:pt x="27" y="24"/>
                  <a:pt x="27" y="23"/>
                  <a:pt x="27" y="23"/>
                </a:cubicBezTo>
                <a:cubicBezTo>
                  <a:pt x="27" y="22"/>
                  <a:pt x="26" y="21"/>
                  <a:pt x="27" y="20"/>
                </a:cubicBezTo>
                <a:cubicBezTo>
                  <a:pt x="27" y="20"/>
                  <a:pt x="28" y="20"/>
                  <a:pt x="28" y="20"/>
                </a:cubicBezTo>
                <a:cubicBezTo>
                  <a:pt x="28" y="20"/>
                  <a:pt x="28" y="19"/>
                  <a:pt x="28" y="18"/>
                </a:cubicBezTo>
                <a:cubicBezTo>
                  <a:pt x="27" y="16"/>
                  <a:pt x="28" y="16"/>
                  <a:pt x="28" y="15"/>
                </a:cubicBezTo>
                <a:cubicBezTo>
                  <a:pt x="29" y="14"/>
                  <a:pt x="30" y="14"/>
                  <a:pt x="30" y="14"/>
                </a:cubicBezTo>
                <a:cubicBezTo>
                  <a:pt x="30" y="14"/>
                  <a:pt x="31" y="14"/>
                  <a:pt x="31" y="14"/>
                </a:cubicBezTo>
                <a:cubicBezTo>
                  <a:pt x="31" y="13"/>
                  <a:pt x="33" y="12"/>
                  <a:pt x="34" y="12"/>
                </a:cubicBezTo>
                <a:cubicBezTo>
                  <a:pt x="39" y="12"/>
                  <a:pt x="41" y="15"/>
                  <a:pt x="41" y="15"/>
                </a:cubicBezTo>
                <a:cubicBezTo>
                  <a:pt x="41" y="15"/>
                  <a:pt x="40" y="15"/>
                  <a:pt x="40" y="15"/>
                </a:cubicBezTo>
                <a:cubicBezTo>
                  <a:pt x="39" y="14"/>
                  <a:pt x="39" y="14"/>
                  <a:pt x="39" y="14"/>
                </a:cubicBezTo>
                <a:cubicBezTo>
                  <a:pt x="39" y="14"/>
                  <a:pt x="40" y="15"/>
                  <a:pt x="40" y="15"/>
                </a:cubicBezTo>
                <a:cubicBezTo>
                  <a:pt x="41" y="16"/>
                  <a:pt x="41" y="17"/>
                  <a:pt x="41" y="17"/>
                </a:cubicBezTo>
                <a:cubicBezTo>
                  <a:pt x="41" y="17"/>
                  <a:pt x="41" y="16"/>
                  <a:pt x="40" y="16"/>
                </a:cubicBezTo>
                <a:cubicBezTo>
                  <a:pt x="40" y="16"/>
                  <a:pt x="40" y="16"/>
                  <a:pt x="40" y="16"/>
                </a:cubicBezTo>
                <a:cubicBezTo>
                  <a:pt x="40" y="16"/>
                  <a:pt x="40" y="17"/>
                  <a:pt x="40" y="18"/>
                </a:cubicBezTo>
                <a:cubicBezTo>
                  <a:pt x="40" y="19"/>
                  <a:pt x="40" y="20"/>
                  <a:pt x="40" y="20"/>
                </a:cubicBezTo>
                <a:cubicBezTo>
                  <a:pt x="40" y="20"/>
                  <a:pt x="41" y="20"/>
                  <a:pt x="41" y="20"/>
                </a:cubicBezTo>
                <a:cubicBezTo>
                  <a:pt x="42" y="21"/>
                  <a:pt x="41" y="22"/>
                  <a:pt x="41" y="23"/>
                </a:cubicBezTo>
                <a:cubicBezTo>
                  <a:pt x="41" y="23"/>
                  <a:pt x="41" y="24"/>
                  <a:pt x="40" y="25"/>
                </a:cubicBezTo>
                <a:cubicBezTo>
                  <a:pt x="39" y="25"/>
                  <a:pt x="39" y="25"/>
                  <a:pt x="39" y="25"/>
                </a:cubicBezTo>
                <a:cubicBezTo>
                  <a:pt x="39" y="25"/>
                  <a:pt x="39" y="25"/>
                  <a:pt x="39" y="25"/>
                </a:cubicBezTo>
                <a:cubicBezTo>
                  <a:pt x="39" y="27"/>
                  <a:pt x="37" y="29"/>
                  <a:pt x="37" y="29"/>
                </a:cubicBezTo>
                <a:cubicBezTo>
                  <a:pt x="37" y="29"/>
                  <a:pt x="37" y="30"/>
                  <a:pt x="38" y="30"/>
                </a:cubicBezTo>
                <a:cubicBezTo>
                  <a:pt x="38" y="31"/>
                  <a:pt x="38" y="31"/>
                  <a:pt x="38" y="31"/>
                </a:cubicBezTo>
                <a:cubicBezTo>
                  <a:pt x="38" y="31"/>
                  <a:pt x="38" y="31"/>
                  <a:pt x="38" y="31"/>
                </a:cubicBezTo>
                <a:cubicBezTo>
                  <a:pt x="39" y="32"/>
                  <a:pt x="39" y="32"/>
                  <a:pt x="39" y="32"/>
                </a:cubicBezTo>
                <a:cubicBezTo>
                  <a:pt x="39" y="32"/>
                  <a:pt x="39" y="33"/>
                  <a:pt x="39" y="33"/>
                </a:cubicBezTo>
                <a:cubicBezTo>
                  <a:pt x="41" y="33"/>
                  <a:pt x="47" y="35"/>
                  <a:pt x="48" y="35"/>
                </a:cubicBezTo>
                <a:close/>
                <a:moveTo>
                  <a:pt x="19" y="33"/>
                </a:moveTo>
                <a:cubicBezTo>
                  <a:pt x="20" y="33"/>
                  <a:pt x="24" y="32"/>
                  <a:pt x="28" y="31"/>
                </a:cubicBezTo>
                <a:cubicBezTo>
                  <a:pt x="28" y="31"/>
                  <a:pt x="28" y="31"/>
                  <a:pt x="28" y="31"/>
                </a:cubicBezTo>
                <a:cubicBezTo>
                  <a:pt x="26" y="30"/>
                  <a:pt x="23" y="29"/>
                  <a:pt x="23" y="29"/>
                </a:cubicBezTo>
                <a:cubicBezTo>
                  <a:pt x="23" y="29"/>
                  <a:pt x="23" y="29"/>
                  <a:pt x="23" y="29"/>
                </a:cubicBezTo>
                <a:cubicBezTo>
                  <a:pt x="23" y="29"/>
                  <a:pt x="22" y="29"/>
                  <a:pt x="22" y="29"/>
                </a:cubicBezTo>
                <a:cubicBezTo>
                  <a:pt x="22" y="29"/>
                  <a:pt x="22" y="28"/>
                  <a:pt x="22" y="28"/>
                </a:cubicBezTo>
                <a:cubicBezTo>
                  <a:pt x="24" y="28"/>
                  <a:pt x="25" y="28"/>
                  <a:pt x="25" y="28"/>
                </a:cubicBezTo>
                <a:cubicBezTo>
                  <a:pt x="25" y="28"/>
                  <a:pt x="25" y="26"/>
                  <a:pt x="25" y="24"/>
                </a:cubicBezTo>
                <a:cubicBezTo>
                  <a:pt x="25" y="24"/>
                  <a:pt x="25" y="24"/>
                  <a:pt x="25" y="24"/>
                </a:cubicBezTo>
                <a:cubicBezTo>
                  <a:pt x="24" y="21"/>
                  <a:pt x="25" y="20"/>
                  <a:pt x="26" y="19"/>
                </a:cubicBezTo>
                <a:cubicBezTo>
                  <a:pt x="26" y="19"/>
                  <a:pt x="26" y="18"/>
                  <a:pt x="26" y="18"/>
                </a:cubicBezTo>
                <a:cubicBezTo>
                  <a:pt x="25" y="15"/>
                  <a:pt x="24" y="15"/>
                  <a:pt x="23" y="14"/>
                </a:cubicBezTo>
                <a:cubicBezTo>
                  <a:pt x="22" y="14"/>
                  <a:pt x="22" y="14"/>
                  <a:pt x="22" y="14"/>
                </a:cubicBezTo>
                <a:cubicBezTo>
                  <a:pt x="22" y="14"/>
                  <a:pt x="21" y="13"/>
                  <a:pt x="19" y="13"/>
                </a:cubicBezTo>
                <a:cubicBezTo>
                  <a:pt x="17" y="13"/>
                  <a:pt x="14" y="15"/>
                  <a:pt x="14" y="18"/>
                </a:cubicBezTo>
                <a:cubicBezTo>
                  <a:pt x="12" y="23"/>
                  <a:pt x="14" y="28"/>
                  <a:pt x="14" y="28"/>
                </a:cubicBezTo>
                <a:cubicBezTo>
                  <a:pt x="14" y="28"/>
                  <a:pt x="16" y="28"/>
                  <a:pt x="17" y="28"/>
                </a:cubicBezTo>
                <a:cubicBezTo>
                  <a:pt x="17" y="29"/>
                  <a:pt x="17" y="29"/>
                  <a:pt x="17" y="29"/>
                </a:cubicBezTo>
                <a:cubicBezTo>
                  <a:pt x="17" y="29"/>
                  <a:pt x="17" y="29"/>
                  <a:pt x="16" y="29"/>
                </a:cubicBezTo>
                <a:cubicBezTo>
                  <a:pt x="16" y="29"/>
                  <a:pt x="16" y="29"/>
                  <a:pt x="16" y="29"/>
                </a:cubicBezTo>
                <a:cubicBezTo>
                  <a:pt x="16" y="29"/>
                  <a:pt x="11" y="31"/>
                  <a:pt x="10" y="31"/>
                </a:cubicBezTo>
                <a:cubicBezTo>
                  <a:pt x="10" y="32"/>
                  <a:pt x="8" y="45"/>
                  <a:pt x="8" y="45"/>
                </a:cubicBezTo>
                <a:cubicBezTo>
                  <a:pt x="15" y="45"/>
                  <a:pt x="15" y="45"/>
                  <a:pt x="15" y="45"/>
                </a:cubicBezTo>
                <a:cubicBezTo>
                  <a:pt x="15" y="45"/>
                  <a:pt x="15" y="45"/>
                  <a:pt x="15" y="45"/>
                </a:cubicBezTo>
                <a:cubicBezTo>
                  <a:pt x="18" y="34"/>
                  <a:pt x="19" y="34"/>
                  <a:pt x="19" y="33"/>
                </a:cubicBezTo>
                <a:close/>
                <a:moveTo>
                  <a:pt x="52" y="30"/>
                </a:moveTo>
                <a:cubicBezTo>
                  <a:pt x="51" y="29"/>
                  <a:pt x="51" y="29"/>
                  <a:pt x="51" y="29"/>
                </a:cubicBezTo>
                <a:cubicBezTo>
                  <a:pt x="51" y="29"/>
                  <a:pt x="51" y="29"/>
                  <a:pt x="51" y="29"/>
                </a:cubicBezTo>
                <a:cubicBezTo>
                  <a:pt x="51" y="29"/>
                  <a:pt x="51" y="28"/>
                  <a:pt x="51" y="28"/>
                </a:cubicBezTo>
                <a:cubicBezTo>
                  <a:pt x="51" y="27"/>
                  <a:pt x="51" y="27"/>
                  <a:pt x="51" y="26"/>
                </a:cubicBezTo>
                <a:cubicBezTo>
                  <a:pt x="51" y="26"/>
                  <a:pt x="51" y="26"/>
                  <a:pt x="51" y="26"/>
                </a:cubicBezTo>
                <a:cubicBezTo>
                  <a:pt x="52" y="25"/>
                  <a:pt x="52" y="24"/>
                  <a:pt x="53" y="23"/>
                </a:cubicBezTo>
                <a:cubicBezTo>
                  <a:pt x="53" y="23"/>
                  <a:pt x="53" y="23"/>
                  <a:pt x="53" y="23"/>
                </a:cubicBezTo>
                <a:cubicBezTo>
                  <a:pt x="54" y="22"/>
                  <a:pt x="54" y="22"/>
                  <a:pt x="54" y="21"/>
                </a:cubicBezTo>
                <a:cubicBezTo>
                  <a:pt x="54" y="21"/>
                  <a:pt x="55" y="19"/>
                  <a:pt x="54" y="19"/>
                </a:cubicBezTo>
                <a:cubicBezTo>
                  <a:pt x="54" y="19"/>
                  <a:pt x="54" y="19"/>
                  <a:pt x="53" y="19"/>
                </a:cubicBezTo>
                <a:cubicBezTo>
                  <a:pt x="53" y="18"/>
                  <a:pt x="54" y="17"/>
                  <a:pt x="54" y="17"/>
                </a:cubicBezTo>
                <a:cubicBezTo>
                  <a:pt x="54" y="16"/>
                  <a:pt x="53"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5" y="12"/>
                  <a:pt x="43" y="13"/>
                  <a:pt x="43" y="15"/>
                </a:cubicBezTo>
                <a:cubicBezTo>
                  <a:pt x="43" y="15"/>
                  <a:pt x="43" y="15"/>
                  <a:pt x="43" y="15"/>
                </a:cubicBezTo>
                <a:cubicBezTo>
                  <a:pt x="43" y="15"/>
                  <a:pt x="43" y="16"/>
                  <a:pt x="43" y="16"/>
                </a:cubicBezTo>
                <a:cubicBezTo>
                  <a:pt x="43" y="16"/>
                  <a:pt x="43" y="16"/>
                  <a:pt x="43" y="17"/>
                </a:cubicBezTo>
                <a:cubicBezTo>
                  <a:pt x="43" y="17"/>
                  <a:pt x="43" y="18"/>
                  <a:pt x="42" y="18"/>
                </a:cubicBezTo>
                <a:cubicBezTo>
                  <a:pt x="42" y="18"/>
                  <a:pt x="42" y="18"/>
                  <a:pt x="42" y="18"/>
                </a:cubicBezTo>
                <a:cubicBezTo>
                  <a:pt x="42" y="18"/>
                  <a:pt x="42" y="19"/>
                  <a:pt x="42" y="19"/>
                </a:cubicBezTo>
                <a:cubicBezTo>
                  <a:pt x="42" y="19"/>
                  <a:pt x="42" y="19"/>
                  <a:pt x="42" y="19"/>
                </a:cubicBezTo>
                <a:cubicBezTo>
                  <a:pt x="42" y="19"/>
                  <a:pt x="42" y="19"/>
                  <a:pt x="42" y="19"/>
                </a:cubicBezTo>
                <a:cubicBezTo>
                  <a:pt x="43" y="19"/>
                  <a:pt x="44" y="21"/>
                  <a:pt x="43" y="23"/>
                </a:cubicBezTo>
                <a:cubicBezTo>
                  <a:pt x="43" y="24"/>
                  <a:pt x="44" y="25"/>
                  <a:pt x="44" y="26"/>
                </a:cubicBezTo>
                <a:cubicBezTo>
                  <a:pt x="45" y="26"/>
                  <a:pt x="45" y="26"/>
                  <a:pt x="45" y="26"/>
                </a:cubicBezTo>
                <a:cubicBezTo>
                  <a:pt x="45" y="27"/>
                  <a:pt x="45" y="27"/>
                  <a:pt x="44" y="28"/>
                </a:cubicBezTo>
                <a:cubicBezTo>
                  <a:pt x="44" y="28"/>
                  <a:pt x="44" y="29"/>
                  <a:pt x="44" y="29"/>
                </a:cubicBezTo>
                <a:cubicBezTo>
                  <a:pt x="44" y="29"/>
                  <a:pt x="44" y="29"/>
                  <a:pt x="44" y="29"/>
                </a:cubicBezTo>
                <a:cubicBezTo>
                  <a:pt x="43" y="30"/>
                  <a:pt x="43" y="30"/>
                  <a:pt x="43" y="30"/>
                </a:cubicBezTo>
                <a:cubicBezTo>
                  <a:pt x="43" y="30"/>
                  <a:pt x="41" y="31"/>
                  <a:pt x="40" y="31"/>
                </a:cubicBezTo>
                <a:cubicBezTo>
                  <a:pt x="40" y="31"/>
                  <a:pt x="40" y="31"/>
                  <a:pt x="40" y="31"/>
                </a:cubicBezTo>
                <a:cubicBezTo>
                  <a:pt x="43" y="32"/>
                  <a:pt x="48" y="33"/>
                  <a:pt x="48" y="33"/>
                </a:cubicBezTo>
                <a:cubicBezTo>
                  <a:pt x="49" y="34"/>
                  <a:pt x="50" y="34"/>
                  <a:pt x="53" y="45"/>
                </a:cubicBezTo>
                <a:cubicBezTo>
                  <a:pt x="53" y="45"/>
                  <a:pt x="53" y="45"/>
                  <a:pt x="53" y="45"/>
                </a:cubicBezTo>
                <a:cubicBezTo>
                  <a:pt x="63" y="45"/>
                  <a:pt x="63" y="45"/>
                  <a:pt x="63" y="45"/>
                </a:cubicBezTo>
                <a:cubicBezTo>
                  <a:pt x="62" y="40"/>
                  <a:pt x="60" y="32"/>
                  <a:pt x="60" y="32"/>
                </a:cubicBezTo>
                <a:cubicBezTo>
                  <a:pt x="59" y="32"/>
                  <a:pt x="54" y="30"/>
                  <a:pt x="52" y="30"/>
                </a:cubicBezTo>
                <a:close/>
                <a:moveTo>
                  <a:pt x="71" y="5"/>
                </a:moveTo>
                <a:cubicBezTo>
                  <a:pt x="71" y="51"/>
                  <a:pt x="71" y="51"/>
                  <a:pt x="71" y="51"/>
                </a:cubicBezTo>
                <a:cubicBezTo>
                  <a:pt x="71" y="54"/>
                  <a:pt x="68" y="56"/>
                  <a:pt x="65" y="56"/>
                </a:cubicBezTo>
                <a:cubicBezTo>
                  <a:pt x="19" y="56"/>
                  <a:pt x="19" y="56"/>
                  <a:pt x="19" y="56"/>
                </a:cubicBezTo>
                <a:cubicBezTo>
                  <a:pt x="7" y="67"/>
                  <a:pt x="7" y="67"/>
                  <a:pt x="7" y="67"/>
                </a:cubicBezTo>
                <a:cubicBezTo>
                  <a:pt x="7" y="67"/>
                  <a:pt x="6" y="67"/>
                  <a:pt x="6" y="67"/>
                </a:cubicBezTo>
                <a:cubicBezTo>
                  <a:pt x="6" y="67"/>
                  <a:pt x="5" y="67"/>
                  <a:pt x="5" y="67"/>
                </a:cubicBezTo>
                <a:cubicBezTo>
                  <a:pt x="4" y="67"/>
                  <a:pt x="4" y="66"/>
                  <a:pt x="5" y="65"/>
                </a:cubicBezTo>
                <a:cubicBezTo>
                  <a:pt x="8" y="56"/>
                  <a:pt x="8" y="56"/>
                  <a:pt x="8" y="56"/>
                </a:cubicBezTo>
                <a:cubicBezTo>
                  <a:pt x="5" y="56"/>
                  <a:pt x="5" y="56"/>
                  <a:pt x="5" y="56"/>
                </a:cubicBezTo>
                <a:cubicBezTo>
                  <a:pt x="2" y="56"/>
                  <a:pt x="0" y="54"/>
                  <a:pt x="0" y="51"/>
                </a:cubicBezTo>
                <a:cubicBezTo>
                  <a:pt x="0" y="5"/>
                  <a:pt x="0" y="5"/>
                  <a:pt x="0" y="5"/>
                </a:cubicBezTo>
                <a:cubicBezTo>
                  <a:pt x="0" y="3"/>
                  <a:pt x="2" y="0"/>
                  <a:pt x="5" y="0"/>
                </a:cubicBezTo>
                <a:cubicBezTo>
                  <a:pt x="65" y="0"/>
                  <a:pt x="65" y="0"/>
                  <a:pt x="65" y="0"/>
                </a:cubicBezTo>
                <a:cubicBezTo>
                  <a:pt x="68" y="0"/>
                  <a:pt x="71" y="3"/>
                  <a:pt x="71" y="5"/>
                </a:cubicBezTo>
                <a:close/>
                <a:moveTo>
                  <a:pt x="68" y="5"/>
                </a:moveTo>
                <a:cubicBezTo>
                  <a:pt x="68" y="4"/>
                  <a:pt x="67" y="3"/>
                  <a:pt x="65" y="3"/>
                </a:cubicBezTo>
                <a:cubicBezTo>
                  <a:pt x="5" y="3"/>
                  <a:pt x="5" y="3"/>
                  <a:pt x="5" y="3"/>
                </a:cubicBezTo>
                <a:cubicBezTo>
                  <a:pt x="4" y="3"/>
                  <a:pt x="3" y="4"/>
                  <a:pt x="3" y="5"/>
                </a:cubicBezTo>
                <a:cubicBezTo>
                  <a:pt x="3" y="51"/>
                  <a:pt x="3" y="51"/>
                  <a:pt x="3" y="51"/>
                </a:cubicBezTo>
                <a:cubicBezTo>
                  <a:pt x="3" y="52"/>
                  <a:pt x="4" y="53"/>
                  <a:pt x="5" y="53"/>
                </a:cubicBezTo>
                <a:cubicBezTo>
                  <a:pt x="10" y="53"/>
                  <a:pt x="10" y="53"/>
                  <a:pt x="10" y="53"/>
                </a:cubicBezTo>
                <a:cubicBezTo>
                  <a:pt x="11" y="53"/>
                  <a:pt x="11" y="53"/>
                  <a:pt x="12" y="54"/>
                </a:cubicBezTo>
                <a:cubicBezTo>
                  <a:pt x="12" y="54"/>
                  <a:pt x="12" y="55"/>
                  <a:pt x="12" y="55"/>
                </a:cubicBezTo>
                <a:cubicBezTo>
                  <a:pt x="10" y="61"/>
                  <a:pt x="10" y="61"/>
                  <a:pt x="10" y="61"/>
                </a:cubicBezTo>
                <a:cubicBezTo>
                  <a:pt x="18" y="54"/>
                  <a:pt x="18" y="54"/>
                  <a:pt x="18" y="54"/>
                </a:cubicBezTo>
                <a:cubicBezTo>
                  <a:pt x="18" y="53"/>
                  <a:pt x="18" y="53"/>
                  <a:pt x="19" y="53"/>
                </a:cubicBezTo>
                <a:cubicBezTo>
                  <a:pt x="65" y="53"/>
                  <a:pt x="65" y="53"/>
                  <a:pt x="65" y="53"/>
                </a:cubicBezTo>
                <a:cubicBezTo>
                  <a:pt x="67" y="53"/>
                  <a:pt x="68" y="52"/>
                  <a:pt x="68" y="51"/>
                </a:cubicBezTo>
                <a:lnTo>
                  <a:pt x="68" y="5"/>
                </a:lnTo>
                <a:close/>
                <a:moveTo>
                  <a:pt x="5" y="17"/>
                </a:moveTo>
                <a:cubicBezTo>
                  <a:pt x="6" y="17"/>
                  <a:pt x="6" y="16"/>
                  <a:pt x="6" y="16"/>
                </a:cubicBezTo>
                <a:cubicBezTo>
                  <a:pt x="6" y="6"/>
                  <a:pt x="6" y="6"/>
                  <a:pt x="6" y="6"/>
                </a:cubicBezTo>
                <a:cubicBezTo>
                  <a:pt x="17" y="6"/>
                  <a:pt x="17" y="6"/>
                  <a:pt x="17" y="6"/>
                </a:cubicBezTo>
                <a:cubicBezTo>
                  <a:pt x="18" y="6"/>
                  <a:pt x="18" y="6"/>
                  <a:pt x="18" y="5"/>
                </a:cubicBezTo>
                <a:cubicBezTo>
                  <a:pt x="18" y="5"/>
                  <a:pt x="18" y="4"/>
                  <a:pt x="17" y="4"/>
                </a:cubicBezTo>
                <a:cubicBezTo>
                  <a:pt x="5" y="4"/>
                  <a:pt x="5" y="4"/>
                  <a:pt x="5" y="4"/>
                </a:cubicBezTo>
                <a:cubicBezTo>
                  <a:pt x="5" y="4"/>
                  <a:pt x="5" y="5"/>
                  <a:pt x="4" y="5"/>
                </a:cubicBezTo>
                <a:cubicBezTo>
                  <a:pt x="4" y="5"/>
                  <a:pt x="4" y="5"/>
                  <a:pt x="4" y="5"/>
                </a:cubicBezTo>
                <a:cubicBezTo>
                  <a:pt x="4" y="16"/>
                  <a:pt x="4" y="16"/>
                  <a:pt x="4" y="16"/>
                </a:cubicBezTo>
                <a:cubicBezTo>
                  <a:pt x="4" y="16"/>
                  <a:pt x="4" y="17"/>
                  <a:pt x="5" y="17"/>
                </a:cubicBezTo>
                <a:close/>
                <a:moveTo>
                  <a:pt x="5" y="19"/>
                </a:moveTo>
                <a:cubicBezTo>
                  <a:pt x="4" y="19"/>
                  <a:pt x="4" y="19"/>
                  <a:pt x="4" y="20"/>
                </a:cubicBezTo>
                <a:cubicBezTo>
                  <a:pt x="4" y="25"/>
                  <a:pt x="4" y="25"/>
                  <a:pt x="4" y="25"/>
                </a:cubicBezTo>
                <a:cubicBezTo>
                  <a:pt x="4" y="25"/>
                  <a:pt x="4" y="26"/>
                  <a:pt x="5" y="26"/>
                </a:cubicBezTo>
                <a:cubicBezTo>
                  <a:pt x="6" y="26"/>
                  <a:pt x="6" y="25"/>
                  <a:pt x="6" y="25"/>
                </a:cubicBezTo>
                <a:cubicBezTo>
                  <a:pt x="6" y="20"/>
                  <a:pt x="6" y="20"/>
                  <a:pt x="6" y="20"/>
                </a:cubicBezTo>
                <a:cubicBezTo>
                  <a:pt x="6" y="19"/>
                  <a:pt x="6" y="19"/>
                  <a:pt x="5" y="19"/>
                </a:cubicBezTo>
                <a:close/>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67" name="TextBox 66">
            <a:extLst>
              <a:ext uri="{FF2B5EF4-FFF2-40B4-BE49-F238E27FC236}">
                <a16:creationId xmlns:a16="http://schemas.microsoft.com/office/drawing/2014/main" id="{3DF3C832-9927-4320-BFEF-5877B0C209BB}"/>
              </a:ext>
            </a:extLst>
          </p:cNvPr>
          <p:cNvSpPr txBox="1"/>
          <p:nvPr/>
        </p:nvSpPr>
        <p:spPr>
          <a:xfrm>
            <a:off x="6115786" y="3495595"/>
            <a:ext cx="914033" cy="213585"/>
          </a:xfrm>
          <a:prstGeom prst="rect">
            <a:avLst/>
          </a:prstGeom>
          <a:noFill/>
        </p:spPr>
        <p:txBody>
          <a:bodyPr wrap="square" rtlCol="0">
            <a:spAutoFit/>
          </a:bodyPr>
          <a:lstStyle/>
          <a:p>
            <a:r>
              <a:rPr lang="en-US" sz="788" b="1" dirty="0">
                <a:solidFill>
                  <a:schemeClr val="bg2"/>
                </a:solidFill>
                <a:ea typeface="Open Sans" panose="020B0606030504020204" pitchFamily="34" charset="0"/>
                <a:cs typeface="Open Sans" panose="020B0606030504020204" pitchFamily="34" charset="0"/>
              </a:rPr>
              <a:t>Quality Control</a:t>
            </a:r>
          </a:p>
        </p:txBody>
      </p:sp>
    </p:spTree>
    <p:extLst>
      <p:ext uri="{BB962C8B-B14F-4D97-AF65-F5344CB8AC3E}">
        <p14:creationId xmlns:p14="http://schemas.microsoft.com/office/powerpoint/2010/main" val="10694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wipe(left)">
                                      <p:cBhvr>
                                        <p:cTn id="11" dur="500"/>
                                        <p:tgtEl>
                                          <p:spTgt spid="4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250"/>
                                        <p:tgtEl>
                                          <p:spTgt spid="42"/>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250"/>
                                        <p:tgtEl>
                                          <p:spTgt spid="48"/>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250"/>
                                        <p:tgtEl>
                                          <p:spTgt spid="4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9">
                                            <p:txEl>
                                              <p:pRg st="0" end="0"/>
                                            </p:txEl>
                                          </p:spTgt>
                                        </p:tgtEl>
                                        <p:attrNameLst>
                                          <p:attrName>style.visibility</p:attrName>
                                        </p:attrNameLst>
                                      </p:cBhvr>
                                      <p:to>
                                        <p:strVal val="visible"/>
                                      </p:to>
                                    </p:set>
                                    <p:animEffect transition="in" filter="fade">
                                      <p:cBhvr>
                                        <p:cTn id="31" dur="500"/>
                                        <p:tgtEl>
                                          <p:spTgt spid="59">
                                            <p:txEl>
                                              <p:pRg st="0" end="0"/>
                                            </p:txEl>
                                          </p:spTgt>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2" grpId="0" animBg="1"/>
      <p:bldP spid="47" grpId="0" animBg="1"/>
      <p:bldP spid="48" grpId="0" animBg="1"/>
      <p:bldP spid="49" grpId="0" animBg="1"/>
      <p:bldP spid="60" grpId="0"/>
      <p:bldP spid="61" grpId="0"/>
      <p:bldP spid="62" grpId="0"/>
      <p:bldP spid="63" grpId="0"/>
      <p:bldP spid="64" grpId="0"/>
      <p:bldP spid="65" grpId="0" animBg="1"/>
    </p:bldLst>
  </p:timing>
</p:sld>
</file>

<file path=ppt/theme/theme1.xml><?xml version="1.0" encoding="utf-8"?>
<a:theme xmlns:a="http://schemas.openxmlformats.org/drawingml/2006/main" name="Office Theme">
  <a:themeElements>
    <a:clrScheme name="Colors 10">
      <a:dk1>
        <a:srgbClr val="3F3F3F"/>
      </a:dk1>
      <a:lt1>
        <a:sysClr val="window" lastClr="FFFFFF"/>
      </a:lt1>
      <a:dk2>
        <a:srgbClr val="313C41"/>
      </a:dk2>
      <a:lt2>
        <a:srgbClr val="FFFFFF"/>
      </a:lt2>
      <a:accent1>
        <a:srgbClr val="2980B9"/>
      </a:accent1>
      <a:accent2>
        <a:srgbClr val="9BBB59"/>
      </a:accent2>
      <a:accent3>
        <a:srgbClr val="F39C12"/>
      </a:accent3>
      <a:accent4>
        <a:srgbClr val="C0392B"/>
      </a:accent4>
      <a:accent5>
        <a:srgbClr val="41B176"/>
      </a:accent5>
      <a:accent6>
        <a:srgbClr val="954F72"/>
      </a:accent6>
      <a:hlink>
        <a:srgbClr val="0563C1"/>
      </a:hlink>
      <a:folHlink>
        <a:srgbClr val="954F72"/>
      </a:folHlink>
    </a:clrScheme>
    <a:fontScheme name="Cloud">
      <a:majorFont>
        <a:latin typeface="Lato Heavy"/>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2146</Words>
  <Application>Microsoft Office PowerPoint</Application>
  <PresentationFormat>On-screen Show (4:3)</PresentationFormat>
  <Paragraphs>632</Paragraphs>
  <Slides>47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Arial</vt:lpstr>
      <vt:lpstr>Calibri</vt:lpstr>
      <vt:lpstr>Gill Sans MT</vt:lpstr>
      <vt:lpstr>Lato</vt:lpstr>
      <vt:lpstr>Lato Heavy</vt:lpstr>
      <vt:lpstr>Times New Roman</vt:lpstr>
      <vt:lpstr>Office Theme</vt:lpstr>
      <vt:lpstr>Gallery</vt:lpstr>
      <vt:lpstr>PowerPoint Presentation</vt:lpstr>
      <vt:lpstr>Introduction</vt:lpstr>
      <vt:lpstr>Agenda</vt:lpstr>
      <vt:lpstr>Topics Covered</vt:lpstr>
      <vt:lpstr>CDL History</vt:lpstr>
      <vt:lpstr>Stakeholders </vt:lpstr>
      <vt:lpstr>CDL KPI’s</vt:lpstr>
      <vt:lpstr>CDL Business Challenge</vt:lpstr>
      <vt:lpstr>Project Solution Approach</vt:lpstr>
      <vt:lpstr>Solution Plan - I</vt:lpstr>
      <vt:lpstr>PowerPoint Presentation</vt:lpstr>
      <vt:lpstr>Plant Restructure – New Layout</vt:lpstr>
      <vt:lpstr>Implementation Plan</vt:lpstr>
      <vt:lpstr>Financial Model</vt:lpstr>
      <vt:lpstr>ROI </vt:lpstr>
      <vt:lpstr>ROI </vt:lpstr>
      <vt:lpstr>PowerPoint Presentation</vt:lpstr>
      <vt:lpstr>Estimated Profit </vt:lpstr>
      <vt:lpstr>Conclusion for Solution 1 </vt:lpstr>
      <vt:lpstr>Solution Plan - II</vt:lpstr>
      <vt:lpstr>Optimal Solution-Yamaha YSM 10</vt:lpstr>
      <vt:lpstr>Contd…</vt:lpstr>
      <vt:lpstr>Profit/Loss</vt:lpstr>
      <vt:lpstr>ROI </vt:lpstr>
      <vt:lpstr>Solution Plan III</vt:lpstr>
      <vt:lpstr>Six Sigma- What is it?</vt:lpstr>
      <vt:lpstr>Six Sigma- key principles</vt:lpstr>
      <vt:lpstr>Six Sigma methodology</vt:lpstr>
      <vt:lpstr>Six sigma- a look at the numbers</vt:lpstr>
      <vt:lpstr>Six sigma- our implementation</vt:lpstr>
      <vt:lpstr>Six sigma- our implementation</vt:lpstr>
      <vt:lpstr>Conclusion</vt:lpstr>
      <vt:lpstr>Solution Plan IV</vt:lpstr>
      <vt:lpstr>Reducing the Soldering Time</vt:lpstr>
      <vt:lpstr>About New labor cost </vt:lpstr>
      <vt:lpstr>About Laser Soldering machine </vt:lpstr>
      <vt:lpstr>Sunny Day AS-IS and TO-BE</vt:lpstr>
      <vt:lpstr>Return on Investment(ROI) </vt:lpstr>
      <vt:lpstr>Health and safety concern Narinder Singh</vt:lpstr>
      <vt:lpstr>Effects</vt:lpstr>
      <vt:lpstr>Solution</vt:lpstr>
      <vt:lpstr>Benefits </vt:lpstr>
      <vt:lpstr>Equipment and cost</vt:lpstr>
      <vt:lpstr>Return on investment</vt:lpstr>
      <vt:lpstr>Sunny day (AS-IS vs TO-BE)</vt:lpstr>
      <vt:lpstr>AS-IS vs TO-BE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Solanki</dc:creator>
  <cp:lastModifiedBy>Vaibhav Solanki</cp:lastModifiedBy>
  <cp:revision>14</cp:revision>
  <dcterms:created xsi:type="dcterms:W3CDTF">2019-07-18T03:04:57Z</dcterms:created>
  <dcterms:modified xsi:type="dcterms:W3CDTF">2020-09-12T01:16:12Z</dcterms:modified>
</cp:coreProperties>
</file>