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7"/>
  </p:notesMasterIdLst>
  <p:sldIdLst>
    <p:sldId id="272" r:id="rId2"/>
    <p:sldId id="262" r:id="rId3"/>
    <p:sldId id="263" r:id="rId4"/>
    <p:sldId id="273" r:id="rId5"/>
    <p:sldId id="271" r:id="rId6"/>
    <p:sldId id="261" r:id="rId7"/>
    <p:sldId id="268" r:id="rId8"/>
    <p:sldId id="269" r:id="rId9"/>
    <p:sldId id="270" r:id="rId10"/>
    <p:sldId id="259" r:id="rId11"/>
    <p:sldId id="258" r:id="rId12"/>
    <p:sldId id="266" r:id="rId13"/>
    <p:sldId id="267" r:id="rId14"/>
    <p:sldId id="260" r:id="rId15"/>
    <p:sldId id="265"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A5B7003-8B07-4E01-A8CB-BA67C0E827CC}" v="304" dt="2017-06-22T16:45:42.93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3" d="100"/>
          <a:sy n="83" d="100"/>
        </p:scale>
        <p:origin x="6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8A894DE-AF06-4F70-B8A9-F32C3840AD37}" type="datetimeFigureOut">
              <a:rPr lang="en-US" smtClean="0"/>
              <a:t>7/12/2017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A3F2DCD-A887-4F01-B159-516901B305EA}" type="slidenum">
              <a:rPr lang="en-US" smtClean="0"/>
              <a:t>‹#›</a:t>
            </a:fld>
            <a:endParaRPr lang="en-US"/>
          </a:p>
        </p:txBody>
      </p:sp>
    </p:spTree>
    <p:extLst>
      <p:ext uri="{BB962C8B-B14F-4D97-AF65-F5344CB8AC3E}">
        <p14:creationId xmlns:p14="http://schemas.microsoft.com/office/powerpoint/2010/main" val="21240047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77EF5D8-A10A-476B-BAFD-D5F4372D0BD4}" type="datetime1">
              <a:rPr lang="en-US" smtClean="0"/>
              <a:t>7/12/2017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9812E57-990B-498E-98DE-AD0D5FFC3BB7}" type="datetime1">
              <a:rPr lang="en-US" smtClean="0"/>
              <a:t>7/12/2017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2F31884-265B-403B-AC03-FD156E83CA6C}" type="datetime1">
              <a:rPr lang="en-US" smtClean="0"/>
              <a:t>7/12/2017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16BEBE6-4591-47D8-A3FA-00A098487256}" type="datetime1">
              <a:rPr lang="en-US" smtClean="0"/>
              <a:t>7/12/2017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0DFDADB-B58F-433E-B48D-CC443B3876F9}" type="datetime1">
              <a:rPr lang="en-US" smtClean="0"/>
              <a:t>7/12/2017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133D277-529B-4CAA-92C1-302FCCA47C1F}" type="datetime1">
              <a:rPr lang="en-US" smtClean="0"/>
              <a:t>7/12/2017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D7FBB9-9F73-43FB-B52C-FE206FF19D9C}" type="datetime1">
              <a:rPr lang="en-US" smtClean="0"/>
              <a:t>7/12/2017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D1B561-1B27-4748-B9C5-0BE67B515220}" type="datetime1">
              <a:rPr lang="en-US" smtClean="0"/>
              <a:t>7/12/2017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B7BB08-5C69-47A4-BD91-5A1D2DE54468}" type="datetime1">
              <a:rPr lang="en-US" smtClean="0"/>
              <a:t>7/12/2017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1DF027A-FB52-4657-973A-00173103AF3A}" type="datetime1">
              <a:rPr lang="en-US" smtClean="0"/>
              <a:t>7/12/2017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0DEEB-54A7-4657-8B5B-5CCC6AB3C9E9}" type="datetime1">
              <a:rPr lang="en-US" smtClean="0"/>
              <a:t>7/12/2017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D3B70F2-1DF8-474B-8817-A126A9FF7E65}" type="datetime1">
              <a:rPr lang="en-US" smtClean="0"/>
              <a:t>7/12/2017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EF7C281-DFF4-4933-BC7C-FBC52506844D}" type="datetime1">
              <a:rPr lang="en-US" smtClean="0"/>
              <a:t>7/12/2017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FC82B6B-EF91-4BF8-9917-3D93213BD5E3}" type="datetime1">
              <a:rPr lang="en-US" smtClean="0"/>
              <a:t>7/12/2017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39BB7A6-E46D-4F36-9EF4-E28A86886B2B}" type="datetime1">
              <a:rPr lang="en-US" smtClean="0"/>
              <a:t>7/12/2017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840C0756-C786-4563-BEF7-DC7E87C9987A}" type="datetime1">
              <a:rPr lang="en-US" smtClean="0"/>
              <a:t>7/12/2017</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A7CABF4-FDBD-4D29-9F0A-26657DDCDEE6}" type="datetime1">
              <a:rPr lang="en-US" smtClean="0"/>
              <a:t>7/12/2017</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hyperlink" Target="https://www.buzzfeed.com/craigsilverman/partisan-fb-pages-analysis?utm_term=.kq9kqJDZ2#.ia1QB2KJl." TargetMode="External"/><Relationship Id="rId2" Type="http://schemas.openxmlformats.org/officeDocument/2006/relationships/hyperlink" Target="https://www.kaggle.com/buzzfeed" TargetMode="Externa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hyperlink" Target="http://www.politifact.com/truth-o-meter/article/2016/dec/05/how-pizzagate-went-fake-news-real-problem-dc-busin/" TargetMode="External"/><Relationship Id="rId2" Type="http://schemas.openxmlformats.org/officeDocument/2006/relationships/image" Target="../media/image1.png"/><Relationship Id="rId1" Type="http://schemas.openxmlformats.org/officeDocument/2006/relationships/slideLayout" Target="../slideLayouts/slideLayout6.xml"/><Relationship Id="rId5" Type="http://schemas.openxmlformats.org/officeDocument/2006/relationships/hyperlink" Target="http://www.snopes.com/trump-rally-chant/" TargetMode="External"/><Relationship Id="rId4" Type="http://schemas.openxmlformats.org/officeDocument/2006/relationships/hyperlink" Target="http://www.politifact.com/florida/statements/2014/may/08/blog-posting/florida-democrats-just-voted-impose-sharia-law-wom/"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DCCF462-FDE0-4634-9FE0-06D0219CB529}"/>
              </a:ext>
            </a:extLst>
          </p:cNvPr>
          <p:cNvSpPr>
            <a:spLocks noGrp="1"/>
          </p:cNvSpPr>
          <p:nvPr>
            <p:ph type="title"/>
          </p:nvPr>
        </p:nvSpPr>
        <p:spPr>
          <a:xfrm>
            <a:off x="1896313" y="1670274"/>
            <a:ext cx="8596668" cy="1320800"/>
          </a:xfrm>
        </p:spPr>
        <p:txBody>
          <a:bodyPr>
            <a:noAutofit/>
          </a:bodyPr>
          <a:lstStyle/>
          <a:p>
            <a:pPr algn="ctr"/>
            <a:r>
              <a:rPr lang="en-US" sz="4400" b="1" dirty="0">
                <a:solidFill>
                  <a:schemeClr val="tx1"/>
                </a:solidFill>
                <a:latin typeface="Times New Roman" panose="02020603050405020304" pitchFamily="18" charset="0"/>
                <a:cs typeface="Times New Roman" panose="02020603050405020304" pitchFamily="18" charset="0"/>
              </a:rPr>
              <a:t>Frequent Patterns and </a:t>
            </a:r>
            <a:br>
              <a:rPr lang="en-US" sz="4400" b="1" dirty="0">
                <a:solidFill>
                  <a:schemeClr val="tx1"/>
                </a:solidFill>
                <a:latin typeface="Times New Roman" panose="02020603050405020304" pitchFamily="18" charset="0"/>
                <a:cs typeface="Times New Roman" panose="02020603050405020304" pitchFamily="18" charset="0"/>
              </a:rPr>
            </a:br>
            <a:r>
              <a:rPr lang="en-US" sz="4400" b="1" dirty="0">
                <a:solidFill>
                  <a:schemeClr val="tx1"/>
                </a:solidFill>
                <a:latin typeface="Times New Roman" panose="02020603050405020304" pitchFamily="18" charset="0"/>
                <a:cs typeface="Times New Roman" panose="02020603050405020304" pitchFamily="18" charset="0"/>
              </a:rPr>
              <a:t>Association Rules</a:t>
            </a:r>
            <a:br>
              <a:rPr lang="en-US" sz="4400" b="1" dirty="0">
                <a:latin typeface="Times New Roman" panose="02020603050405020304" pitchFamily="18" charset="0"/>
                <a:cs typeface="Times New Roman" panose="02020603050405020304" pitchFamily="18" charset="0"/>
              </a:rPr>
            </a:br>
            <a:endParaRPr lang="en-US" sz="44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6E8BE774-9394-4422-AE86-72B583FC5A77}"/>
              </a:ext>
            </a:extLst>
          </p:cNvPr>
          <p:cNvSpPr txBox="1"/>
          <p:nvPr/>
        </p:nvSpPr>
        <p:spPr>
          <a:xfrm>
            <a:off x="862814" y="5496737"/>
            <a:ext cx="3228392"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Professor: Dr. Longhuang Li</a:t>
            </a:r>
          </a:p>
        </p:txBody>
      </p:sp>
      <p:sp>
        <p:nvSpPr>
          <p:cNvPr id="10" name="TextBox 3">
            <a:extLst>
              <a:ext uri="{FF2B5EF4-FFF2-40B4-BE49-F238E27FC236}">
                <a16:creationId xmlns:a16="http://schemas.microsoft.com/office/drawing/2014/main" id="{AD96980C-3CA8-4B4A-9AFC-A2F01A1210EF}"/>
              </a:ext>
            </a:extLst>
          </p:cNvPr>
          <p:cNvSpPr txBox="1"/>
          <p:nvPr/>
        </p:nvSpPr>
        <p:spPr>
          <a:xfrm>
            <a:off x="9796897" y="5118032"/>
            <a:ext cx="2541376" cy="92333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Presented by:</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Shubhraj Arsekar</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Ravi </a:t>
            </a:r>
            <a:r>
              <a:rPr kumimoji="0" lang="en-US" sz="1800" b="0"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Teja</a:t>
            </a: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Neela</a:t>
            </a:r>
          </a:p>
        </p:txBody>
      </p:sp>
      <p:sp>
        <p:nvSpPr>
          <p:cNvPr id="3" name="Slide Number Placeholder 2">
            <a:extLst>
              <a:ext uri="{FF2B5EF4-FFF2-40B4-BE49-F238E27FC236}">
                <a16:creationId xmlns:a16="http://schemas.microsoft.com/office/drawing/2014/main" id="{D812818D-25AC-467D-B625-FD7125124604}"/>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D57F1E4F-1CFF-5643-939E-217C01CDF565}" type="slidenum">
              <a:rPr kumimoji="0" lang="en-US" sz="900" b="0" i="0" u="none" strike="noStrike" kern="1200" cap="none" spc="0" normalizeH="0" baseline="0" noProof="0" smtClean="0">
                <a:ln>
                  <a:noFill/>
                </a:ln>
                <a:solidFill>
                  <a:srgbClr val="5FCBEF"/>
                </a:solidFill>
                <a:effectLst/>
                <a:uLnTx/>
                <a:uFillTx/>
                <a:latin typeface="Trebuchet MS" panose="020B0603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a:t>
            </a:fld>
            <a:endParaRPr kumimoji="0" lang="en-US" sz="900" b="0" i="0" u="none" strike="noStrike" kern="1200" cap="none" spc="0" normalizeH="0" baseline="0" noProof="0" dirty="0">
              <a:ln>
                <a:noFill/>
              </a:ln>
              <a:solidFill>
                <a:srgbClr val="5FCBEF"/>
              </a:solidFill>
              <a:effectLst/>
              <a:uLnTx/>
              <a:uFillTx/>
              <a:latin typeface="Trebuchet MS" panose="020B0603020202020204"/>
              <a:ea typeface="+mn-ea"/>
              <a:cs typeface="+mn-cs"/>
            </a:endParaRPr>
          </a:p>
        </p:txBody>
      </p:sp>
      <p:sp>
        <p:nvSpPr>
          <p:cNvPr id="8" name="TextBox 7">
            <a:extLst>
              <a:ext uri="{FF2B5EF4-FFF2-40B4-BE49-F238E27FC236}">
                <a16:creationId xmlns:a16="http://schemas.microsoft.com/office/drawing/2014/main" id="{01B99247-EBA1-44BA-B4EC-7B2645D439A0}"/>
              </a:ext>
            </a:extLst>
          </p:cNvPr>
          <p:cNvSpPr txBox="1"/>
          <p:nvPr/>
        </p:nvSpPr>
        <p:spPr>
          <a:xfrm>
            <a:off x="4580451" y="3146082"/>
            <a:ext cx="3228392" cy="646331"/>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Data Mining </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Summer 2017</a:t>
            </a:r>
          </a:p>
        </p:txBody>
      </p:sp>
    </p:spTree>
    <p:extLst>
      <p:ext uri="{BB962C8B-B14F-4D97-AF65-F5344CB8AC3E}">
        <p14:creationId xmlns:p14="http://schemas.microsoft.com/office/powerpoint/2010/main" val="36607728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A screenshot of a computer&#10;&#10;Description generated with very high confidence">
            <a:extLst>
              <a:ext uri="{FF2B5EF4-FFF2-40B4-BE49-F238E27FC236}">
                <a16:creationId xmlns:a16="http://schemas.microsoft.com/office/drawing/2014/main" id="{06C0ACEF-37F2-422D-ABF5-44A4623F87C6}"/>
              </a:ext>
            </a:extLst>
          </p:cNvPr>
          <p:cNvPicPr>
            <a:picLocks noGrp="1" noChangeAspect="1"/>
          </p:cNvPicPr>
          <p:nvPr>
            <p:ph idx="1"/>
          </p:nvPr>
        </p:nvPicPr>
        <p:blipFill>
          <a:blip r:embed="rId2"/>
          <a:stretch>
            <a:fillRect/>
          </a:stretch>
        </p:blipFill>
        <p:spPr>
          <a:xfrm>
            <a:off x="769698" y="1126116"/>
            <a:ext cx="10646447" cy="545104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4" name="Slide Number Placeholder 3">
            <a:extLst>
              <a:ext uri="{FF2B5EF4-FFF2-40B4-BE49-F238E27FC236}">
                <a16:creationId xmlns:a16="http://schemas.microsoft.com/office/drawing/2014/main" id="{B1611ECA-DB79-4ED5-B4C4-C296439E63FD}"/>
              </a:ext>
            </a:extLst>
          </p:cNvPr>
          <p:cNvSpPr>
            <a:spLocks noGrp="1"/>
          </p:cNvSpPr>
          <p:nvPr>
            <p:ph type="sldNum" sz="quarter" idx="12"/>
          </p:nvPr>
        </p:nvSpPr>
        <p:spPr/>
        <p:txBody>
          <a:bodyPr/>
          <a:lstStyle/>
          <a:p>
            <a:fld id="{519954A3-9DFD-4C44-94BA-B95130A3BA1C}" type="slidenum">
              <a:rPr lang="en-US" smtClean="0"/>
              <a:t>10</a:t>
            </a:fld>
            <a:endParaRPr lang="en-US" dirty="0"/>
          </a:p>
        </p:txBody>
      </p:sp>
      <p:sp>
        <p:nvSpPr>
          <p:cNvPr id="7" name="TextBox 6">
            <a:extLst>
              <a:ext uri="{FF2B5EF4-FFF2-40B4-BE49-F238E27FC236}">
                <a16:creationId xmlns:a16="http://schemas.microsoft.com/office/drawing/2014/main" id="{9BDF877E-F5AD-4926-90FF-0B38FD297790}"/>
              </a:ext>
            </a:extLst>
          </p:cNvPr>
          <p:cNvSpPr txBox="1"/>
          <p:nvPr/>
        </p:nvSpPr>
        <p:spPr>
          <a:xfrm>
            <a:off x="677334" y="526360"/>
            <a:ext cx="5301673"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Process Design</a:t>
            </a:r>
          </a:p>
        </p:txBody>
      </p:sp>
    </p:spTree>
    <p:extLst>
      <p:ext uri="{BB962C8B-B14F-4D97-AF65-F5344CB8AC3E}">
        <p14:creationId xmlns:p14="http://schemas.microsoft.com/office/powerpoint/2010/main" val="14277750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FD41D6-493D-49EC-8D50-8AE0E785BB49}"/>
              </a:ext>
            </a:extLst>
          </p:cNvPr>
          <p:cNvSpPr>
            <a:spLocks noGrp="1"/>
          </p:cNvSpPr>
          <p:nvPr>
            <p:ph type="title"/>
          </p:nvPr>
        </p:nvSpPr>
        <p:spPr>
          <a:xfrm>
            <a:off x="518714" y="581608"/>
            <a:ext cx="8596668" cy="808653"/>
          </a:xfrm>
        </p:spPr>
        <p:txBody>
          <a:bodyPr>
            <a:normAutofit/>
          </a:bodyPr>
          <a:lstStyle/>
          <a:p>
            <a:r>
              <a:rPr lang="en-US" sz="2600" b="1" dirty="0">
                <a:solidFill>
                  <a:schemeClr val="tx1"/>
                </a:solidFill>
                <a:latin typeface="Times New Roman" panose="02020603050405020304" pitchFamily="18" charset="0"/>
                <a:cs typeface="Times New Roman" panose="02020603050405020304" pitchFamily="18" charset="0"/>
              </a:rPr>
              <a:t>Association rule mining using </a:t>
            </a:r>
            <a:r>
              <a:rPr lang="en-US" sz="2600" b="1" dirty="0" err="1">
                <a:solidFill>
                  <a:schemeClr val="tx1"/>
                </a:solidFill>
                <a:latin typeface="Times New Roman" panose="02020603050405020304" pitchFamily="18" charset="0"/>
                <a:cs typeface="Times New Roman" panose="02020603050405020304" pitchFamily="18" charset="0"/>
              </a:rPr>
              <a:t>Apriori</a:t>
            </a:r>
            <a:r>
              <a:rPr lang="en-US" sz="2600" b="1" dirty="0">
                <a:solidFill>
                  <a:schemeClr val="tx1"/>
                </a:solidFill>
                <a:latin typeface="Times New Roman" panose="02020603050405020304" pitchFamily="18" charset="0"/>
                <a:cs typeface="Times New Roman" panose="02020603050405020304" pitchFamily="18" charset="0"/>
              </a:rPr>
              <a:t> Algorithm</a:t>
            </a:r>
          </a:p>
        </p:txBody>
      </p:sp>
      <p:sp>
        <p:nvSpPr>
          <p:cNvPr id="3" name="Content Placeholder 2">
            <a:extLst>
              <a:ext uri="{FF2B5EF4-FFF2-40B4-BE49-F238E27FC236}">
                <a16:creationId xmlns:a16="http://schemas.microsoft.com/office/drawing/2014/main" id="{84CF117B-7D48-41AF-BA91-46FC891A7D3F}"/>
              </a:ext>
            </a:extLst>
          </p:cNvPr>
          <p:cNvSpPr>
            <a:spLocks noGrp="1"/>
          </p:cNvSpPr>
          <p:nvPr>
            <p:ph idx="1"/>
          </p:nvPr>
        </p:nvSpPr>
        <p:spPr>
          <a:xfrm>
            <a:off x="677334" y="1123067"/>
            <a:ext cx="9889066" cy="5402423"/>
          </a:xfrm>
        </p:spPr>
        <p:txBody>
          <a:bodyPr>
            <a:noAutofit/>
          </a:bodyPr>
          <a:lstStyle/>
          <a:p>
            <a:pPr marL="0" indent="0" algn="just">
              <a:buClr>
                <a:schemeClr val="tx2"/>
              </a:buClr>
              <a:buNone/>
            </a:pPr>
            <a:endParaRPr lang="en-US" sz="1600" b="1" dirty="0">
              <a:solidFill>
                <a:schemeClr val="tx1"/>
              </a:solidFill>
              <a:latin typeface="Times New Roman" panose="02020603050405020304" pitchFamily="18" charset="0"/>
              <a:cs typeface="Times New Roman" panose="02020603050405020304" pitchFamily="18" charset="0"/>
            </a:endParaRPr>
          </a:p>
          <a:p>
            <a:pPr marL="0" indent="0" algn="just">
              <a:buClr>
                <a:schemeClr val="tx2"/>
              </a:buClr>
              <a:buNone/>
            </a:pPr>
            <a:r>
              <a:rPr lang="en-US" sz="1600" b="1" dirty="0">
                <a:solidFill>
                  <a:schemeClr val="tx1"/>
                </a:solidFill>
                <a:latin typeface="Times New Roman" panose="02020603050405020304" pitchFamily="18" charset="0"/>
                <a:cs typeface="Times New Roman" panose="02020603050405020304" pitchFamily="18" charset="0"/>
              </a:rPr>
              <a:t>1.)Fake Data </a:t>
            </a:r>
          </a:p>
          <a:p>
            <a:pPr algn="just">
              <a:buClr>
                <a:schemeClr val="tx2"/>
              </a:buClr>
              <a:buFont typeface="Arial" panose="020B0604020202020204" pitchFamily="34" charset="0"/>
              <a:buChar char="•"/>
            </a:pPr>
            <a:r>
              <a:rPr lang="en-US" sz="1600" dirty="0">
                <a:solidFill>
                  <a:schemeClr val="tx1"/>
                </a:solidFill>
                <a:latin typeface="Times New Roman" panose="02020603050405020304" pitchFamily="18" charset="0"/>
                <a:cs typeface="Times New Roman" panose="02020603050405020304" pitchFamily="18" charset="0"/>
              </a:rPr>
              <a:t>If Ratings = Mostly True = False 440 ==&gt; Category = Right=True 347    confidence:(0.79)</a:t>
            </a:r>
          </a:p>
          <a:p>
            <a:pPr algn="just">
              <a:buClr>
                <a:schemeClr val="tx2"/>
              </a:buClr>
              <a:buFont typeface="Arial" panose="020B0604020202020204" pitchFamily="34" charset="0"/>
              <a:buChar char="•"/>
            </a:pPr>
            <a:r>
              <a:rPr lang="en-US" sz="1600" dirty="0">
                <a:solidFill>
                  <a:schemeClr val="tx1"/>
                </a:solidFill>
                <a:latin typeface="Times New Roman" panose="02020603050405020304" pitchFamily="18" charset="0"/>
                <a:cs typeface="Times New Roman" panose="02020603050405020304" pitchFamily="18" charset="0"/>
              </a:rPr>
              <a:t>If Rating = Mostly True = False 613 ==&gt; Category = Mainstream=False 553    confidence:(0.9)</a:t>
            </a:r>
          </a:p>
          <a:p>
            <a:pPr algn="just">
              <a:buClr>
                <a:schemeClr val="tx2"/>
              </a:buClr>
              <a:buFont typeface="Arial" panose="020B0604020202020204" pitchFamily="34" charset="0"/>
              <a:buChar char="•"/>
            </a:pPr>
            <a:r>
              <a:rPr lang="en-US" sz="1600" dirty="0">
                <a:solidFill>
                  <a:schemeClr val="tx1"/>
                </a:solidFill>
                <a:latin typeface="Times New Roman" panose="02020603050405020304" pitchFamily="18" charset="0"/>
                <a:cs typeface="Times New Roman" panose="02020603050405020304" pitchFamily="18" charset="0"/>
              </a:rPr>
              <a:t>If Rating = Mostly True = False 340==&gt; Category = Left=False 553    confidence:(0.9)</a:t>
            </a:r>
          </a:p>
          <a:p>
            <a:pPr marL="0" indent="0" algn="just">
              <a:buClr>
                <a:schemeClr val="tx2"/>
              </a:buClr>
              <a:buNone/>
            </a:pPr>
            <a:r>
              <a:rPr lang="en-US" sz="1600" dirty="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	 </a:t>
            </a:r>
            <a:r>
              <a:rPr lang="en-US" sz="1600" b="1" dirty="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When the post is false we found  that left and Mainstream posted fake data having a confidence of 0.9</a:t>
            </a:r>
          </a:p>
          <a:p>
            <a:pPr marL="0" indent="0">
              <a:buClr>
                <a:schemeClr val="tx2"/>
              </a:buClr>
              <a:buNone/>
            </a:pPr>
            <a:br>
              <a:rPr lang="en-US" sz="1600" dirty="0">
                <a:solidFill>
                  <a:schemeClr val="tx1"/>
                </a:solidFill>
              </a:rPr>
            </a:br>
            <a:endParaRPr lang="en-US" sz="1600" dirty="0"/>
          </a:p>
        </p:txBody>
      </p:sp>
      <p:sp>
        <p:nvSpPr>
          <p:cNvPr id="4" name="Slide Number Placeholder 3">
            <a:extLst>
              <a:ext uri="{FF2B5EF4-FFF2-40B4-BE49-F238E27FC236}">
                <a16:creationId xmlns:a16="http://schemas.microsoft.com/office/drawing/2014/main" id="{1B2F76E6-AD5B-4236-9A03-527F95482126}"/>
              </a:ext>
            </a:extLst>
          </p:cNvPr>
          <p:cNvSpPr>
            <a:spLocks noGrp="1"/>
          </p:cNvSpPr>
          <p:nvPr>
            <p:ph type="sldNum" sz="quarter" idx="12"/>
          </p:nvPr>
        </p:nvSpPr>
        <p:spPr>
          <a:xfrm>
            <a:off x="8932502" y="6027650"/>
            <a:ext cx="365760" cy="230832"/>
          </a:xfrm>
        </p:spPr>
        <p:txBody>
          <a:bodyPr>
            <a:spAutoFit/>
          </a:bodyPr>
          <a:lstStyle/>
          <a:p>
            <a:fld id="{519954A3-9DFD-4C44-94BA-B95130A3BA1C}" type="slidenum">
              <a:rPr lang="en-US" smtClean="0"/>
              <a:t>11</a:t>
            </a:fld>
            <a:endParaRPr lang="en-US" dirty="0"/>
          </a:p>
        </p:txBody>
      </p:sp>
      <p:pic>
        <p:nvPicPr>
          <p:cNvPr id="5" name="Picture 4">
            <a:extLst>
              <a:ext uri="{FF2B5EF4-FFF2-40B4-BE49-F238E27FC236}">
                <a16:creationId xmlns:a16="http://schemas.microsoft.com/office/drawing/2014/main" id="{8E12C9E2-818A-484D-BD6C-36FF63D8679D}"/>
              </a:ext>
            </a:extLst>
          </p:cNvPr>
          <p:cNvPicPr>
            <a:picLocks noChangeAspect="1"/>
          </p:cNvPicPr>
          <p:nvPr/>
        </p:nvPicPr>
        <p:blipFill>
          <a:blip r:embed="rId2"/>
          <a:stretch>
            <a:fillRect/>
          </a:stretch>
        </p:blipFill>
        <p:spPr>
          <a:xfrm>
            <a:off x="1478687" y="3517640"/>
            <a:ext cx="6676721" cy="285280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7242662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FD41D6-493D-49EC-8D50-8AE0E785BB49}"/>
              </a:ext>
            </a:extLst>
          </p:cNvPr>
          <p:cNvSpPr>
            <a:spLocks noGrp="1"/>
          </p:cNvSpPr>
          <p:nvPr>
            <p:ph type="title"/>
          </p:nvPr>
        </p:nvSpPr>
        <p:spPr>
          <a:xfrm>
            <a:off x="518714" y="581608"/>
            <a:ext cx="8596668" cy="808653"/>
          </a:xfrm>
        </p:spPr>
        <p:txBody>
          <a:bodyPr>
            <a:normAutofit/>
          </a:bodyPr>
          <a:lstStyle/>
          <a:p>
            <a:r>
              <a:rPr lang="en-US" sz="2600" b="1" dirty="0">
                <a:solidFill>
                  <a:schemeClr val="tx1"/>
                </a:solidFill>
                <a:latin typeface="Times New Roman" panose="02020603050405020304" pitchFamily="18" charset="0"/>
                <a:cs typeface="Times New Roman" panose="02020603050405020304" pitchFamily="18" charset="0"/>
              </a:rPr>
              <a:t>Association rule mining using </a:t>
            </a:r>
            <a:r>
              <a:rPr lang="en-US" sz="2600" b="1" dirty="0" err="1">
                <a:solidFill>
                  <a:schemeClr val="tx1"/>
                </a:solidFill>
                <a:latin typeface="Times New Roman" panose="02020603050405020304" pitchFamily="18" charset="0"/>
                <a:cs typeface="Times New Roman" panose="02020603050405020304" pitchFamily="18" charset="0"/>
              </a:rPr>
              <a:t>Apriori</a:t>
            </a:r>
            <a:r>
              <a:rPr lang="en-US" sz="2600" b="1" dirty="0">
                <a:solidFill>
                  <a:schemeClr val="tx1"/>
                </a:solidFill>
                <a:latin typeface="Times New Roman" panose="02020603050405020304" pitchFamily="18" charset="0"/>
                <a:cs typeface="Times New Roman" panose="02020603050405020304" pitchFamily="18" charset="0"/>
              </a:rPr>
              <a:t> Algorithm</a:t>
            </a:r>
          </a:p>
        </p:txBody>
      </p:sp>
      <p:sp>
        <p:nvSpPr>
          <p:cNvPr id="3" name="Content Placeholder 2">
            <a:extLst>
              <a:ext uri="{FF2B5EF4-FFF2-40B4-BE49-F238E27FC236}">
                <a16:creationId xmlns:a16="http://schemas.microsoft.com/office/drawing/2014/main" id="{84CF117B-7D48-41AF-BA91-46FC891A7D3F}"/>
              </a:ext>
            </a:extLst>
          </p:cNvPr>
          <p:cNvSpPr>
            <a:spLocks noGrp="1"/>
          </p:cNvSpPr>
          <p:nvPr>
            <p:ph idx="1"/>
          </p:nvPr>
        </p:nvSpPr>
        <p:spPr>
          <a:xfrm>
            <a:off x="677334" y="1123067"/>
            <a:ext cx="9889066" cy="5402423"/>
          </a:xfrm>
        </p:spPr>
        <p:txBody>
          <a:bodyPr>
            <a:noAutofit/>
          </a:bodyPr>
          <a:lstStyle/>
          <a:p>
            <a:pPr marL="0" indent="0" algn="just">
              <a:buClr>
                <a:schemeClr val="tx2"/>
              </a:buClr>
              <a:buNone/>
            </a:pPr>
            <a:r>
              <a:rPr lang="en-US" b="1" dirty="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2.) Sharing and Reaction</a:t>
            </a:r>
          </a:p>
          <a:p>
            <a:pPr marL="0" indent="0" algn="just">
              <a:buClr>
                <a:schemeClr val="tx2"/>
              </a:buClr>
              <a:buNone/>
            </a:pPr>
            <a:r>
              <a:rPr lang="en-US" dirty="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	Filters: Category = left; Rating = Mostly True;</a:t>
            </a:r>
            <a:endParaRPr lang="en-US" dirty="0">
              <a:solidFill>
                <a:schemeClr val="tx1"/>
              </a:solidFill>
              <a:latin typeface="Times New Roman" panose="02020603050405020304" pitchFamily="18" charset="0"/>
              <a:cs typeface="Times New Roman" panose="02020603050405020304" pitchFamily="18" charset="0"/>
            </a:endParaRPr>
          </a:p>
          <a:p>
            <a:pPr algn="just">
              <a:buClr>
                <a:schemeClr val="tx2"/>
              </a:buClr>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If Category = Left=True, Post-type = Link=True and Rating = Mostly True=True </a:t>
            </a:r>
          </a:p>
          <a:p>
            <a:pPr marL="0" indent="0" algn="just">
              <a:buClr>
                <a:schemeClr val="tx2"/>
              </a:buClr>
              <a:buNone/>
            </a:pPr>
            <a:r>
              <a:rPr lang="en-US" dirty="0">
                <a:solidFill>
                  <a:schemeClr val="tx1"/>
                </a:solidFill>
                <a:latin typeface="Times New Roman" panose="02020603050405020304" pitchFamily="18" charset="0"/>
                <a:cs typeface="Times New Roman" panose="02020603050405020304" pitchFamily="18" charset="0"/>
              </a:rPr>
              <a:t>       ==&gt; Share-Count = True 227 ==&gt; Reaction-Count = True 220  confidence:(1) </a:t>
            </a:r>
          </a:p>
          <a:p>
            <a:pPr algn="just">
              <a:buClr>
                <a:schemeClr val="tx2"/>
              </a:buClr>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If Category =  Left=True, Post-type = Video=True and Rating = Mostly True=True</a:t>
            </a:r>
          </a:p>
          <a:p>
            <a:pPr marL="0" indent="0" algn="just">
              <a:buClr>
                <a:schemeClr val="tx2"/>
              </a:buClr>
              <a:buNone/>
            </a:pPr>
            <a:r>
              <a:rPr lang="en-US" dirty="0">
                <a:solidFill>
                  <a:schemeClr val="tx1"/>
                </a:solidFill>
                <a:latin typeface="Times New Roman" panose="02020603050405020304" pitchFamily="18" charset="0"/>
                <a:cs typeface="Times New Roman" panose="02020603050405020304" pitchFamily="18" charset="0"/>
              </a:rPr>
              <a:t>       ==&gt; Share-Count= True 192 ==&gt; Reaction-Count=true 190    confidence: (0.99)</a:t>
            </a:r>
          </a:p>
          <a:p>
            <a:pPr algn="just">
              <a:buClr>
                <a:schemeClr val="tx2"/>
              </a:buClr>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If Category = Left=True, Post-type = Photo=True and Ratings = Mostly True = True</a:t>
            </a:r>
          </a:p>
          <a:p>
            <a:pPr marL="0" indent="0" algn="just">
              <a:buClr>
                <a:schemeClr val="tx2"/>
              </a:buClr>
              <a:buNone/>
            </a:pPr>
            <a:r>
              <a:rPr lang="en-US" dirty="0">
                <a:solidFill>
                  <a:schemeClr val="tx1"/>
                </a:solidFill>
                <a:latin typeface="Times New Roman" panose="02020603050405020304" pitchFamily="18" charset="0"/>
                <a:cs typeface="Times New Roman" panose="02020603050405020304" pitchFamily="18" charset="0"/>
              </a:rPr>
              <a:t>       ==&gt; Share-Count= False 215 ==&gt; Reaction-Count=true 209    confidence: (0.97)</a:t>
            </a:r>
          </a:p>
          <a:p>
            <a:pPr algn="just">
              <a:buClr>
                <a:schemeClr val="tx2"/>
              </a:buClr>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If Category = Left=True, Post-type = Text=True and Ratings = Mostly True = True</a:t>
            </a:r>
          </a:p>
          <a:p>
            <a:pPr algn="just">
              <a:buClr>
                <a:schemeClr val="tx2"/>
              </a:buClr>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       ==&gt; Share-Count =True 206 ==&gt; Reaction-Count =True 202    confidence: (0.98)</a:t>
            </a:r>
          </a:p>
          <a:p>
            <a:pPr marL="0" indent="0">
              <a:buClr>
                <a:schemeClr val="tx2"/>
              </a:buClr>
              <a:buNone/>
            </a:pPr>
            <a:r>
              <a:rPr lang="en-US" b="1" dirty="0">
                <a:solidFill>
                  <a:schemeClr val="tx1"/>
                </a:solidFill>
                <a:latin typeface="Times New Roman" panose="02020603050405020304" pitchFamily="18" charset="0"/>
                <a:cs typeface="Times New Roman" panose="02020603050405020304" pitchFamily="18" charset="0"/>
              </a:rPr>
              <a:t>If the Post type was link or video there were more chances of it being shared and therefore higher reaction to the post.</a:t>
            </a:r>
            <a:br>
              <a:rPr lang="en-US" dirty="0">
                <a:solidFill>
                  <a:schemeClr val="tx1"/>
                </a:solidFill>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1B2F76E6-AD5B-4236-9A03-527F95482126}"/>
              </a:ext>
            </a:extLst>
          </p:cNvPr>
          <p:cNvSpPr>
            <a:spLocks noGrp="1"/>
          </p:cNvSpPr>
          <p:nvPr>
            <p:ph type="sldNum" sz="quarter" idx="12"/>
          </p:nvPr>
        </p:nvSpPr>
        <p:spPr>
          <a:xfrm>
            <a:off x="8932502" y="6027650"/>
            <a:ext cx="365760" cy="230832"/>
          </a:xfrm>
        </p:spPr>
        <p:txBody>
          <a:bodyPr>
            <a:spAutoFit/>
          </a:bodyPr>
          <a:lstStyle/>
          <a:p>
            <a:fld id="{519954A3-9DFD-4C44-94BA-B95130A3BA1C}" type="slidenum">
              <a:rPr lang="en-US" smtClean="0"/>
              <a:t>12</a:t>
            </a:fld>
            <a:endParaRPr lang="en-US" dirty="0"/>
          </a:p>
        </p:txBody>
      </p:sp>
    </p:spTree>
    <p:extLst>
      <p:ext uri="{BB962C8B-B14F-4D97-AF65-F5344CB8AC3E}">
        <p14:creationId xmlns:p14="http://schemas.microsoft.com/office/powerpoint/2010/main" val="5125197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FD41D6-493D-49EC-8D50-8AE0E785BB49}"/>
              </a:ext>
            </a:extLst>
          </p:cNvPr>
          <p:cNvSpPr>
            <a:spLocks noGrp="1"/>
          </p:cNvSpPr>
          <p:nvPr>
            <p:ph type="title"/>
          </p:nvPr>
        </p:nvSpPr>
        <p:spPr>
          <a:xfrm>
            <a:off x="335834" y="332886"/>
            <a:ext cx="8596668" cy="808653"/>
          </a:xfrm>
        </p:spPr>
        <p:txBody>
          <a:bodyPr>
            <a:normAutofit/>
          </a:bodyPr>
          <a:lstStyle/>
          <a:p>
            <a:r>
              <a:rPr lang="en-US" sz="2800" b="1" dirty="0">
                <a:solidFill>
                  <a:schemeClr val="tx1"/>
                </a:solidFill>
                <a:latin typeface="Times New Roman" panose="02020603050405020304" pitchFamily="18" charset="0"/>
                <a:cs typeface="Times New Roman" panose="02020603050405020304" pitchFamily="18" charset="0"/>
              </a:rPr>
              <a:t> Association Rules(continued):</a:t>
            </a:r>
            <a:endParaRPr lang="en-US" sz="28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4CF117B-7D48-41AF-BA91-46FC891A7D3F}"/>
              </a:ext>
            </a:extLst>
          </p:cNvPr>
          <p:cNvSpPr>
            <a:spLocks noGrp="1"/>
          </p:cNvSpPr>
          <p:nvPr>
            <p:ph idx="1"/>
          </p:nvPr>
        </p:nvSpPr>
        <p:spPr>
          <a:xfrm>
            <a:off x="552329" y="856059"/>
            <a:ext cx="10997430" cy="5402423"/>
          </a:xfrm>
        </p:spPr>
        <p:txBody>
          <a:bodyPr>
            <a:noAutofit/>
          </a:bodyPr>
          <a:lstStyle/>
          <a:p>
            <a:pPr marL="0" indent="0" algn="just">
              <a:buClr>
                <a:schemeClr val="tx2"/>
              </a:buClr>
              <a:buNone/>
            </a:pPr>
            <a:r>
              <a:rPr lang="en-US" sz="2200" b="1" dirty="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2.) Sharing and Reaction</a:t>
            </a:r>
          </a:p>
          <a:p>
            <a:pPr marL="0" indent="0" algn="just">
              <a:buClr>
                <a:schemeClr val="tx2"/>
              </a:buClr>
              <a:buNone/>
            </a:pPr>
            <a:r>
              <a:rPr lang="en-US" sz="2200" dirty="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	</a:t>
            </a:r>
            <a:r>
              <a:rPr lang="en-US" sz="2200" dirty="0">
                <a:solidFill>
                  <a:schemeClr val="tx1"/>
                </a:solidFill>
                <a:latin typeface="Times New Roman" panose="02020603050405020304" pitchFamily="18" charset="0"/>
                <a:cs typeface="Times New Roman" panose="02020603050405020304" pitchFamily="18" charset="0"/>
              </a:rPr>
              <a:t>Filters: Category = Right; </a:t>
            </a:r>
            <a:r>
              <a:rPr lang="en-US" sz="2200" dirty="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Rating = Mostly True;</a:t>
            </a:r>
            <a:endParaRPr lang="en-US" sz="2200" dirty="0">
              <a:solidFill>
                <a:schemeClr val="tx1"/>
              </a:solidFill>
              <a:latin typeface="Times New Roman" panose="02020603050405020304" pitchFamily="18" charset="0"/>
              <a:cs typeface="Times New Roman" panose="02020603050405020304" pitchFamily="18" charset="0"/>
            </a:endParaRPr>
          </a:p>
          <a:p>
            <a:pPr algn="just">
              <a:buClr>
                <a:schemeClr val="tx2"/>
              </a:buClr>
              <a:buFont typeface="Arial" panose="020B0604020202020204" pitchFamily="34" charset="0"/>
              <a:buChar char="•"/>
            </a:pPr>
            <a:r>
              <a:rPr lang="en-US" sz="2200" dirty="0">
                <a:solidFill>
                  <a:schemeClr val="tx1"/>
                </a:solidFill>
                <a:latin typeface="Times New Roman" panose="02020603050405020304" pitchFamily="18" charset="0"/>
                <a:cs typeface="Times New Roman" panose="02020603050405020304" pitchFamily="18" charset="0"/>
              </a:rPr>
              <a:t>If Category = Right=True and Post-type = Link and Rating = Mostly True =True </a:t>
            </a:r>
          </a:p>
          <a:p>
            <a:pPr marL="0" indent="0" algn="just">
              <a:buClr>
                <a:schemeClr val="tx2"/>
              </a:buClr>
              <a:buNone/>
            </a:pPr>
            <a:r>
              <a:rPr lang="en-US" sz="2200" dirty="0">
                <a:solidFill>
                  <a:schemeClr val="tx1"/>
                </a:solidFill>
                <a:latin typeface="Times New Roman" panose="02020603050405020304" pitchFamily="18" charset="0"/>
                <a:cs typeface="Times New Roman" panose="02020603050405020304" pitchFamily="18" charset="0"/>
              </a:rPr>
              <a:t>        ==&gt; Share-Count =False 291==&gt; Reaction-Count =True 73 confidence: (0.79)</a:t>
            </a:r>
          </a:p>
          <a:p>
            <a:pPr algn="just">
              <a:buClr>
                <a:schemeClr val="tx2"/>
              </a:buClr>
              <a:buFont typeface="Arial" panose="020B0604020202020204" pitchFamily="34" charset="0"/>
              <a:buChar char="•"/>
            </a:pPr>
            <a:r>
              <a:rPr lang="en-US" sz="2200" dirty="0">
                <a:solidFill>
                  <a:schemeClr val="tx1"/>
                </a:solidFill>
                <a:latin typeface="Times New Roman" panose="02020603050405020304" pitchFamily="18" charset="0"/>
                <a:cs typeface="Times New Roman" panose="02020603050405020304" pitchFamily="18" charset="0"/>
              </a:rPr>
              <a:t>If Category = Right=True and Post-type = Video and Rating = Mostly True =True </a:t>
            </a:r>
          </a:p>
          <a:p>
            <a:pPr marL="0" indent="0" algn="just">
              <a:buClr>
                <a:schemeClr val="tx2"/>
              </a:buClr>
              <a:buNone/>
            </a:pPr>
            <a:r>
              <a:rPr lang="en-US" sz="2200" dirty="0">
                <a:solidFill>
                  <a:schemeClr val="tx1"/>
                </a:solidFill>
                <a:latin typeface="Times New Roman" panose="02020603050405020304" pitchFamily="18" charset="0"/>
                <a:cs typeface="Times New Roman" panose="02020603050405020304" pitchFamily="18" charset="0"/>
              </a:rPr>
              <a:t>        ==&gt; Share-Count =True 301==&gt; Reaction-Count =False 234 confidence: (0.81)</a:t>
            </a:r>
          </a:p>
          <a:p>
            <a:pPr marL="0" indent="0" algn="just">
              <a:buClr>
                <a:schemeClr val="tx2"/>
              </a:buClr>
              <a:buNone/>
            </a:pPr>
            <a:r>
              <a:rPr lang="en-US" sz="2200" dirty="0">
                <a:solidFill>
                  <a:schemeClr val="tx1"/>
                </a:solidFill>
                <a:latin typeface="Times New Roman" panose="02020603050405020304" pitchFamily="18" charset="0"/>
                <a:cs typeface="Times New Roman" panose="02020603050405020304" pitchFamily="18" charset="0"/>
              </a:rPr>
              <a:t> </a:t>
            </a:r>
          </a:p>
        </p:txBody>
      </p:sp>
      <p:sp>
        <p:nvSpPr>
          <p:cNvPr id="4" name="Slide Number Placeholder 3">
            <a:extLst>
              <a:ext uri="{FF2B5EF4-FFF2-40B4-BE49-F238E27FC236}">
                <a16:creationId xmlns:a16="http://schemas.microsoft.com/office/drawing/2014/main" id="{1B2F76E6-AD5B-4236-9A03-527F95482126}"/>
              </a:ext>
            </a:extLst>
          </p:cNvPr>
          <p:cNvSpPr>
            <a:spLocks noGrp="1"/>
          </p:cNvSpPr>
          <p:nvPr>
            <p:ph type="sldNum" sz="quarter" idx="12"/>
          </p:nvPr>
        </p:nvSpPr>
        <p:spPr>
          <a:xfrm>
            <a:off x="8932502" y="6027650"/>
            <a:ext cx="365760" cy="230832"/>
          </a:xfrm>
        </p:spPr>
        <p:txBody>
          <a:bodyPr>
            <a:spAutoFit/>
          </a:bodyPr>
          <a:lstStyle/>
          <a:p>
            <a:fld id="{519954A3-9DFD-4C44-94BA-B95130A3BA1C}" type="slidenum">
              <a:rPr lang="en-US" smtClean="0"/>
              <a:t>13</a:t>
            </a:fld>
            <a:endParaRPr lang="en-US" dirty="0"/>
          </a:p>
        </p:txBody>
      </p:sp>
      <p:pic>
        <p:nvPicPr>
          <p:cNvPr id="5" name="Picture 4">
            <a:extLst>
              <a:ext uri="{FF2B5EF4-FFF2-40B4-BE49-F238E27FC236}">
                <a16:creationId xmlns:a16="http://schemas.microsoft.com/office/drawing/2014/main" id="{A169B22E-3A6C-44F0-A4F4-1F75E671810E}"/>
              </a:ext>
            </a:extLst>
          </p:cNvPr>
          <p:cNvPicPr>
            <a:picLocks noChangeAspect="1"/>
          </p:cNvPicPr>
          <p:nvPr/>
        </p:nvPicPr>
        <p:blipFill>
          <a:blip r:embed="rId2"/>
          <a:stretch>
            <a:fillRect/>
          </a:stretch>
        </p:blipFill>
        <p:spPr>
          <a:xfrm>
            <a:off x="7046764" y="3992555"/>
            <a:ext cx="4502995" cy="253293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0992985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CE785-AA09-45F9-A974-10431024FBA6}"/>
              </a:ext>
            </a:extLst>
          </p:cNvPr>
          <p:cNvSpPr>
            <a:spLocks noGrp="1"/>
          </p:cNvSpPr>
          <p:nvPr>
            <p:ph type="title"/>
          </p:nvPr>
        </p:nvSpPr>
        <p:spPr>
          <a:xfrm>
            <a:off x="677334" y="306306"/>
            <a:ext cx="8596668" cy="720436"/>
          </a:xfrm>
        </p:spPr>
        <p:txBody>
          <a:bodyPr>
            <a:normAutofit/>
          </a:bodyPr>
          <a:lstStyle/>
          <a:p>
            <a:r>
              <a:rPr lang="en-US" sz="2800" b="1" dirty="0">
                <a:solidFill>
                  <a:schemeClr val="tx1"/>
                </a:solidFill>
                <a:latin typeface="Times New Roman" panose="02020603050405020304" pitchFamily="18" charset="0"/>
                <a:cs typeface="Times New Roman" panose="02020603050405020304" pitchFamily="18" charset="0"/>
              </a:rPr>
              <a:t>Results</a:t>
            </a:r>
          </a:p>
        </p:txBody>
      </p:sp>
      <p:pic>
        <p:nvPicPr>
          <p:cNvPr id="6" name="Content Placeholder 5" descr="A screenshot of a social media post&#10;&#10;Description generated with very high confidence">
            <a:extLst>
              <a:ext uri="{FF2B5EF4-FFF2-40B4-BE49-F238E27FC236}">
                <a16:creationId xmlns:a16="http://schemas.microsoft.com/office/drawing/2014/main" id="{0B91C759-A907-45BF-87DD-87BD32E125CA}"/>
              </a:ext>
            </a:extLst>
          </p:cNvPr>
          <p:cNvPicPr>
            <a:picLocks noGrp="1" noChangeAspect="1"/>
          </p:cNvPicPr>
          <p:nvPr>
            <p:ph idx="1"/>
          </p:nvPr>
        </p:nvPicPr>
        <p:blipFill>
          <a:blip r:embed="rId2"/>
          <a:stretch>
            <a:fillRect/>
          </a:stretch>
        </p:blipFill>
        <p:spPr>
          <a:xfrm>
            <a:off x="1013852" y="1026742"/>
            <a:ext cx="9230169" cy="537974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4" name="Slide Number Placeholder 3">
            <a:extLst>
              <a:ext uri="{FF2B5EF4-FFF2-40B4-BE49-F238E27FC236}">
                <a16:creationId xmlns:a16="http://schemas.microsoft.com/office/drawing/2014/main" id="{CE55F458-1DB0-46C6-BB52-893927121AD3}"/>
              </a:ext>
            </a:extLst>
          </p:cNvPr>
          <p:cNvSpPr>
            <a:spLocks noGrp="1"/>
          </p:cNvSpPr>
          <p:nvPr>
            <p:ph type="sldNum" sz="quarter" idx="12"/>
          </p:nvPr>
        </p:nvSpPr>
        <p:spPr/>
        <p:txBody>
          <a:bodyPr/>
          <a:lstStyle/>
          <a:p>
            <a:fld id="{519954A3-9DFD-4C44-94BA-B95130A3BA1C}" type="slidenum">
              <a:rPr lang="en-US" smtClean="0"/>
              <a:t>14</a:t>
            </a:fld>
            <a:endParaRPr lang="en-US" dirty="0"/>
          </a:p>
        </p:txBody>
      </p:sp>
    </p:spTree>
    <p:extLst>
      <p:ext uri="{BB962C8B-B14F-4D97-AF65-F5344CB8AC3E}">
        <p14:creationId xmlns:p14="http://schemas.microsoft.com/office/powerpoint/2010/main" val="550701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C45380F-FB96-4046-8477-14DBEA01F2A7}"/>
              </a:ext>
            </a:extLst>
          </p:cNvPr>
          <p:cNvSpPr>
            <a:spLocks noGrp="1"/>
          </p:cNvSpPr>
          <p:nvPr>
            <p:ph idx="1"/>
          </p:nvPr>
        </p:nvSpPr>
        <p:spPr>
          <a:xfrm>
            <a:off x="2913303" y="2751715"/>
            <a:ext cx="6019029" cy="1118321"/>
          </a:xfrm>
        </p:spPr>
        <p:txBody>
          <a:bodyPr>
            <a:normAutofit/>
          </a:bodyPr>
          <a:lstStyle/>
          <a:p>
            <a:pPr marL="0" indent="0" algn="ctr">
              <a:buNone/>
            </a:pPr>
            <a:r>
              <a:rPr lang="en-US" sz="4400">
                <a:latin typeface="Times New Roman" panose="02020603050405020304" pitchFamily="18" charset="0"/>
                <a:cs typeface="Times New Roman" panose="02020603050405020304" pitchFamily="18" charset="0"/>
              </a:rPr>
              <a:t>THANK YOU  </a:t>
            </a:r>
            <a:endParaRPr lang="en-US" sz="44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9029ABCC-4BE8-4F30-84E1-0777237323BE}"/>
              </a:ext>
            </a:extLst>
          </p:cNvPr>
          <p:cNvSpPr>
            <a:spLocks noGrp="1"/>
          </p:cNvSpPr>
          <p:nvPr>
            <p:ph type="sldNum" sz="quarter" idx="12"/>
          </p:nvPr>
        </p:nvSpPr>
        <p:spPr/>
        <p:txBody>
          <a:bodyPr/>
          <a:lstStyle/>
          <a:p>
            <a:fld id="{519954A3-9DFD-4C44-94BA-B95130A3BA1C}" type="slidenum">
              <a:rPr lang="en-US" smtClean="0"/>
              <a:t>15</a:t>
            </a:fld>
            <a:endParaRPr lang="en-US" dirty="0"/>
          </a:p>
        </p:txBody>
      </p:sp>
    </p:spTree>
    <p:extLst>
      <p:ext uri="{BB962C8B-B14F-4D97-AF65-F5344CB8AC3E}">
        <p14:creationId xmlns:p14="http://schemas.microsoft.com/office/powerpoint/2010/main" val="22632324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1B43E856-5773-45EF-80DD-C6D4EEAADD15}"/>
              </a:ext>
            </a:extLst>
          </p:cNvPr>
          <p:cNvSpPr>
            <a:spLocks noGrp="1"/>
          </p:cNvSpPr>
          <p:nvPr>
            <p:ph type="sldNum" sz="quarter" idx="12"/>
          </p:nvPr>
        </p:nvSpPr>
        <p:spPr/>
        <p:txBody>
          <a:bodyPr/>
          <a:lstStyle/>
          <a:p>
            <a:fld id="{D57F1E4F-1CFF-5643-939E-217C01CDF565}" type="slidenum">
              <a:rPr lang="en-US" sz="1800" smtClean="0">
                <a:latin typeface="Times New Roman" panose="02020603050405020304" pitchFamily="18" charset="0"/>
                <a:cs typeface="Times New Roman" panose="02020603050405020304" pitchFamily="18" charset="0"/>
              </a:rPr>
              <a:pPr/>
              <a:t>2</a:t>
            </a:fld>
            <a:endParaRPr lang="en-US" sz="18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F71A9FE0-30BC-4B97-B346-20A36D3DE375}"/>
              </a:ext>
            </a:extLst>
          </p:cNvPr>
          <p:cNvSpPr txBox="1"/>
          <p:nvPr/>
        </p:nvSpPr>
        <p:spPr>
          <a:xfrm>
            <a:off x="1588654" y="1209270"/>
            <a:ext cx="6789572" cy="4832092"/>
          </a:xfrm>
          <a:prstGeom prst="rect">
            <a:avLst/>
          </a:prstGeom>
          <a:noFill/>
        </p:spPr>
        <p:txBody>
          <a:bodyPr wrap="square" rtlCol="0">
            <a:spAutoFit/>
          </a:bodyPr>
          <a:lstStyle/>
          <a:p>
            <a:pPr marL="342900" indent="-342900">
              <a:lnSpc>
                <a:spcPct val="200000"/>
              </a:lnSpc>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Data Set Description</a:t>
            </a:r>
          </a:p>
          <a:p>
            <a:pPr marL="342900" indent="-342900">
              <a:lnSpc>
                <a:spcPct val="200000"/>
              </a:lnSpc>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Attributes</a:t>
            </a:r>
          </a:p>
          <a:p>
            <a:pPr marL="342900" indent="-342900">
              <a:lnSpc>
                <a:spcPct val="200000"/>
              </a:lnSpc>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Apriori Algorithm</a:t>
            </a:r>
          </a:p>
          <a:p>
            <a:pPr marL="342900" indent="-342900">
              <a:lnSpc>
                <a:spcPct val="200000"/>
              </a:lnSpc>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Pre-Processing</a:t>
            </a:r>
          </a:p>
          <a:p>
            <a:pPr marL="342900" indent="-342900">
              <a:lnSpc>
                <a:spcPct val="200000"/>
              </a:lnSpc>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Process Design</a:t>
            </a:r>
          </a:p>
          <a:p>
            <a:pPr marL="342900" indent="-342900">
              <a:lnSpc>
                <a:spcPct val="200000"/>
              </a:lnSpc>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rPr>
              <a:t>Association rule mining using </a:t>
            </a:r>
            <a:r>
              <a:rPr lang="en-IN" sz="2200" dirty="0" err="1">
                <a:latin typeface="Times New Roman" panose="02020603050405020304" pitchFamily="18" charset="0"/>
                <a:cs typeface="Times New Roman" panose="02020603050405020304" pitchFamily="18" charset="0"/>
              </a:rPr>
              <a:t>Apriori</a:t>
            </a:r>
            <a:r>
              <a:rPr lang="en-IN" sz="2200" dirty="0">
                <a:latin typeface="Times New Roman" panose="02020603050405020304" pitchFamily="18" charset="0"/>
                <a:cs typeface="Times New Roman" panose="02020603050405020304" pitchFamily="18" charset="0"/>
              </a:rPr>
              <a:t> Algorithm</a:t>
            </a:r>
            <a:endParaRPr lang="en-US" sz="2200" dirty="0">
              <a:latin typeface="Times New Roman" panose="02020603050405020304" pitchFamily="18" charset="0"/>
              <a:cs typeface="Times New Roman" panose="02020603050405020304" pitchFamily="18" charset="0"/>
            </a:endParaRPr>
          </a:p>
          <a:p>
            <a:pPr marL="342900" indent="-342900">
              <a:lnSpc>
                <a:spcPct val="200000"/>
              </a:lnSpc>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rPr>
              <a:t>Results</a:t>
            </a:r>
            <a:endParaRPr lang="en-US" sz="22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E8250E32-2E04-4899-A0F7-A15C47D0B661}"/>
              </a:ext>
            </a:extLst>
          </p:cNvPr>
          <p:cNvSpPr txBox="1"/>
          <p:nvPr/>
        </p:nvSpPr>
        <p:spPr>
          <a:xfrm>
            <a:off x="1274618" y="757268"/>
            <a:ext cx="5301673"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Outline</a:t>
            </a:r>
          </a:p>
        </p:txBody>
      </p:sp>
    </p:spTree>
    <p:extLst>
      <p:ext uri="{BB962C8B-B14F-4D97-AF65-F5344CB8AC3E}">
        <p14:creationId xmlns:p14="http://schemas.microsoft.com/office/powerpoint/2010/main" val="9490084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1B43E856-5773-45EF-80DD-C6D4EEAADD15}"/>
              </a:ext>
            </a:extLst>
          </p:cNvPr>
          <p:cNvSpPr>
            <a:spLocks noGrp="1"/>
          </p:cNvSpPr>
          <p:nvPr>
            <p:ph type="sldNum" sz="quarter" idx="12"/>
          </p:nvPr>
        </p:nvSpPr>
        <p:spPr/>
        <p:txBody>
          <a:bodyPr/>
          <a:lstStyle/>
          <a:p>
            <a:fld id="{D57F1E4F-1CFF-5643-939E-217C01CDF565}" type="slidenum">
              <a:rPr lang="en-US" sz="1800" smtClean="0">
                <a:latin typeface="Times New Roman" panose="02020603050405020304" pitchFamily="18" charset="0"/>
                <a:cs typeface="Times New Roman" panose="02020603050405020304" pitchFamily="18" charset="0"/>
              </a:rPr>
              <a:pPr/>
              <a:t>3</a:t>
            </a:fld>
            <a:endParaRPr lang="en-US" sz="18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F71A9FE0-30BC-4B97-B346-20A36D3DE375}"/>
              </a:ext>
            </a:extLst>
          </p:cNvPr>
          <p:cNvSpPr txBox="1"/>
          <p:nvPr/>
        </p:nvSpPr>
        <p:spPr>
          <a:xfrm>
            <a:off x="701962" y="1080654"/>
            <a:ext cx="11083638" cy="4154984"/>
          </a:xfrm>
          <a:prstGeom prst="rect">
            <a:avLst/>
          </a:prstGeom>
          <a:noFill/>
        </p:spPr>
        <p:txBody>
          <a:bodyPr wrap="square" rtlCol="0">
            <a:spAutoFit/>
          </a:bodyPr>
          <a:lstStyle/>
          <a:p>
            <a:r>
              <a:rPr lang="en-US" sz="2200" b="1" dirty="0">
                <a:latin typeface="Times New Roman" panose="02020603050405020304" pitchFamily="18" charset="0"/>
                <a:cs typeface="Times New Roman" panose="02020603050405020304" pitchFamily="18" charset="0"/>
              </a:rPr>
              <a:t>Context</a:t>
            </a:r>
          </a:p>
          <a:p>
            <a:pPr marL="342900" indent="-3429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During the 2016 US presidential election, the phrase “fake news” found its way to the forefront in news articles, tweets, and fiery online debates the world over after misleading and untrue stories proliferated rapidly. </a:t>
            </a:r>
          </a:p>
          <a:p>
            <a:pPr marL="342900" indent="-342900">
              <a:buFont typeface="Arial" panose="020B0604020202020204" pitchFamily="34" charset="0"/>
              <a:buChar char="•"/>
            </a:pPr>
            <a:endParaRPr lang="en-US" sz="22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hlinkClick r:id="rId2"/>
              </a:rPr>
              <a:t>BuzzFeed News</a:t>
            </a:r>
            <a:r>
              <a:rPr lang="en-US" sz="2200" dirty="0">
                <a:latin typeface="Times New Roman" panose="02020603050405020304" pitchFamily="18" charset="0"/>
                <a:cs typeface="Times New Roman" panose="02020603050405020304" pitchFamily="18" charset="0"/>
              </a:rPr>
              <a:t> analyzed over 1,000 stories from </a:t>
            </a:r>
            <a:r>
              <a:rPr lang="en-US" sz="2200" dirty="0" err="1">
                <a:latin typeface="Times New Roman" panose="02020603050405020304" pitchFamily="18" charset="0"/>
                <a:cs typeface="Times New Roman" panose="02020603050405020304" pitchFamily="18" charset="0"/>
              </a:rPr>
              <a:t>hyperpartisan</a:t>
            </a:r>
            <a:r>
              <a:rPr lang="en-US" sz="2200" dirty="0">
                <a:latin typeface="Times New Roman" panose="02020603050405020304" pitchFamily="18" charset="0"/>
                <a:cs typeface="Times New Roman" panose="02020603050405020304" pitchFamily="18" charset="0"/>
              </a:rPr>
              <a:t> political Facebook pages selected from the right(conservative), left(liberal), and mainstream(neutral) media to determine the nature and popularity of false or misleading information they shared.</a:t>
            </a:r>
          </a:p>
          <a:p>
            <a:pPr marL="342900" indent="-342900">
              <a:buFont typeface="Arial" panose="020B0604020202020204" pitchFamily="34" charset="0"/>
              <a:buChar char="•"/>
            </a:pPr>
            <a:endParaRPr lang="en-US" sz="2200" dirty="0">
              <a:latin typeface="Times New Roman" panose="02020603050405020304" pitchFamily="18" charset="0"/>
              <a:cs typeface="Times New Roman" panose="02020603050405020304" pitchFamily="18" charset="0"/>
            </a:endParaRPr>
          </a:p>
          <a:p>
            <a:r>
              <a:rPr lang="en-US" sz="2200" b="1" dirty="0">
                <a:latin typeface="Times New Roman" panose="02020603050405020304" pitchFamily="18" charset="0"/>
                <a:cs typeface="Times New Roman" panose="02020603050405020304" pitchFamily="18" charset="0"/>
              </a:rPr>
              <a:t>Content</a:t>
            </a:r>
          </a:p>
          <a:p>
            <a:pPr marL="342900" indent="-3429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This dataset supports the original story </a:t>
            </a:r>
            <a:r>
              <a:rPr lang="en-US" sz="2200" dirty="0">
                <a:latin typeface="Times New Roman" panose="02020603050405020304" pitchFamily="18" charset="0"/>
                <a:cs typeface="Times New Roman" panose="02020603050405020304" pitchFamily="18" charset="0"/>
                <a:hlinkClick r:id="rId3"/>
              </a:rPr>
              <a:t>“</a:t>
            </a:r>
            <a:r>
              <a:rPr lang="en-US" sz="2200" dirty="0" err="1">
                <a:latin typeface="Times New Roman" panose="02020603050405020304" pitchFamily="18" charset="0"/>
                <a:cs typeface="Times New Roman" panose="02020603050405020304" pitchFamily="18" charset="0"/>
                <a:hlinkClick r:id="rId3"/>
              </a:rPr>
              <a:t>Hyperpartisan</a:t>
            </a:r>
            <a:r>
              <a:rPr lang="en-US" sz="2200" dirty="0">
                <a:latin typeface="Times New Roman" panose="02020603050405020304" pitchFamily="18" charset="0"/>
                <a:cs typeface="Times New Roman" panose="02020603050405020304" pitchFamily="18" charset="0"/>
                <a:hlinkClick r:id="rId3"/>
              </a:rPr>
              <a:t> Facebook Pages Are Publishing False And Misleading Information At An Alarming Rate”</a:t>
            </a:r>
            <a:r>
              <a:rPr lang="en-US" sz="2200" dirty="0">
                <a:latin typeface="Times New Roman" panose="02020603050405020304" pitchFamily="18" charset="0"/>
                <a:cs typeface="Times New Roman" panose="02020603050405020304" pitchFamily="18" charset="0"/>
              </a:rPr>
              <a:t> published October 20th, 2016. </a:t>
            </a:r>
          </a:p>
        </p:txBody>
      </p:sp>
      <p:sp>
        <p:nvSpPr>
          <p:cNvPr id="5" name="TextBox 4">
            <a:extLst>
              <a:ext uri="{FF2B5EF4-FFF2-40B4-BE49-F238E27FC236}">
                <a16:creationId xmlns:a16="http://schemas.microsoft.com/office/drawing/2014/main" id="{E8250E32-2E04-4899-A0F7-A15C47D0B661}"/>
              </a:ext>
            </a:extLst>
          </p:cNvPr>
          <p:cNvSpPr txBox="1"/>
          <p:nvPr/>
        </p:nvSpPr>
        <p:spPr>
          <a:xfrm>
            <a:off x="701962" y="428820"/>
            <a:ext cx="5301673"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Data Set Description</a:t>
            </a:r>
          </a:p>
        </p:txBody>
      </p:sp>
    </p:spTree>
    <p:extLst>
      <p:ext uri="{BB962C8B-B14F-4D97-AF65-F5344CB8AC3E}">
        <p14:creationId xmlns:p14="http://schemas.microsoft.com/office/powerpoint/2010/main" val="31591369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1B43E856-5773-45EF-80DD-C6D4EEAADD15}"/>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D57F1E4F-1CFF-5643-939E-217C01CDF565}" type="slidenum">
              <a:rPr kumimoji="0" lang="en-US" sz="1800" b="0" i="0" u="none" strike="noStrike" kern="1200" cap="none" spc="0" normalizeH="0" baseline="0" noProof="0" smtClean="0">
                <a:ln>
                  <a:noFill/>
                </a:ln>
                <a:solidFill>
                  <a:srgbClr val="5FCBEF"/>
                </a:solidFill>
                <a:effectLst/>
                <a:uLnTx/>
                <a:uFillTx/>
                <a:latin typeface="Times New Roman" panose="02020603050405020304" pitchFamily="18" charset="0"/>
                <a:ea typeface="+mn-ea"/>
                <a:cs typeface="Times New Roman" panose="02020603050405020304" pitchFamily="18" charset="0"/>
              </a:rPr>
              <a:pPr marL="0" marR="0" lvl="0" indent="0" algn="r" defTabSz="457200" rtl="0" eaLnBrk="1" fontAlgn="auto" latinLnBrk="0" hangingPunct="1">
                <a:lnSpc>
                  <a:spcPct val="100000"/>
                </a:lnSpc>
                <a:spcBef>
                  <a:spcPts val="0"/>
                </a:spcBef>
                <a:spcAft>
                  <a:spcPts val="0"/>
                </a:spcAft>
                <a:buClrTx/>
                <a:buSzTx/>
                <a:buFontTx/>
                <a:buNone/>
                <a:tabLst/>
                <a:defRPr/>
              </a:pPr>
              <a:t>4</a:t>
            </a:fld>
            <a:endParaRPr kumimoji="0" lang="en-US" sz="1800" b="0" i="0" u="none" strike="noStrike" kern="1200" cap="none" spc="0" normalizeH="0" baseline="0" noProof="0" dirty="0">
              <a:ln>
                <a:noFill/>
              </a:ln>
              <a:solidFill>
                <a:srgbClr val="5FCBEF"/>
              </a:solidFill>
              <a:effectLst/>
              <a:uLnTx/>
              <a:uFillTx/>
              <a:latin typeface="Times New Roman" panose="02020603050405020304" pitchFamily="18" charset="0"/>
              <a:ea typeface="+mn-ea"/>
              <a:cs typeface="Times New Roman" panose="02020603050405020304" pitchFamily="18" charset="0"/>
            </a:endParaRPr>
          </a:p>
        </p:txBody>
      </p:sp>
      <p:sp>
        <p:nvSpPr>
          <p:cNvPr id="5" name="TextBox 4">
            <a:extLst>
              <a:ext uri="{FF2B5EF4-FFF2-40B4-BE49-F238E27FC236}">
                <a16:creationId xmlns:a16="http://schemas.microsoft.com/office/drawing/2014/main" id="{E8250E32-2E04-4899-A0F7-A15C47D0B661}"/>
              </a:ext>
            </a:extLst>
          </p:cNvPr>
          <p:cNvSpPr txBox="1"/>
          <p:nvPr/>
        </p:nvSpPr>
        <p:spPr>
          <a:xfrm>
            <a:off x="529154" y="313923"/>
            <a:ext cx="5301673" cy="52322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Data Set Description</a:t>
            </a:r>
          </a:p>
        </p:txBody>
      </p:sp>
      <p:pic>
        <p:nvPicPr>
          <p:cNvPr id="2" name="Picture 1">
            <a:extLst>
              <a:ext uri="{FF2B5EF4-FFF2-40B4-BE49-F238E27FC236}">
                <a16:creationId xmlns:a16="http://schemas.microsoft.com/office/drawing/2014/main" id="{1FE930AD-C831-4968-A296-A022039768A5}"/>
              </a:ext>
            </a:extLst>
          </p:cNvPr>
          <p:cNvPicPr>
            <a:picLocks noChangeAspect="1"/>
          </p:cNvPicPr>
          <p:nvPr/>
        </p:nvPicPr>
        <p:blipFill>
          <a:blip r:embed="rId2"/>
          <a:stretch>
            <a:fillRect/>
          </a:stretch>
        </p:blipFill>
        <p:spPr>
          <a:xfrm>
            <a:off x="7147973" y="3070195"/>
            <a:ext cx="4898603" cy="356911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6" name="TextBox 5">
            <a:extLst>
              <a:ext uri="{FF2B5EF4-FFF2-40B4-BE49-F238E27FC236}">
                <a16:creationId xmlns:a16="http://schemas.microsoft.com/office/drawing/2014/main" id="{104C115C-3B89-43C9-8B61-0F3C0F66419B}"/>
              </a:ext>
            </a:extLst>
          </p:cNvPr>
          <p:cNvSpPr txBox="1"/>
          <p:nvPr/>
        </p:nvSpPr>
        <p:spPr>
          <a:xfrm>
            <a:off x="529154" y="1205925"/>
            <a:ext cx="8061509" cy="2462213"/>
          </a:xfrm>
          <a:prstGeom prst="rect">
            <a:avLst/>
          </a:prstGeom>
          <a:noFill/>
        </p:spPr>
        <p:txBody>
          <a:bodyPr wrap="square" rtlCol="0">
            <a:spAutoFit/>
          </a:bodyPr>
          <a:lstStyle/>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2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Fake news: Hillary Clinton is running a child sex ring out of a </a:t>
            </a:r>
            <a:r>
              <a:rPr kumimoji="0" lang="en-US" sz="22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hlinkClick r:id="rId3"/>
              </a:rPr>
              <a:t>pizza shop</a:t>
            </a:r>
            <a:r>
              <a:rPr kumimoji="0" lang="en-US" sz="22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2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Fake news: Democrats want to impose </a:t>
            </a:r>
            <a:r>
              <a:rPr kumimoji="0" lang="en-US" sz="22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hlinkClick r:id="rId4"/>
              </a:rPr>
              <a:t>Islamic law</a:t>
            </a:r>
            <a:r>
              <a:rPr kumimoji="0" lang="en-US" sz="22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 in Florida.</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2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Fake news: Thousands of people at a Donald Trump rally in Manhattan </a:t>
            </a:r>
            <a:r>
              <a:rPr kumimoji="0" lang="en-US" sz="22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hlinkClick r:id="rId5"/>
              </a:rPr>
              <a:t>chanted</a:t>
            </a:r>
            <a:r>
              <a:rPr kumimoji="0" lang="en-US" sz="22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 "We hate Muslims, we hate blacks, we want our great country back."</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22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A837EC6C-8CAA-487A-94B7-C92EBFFB505B}"/>
              </a:ext>
            </a:extLst>
          </p:cNvPr>
          <p:cNvSpPr txBox="1"/>
          <p:nvPr/>
        </p:nvSpPr>
        <p:spPr>
          <a:xfrm>
            <a:off x="620779" y="6041362"/>
            <a:ext cx="5805849" cy="52322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0" i="1" u="none" strike="noStrike" kern="1200" cap="none" spc="0" normalizeH="0" baseline="0" noProof="0" dirty="0">
                <a:ln>
                  <a:noFill/>
                </a:ln>
                <a:solidFill>
                  <a:prstClr val="black"/>
                </a:solidFill>
                <a:effectLst/>
                <a:uLnTx/>
                <a:uFillTx/>
                <a:latin typeface="Trebuchet MS" panose="020B0603020202020204"/>
                <a:ea typeface="+mn-ea"/>
                <a:cs typeface="+mn-cs"/>
              </a:rPr>
              <a:t>Source: Internet-http://www.politifact.com/truth-o-meter/article/2016/dec/13/2016-lie-year-fake-news/</a:t>
            </a:r>
          </a:p>
        </p:txBody>
      </p:sp>
    </p:spTree>
    <p:extLst>
      <p:ext uri="{BB962C8B-B14F-4D97-AF65-F5344CB8AC3E}">
        <p14:creationId xmlns:p14="http://schemas.microsoft.com/office/powerpoint/2010/main" val="20438558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1B43E856-5773-45EF-80DD-C6D4EEAADD15}"/>
              </a:ext>
            </a:extLst>
          </p:cNvPr>
          <p:cNvSpPr>
            <a:spLocks noGrp="1"/>
          </p:cNvSpPr>
          <p:nvPr>
            <p:ph type="sldNum" sz="quarter" idx="12"/>
          </p:nvPr>
        </p:nvSpPr>
        <p:spPr/>
        <p:txBody>
          <a:bodyPr/>
          <a:lstStyle/>
          <a:p>
            <a:fld id="{D57F1E4F-1CFF-5643-939E-217C01CDF565}" type="slidenum">
              <a:rPr lang="en-US" sz="1800" smtClean="0">
                <a:latin typeface="Times New Roman" panose="02020603050405020304" pitchFamily="18" charset="0"/>
                <a:cs typeface="Times New Roman" panose="02020603050405020304" pitchFamily="18" charset="0"/>
              </a:rPr>
              <a:pPr/>
              <a:t>5</a:t>
            </a:fld>
            <a:endParaRPr lang="en-US" sz="18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F71A9FE0-30BC-4B97-B346-20A36D3DE375}"/>
              </a:ext>
            </a:extLst>
          </p:cNvPr>
          <p:cNvSpPr txBox="1"/>
          <p:nvPr/>
        </p:nvSpPr>
        <p:spPr>
          <a:xfrm>
            <a:off x="701962" y="1080655"/>
            <a:ext cx="9762837" cy="456985"/>
          </a:xfrm>
          <a:prstGeom prst="rect">
            <a:avLst/>
          </a:prstGeom>
          <a:noFill/>
        </p:spPr>
        <p:txBody>
          <a:bodyPr wrap="square" rtlCol="0">
            <a:spAutoFit/>
          </a:bodyPr>
          <a:lstStyle/>
          <a:p>
            <a:pPr marL="285750" indent="-285750">
              <a:lnSpc>
                <a:spcPct val="150000"/>
              </a:lnSpc>
              <a:buFont typeface="Arial" panose="020B0604020202020204" pitchFamily="34" charset="0"/>
              <a:buChar char="•"/>
            </a:pPr>
            <a:endParaRPr lang="en-US" dirty="0"/>
          </a:p>
        </p:txBody>
      </p:sp>
      <p:sp>
        <p:nvSpPr>
          <p:cNvPr id="5" name="TextBox 4">
            <a:extLst>
              <a:ext uri="{FF2B5EF4-FFF2-40B4-BE49-F238E27FC236}">
                <a16:creationId xmlns:a16="http://schemas.microsoft.com/office/drawing/2014/main" id="{E8250E32-2E04-4899-A0F7-A15C47D0B661}"/>
              </a:ext>
            </a:extLst>
          </p:cNvPr>
          <p:cNvSpPr txBox="1"/>
          <p:nvPr/>
        </p:nvSpPr>
        <p:spPr>
          <a:xfrm>
            <a:off x="701962" y="420160"/>
            <a:ext cx="5301673"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Attributes</a:t>
            </a:r>
          </a:p>
        </p:txBody>
      </p:sp>
      <p:graphicFrame>
        <p:nvGraphicFramePr>
          <p:cNvPr id="2" name="Table 1">
            <a:extLst>
              <a:ext uri="{FF2B5EF4-FFF2-40B4-BE49-F238E27FC236}">
                <a16:creationId xmlns:a16="http://schemas.microsoft.com/office/drawing/2014/main" id="{4258F44D-5041-407D-BD8F-4C4E1770DB47}"/>
              </a:ext>
            </a:extLst>
          </p:cNvPr>
          <p:cNvGraphicFramePr>
            <a:graphicFrameLocks noGrp="1"/>
          </p:cNvGraphicFramePr>
          <p:nvPr>
            <p:extLst>
              <p:ext uri="{D42A27DB-BD31-4B8C-83A1-F6EECF244321}">
                <p14:modId xmlns:p14="http://schemas.microsoft.com/office/powerpoint/2010/main" val="335545935"/>
              </p:ext>
            </p:extLst>
          </p:nvPr>
        </p:nvGraphicFramePr>
        <p:xfrm>
          <a:off x="978677" y="989138"/>
          <a:ext cx="10290063" cy="5547360"/>
        </p:xfrm>
        <a:graphic>
          <a:graphicData uri="http://schemas.openxmlformats.org/drawingml/2006/table">
            <a:tbl>
              <a:tblPr firstRow="1" bandRow="1">
                <a:tableStyleId>{5C22544A-7EE6-4342-B048-85BDC9FD1C3A}</a:tableStyleId>
              </a:tblPr>
              <a:tblGrid>
                <a:gridCol w="2351070">
                  <a:extLst>
                    <a:ext uri="{9D8B030D-6E8A-4147-A177-3AD203B41FA5}">
                      <a16:colId xmlns:a16="http://schemas.microsoft.com/office/drawing/2014/main" val="296326605"/>
                    </a:ext>
                  </a:extLst>
                </a:gridCol>
                <a:gridCol w="5856715">
                  <a:extLst>
                    <a:ext uri="{9D8B030D-6E8A-4147-A177-3AD203B41FA5}">
                      <a16:colId xmlns:a16="http://schemas.microsoft.com/office/drawing/2014/main" val="2951706907"/>
                    </a:ext>
                  </a:extLst>
                </a:gridCol>
                <a:gridCol w="2082278">
                  <a:extLst>
                    <a:ext uri="{9D8B030D-6E8A-4147-A177-3AD203B41FA5}">
                      <a16:colId xmlns:a16="http://schemas.microsoft.com/office/drawing/2014/main" val="812287434"/>
                    </a:ext>
                  </a:extLst>
                </a:gridCol>
              </a:tblGrid>
              <a:tr h="380197">
                <a:tc>
                  <a:txBody>
                    <a:bodyPr/>
                    <a:lstStyle/>
                    <a:p>
                      <a:r>
                        <a:rPr lang="en-US" sz="2200" kern="1200" dirty="0">
                          <a:latin typeface="Times New Roman" panose="02020603050405020304" pitchFamily="18" charset="0"/>
                          <a:cs typeface="Times New Roman" panose="02020603050405020304" pitchFamily="18" charset="0"/>
                        </a:rPr>
                        <a:t>Name</a:t>
                      </a:r>
                      <a:endParaRPr lang="en-US" sz="2200" kern="1200" dirty="0">
                        <a:solidFill>
                          <a:schemeClr val="dk1"/>
                        </a:solidFill>
                        <a:latin typeface="Times New Roman" panose="02020603050405020304" pitchFamily="18" charset="0"/>
                        <a:ea typeface="+mn-ea"/>
                        <a:cs typeface="Times New Roman" panose="02020603050405020304" pitchFamily="18" charset="0"/>
                      </a:endParaRPr>
                    </a:p>
                  </a:txBody>
                  <a:tcPr/>
                </a:tc>
                <a:tc>
                  <a:txBody>
                    <a:bodyPr/>
                    <a:lstStyle/>
                    <a:p>
                      <a:r>
                        <a:rPr lang="en-US" sz="2200" kern="1200" dirty="0">
                          <a:latin typeface="Times New Roman" panose="02020603050405020304" pitchFamily="18" charset="0"/>
                          <a:cs typeface="Times New Roman" panose="02020603050405020304" pitchFamily="18" charset="0"/>
                        </a:rPr>
                        <a:t>Description</a:t>
                      </a:r>
                      <a:endParaRPr lang="en-US" sz="2200" kern="1200" dirty="0">
                        <a:solidFill>
                          <a:schemeClr val="dk1"/>
                        </a:solidFill>
                        <a:latin typeface="Times New Roman" panose="02020603050405020304" pitchFamily="18" charset="0"/>
                        <a:ea typeface="+mn-ea"/>
                        <a:cs typeface="Times New Roman" panose="02020603050405020304" pitchFamily="18" charset="0"/>
                      </a:endParaRPr>
                    </a:p>
                  </a:txBody>
                  <a:tcPr/>
                </a:tc>
                <a:tc>
                  <a:txBody>
                    <a:bodyPr/>
                    <a:lstStyle/>
                    <a:p>
                      <a:r>
                        <a:rPr lang="en-US" sz="2200" kern="1200" dirty="0">
                          <a:latin typeface="Times New Roman" panose="02020603050405020304" pitchFamily="18" charset="0"/>
                          <a:cs typeface="Times New Roman" panose="02020603050405020304" pitchFamily="18" charset="0"/>
                        </a:rPr>
                        <a:t>Datatype</a:t>
                      </a:r>
                      <a:endParaRPr lang="en-US" sz="2200" kern="1200" dirty="0">
                        <a:solidFill>
                          <a:schemeClr val="dk1"/>
                        </a:solidFill>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2050080905"/>
                  </a:ext>
                </a:extLst>
              </a:tr>
              <a:tr h="380197">
                <a:tc>
                  <a:txBody>
                    <a:bodyPr/>
                    <a:lstStyle/>
                    <a:p>
                      <a:r>
                        <a:rPr lang="en-US" sz="2200" dirty="0" err="1">
                          <a:latin typeface="Times New Roman" panose="02020603050405020304" pitchFamily="18" charset="0"/>
                          <a:cs typeface="Times New Roman" panose="02020603050405020304" pitchFamily="18" charset="0"/>
                        </a:rPr>
                        <a:t>Account_Id</a:t>
                      </a:r>
                      <a:endParaRPr lang="en-US" sz="2200" dirty="0">
                        <a:latin typeface="Times New Roman" panose="02020603050405020304" pitchFamily="18" charset="0"/>
                        <a:cs typeface="Times New Roman" panose="02020603050405020304" pitchFamily="18" charset="0"/>
                      </a:endParaRPr>
                    </a:p>
                  </a:txBody>
                  <a:tcPr/>
                </a:tc>
                <a:tc>
                  <a:txBody>
                    <a:bodyPr/>
                    <a:lstStyle/>
                    <a:p>
                      <a:r>
                        <a:rPr lang="en-US" sz="2200" dirty="0">
                          <a:latin typeface="Times New Roman" panose="02020603050405020304" pitchFamily="18" charset="0"/>
                          <a:cs typeface="Times New Roman" panose="02020603050405020304" pitchFamily="18" charset="0"/>
                        </a:rPr>
                        <a:t>Facebook page account ID</a:t>
                      </a:r>
                    </a:p>
                  </a:txBody>
                  <a:tcPr/>
                </a:tc>
                <a:tc>
                  <a:txBody>
                    <a:bodyPr/>
                    <a:lstStyle/>
                    <a:p>
                      <a:r>
                        <a:rPr lang="en-US" sz="2200" dirty="0">
                          <a:latin typeface="Times New Roman" panose="02020603050405020304" pitchFamily="18" charset="0"/>
                          <a:cs typeface="Times New Roman" panose="02020603050405020304" pitchFamily="18" charset="0"/>
                        </a:rPr>
                        <a:t>Numeric</a:t>
                      </a:r>
                    </a:p>
                  </a:txBody>
                  <a:tcPr/>
                </a:tc>
                <a:extLst>
                  <a:ext uri="{0D108BD9-81ED-4DB2-BD59-A6C34878D82A}">
                    <a16:rowId xmlns:a16="http://schemas.microsoft.com/office/drawing/2014/main" val="3680049031"/>
                  </a:ext>
                </a:extLst>
              </a:tr>
              <a:tr h="380197">
                <a:tc>
                  <a:txBody>
                    <a:bodyPr/>
                    <a:lstStyle/>
                    <a:p>
                      <a:r>
                        <a:rPr lang="en-US" sz="2200" dirty="0" err="1">
                          <a:latin typeface="Times New Roman" panose="02020603050405020304" pitchFamily="18" charset="0"/>
                          <a:cs typeface="Times New Roman" panose="02020603050405020304" pitchFamily="18" charset="0"/>
                        </a:rPr>
                        <a:t>Post_Id</a:t>
                      </a:r>
                      <a:endParaRPr lang="en-US" sz="2200" dirty="0">
                        <a:latin typeface="Times New Roman" panose="02020603050405020304" pitchFamily="18" charset="0"/>
                        <a:cs typeface="Times New Roman" panose="02020603050405020304" pitchFamily="18" charset="0"/>
                      </a:endParaRPr>
                    </a:p>
                  </a:txBody>
                  <a:tcPr/>
                </a:tc>
                <a:tc>
                  <a:txBody>
                    <a:bodyPr/>
                    <a:lstStyle/>
                    <a:p>
                      <a:r>
                        <a:rPr lang="en-US" sz="2200" dirty="0">
                          <a:latin typeface="Times New Roman" panose="02020603050405020304" pitchFamily="18" charset="0"/>
                          <a:cs typeface="Times New Roman" panose="02020603050405020304" pitchFamily="18" charset="0"/>
                        </a:rPr>
                        <a:t>POST_ID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200" dirty="0">
                          <a:latin typeface="Times New Roman" panose="02020603050405020304" pitchFamily="18" charset="0"/>
                          <a:cs typeface="Times New Roman" panose="02020603050405020304" pitchFamily="18" charset="0"/>
                        </a:rPr>
                        <a:t>Numeric</a:t>
                      </a:r>
                    </a:p>
                  </a:txBody>
                  <a:tcPr/>
                </a:tc>
                <a:extLst>
                  <a:ext uri="{0D108BD9-81ED-4DB2-BD59-A6C34878D82A}">
                    <a16:rowId xmlns:a16="http://schemas.microsoft.com/office/drawing/2014/main" val="2165717105"/>
                  </a:ext>
                </a:extLst>
              </a:tr>
              <a:tr h="380197">
                <a:tc>
                  <a:txBody>
                    <a:bodyPr/>
                    <a:lstStyle/>
                    <a:p>
                      <a:r>
                        <a:rPr lang="en-US" sz="2200" dirty="0">
                          <a:latin typeface="Times New Roman" panose="02020603050405020304" pitchFamily="18" charset="0"/>
                          <a:cs typeface="Times New Roman" panose="02020603050405020304" pitchFamily="18" charset="0"/>
                        </a:rPr>
                        <a:t>Category</a:t>
                      </a:r>
                    </a:p>
                  </a:txBody>
                  <a:tcPr/>
                </a:tc>
                <a:tc>
                  <a:txBody>
                    <a:bodyPr/>
                    <a:lstStyle/>
                    <a:p>
                      <a:r>
                        <a:rPr lang="en-US" sz="2200" dirty="0">
                          <a:latin typeface="Times New Roman" panose="02020603050405020304" pitchFamily="18" charset="0"/>
                          <a:cs typeface="Times New Roman" panose="02020603050405020304" pitchFamily="18" charset="0"/>
                        </a:rPr>
                        <a:t>Type of Source (Left, Right &amp; Mainstream)</a:t>
                      </a:r>
                    </a:p>
                  </a:txBody>
                  <a:tcPr/>
                </a:tc>
                <a:tc>
                  <a:txBody>
                    <a:bodyPr/>
                    <a:lstStyle/>
                    <a:p>
                      <a:r>
                        <a:rPr lang="en-US" sz="2200" dirty="0">
                          <a:latin typeface="Times New Roman" panose="02020603050405020304" pitchFamily="18" charset="0"/>
                          <a:cs typeface="Times New Roman" panose="02020603050405020304" pitchFamily="18" charset="0"/>
                        </a:rPr>
                        <a:t>String</a:t>
                      </a:r>
                    </a:p>
                  </a:txBody>
                  <a:tcPr/>
                </a:tc>
                <a:extLst>
                  <a:ext uri="{0D108BD9-81ED-4DB2-BD59-A6C34878D82A}">
                    <a16:rowId xmlns:a16="http://schemas.microsoft.com/office/drawing/2014/main" val="3213522870"/>
                  </a:ext>
                </a:extLst>
              </a:tr>
              <a:tr h="380197">
                <a:tc>
                  <a:txBody>
                    <a:bodyPr/>
                    <a:lstStyle/>
                    <a:p>
                      <a:r>
                        <a:rPr lang="en-US" sz="2200" dirty="0">
                          <a:latin typeface="Times New Roman" panose="02020603050405020304" pitchFamily="18" charset="0"/>
                          <a:cs typeface="Times New Roman" panose="02020603050405020304" pitchFamily="18" charset="0"/>
                        </a:rPr>
                        <a:t>Page</a:t>
                      </a:r>
                    </a:p>
                  </a:txBody>
                  <a:tcPr/>
                </a:tc>
                <a:tc>
                  <a:txBody>
                    <a:bodyPr/>
                    <a:lstStyle/>
                    <a:p>
                      <a:r>
                        <a:rPr lang="en-US" sz="2200" dirty="0">
                          <a:latin typeface="Times New Roman" panose="02020603050405020304" pitchFamily="18" charset="0"/>
                          <a:cs typeface="Times New Roman" panose="02020603050405020304" pitchFamily="18" charset="0"/>
                        </a:rPr>
                        <a:t>Name of the page</a:t>
                      </a:r>
                    </a:p>
                  </a:txBody>
                  <a:tcPr/>
                </a:tc>
                <a:tc>
                  <a:txBody>
                    <a:bodyPr/>
                    <a:lstStyle/>
                    <a:p>
                      <a:r>
                        <a:rPr lang="en-US" sz="2200" dirty="0">
                          <a:latin typeface="Times New Roman" panose="02020603050405020304" pitchFamily="18" charset="0"/>
                          <a:cs typeface="Times New Roman" panose="02020603050405020304" pitchFamily="18" charset="0"/>
                        </a:rPr>
                        <a:t>String</a:t>
                      </a:r>
                    </a:p>
                  </a:txBody>
                  <a:tcPr/>
                </a:tc>
                <a:extLst>
                  <a:ext uri="{0D108BD9-81ED-4DB2-BD59-A6C34878D82A}">
                    <a16:rowId xmlns:a16="http://schemas.microsoft.com/office/drawing/2014/main" val="590273255"/>
                  </a:ext>
                </a:extLst>
              </a:tr>
              <a:tr h="380197">
                <a:tc>
                  <a:txBody>
                    <a:bodyPr/>
                    <a:lstStyle/>
                    <a:p>
                      <a:r>
                        <a:rPr lang="en-US" sz="2200" dirty="0" err="1">
                          <a:latin typeface="Times New Roman" panose="02020603050405020304" pitchFamily="18" charset="0"/>
                          <a:cs typeface="Times New Roman" panose="02020603050405020304" pitchFamily="18" charset="0"/>
                        </a:rPr>
                        <a:t>Post_URL</a:t>
                      </a:r>
                      <a:endParaRPr lang="en-US" sz="2200" dirty="0">
                        <a:latin typeface="Times New Roman" panose="02020603050405020304" pitchFamily="18" charset="0"/>
                        <a:cs typeface="Times New Roman" panose="02020603050405020304" pitchFamily="18" charset="0"/>
                      </a:endParaRPr>
                    </a:p>
                  </a:txBody>
                  <a:tcPr/>
                </a:tc>
                <a:tc>
                  <a:txBody>
                    <a:bodyPr/>
                    <a:lstStyle/>
                    <a:p>
                      <a:r>
                        <a:rPr lang="en-US" sz="2200" dirty="0">
                          <a:latin typeface="Times New Roman" panose="02020603050405020304" pitchFamily="18" charset="0"/>
                          <a:cs typeface="Times New Roman" panose="02020603050405020304" pitchFamily="18" charset="0"/>
                        </a:rPr>
                        <a:t>URL where the post was found</a:t>
                      </a:r>
                    </a:p>
                  </a:txBody>
                  <a:tcPr/>
                </a:tc>
                <a:tc>
                  <a:txBody>
                    <a:bodyPr/>
                    <a:lstStyle/>
                    <a:p>
                      <a:r>
                        <a:rPr lang="en-US" sz="2200" dirty="0">
                          <a:latin typeface="Times New Roman" panose="02020603050405020304" pitchFamily="18" charset="0"/>
                          <a:cs typeface="Times New Roman" panose="02020603050405020304" pitchFamily="18" charset="0"/>
                        </a:rPr>
                        <a:t>String</a:t>
                      </a:r>
                    </a:p>
                  </a:txBody>
                  <a:tcPr/>
                </a:tc>
                <a:extLst>
                  <a:ext uri="{0D108BD9-81ED-4DB2-BD59-A6C34878D82A}">
                    <a16:rowId xmlns:a16="http://schemas.microsoft.com/office/drawing/2014/main" val="2244381578"/>
                  </a:ext>
                </a:extLst>
              </a:tr>
              <a:tr h="380197">
                <a:tc>
                  <a:txBody>
                    <a:bodyPr/>
                    <a:lstStyle/>
                    <a:p>
                      <a:r>
                        <a:rPr lang="en-US" sz="2200" dirty="0">
                          <a:latin typeface="Times New Roman" panose="02020603050405020304" pitchFamily="18" charset="0"/>
                          <a:cs typeface="Times New Roman" panose="02020603050405020304" pitchFamily="18" charset="0"/>
                        </a:rPr>
                        <a:t>Date Published</a:t>
                      </a:r>
                    </a:p>
                  </a:txBody>
                  <a:tcPr/>
                </a:tc>
                <a:tc>
                  <a:txBody>
                    <a:bodyPr/>
                    <a:lstStyle/>
                    <a:p>
                      <a:r>
                        <a:rPr lang="en-US" sz="2200" dirty="0">
                          <a:latin typeface="Times New Roman" panose="02020603050405020304" pitchFamily="18" charset="0"/>
                          <a:cs typeface="Times New Roman" panose="02020603050405020304" pitchFamily="18" charset="0"/>
                        </a:rPr>
                        <a:t>Date the post was published</a:t>
                      </a:r>
                    </a:p>
                  </a:txBody>
                  <a:tcPr/>
                </a:tc>
                <a:tc>
                  <a:txBody>
                    <a:bodyPr/>
                    <a:lstStyle/>
                    <a:p>
                      <a:r>
                        <a:rPr lang="en-US" sz="2200" dirty="0">
                          <a:latin typeface="Times New Roman" panose="02020603050405020304" pitchFamily="18" charset="0"/>
                          <a:cs typeface="Times New Roman" panose="02020603050405020304" pitchFamily="18" charset="0"/>
                        </a:rPr>
                        <a:t>Datetime</a:t>
                      </a:r>
                    </a:p>
                  </a:txBody>
                  <a:tcPr/>
                </a:tc>
                <a:extLst>
                  <a:ext uri="{0D108BD9-81ED-4DB2-BD59-A6C34878D82A}">
                    <a16:rowId xmlns:a16="http://schemas.microsoft.com/office/drawing/2014/main" val="4293276635"/>
                  </a:ext>
                </a:extLst>
              </a:tr>
              <a:tr h="380197">
                <a:tc>
                  <a:txBody>
                    <a:bodyPr/>
                    <a:lstStyle/>
                    <a:p>
                      <a:r>
                        <a:rPr lang="en-US" sz="2200" dirty="0" err="1">
                          <a:latin typeface="Times New Roman" panose="02020603050405020304" pitchFamily="18" charset="0"/>
                          <a:cs typeface="Times New Roman" panose="02020603050405020304" pitchFamily="18" charset="0"/>
                        </a:rPr>
                        <a:t>Post_Type</a:t>
                      </a:r>
                      <a:endParaRPr lang="en-US" sz="2200" dirty="0">
                        <a:latin typeface="Times New Roman" panose="02020603050405020304" pitchFamily="18" charset="0"/>
                        <a:cs typeface="Times New Roman" panose="02020603050405020304" pitchFamily="18" charset="0"/>
                      </a:endParaRPr>
                    </a:p>
                  </a:txBody>
                  <a:tcPr/>
                </a:tc>
                <a:tc>
                  <a:txBody>
                    <a:bodyPr/>
                    <a:lstStyle/>
                    <a:p>
                      <a:r>
                        <a:rPr lang="en-US" sz="2200" dirty="0">
                          <a:latin typeface="Times New Roman" panose="02020603050405020304" pitchFamily="18" charset="0"/>
                          <a:cs typeface="Times New Roman" panose="02020603050405020304" pitchFamily="18" charset="0"/>
                        </a:rPr>
                        <a:t>Type of post shared (Video or Link)</a:t>
                      </a:r>
                    </a:p>
                  </a:txBody>
                  <a:tcPr/>
                </a:tc>
                <a:tc>
                  <a:txBody>
                    <a:bodyPr/>
                    <a:lstStyle/>
                    <a:p>
                      <a:r>
                        <a:rPr lang="en-US" sz="2200" dirty="0">
                          <a:latin typeface="Times New Roman" panose="02020603050405020304" pitchFamily="18" charset="0"/>
                          <a:cs typeface="Times New Roman" panose="02020603050405020304" pitchFamily="18" charset="0"/>
                        </a:rPr>
                        <a:t>String</a:t>
                      </a:r>
                    </a:p>
                  </a:txBody>
                  <a:tcPr/>
                </a:tc>
                <a:extLst>
                  <a:ext uri="{0D108BD9-81ED-4DB2-BD59-A6C34878D82A}">
                    <a16:rowId xmlns:a16="http://schemas.microsoft.com/office/drawing/2014/main" val="3617297183"/>
                  </a:ext>
                </a:extLst>
              </a:tr>
              <a:tr h="380197">
                <a:tc>
                  <a:txBody>
                    <a:bodyPr/>
                    <a:lstStyle/>
                    <a:p>
                      <a:r>
                        <a:rPr lang="en-US" sz="2200" dirty="0">
                          <a:latin typeface="Times New Roman" panose="02020603050405020304" pitchFamily="18" charset="0"/>
                          <a:cs typeface="Times New Roman" panose="02020603050405020304" pitchFamily="18" charset="0"/>
                        </a:rPr>
                        <a:t>Rating</a:t>
                      </a:r>
                    </a:p>
                  </a:txBody>
                  <a:tcPr/>
                </a:tc>
                <a:tc>
                  <a:txBody>
                    <a:bodyPr/>
                    <a:lstStyle/>
                    <a:p>
                      <a:r>
                        <a:rPr lang="en-US" sz="2200" dirty="0">
                          <a:latin typeface="Times New Roman" panose="02020603050405020304" pitchFamily="18" charset="0"/>
                          <a:cs typeface="Times New Roman" panose="02020603050405020304" pitchFamily="18" charset="0"/>
                        </a:rPr>
                        <a:t>“Truth” rating made by Buzz feed</a:t>
                      </a:r>
                    </a:p>
                  </a:txBody>
                  <a:tcPr/>
                </a:tc>
                <a:tc>
                  <a:txBody>
                    <a:bodyPr/>
                    <a:lstStyle/>
                    <a:p>
                      <a:r>
                        <a:rPr lang="en-US" sz="2200" dirty="0">
                          <a:latin typeface="Times New Roman" panose="02020603050405020304" pitchFamily="18" charset="0"/>
                          <a:cs typeface="Times New Roman" panose="02020603050405020304" pitchFamily="18" charset="0"/>
                        </a:rPr>
                        <a:t>String</a:t>
                      </a:r>
                    </a:p>
                  </a:txBody>
                  <a:tcPr/>
                </a:tc>
                <a:extLst>
                  <a:ext uri="{0D108BD9-81ED-4DB2-BD59-A6C34878D82A}">
                    <a16:rowId xmlns:a16="http://schemas.microsoft.com/office/drawing/2014/main" val="479200265"/>
                  </a:ext>
                </a:extLst>
              </a:tr>
              <a:tr h="370058">
                <a:tc>
                  <a:txBody>
                    <a:bodyPr/>
                    <a:lstStyle/>
                    <a:p>
                      <a:r>
                        <a:rPr lang="en-US" sz="2200" dirty="0">
                          <a:latin typeface="Times New Roman" panose="02020603050405020304" pitchFamily="18" charset="0"/>
                          <a:cs typeface="Times New Roman" panose="02020603050405020304" pitchFamily="18" charset="0"/>
                        </a:rPr>
                        <a:t>Debate</a:t>
                      </a:r>
                    </a:p>
                  </a:txBody>
                  <a:tcPr/>
                </a:tc>
                <a:tc>
                  <a:txBody>
                    <a:bodyPr/>
                    <a:lstStyle/>
                    <a:p>
                      <a:r>
                        <a:rPr lang="en-US" sz="2200" dirty="0">
                          <a:latin typeface="Times New Roman" panose="02020603050405020304" pitchFamily="18" charset="0"/>
                          <a:cs typeface="Times New Roman" panose="02020603050405020304" pitchFamily="18" charset="0"/>
                        </a:rPr>
                        <a:t>Video showing a debate</a:t>
                      </a:r>
                    </a:p>
                  </a:txBody>
                  <a:tcPr/>
                </a:tc>
                <a:tc>
                  <a:txBody>
                    <a:bodyPr/>
                    <a:lstStyle/>
                    <a:p>
                      <a:r>
                        <a:rPr lang="en-US" sz="2200" dirty="0">
                          <a:latin typeface="Times New Roman" panose="02020603050405020304" pitchFamily="18" charset="0"/>
                          <a:cs typeface="Times New Roman" panose="02020603050405020304" pitchFamily="18" charset="0"/>
                        </a:rPr>
                        <a:t>String</a:t>
                      </a:r>
                    </a:p>
                  </a:txBody>
                  <a:tcPr/>
                </a:tc>
                <a:extLst>
                  <a:ext uri="{0D108BD9-81ED-4DB2-BD59-A6C34878D82A}">
                    <a16:rowId xmlns:a16="http://schemas.microsoft.com/office/drawing/2014/main" val="2718455668"/>
                  </a:ext>
                </a:extLst>
              </a:tr>
              <a:tr h="370058">
                <a:tc>
                  <a:txBody>
                    <a:bodyPr/>
                    <a:lstStyle/>
                    <a:p>
                      <a:r>
                        <a:rPr lang="en-US" sz="2200" dirty="0" err="1">
                          <a:latin typeface="Times New Roman" panose="02020603050405020304" pitchFamily="18" charset="0"/>
                          <a:cs typeface="Times New Roman" panose="02020603050405020304" pitchFamily="18" charset="0"/>
                        </a:rPr>
                        <a:t>Share_Count</a:t>
                      </a:r>
                      <a:endParaRPr lang="en-US" sz="2200" dirty="0">
                        <a:latin typeface="Times New Roman" panose="02020603050405020304" pitchFamily="18" charset="0"/>
                        <a:cs typeface="Times New Roman" panose="02020603050405020304" pitchFamily="18" charset="0"/>
                      </a:endParaRPr>
                    </a:p>
                  </a:txBody>
                  <a:tcPr/>
                </a:tc>
                <a:tc>
                  <a:txBody>
                    <a:bodyPr/>
                    <a:lstStyle/>
                    <a:p>
                      <a:r>
                        <a:rPr lang="en-US" sz="2200" dirty="0">
                          <a:latin typeface="Times New Roman" panose="02020603050405020304" pitchFamily="18" charset="0"/>
                          <a:cs typeface="Times New Roman" panose="02020603050405020304" pitchFamily="18" charset="0"/>
                        </a:rPr>
                        <a:t>Number of Shares</a:t>
                      </a:r>
                    </a:p>
                  </a:txBody>
                  <a:tcPr/>
                </a:tc>
                <a:tc>
                  <a:txBody>
                    <a:bodyPr/>
                    <a:lstStyle/>
                    <a:p>
                      <a:r>
                        <a:rPr lang="en-US" sz="2200" dirty="0">
                          <a:latin typeface="Times New Roman" panose="02020603050405020304" pitchFamily="18" charset="0"/>
                          <a:cs typeface="Times New Roman" panose="02020603050405020304" pitchFamily="18" charset="0"/>
                        </a:rPr>
                        <a:t>Numeric</a:t>
                      </a:r>
                    </a:p>
                  </a:txBody>
                  <a:tcPr/>
                </a:tc>
                <a:extLst>
                  <a:ext uri="{0D108BD9-81ED-4DB2-BD59-A6C34878D82A}">
                    <a16:rowId xmlns:a16="http://schemas.microsoft.com/office/drawing/2014/main" val="752046601"/>
                  </a:ext>
                </a:extLst>
              </a:tr>
              <a:tr h="370058">
                <a:tc>
                  <a:txBody>
                    <a:bodyPr/>
                    <a:lstStyle/>
                    <a:p>
                      <a:r>
                        <a:rPr lang="en-US" sz="2200" dirty="0" err="1">
                          <a:latin typeface="Times New Roman" panose="02020603050405020304" pitchFamily="18" charset="0"/>
                          <a:cs typeface="Times New Roman" panose="02020603050405020304" pitchFamily="18" charset="0"/>
                        </a:rPr>
                        <a:t>Reaction_Count</a:t>
                      </a:r>
                      <a:endParaRPr lang="en-US" sz="2200" dirty="0">
                        <a:latin typeface="Times New Roman" panose="02020603050405020304" pitchFamily="18" charset="0"/>
                        <a:cs typeface="Times New Roman" panose="02020603050405020304" pitchFamily="18" charset="0"/>
                      </a:endParaRPr>
                    </a:p>
                  </a:txBody>
                  <a:tcPr/>
                </a:tc>
                <a:tc>
                  <a:txBody>
                    <a:bodyPr/>
                    <a:lstStyle/>
                    <a:p>
                      <a:r>
                        <a:rPr lang="en-US" sz="2200" dirty="0">
                          <a:latin typeface="Times New Roman" panose="02020603050405020304" pitchFamily="18" charset="0"/>
                          <a:cs typeface="Times New Roman" panose="02020603050405020304" pitchFamily="18" charset="0"/>
                        </a:rPr>
                        <a:t>Number of Reactions (Likes)</a:t>
                      </a:r>
                    </a:p>
                  </a:txBody>
                  <a:tcPr/>
                </a:tc>
                <a:tc>
                  <a:txBody>
                    <a:bodyPr/>
                    <a:lstStyle/>
                    <a:p>
                      <a:r>
                        <a:rPr lang="en-US" sz="2200" dirty="0">
                          <a:latin typeface="Times New Roman" panose="02020603050405020304" pitchFamily="18" charset="0"/>
                          <a:cs typeface="Times New Roman" panose="02020603050405020304" pitchFamily="18" charset="0"/>
                        </a:rPr>
                        <a:t>Numeric</a:t>
                      </a:r>
                    </a:p>
                  </a:txBody>
                  <a:tcPr/>
                </a:tc>
                <a:extLst>
                  <a:ext uri="{0D108BD9-81ED-4DB2-BD59-A6C34878D82A}">
                    <a16:rowId xmlns:a16="http://schemas.microsoft.com/office/drawing/2014/main" val="2348900885"/>
                  </a:ext>
                </a:extLst>
              </a:tr>
              <a:tr h="370058">
                <a:tc>
                  <a:txBody>
                    <a:bodyPr/>
                    <a:lstStyle/>
                    <a:p>
                      <a:r>
                        <a:rPr lang="en-US" sz="2200" dirty="0" err="1">
                          <a:latin typeface="Times New Roman" panose="02020603050405020304" pitchFamily="18" charset="0"/>
                          <a:cs typeface="Times New Roman" panose="02020603050405020304" pitchFamily="18" charset="0"/>
                        </a:rPr>
                        <a:t>Comment_Count</a:t>
                      </a:r>
                      <a:endParaRPr lang="en-US" sz="2200" dirty="0">
                        <a:latin typeface="Times New Roman" panose="02020603050405020304" pitchFamily="18" charset="0"/>
                        <a:cs typeface="Times New Roman" panose="02020603050405020304" pitchFamily="18" charset="0"/>
                      </a:endParaRPr>
                    </a:p>
                  </a:txBody>
                  <a:tcPr/>
                </a:tc>
                <a:tc>
                  <a:txBody>
                    <a:bodyPr/>
                    <a:lstStyle/>
                    <a:p>
                      <a:r>
                        <a:rPr lang="en-US" sz="2200" dirty="0">
                          <a:latin typeface="Times New Roman" panose="02020603050405020304" pitchFamily="18" charset="0"/>
                          <a:cs typeface="Times New Roman" panose="02020603050405020304" pitchFamily="18" charset="0"/>
                        </a:rPr>
                        <a:t>Number of Comments</a:t>
                      </a:r>
                    </a:p>
                  </a:txBody>
                  <a:tcPr/>
                </a:tc>
                <a:tc>
                  <a:txBody>
                    <a:bodyPr/>
                    <a:lstStyle/>
                    <a:p>
                      <a:r>
                        <a:rPr lang="en-US" sz="2200" dirty="0">
                          <a:latin typeface="Times New Roman" panose="02020603050405020304" pitchFamily="18" charset="0"/>
                          <a:cs typeface="Times New Roman" panose="02020603050405020304" pitchFamily="18" charset="0"/>
                        </a:rPr>
                        <a:t>Numeric</a:t>
                      </a:r>
                    </a:p>
                  </a:txBody>
                  <a:tcPr/>
                </a:tc>
                <a:extLst>
                  <a:ext uri="{0D108BD9-81ED-4DB2-BD59-A6C34878D82A}">
                    <a16:rowId xmlns:a16="http://schemas.microsoft.com/office/drawing/2014/main" val="2428016680"/>
                  </a:ext>
                </a:extLst>
              </a:tr>
            </a:tbl>
          </a:graphicData>
        </a:graphic>
      </p:graphicFrame>
    </p:spTree>
    <p:extLst>
      <p:ext uri="{BB962C8B-B14F-4D97-AF65-F5344CB8AC3E}">
        <p14:creationId xmlns:p14="http://schemas.microsoft.com/office/powerpoint/2010/main" val="19018806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27927D-C80E-4770-B1CB-887E4FEFFAF4}"/>
              </a:ext>
            </a:extLst>
          </p:cNvPr>
          <p:cNvSpPr>
            <a:spLocks noGrp="1"/>
          </p:cNvSpPr>
          <p:nvPr>
            <p:ph type="title"/>
          </p:nvPr>
        </p:nvSpPr>
        <p:spPr>
          <a:xfrm>
            <a:off x="677334" y="609600"/>
            <a:ext cx="8596668" cy="724678"/>
          </a:xfrm>
        </p:spPr>
        <p:txBody>
          <a:bodyPr>
            <a:noAutofit/>
          </a:bodyPr>
          <a:lstStyle/>
          <a:p>
            <a:r>
              <a:rPr lang="en-US" altLang="en-US" sz="2800" b="1" dirty="0">
                <a:solidFill>
                  <a:schemeClr val="tx1"/>
                </a:solidFill>
                <a:latin typeface="Times New Roman" panose="02020603050405020304" pitchFamily="18" charset="0"/>
                <a:cs typeface="Times New Roman" panose="02020603050405020304" pitchFamily="18" charset="0"/>
              </a:rPr>
              <a:t>Apriori Algorithm:</a:t>
            </a:r>
            <a:br>
              <a:rPr lang="en-US" altLang="en-US" sz="2800" dirty="0">
                <a:solidFill>
                  <a:schemeClr val="tx1"/>
                </a:solidFill>
                <a:latin typeface="Times New Roman" panose="02020603050405020304" pitchFamily="18" charset="0"/>
                <a:cs typeface="Times New Roman" panose="02020603050405020304" pitchFamily="18" charset="0"/>
              </a:rPr>
            </a:br>
            <a:endParaRPr lang="en-US" sz="28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02E402C-523C-43F9-AFA4-F5656E31FF16}"/>
              </a:ext>
            </a:extLst>
          </p:cNvPr>
          <p:cNvSpPr>
            <a:spLocks noGrp="1"/>
          </p:cNvSpPr>
          <p:nvPr>
            <p:ph idx="1"/>
          </p:nvPr>
        </p:nvSpPr>
        <p:spPr>
          <a:xfrm>
            <a:off x="677334" y="1334279"/>
            <a:ext cx="10083030" cy="4707084"/>
          </a:xfrm>
        </p:spPr>
        <p:txBody>
          <a:bodyPr>
            <a:noAutofit/>
          </a:bodyPr>
          <a:lstStyle/>
          <a:p>
            <a:pPr>
              <a:buClr>
                <a:schemeClr val="tx2"/>
              </a:buClr>
              <a:buFont typeface="Arial" panose="020B0604020202020204" pitchFamily="34" charset="0"/>
              <a:buChar char="•"/>
            </a:pPr>
            <a:r>
              <a:rPr lang="en-IN" sz="2200" dirty="0">
                <a:solidFill>
                  <a:schemeClr val="tx1"/>
                </a:solidFill>
                <a:latin typeface="Times New Roman" panose="02020603050405020304" pitchFamily="18" charset="0"/>
                <a:cs typeface="Times New Roman" panose="02020603050405020304" pitchFamily="18" charset="0"/>
              </a:rPr>
              <a:t>The </a:t>
            </a:r>
            <a:r>
              <a:rPr lang="en-IN" sz="2200" dirty="0" err="1">
                <a:solidFill>
                  <a:schemeClr val="tx1"/>
                </a:solidFill>
                <a:latin typeface="Times New Roman" panose="02020603050405020304" pitchFamily="18" charset="0"/>
                <a:cs typeface="Times New Roman" panose="02020603050405020304" pitchFamily="18" charset="0"/>
              </a:rPr>
              <a:t>Apriori</a:t>
            </a:r>
            <a:r>
              <a:rPr lang="en-IN" sz="2200" dirty="0">
                <a:solidFill>
                  <a:schemeClr val="tx1"/>
                </a:solidFill>
                <a:latin typeface="Times New Roman" panose="02020603050405020304" pitchFamily="18" charset="0"/>
                <a:cs typeface="Times New Roman" panose="02020603050405020304" pitchFamily="18" charset="0"/>
              </a:rPr>
              <a:t> Algorithm is an influential algorithm for mining frequent item sets for Boolean association rules.</a:t>
            </a:r>
          </a:p>
          <a:p>
            <a:pPr>
              <a:lnSpc>
                <a:spcPct val="160000"/>
              </a:lnSpc>
              <a:buClr>
                <a:schemeClr val="tx2"/>
              </a:buClr>
              <a:buFont typeface="Arial" panose="020B0604020202020204" pitchFamily="34" charset="0"/>
              <a:buChar char="•"/>
            </a:pPr>
            <a:r>
              <a:rPr lang="en-US" altLang="en-US" sz="2200" dirty="0">
                <a:solidFill>
                  <a:schemeClr val="tx1"/>
                </a:solidFill>
                <a:latin typeface="Times New Roman" panose="02020603050405020304" pitchFamily="18" charset="0"/>
                <a:cs typeface="Times New Roman" panose="02020603050405020304" pitchFamily="18" charset="0"/>
              </a:rPr>
              <a:t>Apriori uses a "bottom up" approach, where frequent subsets are extended one item at a time (a step known as </a:t>
            </a:r>
            <a:r>
              <a:rPr lang="en-US" altLang="en-US" sz="2200" i="1" dirty="0">
                <a:solidFill>
                  <a:schemeClr val="tx1"/>
                </a:solidFill>
                <a:latin typeface="Times New Roman" panose="02020603050405020304" pitchFamily="18" charset="0"/>
                <a:cs typeface="Times New Roman" panose="02020603050405020304" pitchFamily="18" charset="0"/>
              </a:rPr>
              <a:t>candidate generation</a:t>
            </a:r>
            <a:r>
              <a:rPr lang="en-US" altLang="en-US" sz="2200" dirty="0">
                <a:solidFill>
                  <a:schemeClr val="tx1"/>
                </a:solidFill>
                <a:latin typeface="Times New Roman" panose="02020603050405020304" pitchFamily="18" charset="0"/>
                <a:cs typeface="Times New Roman" panose="02020603050405020304" pitchFamily="18" charset="0"/>
              </a:rPr>
              <a:t>, and groups of candidates are tested against the data.  </a:t>
            </a:r>
          </a:p>
          <a:p>
            <a:pPr>
              <a:lnSpc>
                <a:spcPct val="160000"/>
              </a:lnSpc>
              <a:buClr>
                <a:schemeClr val="tx2"/>
              </a:buClr>
              <a:buFont typeface="Arial" panose="020B0604020202020204" pitchFamily="34" charset="0"/>
              <a:buChar char="•"/>
            </a:pPr>
            <a:r>
              <a:rPr lang="en-IN" altLang="en-US" sz="2200" dirty="0">
                <a:solidFill>
                  <a:schemeClr val="tx1"/>
                </a:solidFill>
                <a:latin typeface="Times New Roman" panose="02020603050405020304" pitchFamily="18" charset="0"/>
                <a:cs typeface="Times New Roman" panose="02020603050405020304" pitchFamily="18" charset="0"/>
              </a:rPr>
              <a:t> </a:t>
            </a:r>
            <a:r>
              <a:rPr lang="en-US" altLang="en-US" sz="2200" dirty="0">
                <a:solidFill>
                  <a:schemeClr val="tx1"/>
                </a:solidFill>
                <a:latin typeface="Times New Roman" panose="02020603050405020304" pitchFamily="18" charset="0"/>
                <a:cs typeface="Times New Roman" panose="02020603050405020304" pitchFamily="18" charset="0"/>
              </a:rPr>
              <a:t>Apriori is designed to operate on database containing transactions (for example, collections of items bought by customers, or details of a website frequentation). </a:t>
            </a:r>
          </a:p>
          <a:p>
            <a:pPr>
              <a:lnSpc>
                <a:spcPct val="160000"/>
              </a:lnSpc>
              <a:buClr>
                <a:schemeClr val="tx2"/>
              </a:buClr>
              <a:buFont typeface="Arial" panose="020B0604020202020204" pitchFamily="34" charset="0"/>
              <a:buChar char="•"/>
            </a:pPr>
            <a:r>
              <a:rPr lang="en-US" sz="2200" dirty="0">
                <a:solidFill>
                  <a:schemeClr val="tx1"/>
                </a:solidFill>
                <a:latin typeface="Times New Roman" panose="02020603050405020304" pitchFamily="18" charset="0"/>
                <a:cs typeface="Times New Roman" panose="02020603050405020304" pitchFamily="18" charset="0"/>
              </a:rPr>
              <a:t>Confidence is an indication of how often the rule has been found to be true.</a:t>
            </a:r>
            <a:endParaRPr lang="en-US" altLang="en-US" sz="2200" dirty="0">
              <a:solidFill>
                <a:schemeClr val="tx1"/>
              </a:solidFill>
              <a:latin typeface="Times New Roman" panose="02020603050405020304" pitchFamily="18" charset="0"/>
              <a:cs typeface="Times New Roman" panose="02020603050405020304" pitchFamily="18" charset="0"/>
            </a:endParaRPr>
          </a:p>
          <a:p>
            <a:endParaRPr lang="en-US" sz="2200" dirty="0"/>
          </a:p>
        </p:txBody>
      </p:sp>
      <p:sp>
        <p:nvSpPr>
          <p:cNvPr id="4" name="Slide Number Placeholder 3">
            <a:extLst>
              <a:ext uri="{FF2B5EF4-FFF2-40B4-BE49-F238E27FC236}">
                <a16:creationId xmlns:a16="http://schemas.microsoft.com/office/drawing/2014/main" id="{F1314D02-00ED-451D-B7B9-19BD4A492CFA}"/>
              </a:ext>
            </a:extLst>
          </p:cNvPr>
          <p:cNvSpPr>
            <a:spLocks noGrp="1"/>
          </p:cNvSpPr>
          <p:nvPr>
            <p:ph type="sldNum" sz="quarter" idx="12"/>
          </p:nvPr>
        </p:nvSpPr>
        <p:spPr/>
        <p:txBody>
          <a:bodyPr/>
          <a:lstStyle/>
          <a:p>
            <a:fld id="{519954A3-9DFD-4C44-94BA-B95130A3BA1C}" type="slidenum">
              <a:rPr lang="en-US" smtClean="0"/>
              <a:t>6</a:t>
            </a:fld>
            <a:endParaRPr lang="en-US" dirty="0"/>
          </a:p>
        </p:txBody>
      </p:sp>
    </p:spTree>
    <p:extLst>
      <p:ext uri="{BB962C8B-B14F-4D97-AF65-F5344CB8AC3E}">
        <p14:creationId xmlns:p14="http://schemas.microsoft.com/office/powerpoint/2010/main" val="1050101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27927D-C80E-4770-B1CB-887E4FEFFAF4}"/>
              </a:ext>
            </a:extLst>
          </p:cNvPr>
          <p:cNvSpPr>
            <a:spLocks noGrp="1"/>
          </p:cNvSpPr>
          <p:nvPr>
            <p:ph type="title"/>
          </p:nvPr>
        </p:nvSpPr>
        <p:spPr>
          <a:xfrm>
            <a:off x="677334" y="609600"/>
            <a:ext cx="8596668" cy="724678"/>
          </a:xfrm>
        </p:spPr>
        <p:txBody>
          <a:bodyPr>
            <a:noAutofit/>
          </a:bodyPr>
          <a:lstStyle/>
          <a:p>
            <a:r>
              <a:rPr lang="en-US" altLang="en-US" sz="2800" b="1" dirty="0">
                <a:solidFill>
                  <a:schemeClr val="tx1"/>
                </a:solidFill>
                <a:latin typeface="Times New Roman" panose="02020603050405020304" pitchFamily="18" charset="0"/>
                <a:cs typeface="Times New Roman" panose="02020603050405020304" pitchFamily="18" charset="0"/>
              </a:rPr>
              <a:t>Pre-Processing</a:t>
            </a:r>
            <a:br>
              <a:rPr lang="en-US" altLang="en-US" sz="2800" dirty="0">
                <a:solidFill>
                  <a:schemeClr val="tx1"/>
                </a:solidFill>
                <a:latin typeface="Times New Roman" panose="02020603050405020304" pitchFamily="18" charset="0"/>
                <a:cs typeface="Times New Roman" panose="02020603050405020304" pitchFamily="18" charset="0"/>
              </a:rPr>
            </a:br>
            <a:endParaRPr lang="en-US" sz="2800" dirty="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F1314D02-00ED-451D-B7B9-19BD4A492CFA}"/>
              </a:ext>
            </a:extLst>
          </p:cNvPr>
          <p:cNvSpPr>
            <a:spLocks noGrp="1"/>
          </p:cNvSpPr>
          <p:nvPr>
            <p:ph type="sldNum" sz="quarter" idx="12"/>
          </p:nvPr>
        </p:nvSpPr>
        <p:spPr/>
        <p:txBody>
          <a:bodyPr/>
          <a:lstStyle/>
          <a:p>
            <a:fld id="{519954A3-9DFD-4C44-94BA-B95130A3BA1C}" type="slidenum">
              <a:rPr lang="en-US" smtClean="0"/>
              <a:t>7</a:t>
            </a:fld>
            <a:endParaRPr lang="en-US" dirty="0"/>
          </a:p>
        </p:txBody>
      </p:sp>
      <p:sp>
        <p:nvSpPr>
          <p:cNvPr id="7" name="TextBox 6">
            <a:extLst>
              <a:ext uri="{FF2B5EF4-FFF2-40B4-BE49-F238E27FC236}">
                <a16:creationId xmlns:a16="http://schemas.microsoft.com/office/drawing/2014/main" id="{06C7F584-C1FD-4564-A66B-8C3565E22E06}"/>
              </a:ext>
            </a:extLst>
          </p:cNvPr>
          <p:cNvSpPr txBox="1"/>
          <p:nvPr/>
        </p:nvSpPr>
        <p:spPr>
          <a:xfrm>
            <a:off x="840508" y="1241806"/>
            <a:ext cx="9938327" cy="2292935"/>
          </a:xfrm>
          <a:prstGeom prst="rect">
            <a:avLst/>
          </a:prstGeom>
          <a:noFill/>
        </p:spPr>
        <p:txBody>
          <a:bodyPr wrap="square" rtlCol="0">
            <a:spAutoFit/>
          </a:bodyPr>
          <a:lstStyle/>
          <a:p>
            <a:r>
              <a:rPr lang="en-US" sz="2200" dirty="0">
                <a:latin typeface="Times New Roman" panose="02020603050405020304" pitchFamily="18" charset="0"/>
                <a:cs typeface="Times New Roman" panose="02020603050405020304" pitchFamily="18" charset="0"/>
              </a:rPr>
              <a:t> There are were four preprocessing step performed:</a:t>
            </a:r>
          </a:p>
          <a:p>
            <a:pPr marL="342900" indent="-342900">
              <a:lnSpc>
                <a:spcPct val="150000"/>
              </a:lnSpc>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Replace missing values : It was performed twice on the attribute of </a:t>
            </a:r>
            <a:r>
              <a:rPr lang="en-US" sz="2200" dirty="0" err="1">
                <a:latin typeface="Times New Roman" panose="02020603050405020304" pitchFamily="18" charset="0"/>
                <a:cs typeface="Times New Roman" panose="02020603050405020304" pitchFamily="18" charset="0"/>
              </a:rPr>
              <a:t>Comment_count</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share_count</a:t>
            </a:r>
            <a:r>
              <a:rPr lang="en-US" sz="2200" dirty="0">
                <a:latin typeface="Times New Roman" panose="02020603050405020304" pitchFamily="18" charset="0"/>
                <a:cs typeface="Times New Roman" panose="02020603050405020304" pitchFamily="18" charset="0"/>
              </a:rPr>
              <a:t>, and </a:t>
            </a:r>
            <a:r>
              <a:rPr lang="en-US" sz="2200" dirty="0" err="1">
                <a:latin typeface="Times New Roman" panose="02020603050405020304" pitchFamily="18" charset="0"/>
                <a:cs typeface="Times New Roman" panose="02020603050405020304" pitchFamily="18" charset="0"/>
              </a:rPr>
              <a:t>reacation_count</a:t>
            </a:r>
            <a:r>
              <a:rPr lang="en-US" sz="2200" dirty="0">
                <a:latin typeface="Times New Roman" panose="02020603050405020304" pitchFamily="18" charset="0"/>
                <a:cs typeface="Times New Roman" panose="02020603050405020304" pitchFamily="18" charset="0"/>
              </a:rPr>
              <a:t> replacing it with average values</a:t>
            </a:r>
          </a:p>
          <a:p>
            <a:pPr marL="342900" indent="-342900">
              <a:lnSpc>
                <a:spcPct val="150000"/>
              </a:lnSpc>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The other missing value was for Debate attribute and was replaced with “no”</a:t>
            </a:r>
          </a:p>
          <a:p>
            <a:pPr marL="342900" indent="-342900">
              <a:buFont typeface="Arial" panose="020B0604020202020204" pitchFamily="34" charset="0"/>
              <a:buChar char="•"/>
            </a:pPr>
            <a:endParaRPr lang="en-US" sz="2200"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F22BEB72-B924-4CED-B45B-7890B79020B7}"/>
              </a:ext>
            </a:extLst>
          </p:cNvPr>
          <p:cNvPicPr>
            <a:picLocks noChangeAspect="1"/>
          </p:cNvPicPr>
          <p:nvPr/>
        </p:nvPicPr>
        <p:blipFill>
          <a:blip r:embed="rId2"/>
          <a:stretch>
            <a:fillRect/>
          </a:stretch>
        </p:blipFill>
        <p:spPr>
          <a:xfrm>
            <a:off x="4724279" y="3423795"/>
            <a:ext cx="5095875" cy="305752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471973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27927D-C80E-4770-B1CB-887E4FEFFAF4}"/>
              </a:ext>
            </a:extLst>
          </p:cNvPr>
          <p:cNvSpPr>
            <a:spLocks noGrp="1"/>
          </p:cNvSpPr>
          <p:nvPr>
            <p:ph type="title"/>
          </p:nvPr>
        </p:nvSpPr>
        <p:spPr>
          <a:xfrm>
            <a:off x="437189" y="387927"/>
            <a:ext cx="8596668" cy="724678"/>
          </a:xfrm>
        </p:spPr>
        <p:txBody>
          <a:bodyPr>
            <a:normAutofit fontScale="90000"/>
          </a:bodyPr>
          <a:lstStyle/>
          <a:p>
            <a:r>
              <a:rPr lang="en-US" altLang="en-US" sz="3200" b="1" dirty="0">
                <a:solidFill>
                  <a:schemeClr val="tx1"/>
                </a:solidFill>
                <a:latin typeface="Times New Roman" panose="02020603050405020304" pitchFamily="18" charset="0"/>
                <a:cs typeface="Times New Roman" panose="02020603050405020304" pitchFamily="18" charset="0"/>
              </a:rPr>
              <a:t>Pre-Processing</a:t>
            </a:r>
            <a:br>
              <a:rPr lang="en-US" altLang="en-US" sz="3200" dirty="0">
                <a:solidFill>
                  <a:schemeClr val="tx1"/>
                </a:solidFill>
                <a:latin typeface="Times New Roman" panose="02020603050405020304" pitchFamily="18" charset="0"/>
                <a:cs typeface="Times New Roman" panose="02020603050405020304" pitchFamily="18" charset="0"/>
              </a:rPr>
            </a:br>
            <a:endParaRPr lang="en-US" sz="3200" dirty="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F1314D02-00ED-451D-B7B9-19BD4A492CFA}"/>
              </a:ext>
            </a:extLst>
          </p:cNvPr>
          <p:cNvSpPr>
            <a:spLocks noGrp="1"/>
          </p:cNvSpPr>
          <p:nvPr>
            <p:ph type="sldNum" sz="quarter" idx="12"/>
          </p:nvPr>
        </p:nvSpPr>
        <p:spPr/>
        <p:txBody>
          <a:bodyPr/>
          <a:lstStyle/>
          <a:p>
            <a:fld id="{519954A3-9DFD-4C44-94BA-B95130A3BA1C}" type="slidenum">
              <a:rPr lang="en-US" smtClean="0"/>
              <a:t>8</a:t>
            </a:fld>
            <a:endParaRPr lang="en-US" dirty="0"/>
          </a:p>
        </p:txBody>
      </p:sp>
      <p:sp>
        <p:nvSpPr>
          <p:cNvPr id="6" name="TextBox 5">
            <a:extLst>
              <a:ext uri="{FF2B5EF4-FFF2-40B4-BE49-F238E27FC236}">
                <a16:creationId xmlns:a16="http://schemas.microsoft.com/office/drawing/2014/main" id="{4B87DC69-8D46-42D2-A8B6-FD3A2E379A43}"/>
              </a:ext>
            </a:extLst>
          </p:cNvPr>
          <p:cNvSpPr txBox="1"/>
          <p:nvPr/>
        </p:nvSpPr>
        <p:spPr>
          <a:xfrm>
            <a:off x="812800" y="979055"/>
            <a:ext cx="9919854" cy="2462213"/>
          </a:xfrm>
          <a:prstGeom prst="rect">
            <a:avLst/>
          </a:prstGeom>
          <a:noFill/>
        </p:spPr>
        <p:txBody>
          <a:bodyPr wrap="square" rtlCol="0">
            <a:spAutoFit/>
          </a:bodyPr>
          <a:lstStyle/>
          <a:p>
            <a:pPr marL="342900" indent="-3429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 Nominal(Polynomial) to Binomial</a:t>
            </a:r>
          </a:p>
          <a:p>
            <a:pPr lvl="1"/>
            <a:r>
              <a:rPr lang="en-US" sz="2200" dirty="0">
                <a:latin typeface="Times New Roman" panose="02020603050405020304" pitchFamily="18" charset="0"/>
                <a:cs typeface="Times New Roman" panose="02020603050405020304" pitchFamily="18" charset="0"/>
              </a:rPr>
              <a:t>Category = right, left and mainstream</a:t>
            </a:r>
          </a:p>
          <a:p>
            <a:pPr lvl="1"/>
            <a:r>
              <a:rPr lang="en-US" sz="2200" dirty="0">
                <a:latin typeface="Times New Roman" panose="02020603050405020304" pitchFamily="18" charset="0"/>
                <a:cs typeface="Times New Roman" panose="02020603050405020304" pitchFamily="18" charset="0"/>
              </a:rPr>
              <a:t>Debate = Yes or No</a:t>
            </a:r>
          </a:p>
          <a:p>
            <a:pPr lvl="1"/>
            <a:r>
              <a:rPr lang="en-US" sz="2200" dirty="0">
                <a:latin typeface="Times New Roman" panose="02020603050405020304" pitchFamily="18" charset="0"/>
                <a:cs typeface="Times New Roman" panose="02020603050405020304" pitchFamily="18" charset="0"/>
              </a:rPr>
              <a:t>Post Type = link, text, video, photo</a:t>
            </a:r>
          </a:p>
          <a:p>
            <a:pPr lvl="1"/>
            <a:r>
              <a:rPr lang="en-US" sz="2200" dirty="0">
                <a:latin typeface="Times New Roman" panose="02020603050405020304" pitchFamily="18" charset="0"/>
                <a:cs typeface="Times New Roman" panose="02020603050405020304" pitchFamily="18" charset="0"/>
              </a:rPr>
              <a:t>Rating = Mostly true, Mostly false, no factual content, Mixture of true and false.</a:t>
            </a:r>
          </a:p>
          <a:p>
            <a:pPr lvl="1"/>
            <a:endParaRPr lang="en-US" sz="22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200"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1854EC0D-B2C6-4540-B3B6-F83DC0629F6C}"/>
              </a:ext>
            </a:extLst>
          </p:cNvPr>
          <p:cNvPicPr>
            <a:picLocks noChangeAspect="1"/>
          </p:cNvPicPr>
          <p:nvPr/>
        </p:nvPicPr>
        <p:blipFill>
          <a:blip r:embed="rId2"/>
          <a:stretch>
            <a:fillRect/>
          </a:stretch>
        </p:blipFill>
        <p:spPr>
          <a:xfrm>
            <a:off x="4086942" y="3039956"/>
            <a:ext cx="7309365" cy="366251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5267043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27927D-C80E-4770-B1CB-887E4FEFFAF4}"/>
              </a:ext>
            </a:extLst>
          </p:cNvPr>
          <p:cNvSpPr>
            <a:spLocks noGrp="1"/>
          </p:cNvSpPr>
          <p:nvPr>
            <p:ph type="title"/>
          </p:nvPr>
        </p:nvSpPr>
        <p:spPr>
          <a:xfrm>
            <a:off x="677334" y="609600"/>
            <a:ext cx="8596668" cy="724678"/>
          </a:xfrm>
        </p:spPr>
        <p:txBody>
          <a:bodyPr>
            <a:noAutofit/>
          </a:bodyPr>
          <a:lstStyle/>
          <a:p>
            <a:r>
              <a:rPr lang="en-US" altLang="en-US" sz="2800" b="1" dirty="0">
                <a:solidFill>
                  <a:schemeClr val="tx1"/>
                </a:solidFill>
                <a:latin typeface="Times New Roman" panose="02020603050405020304" pitchFamily="18" charset="0"/>
                <a:cs typeface="Times New Roman" panose="02020603050405020304" pitchFamily="18" charset="0"/>
              </a:rPr>
              <a:t>Pre-Processing</a:t>
            </a:r>
            <a:br>
              <a:rPr lang="en-US" altLang="en-US" sz="2800" dirty="0">
                <a:solidFill>
                  <a:schemeClr val="tx1"/>
                </a:solidFill>
                <a:latin typeface="Times New Roman" panose="02020603050405020304" pitchFamily="18" charset="0"/>
                <a:cs typeface="Times New Roman" panose="02020603050405020304" pitchFamily="18" charset="0"/>
              </a:rPr>
            </a:br>
            <a:endParaRPr lang="en-US" sz="2800" dirty="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F1314D02-00ED-451D-B7B9-19BD4A492CFA}"/>
              </a:ext>
            </a:extLst>
          </p:cNvPr>
          <p:cNvSpPr>
            <a:spLocks noGrp="1"/>
          </p:cNvSpPr>
          <p:nvPr>
            <p:ph type="sldNum" sz="quarter" idx="12"/>
          </p:nvPr>
        </p:nvSpPr>
        <p:spPr/>
        <p:txBody>
          <a:bodyPr/>
          <a:lstStyle/>
          <a:p>
            <a:fld id="{519954A3-9DFD-4C44-94BA-B95130A3BA1C}" type="slidenum">
              <a:rPr lang="en-US" smtClean="0"/>
              <a:t>9</a:t>
            </a:fld>
            <a:endParaRPr lang="en-US" dirty="0"/>
          </a:p>
        </p:txBody>
      </p:sp>
      <p:sp>
        <p:nvSpPr>
          <p:cNvPr id="6" name="TextBox 5">
            <a:extLst>
              <a:ext uri="{FF2B5EF4-FFF2-40B4-BE49-F238E27FC236}">
                <a16:creationId xmlns:a16="http://schemas.microsoft.com/office/drawing/2014/main" id="{4B87DC69-8D46-42D2-A8B6-FD3A2E379A43}"/>
              </a:ext>
            </a:extLst>
          </p:cNvPr>
          <p:cNvSpPr txBox="1"/>
          <p:nvPr/>
        </p:nvSpPr>
        <p:spPr>
          <a:xfrm>
            <a:off x="744363" y="1334278"/>
            <a:ext cx="10960484" cy="1446550"/>
          </a:xfrm>
          <a:prstGeom prst="rect">
            <a:avLst/>
          </a:prstGeom>
          <a:noFill/>
        </p:spPr>
        <p:txBody>
          <a:bodyPr wrap="square" rtlCol="0">
            <a:spAutoFit/>
          </a:bodyPr>
          <a:lstStyle/>
          <a:p>
            <a:pPr marL="342900" lvl="1" indent="-3429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Numerical to Binomial </a:t>
            </a:r>
            <a:r>
              <a:rPr lang="en-US" sz="2200" dirty="0">
                <a:latin typeface="Times New Roman" panose="02020603050405020304" pitchFamily="18" charset="0"/>
                <a:cs typeface="Times New Roman" panose="02020603050405020304" pitchFamily="18" charset="0"/>
                <a:sym typeface="Wingdings" panose="05000000000000000000" pitchFamily="2" charset="2"/>
              </a:rPr>
              <a:t>Use average to calculate to set the binomial values in the attributes </a:t>
            </a:r>
            <a:endParaRPr lang="en-US" sz="2200" dirty="0">
              <a:latin typeface="Times New Roman" panose="02020603050405020304" pitchFamily="18" charset="0"/>
              <a:cs typeface="Times New Roman" panose="02020603050405020304" pitchFamily="18" charset="0"/>
            </a:endParaRPr>
          </a:p>
          <a:p>
            <a:pPr marL="0" lvl="1"/>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comment_count</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reaction_count</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share_count</a:t>
            </a:r>
            <a:endParaRPr lang="en-US" sz="2200" dirty="0">
              <a:latin typeface="Times New Roman" panose="02020603050405020304" pitchFamily="18" charset="0"/>
              <a:cs typeface="Times New Roman" panose="02020603050405020304" pitchFamily="18" charset="0"/>
            </a:endParaRPr>
          </a:p>
          <a:p>
            <a:pPr marL="342900" lvl="1" indent="-342900">
              <a:buFont typeface="Arial" panose="020B0604020202020204" pitchFamily="34" charset="0"/>
              <a:buChar char="•"/>
            </a:pPr>
            <a:endParaRPr lang="en-US" sz="22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2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2B95583B-F2BF-466E-8C67-DF5AF5533EB6}"/>
              </a:ext>
            </a:extLst>
          </p:cNvPr>
          <p:cNvPicPr>
            <a:picLocks noChangeAspect="1"/>
          </p:cNvPicPr>
          <p:nvPr/>
        </p:nvPicPr>
        <p:blipFill>
          <a:blip r:embed="rId2"/>
          <a:stretch>
            <a:fillRect/>
          </a:stretch>
        </p:blipFill>
        <p:spPr>
          <a:xfrm>
            <a:off x="4316075" y="2497552"/>
            <a:ext cx="7388772" cy="403204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17337256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168</TotalTime>
  <Words>672</Words>
  <Application>Microsoft Office PowerPoint</Application>
  <PresentationFormat>Widescreen</PresentationFormat>
  <Paragraphs>132</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Times New Roman</vt:lpstr>
      <vt:lpstr>Trebuchet MS</vt:lpstr>
      <vt:lpstr>Wingdings</vt:lpstr>
      <vt:lpstr>Wingdings 3</vt:lpstr>
      <vt:lpstr>Facet</vt:lpstr>
      <vt:lpstr>Frequent Patterns and  Association Rules </vt:lpstr>
      <vt:lpstr>PowerPoint Presentation</vt:lpstr>
      <vt:lpstr>PowerPoint Presentation</vt:lpstr>
      <vt:lpstr>PowerPoint Presentation</vt:lpstr>
      <vt:lpstr>PowerPoint Presentation</vt:lpstr>
      <vt:lpstr>Apriori Algorithm: </vt:lpstr>
      <vt:lpstr>Pre-Processing </vt:lpstr>
      <vt:lpstr>Pre-Processing </vt:lpstr>
      <vt:lpstr>Pre-Processing </vt:lpstr>
      <vt:lpstr>PowerPoint Presentation</vt:lpstr>
      <vt:lpstr>Association rule mining using Apriori Algorithm</vt:lpstr>
      <vt:lpstr>Association rule mining using Apriori Algorithm</vt:lpstr>
      <vt:lpstr> Association Rules(continued):</vt:lpstr>
      <vt:lpstr>Results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Frequent Patterns and  Association Rules </dc:title>
  <dc:creator>Raviteja Neela</dc:creator>
  <cp:lastModifiedBy>Arsekar, ShubharajPradeep</cp:lastModifiedBy>
  <cp:revision>60</cp:revision>
  <dcterms:created xsi:type="dcterms:W3CDTF">2017-06-22T15:05:46Z</dcterms:created>
  <dcterms:modified xsi:type="dcterms:W3CDTF">2017-07-13T01:23:40Z</dcterms:modified>
</cp:coreProperties>
</file>