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375" r:id="rId3"/>
    <p:sldId id="385" r:id="rId4"/>
    <p:sldId id="384" r:id="rId5"/>
    <p:sldId id="386" r:id="rId6"/>
    <p:sldId id="388" r:id="rId7"/>
    <p:sldId id="290" r:id="rId8"/>
    <p:sldId id="285" r:id="rId9"/>
    <p:sldId id="286" r:id="rId10"/>
    <p:sldId id="280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400" r:id="rId20"/>
    <p:sldId id="401" r:id="rId21"/>
    <p:sldId id="402" r:id="rId22"/>
    <p:sldId id="403" r:id="rId23"/>
    <p:sldId id="404" r:id="rId24"/>
    <p:sldId id="405" r:id="rId25"/>
    <p:sldId id="399" r:id="rId26"/>
    <p:sldId id="390" r:id="rId27"/>
    <p:sldId id="257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1" autoAdjust="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9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5D780-9A2E-4B0A-9BC0-EB98530F16B7}" type="datetimeFigureOut">
              <a:rPr lang="en-US" smtClean="0"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D650-78DF-4806-9D67-9002F9D556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667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EAB0-8A7D-4F20-A6E7-4C1FEF2BE3BA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99378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356859" y="2567941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A0C5D7-1D8E-4E4F-83E4-58A499B6D9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26B091-9562-4E40-8F66-977F872E98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A1035-B281-45ED-8DA7-5EA1ABF2A2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6AC874-4CBB-4169-BD67-12CC7B0F013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14662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1355C9F-ACBF-4C98-9786-64E84A0835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3A2BEAA-62A5-4694-B948-662CB88E21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9DCA1D-CE63-41F6-ACF9-0A51C3FAE3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C3881-52C8-45D0-957A-296B6CA63ABE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8278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1928" y="789337"/>
            <a:ext cx="8779672" cy="570788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  <a:lvl3pPr>
              <a:defRPr sz="1800"/>
            </a:lvl3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1143000" marR="0" lvl="2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Third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700427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211928" y="169555"/>
            <a:ext cx="6324600" cy="363845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304800" y="845097"/>
            <a:ext cx="4038600" cy="555570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10100" y="851887"/>
            <a:ext cx="4381500" cy="554891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735886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405" y="832066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405" y="1668596"/>
            <a:ext cx="4040188" cy="462552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5800" y="885966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11" y="1838927"/>
            <a:ext cx="4041775" cy="44551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8299" y="735886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-7848"/>
            <a:ext cx="6324600" cy="70054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73709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753658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-11317" y="735886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socket-programming" TargetMode="External"/><Relationship Id="rId2" Type="http://schemas.openxmlformats.org/officeDocument/2006/relationships/hyperlink" Target="https://www.codejava.net/java-se/networking/java-socket-server-examples-tcp-ip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it.uu.se/edu/course/homepage/distrinfo/ht11/schedule/Java_Socket_Programming.ppt" TargetMode="External"/><Relationship Id="rId4" Type="http://schemas.openxmlformats.org/officeDocument/2006/relationships/hyperlink" Target="https://www.tutorialspoint.com/java/java_networking.htm#:~:text=Sockets%20provide%20the%20communication%20mechanism,its%20end%20of%20the%20communication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3810000"/>
            <a:ext cx="6248400" cy="1524000"/>
          </a:xfrm>
        </p:spPr>
        <p:txBody>
          <a:bodyPr/>
          <a:lstStyle/>
          <a:p>
            <a:pPr algn="ctr"/>
            <a:r>
              <a:rPr lang="en-US" dirty="0"/>
              <a:t>Socket Programming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 F303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Dr. Pranav M. Pawar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>
            <a:extLst>
              <a:ext uri="{FF2B5EF4-FFF2-40B4-BE49-F238E27FC236}">
                <a16:creationId xmlns:a16="http://schemas.microsoft.com/office/drawing/2014/main" id="{07359CE7-7588-4DED-8693-50D0642332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Tahoma" panose="020B0604030504040204" pitchFamily="34" charset="0"/>
              </a:rPr>
              <a:t>In Package java.net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>
                <a:latin typeface="Tahoma" panose="020B0604030504040204" pitchFamily="34" charset="0"/>
              </a:rPr>
              <a:t>java.net.Socket</a:t>
            </a:r>
            <a:endParaRPr lang="en-US" altLang="ko-KR" sz="18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Implements client sockets (also called just “sockets”).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An endpoint for communication between two machines.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Socket(String host, int port): Creates a stream socket and connects it to the specified port number on the named host.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InputStream</a:t>
            </a:r>
            <a:r>
              <a:rPr lang="en-US" altLang="ko-KR" sz="1400" dirty="0">
                <a:latin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</a:rPr>
              <a:t>getInputStream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OutputStream</a:t>
            </a:r>
            <a:r>
              <a:rPr lang="en-US" altLang="ko-KR" sz="1400" dirty="0">
                <a:latin typeface="Tahoma" panose="020B0604030504040204" pitchFamily="34" charset="0"/>
              </a:rPr>
              <a:t> </a:t>
            </a:r>
            <a:r>
              <a:rPr lang="en-US" altLang="ko-KR" sz="1400" dirty="0" err="1">
                <a:latin typeface="Tahoma" panose="020B0604030504040204" pitchFamily="34" charset="0"/>
              </a:rPr>
              <a:t>getOutputStream</a:t>
            </a:r>
            <a:r>
              <a:rPr lang="en-US" altLang="ko-KR" sz="1400" dirty="0">
                <a:latin typeface="Tahoma" panose="020B0604030504040204" pitchFamily="34" charset="0"/>
              </a:rPr>
              <a:t>()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close()</a:t>
            </a:r>
            <a:br>
              <a:rPr lang="en-US" altLang="ko-KR" sz="1400" dirty="0">
                <a:latin typeface="Tahoma" panose="020B0604030504040204" pitchFamily="34" charset="0"/>
              </a:rPr>
            </a:br>
            <a:endParaRPr lang="en-US" altLang="ko-KR" sz="1400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ko-KR" sz="1800" dirty="0" err="1">
                <a:latin typeface="Tahoma" panose="020B0604030504040204" pitchFamily="34" charset="0"/>
              </a:rPr>
              <a:t>java.net.ServerSocket</a:t>
            </a:r>
            <a:endParaRPr lang="en-US" altLang="ko-KR" sz="1800" dirty="0">
              <a:latin typeface="Tahoma" panose="020B0604030504040204" pitchFamily="34" charset="0"/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Implements server sockets.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Waits for requests to come in over the network.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Performs some operation based on the request.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ko-KR" sz="1600" dirty="0">
                <a:latin typeface="Tahoma" panose="020B0604030504040204" pitchFamily="34" charset="0"/>
              </a:rPr>
              <a:t>Constructor and Methods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 err="1">
                <a:latin typeface="Tahoma" panose="020B0604030504040204" pitchFamily="34" charset="0"/>
              </a:rPr>
              <a:t>ServerSocket</a:t>
            </a:r>
            <a:r>
              <a:rPr lang="en-US" altLang="ko-KR" sz="1400" dirty="0">
                <a:latin typeface="Tahoma" panose="020B0604030504040204" pitchFamily="34" charset="0"/>
              </a:rPr>
              <a:t>(int port)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ko-KR" sz="1400" dirty="0">
                <a:latin typeface="Tahoma" panose="020B0604030504040204" pitchFamily="34" charset="0"/>
              </a:rPr>
              <a:t>Socket Accept(): Listens for a connection to be made to this socket and accepts it. This method blocks until a connection is made.</a:t>
            </a:r>
          </a:p>
          <a:p>
            <a:pPr lvl="2" eaLnBrk="1" hangingPunct="1">
              <a:lnSpc>
                <a:spcPct val="80000"/>
              </a:lnSpc>
            </a:pPr>
            <a:endParaRPr lang="en-US" altLang="ko-KR" sz="1600" dirty="0">
              <a:latin typeface="Tahoma" panose="020B060403050404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51DE31-8409-4CD9-9489-78D19ECC961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dirty="0">
                <a:latin typeface="Tahoma" charset="0"/>
              </a:rPr>
              <a:t>JAVA TCP Sockets</a:t>
            </a:r>
            <a:endParaRPr lang="en-GB" dirty="0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multithreaded TCP server and verify the same.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java based Echo TCP server and verify the same using a telnet client.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Problem Statement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1: Write Multithreaded TCP server program using Socket programming.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Create Server.java file and write following code in it. 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4936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(1)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71117-2D4D-4FF1-BE6C-1AD2B0C68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72" y="2090595"/>
            <a:ext cx="8551072" cy="4524110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1341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Multithreaded TCP server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52C403-C7D4-4613-A68E-9830B5AAD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1D938F-BD35-4B30-B182-C05A93948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20" y="855408"/>
            <a:ext cx="8489615" cy="3767137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7488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2: Create ClientHandler.java for handling multiple clients.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6EA2F-82BB-40D6-8C25-72F632B57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1718092"/>
            <a:ext cx="6646072" cy="4779129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63840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Multithreaded TCP server (5)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D81887-1358-41B9-8210-55628131B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61643"/>
            <a:ext cx="4533900" cy="536327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53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TCP client (1)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3: Create Client.java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6B84A7-B8B6-49DF-951B-8F627FC3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" y="1419158"/>
            <a:ext cx="9077325" cy="5078063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275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TCP client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2110E8-F7D4-43AF-A1B1-5E696D950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8" y="801627"/>
            <a:ext cx="7422360" cy="5317512"/>
          </a:xfrm>
          <a:prstGeom prst="rect">
            <a:avLst/>
          </a:prstGeom>
          <a:ln w="38100" cap="sq">
            <a:solidFill>
              <a:srgbClr val="FF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57268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4: Run the server and connect multiple clients to it.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954" y="178856"/>
            <a:ext cx="7207045" cy="363845"/>
          </a:xfrm>
        </p:spPr>
        <p:txBody>
          <a:bodyPr>
            <a:noAutofit/>
          </a:bodyPr>
          <a:lstStyle/>
          <a:p>
            <a:r>
              <a:rPr lang="en-GB" sz="3000" dirty="0"/>
              <a:t>Execute Multithreaded Server and Clients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D4D84A-694C-4E24-832B-F785DE78FC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7411"/>
          <a:stretch/>
        </p:blipFill>
        <p:spPr>
          <a:xfrm>
            <a:off x="-36871" y="1852926"/>
            <a:ext cx="9144000" cy="31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36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1: Write Echo TCP Server program using Socket programming.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Create EchoServer.java file and write following code in it. </a:t>
            </a:r>
          </a:p>
          <a:p>
            <a:pPr marL="0" indent="0"/>
            <a:endParaRPr lang="en-GB" dirty="0"/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4936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Echo TCP Server (1)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8DF38-714A-4CE3-BDF9-106476446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427040"/>
            <a:ext cx="8366462" cy="382136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52387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44CCF-E7BD-49BB-A3B8-D8F43C3B4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Tahoma" charset="0"/>
              </a:rPr>
              <a:t>Socket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The combination of an IP address and a port number. 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The name of the Berkeley-derived </a:t>
            </a:r>
            <a:r>
              <a:rPr lang="en-US" altLang="ko-KR" sz="2400" i="1" dirty="0">
                <a:latin typeface="Tahoma" charset="0"/>
              </a:rPr>
              <a:t>application programming interfaces</a:t>
            </a:r>
            <a:r>
              <a:rPr lang="en-US" altLang="ko-KR" sz="2400" dirty="0">
                <a:latin typeface="Tahoma" charset="0"/>
              </a:rPr>
              <a:t> (APIs) for applications using TCP/IP protocols.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Two types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Stream socket : reliable two-way connected communication streams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Datagram socket</a:t>
            </a:r>
          </a:p>
          <a:p>
            <a:pPr lvl="1">
              <a:lnSpc>
                <a:spcPct val="80000"/>
              </a:lnSpc>
              <a:defRPr/>
            </a:pPr>
            <a:endParaRPr lang="en-US" altLang="ko-KR" sz="1800" dirty="0">
              <a:latin typeface="Tahoma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200" dirty="0">
                <a:latin typeface="Tahoma" charset="0"/>
              </a:rPr>
              <a:t>Socket pair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Specified the two end points that uniquely identifies each TCP connection in an internet.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4-tuple: (client IP address, client port number, server IP address, server port number)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27C4F5-2ACE-475A-8305-9868D4DAF3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9528" y="146849"/>
            <a:ext cx="6569872" cy="381974"/>
          </a:xfrm>
        </p:spPr>
        <p:txBody>
          <a:bodyPr>
            <a:noAutofit/>
          </a:bodyPr>
          <a:lstStyle/>
          <a:p>
            <a:r>
              <a:rPr lang="en-GB" dirty="0"/>
              <a:t>Socket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4294967295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 algn="r"/>
            <a:fld id="{B3036FFC-86B5-480E-93C2-C13A1F1C8F23}" type="datetime1">
              <a:rPr lang="en-US" smtClean="0"/>
              <a:t>2/13/2024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294967295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2AE8A-701A-417F-8275-9DE767F9E7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" y="914400"/>
            <a:ext cx="8820150" cy="47244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Echo TCP Server (2)</a:t>
            </a:r>
          </a:p>
        </p:txBody>
      </p:sp>
    </p:spTree>
    <p:extLst>
      <p:ext uri="{BB962C8B-B14F-4D97-AF65-F5344CB8AC3E}">
        <p14:creationId xmlns:p14="http://schemas.microsoft.com/office/powerpoint/2010/main" val="3775842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Echo TCP Server (3)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7CE3C-1E3C-4161-9286-78FB7D7C1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493407-378A-43FF-8A6E-1111B2D63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86" y="789337"/>
            <a:ext cx="6567414" cy="46678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759919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2: Run the server inside command prompt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1955" y="178856"/>
            <a:ext cx="6705600" cy="363845"/>
          </a:xfrm>
        </p:spPr>
        <p:txBody>
          <a:bodyPr>
            <a:noAutofit/>
          </a:bodyPr>
          <a:lstStyle/>
          <a:p>
            <a:r>
              <a:rPr lang="en-GB" dirty="0"/>
              <a:t>Execute the 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8430A-92BA-47C2-8CBA-EFB4F26370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0" r="41667" b="60375"/>
          <a:stretch/>
        </p:blipFill>
        <p:spPr>
          <a:xfrm>
            <a:off x="211928" y="1371600"/>
            <a:ext cx="8703472" cy="340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683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4E07D-412A-4DDF-9EAE-C8086CBF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Step 3: Turn on Telnet Client Service from Windows Settings.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Search for “Turn Windows features on or off” in search tool bar in windows setting and turn on Telnet </a:t>
            </a:r>
            <a:r>
              <a:rPr lang="en-GB" dirty="0" err="1"/>
              <a:t>Clinet</a:t>
            </a:r>
            <a:r>
              <a:rPr lang="en-GB" dirty="0"/>
              <a:t> for list windows features</a:t>
            </a:r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A17C-9D89-49F9-9512-5578E221A9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76" y="199606"/>
            <a:ext cx="7004006" cy="363845"/>
          </a:xfrm>
        </p:spPr>
        <p:txBody>
          <a:bodyPr>
            <a:noAutofit/>
          </a:bodyPr>
          <a:lstStyle/>
          <a:p>
            <a:r>
              <a:rPr lang="en-GB" dirty="0"/>
              <a:t>Run Telnet Client (1)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B319CB-C49A-45BD-B769-6DB0F05B75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47" b="61858"/>
          <a:stretch/>
        </p:blipFill>
        <p:spPr>
          <a:xfrm>
            <a:off x="58994" y="2753352"/>
            <a:ext cx="4485463" cy="196089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077B6A5-C307-4B2E-A0E3-2A26E34BE22B}"/>
              </a:ext>
            </a:extLst>
          </p:cNvPr>
          <p:cNvSpPr/>
          <p:nvPr/>
        </p:nvSpPr>
        <p:spPr>
          <a:xfrm>
            <a:off x="211928" y="3124200"/>
            <a:ext cx="1921672" cy="6096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7EDCF5-1E7A-416C-9A54-2FB1410C5C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167" t="21838" r="35000" b="27767"/>
          <a:stretch/>
        </p:blipFill>
        <p:spPr>
          <a:xfrm>
            <a:off x="4612223" y="2527629"/>
            <a:ext cx="4319849" cy="396959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9A93E4-DBD4-4427-BC3A-F11A4DAEFC02}"/>
              </a:ext>
            </a:extLst>
          </p:cNvPr>
          <p:cNvSpPr/>
          <p:nvPr/>
        </p:nvSpPr>
        <p:spPr>
          <a:xfrm>
            <a:off x="4953000" y="4714247"/>
            <a:ext cx="1295400" cy="16255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2C45EEB-3112-45D7-90D4-AE1BF3830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95" r="59881" b="83669"/>
          <a:stretch/>
        </p:blipFill>
        <p:spPr>
          <a:xfrm>
            <a:off x="236509" y="897091"/>
            <a:ext cx="8102123" cy="1752600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4FEE4A6-C503-41D5-B827-72148A37CE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Run Telnet Client (2)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774E6F-A608-4156-AC91-F3633BF882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167" b="50000"/>
          <a:stretch/>
        </p:blipFill>
        <p:spPr>
          <a:xfrm>
            <a:off x="236509" y="2895600"/>
            <a:ext cx="4716492" cy="347400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8202C-B013-43EF-A51C-626A548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multi-threaded TCP server which perform following operations requested by clients and replying outcome of each operation to requested client,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Addition, Subtraction, Division and Multiplication.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GB" dirty="0"/>
              <a:t>Conversion of string send from client into capital letters.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Echo TCP server, who echo string enter by client in capital letters and verify the same using a telnet client.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Develop a Echo TCP server, who echo string enter by client in capital letters and verify it by developing your own Echo TCP client.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D140-B650-4F34-93BE-C1F3D1624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618" y="178856"/>
            <a:ext cx="6646072" cy="363845"/>
          </a:xfrm>
        </p:spPr>
        <p:txBody>
          <a:bodyPr>
            <a:noAutofit/>
          </a:bodyPr>
          <a:lstStyle/>
          <a:p>
            <a:r>
              <a:rPr lang="en-GB" sz="3000" dirty="0"/>
              <a:t>Practice Statement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C6E370-1BAF-454F-B909-B41E25998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https://www.codejava.net/java-se/networking/java-socket-server-examples-tcp-ip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https://www.javatpoint.com/socket-programming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https://www.tutorialspoint.com/java/java_networking.htm#:~:text=Sockets%20provide%20the%20communication%20mechanism,its%20end%20of%20the%20communication</a:t>
            </a:r>
            <a:r>
              <a:rPr lang="en-GB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https://www.it.uu.se/edu/course/homepage/distrinfo/ht11/schedule/Java_Socket_Programming.ppt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C4D1-9697-47C3-9AD8-B0EEA3F78B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953564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5105400"/>
            <a:ext cx="8458200" cy="685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8DE1C9-8B1D-4C7A-814C-D8A43035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79672" cy="5899108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7B4F0-E5B7-4F03-81D8-556173E5A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1928" y="169555"/>
            <a:ext cx="6493672" cy="363845"/>
          </a:xfrm>
        </p:spPr>
        <p:txBody>
          <a:bodyPr>
            <a:normAutofit fontScale="25000" lnSpcReduction="20000"/>
          </a:bodyPr>
          <a:lstStyle/>
          <a:p>
            <a:r>
              <a:rPr lang="en-GB" sz="14400" dirty="0"/>
              <a:t>Socket Programming with TCP</a:t>
            </a:r>
            <a:endParaRPr lang="en-GB" dirty="0"/>
          </a:p>
        </p:txBody>
      </p:sp>
      <p:pic>
        <p:nvPicPr>
          <p:cNvPr id="7" name="Picture 5" descr="bigPic">
            <a:extLst>
              <a:ext uri="{FF2B5EF4-FFF2-40B4-BE49-F238E27FC236}">
                <a16:creationId xmlns:a16="http://schemas.microsoft.com/office/drawing/2014/main" id="{06D5F436-11DA-4D1B-B57F-22E91ED4A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881" y="1912937"/>
            <a:ext cx="7488237" cy="303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266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7C6B9-F303-4658-9A12-E5A89126E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95" y="865536"/>
            <a:ext cx="9084472" cy="582290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000" dirty="0">
                <a:latin typeface="Tahoma" charset="0"/>
              </a:rPr>
              <a:t>Server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Welcoming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Welcomes some initial contact from a client.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Connection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Is created at initial contact of client.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New socket that is dedicated to the particular client.</a:t>
            </a:r>
          </a:p>
          <a:p>
            <a:pPr lvl="2">
              <a:lnSpc>
                <a:spcPct val="80000"/>
              </a:lnSpc>
              <a:buNone/>
              <a:defRPr/>
            </a:pPr>
            <a:endParaRPr lang="en-US" altLang="ko-KR" dirty="0">
              <a:latin typeface="Tahoma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3000" dirty="0">
                <a:latin typeface="Tahoma" charset="0"/>
              </a:rPr>
              <a:t>Client</a:t>
            </a:r>
          </a:p>
          <a:p>
            <a:pPr lvl="1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Client socket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Initiate a TCP connection to the server by creating a socket object. (Three-way handshake)</a:t>
            </a:r>
          </a:p>
          <a:p>
            <a:pPr lvl="2">
              <a:lnSpc>
                <a:spcPct val="80000"/>
              </a:lnSpc>
              <a:defRPr/>
            </a:pPr>
            <a:r>
              <a:rPr lang="en-US" altLang="ko-KR" sz="2400" dirty="0">
                <a:latin typeface="Tahoma" charset="0"/>
              </a:rPr>
              <a:t>Specify the address of the server process, namely, the IP address of the server and the port number of the process</a:t>
            </a:r>
            <a:endParaRPr lang="en-GB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ABCE0-9564-4BED-BC81-BAEB16D9899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Autofit/>
          </a:bodyPr>
          <a:lstStyle/>
          <a:p>
            <a:r>
              <a:rPr lang="en-GB" dirty="0"/>
              <a:t>Socket for Client and Server</a:t>
            </a:r>
          </a:p>
        </p:txBody>
      </p:sp>
    </p:spTree>
    <p:extLst>
      <p:ext uri="{BB962C8B-B14F-4D97-AF65-F5344CB8AC3E}">
        <p14:creationId xmlns:p14="http://schemas.microsoft.com/office/powerpoint/2010/main" val="2071651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0E0631-146D-4D42-A2E6-2C7181BFA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Tahoma" charset="0"/>
              </a:rPr>
              <a:t>socket (): Create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latin typeface="Tahoma" charset="0"/>
              </a:rPr>
              <a:t>bind(): bind a socket to a local IP address and port #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listen(): passively waiting for connections</a:t>
            </a:r>
            <a:endParaRPr lang="en-US" altLang="ko-KR" dirty="0">
              <a:latin typeface="Tahoma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connect(): initiating connection to another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0000FF"/>
                </a:solidFill>
                <a:latin typeface="Tahoma" charset="0"/>
              </a:rPr>
              <a:t>accept(): accept a new connection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Write(): write data to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Read(): read data from a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rgbClr val="C00000"/>
                </a:solidFill>
                <a:latin typeface="Tahoma" charset="0"/>
              </a:rPr>
              <a:t>sendto</a:t>
            </a: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(): send a datagram to another UDP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 err="1">
                <a:solidFill>
                  <a:srgbClr val="C00000"/>
                </a:solidFill>
                <a:latin typeface="Tahoma" charset="0"/>
              </a:rPr>
              <a:t>recvfrom</a:t>
            </a:r>
            <a:r>
              <a:rPr lang="en-US" altLang="ko-KR" dirty="0">
                <a:solidFill>
                  <a:srgbClr val="C00000"/>
                </a:solidFill>
                <a:latin typeface="Tahoma" charset="0"/>
              </a:rPr>
              <a:t>(): read a datagram from a UDP socket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chemeClr val="accent1"/>
                </a:solidFill>
                <a:latin typeface="Tahoma" charset="0"/>
              </a:rPr>
              <a:t>close(): close a socket (tear down the connection)</a:t>
            </a:r>
          </a:p>
          <a:p>
            <a:pPr marL="0" indent="0"/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99612-1C3E-4E2D-8758-F8681939BA0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sz="14400" dirty="0"/>
              <a:t>Socket Function Call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8134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9464DB-6CC0-4F95-9391-F7C6973B6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928" y="789337"/>
            <a:ext cx="8703472" cy="5707884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3436-6A1C-4753-9317-9E1C5F7A66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69555"/>
            <a:ext cx="6705600" cy="363845"/>
          </a:xfrm>
        </p:spPr>
        <p:txBody>
          <a:bodyPr>
            <a:noAutofit/>
          </a:bodyPr>
          <a:lstStyle/>
          <a:p>
            <a:r>
              <a:rPr lang="en-GB" dirty="0"/>
              <a:t>Socket Communication</a:t>
            </a:r>
          </a:p>
        </p:txBody>
      </p:sp>
      <p:pic>
        <p:nvPicPr>
          <p:cNvPr id="5" name="Picture 5" descr="welcomeSocket">
            <a:extLst>
              <a:ext uri="{FF2B5EF4-FFF2-40B4-BE49-F238E27FC236}">
                <a16:creationId xmlns:a16="http://schemas.microsoft.com/office/drawing/2014/main" id="{FC7D41BD-18BF-41B5-B51E-F6A3FC628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1595" y="2112135"/>
            <a:ext cx="8783637" cy="30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7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865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Line 2">
            <a:extLst>
              <a:ext uri="{FF2B5EF4-FFF2-40B4-BE49-F238E27FC236}">
                <a16:creationId xmlns:a16="http://schemas.microsoft.com/office/drawing/2014/main" id="{FA8E3217-4E93-4819-9B96-97D328ACC2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581400"/>
            <a:ext cx="0" cy="6858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03" name="Line 3">
            <a:extLst>
              <a:ext uri="{FF2B5EF4-FFF2-40B4-BE49-F238E27FC236}">
                <a16:creationId xmlns:a16="http://schemas.microsoft.com/office/drawing/2014/main" id="{19FDF7C3-3BAD-4AFE-81B6-369C530B5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048000"/>
            <a:ext cx="0" cy="914400"/>
          </a:xfrm>
          <a:prstGeom prst="line">
            <a:avLst/>
          </a:prstGeom>
          <a:noFill/>
          <a:ln w="7620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22531" name="Group 4">
            <a:extLst>
              <a:ext uri="{FF2B5EF4-FFF2-40B4-BE49-F238E27FC236}">
                <a16:creationId xmlns:a16="http://schemas.microsoft.com/office/drawing/2014/main" id="{EB700F32-FCBF-4226-844E-DB792F8DD2E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4572000"/>
            <a:ext cx="588963" cy="1044575"/>
            <a:chOff x="4180" y="783"/>
            <a:chExt cx="150" cy="307"/>
          </a:xfrm>
        </p:grpSpPr>
        <p:sp>
          <p:nvSpPr>
            <p:cNvPr id="51205" name="AutoShape 5">
              <a:extLst>
                <a:ext uri="{FF2B5EF4-FFF2-40B4-BE49-F238E27FC236}">
                  <a16:creationId xmlns:a16="http://schemas.microsoft.com/office/drawing/2014/main" id="{724B73EC-6EB9-4A10-A03D-F7414D37BA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6" name="Rectangle 6">
              <a:extLst>
                <a:ext uri="{FF2B5EF4-FFF2-40B4-BE49-F238E27FC236}">
                  <a16:creationId xmlns:a16="http://schemas.microsoft.com/office/drawing/2014/main" id="{80887E79-5BD6-46E3-9A45-432C8E8FD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7" name="Rectangle 7">
              <a:extLst>
                <a:ext uri="{FF2B5EF4-FFF2-40B4-BE49-F238E27FC236}">
                  <a16:creationId xmlns:a16="http://schemas.microsoft.com/office/drawing/2014/main" id="{9479B519-1D8A-4F6D-9B8A-6A343FDC1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8" name="AutoShape 8">
              <a:extLst>
                <a:ext uri="{FF2B5EF4-FFF2-40B4-BE49-F238E27FC236}">
                  <a16:creationId xmlns:a16="http://schemas.microsoft.com/office/drawing/2014/main" id="{5F96E6F7-F0C9-4F8E-92C5-1065D3A93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09" name="Line 9">
              <a:extLst>
                <a:ext uri="{FF2B5EF4-FFF2-40B4-BE49-F238E27FC236}">
                  <a16:creationId xmlns:a16="http://schemas.microsoft.com/office/drawing/2014/main" id="{3CA61129-0E77-4DA1-86AC-10567414BB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0" name="Line 10">
              <a:extLst>
                <a:ext uri="{FF2B5EF4-FFF2-40B4-BE49-F238E27FC236}">
                  <a16:creationId xmlns:a16="http://schemas.microsoft.com/office/drawing/2014/main" id="{8CD77A8B-9DB4-4D52-924E-3238BDEBCC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1" name="Rectangle 11">
              <a:extLst>
                <a:ext uri="{FF2B5EF4-FFF2-40B4-BE49-F238E27FC236}">
                  <a16:creationId xmlns:a16="http://schemas.microsoft.com/office/drawing/2014/main" id="{A03CCDF0-C32C-4AB5-BA7B-DC40EA1E4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12" name="Rectangle 12">
              <a:extLst>
                <a:ext uri="{FF2B5EF4-FFF2-40B4-BE49-F238E27FC236}">
                  <a16:creationId xmlns:a16="http://schemas.microsoft.com/office/drawing/2014/main" id="{667D4143-5F41-4202-A9B5-786308782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94E07D-412A-4DDF-9EAE-C8086CBF8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3A17C-9D89-49F9-9512-5578E221A90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76" y="199606"/>
            <a:ext cx="7004006" cy="36384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Socket-programming using TCP</a:t>
            </a:r>
            <a:endParaRPr lang="en-GB" sz="3000" dirty="0"/>
          </a:p>
        </p:txBody>
      </p:sp>
      <p:graphicFrame>
        <p:nvGraphicFramePr>
          <p:cNvPr id="22533" name="Object 15">
            <a:extLst>
              <a:ext uri="{FF2B5EF4-FFF2-40B4-BE49-F238E27FC236}">
                <a16:creationId xmlns:a16="http://schemas.microsoft.com/office/drawing/2014/main" id="{2A882157-719B-4D71-934A-752974014C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790011"/>
              </p:ext>
            </p:extLst>
          </p:nvPr>
        </p:nvGraphicFramePr>
        <p:xfrm>
          <a:off x="2362200" y="4467225"/>
          <a:ext cx="112395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Clip" r:id="rId3" imgW="1307079" imgH="1083682" progId="MS_ClipArt_Gallery.2">
                  <p:embed/>
                </p:oleObj>
              </mc:Choice>
              <mc:Fallback>
                <p:oleObj name="Clip" r:id="rId3" imgW="1307079" imgH="1083682" progId="MS_ClipArt_Gallery.2">
                  <p:embed/>
                  <p:pic>
                    <p:nvPicPr>
                      <p:cNvPr id="22533" name="Object 15">
                        <a:extLst>
                          <a:ext uri="{FF2B5EF4-FFF2-40B4-BE49-F238E27FC236}">
                            <a16:creationId xmlns:a16="http://schemas.microsoft.com/office/drawing/2014/main" id="{2A882157-719B-4D71-934A-752974014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467225"/>
                        <a:ext cx="112395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4" name="Group 16">
            <a:extLst>
              <a:ext uri="{FF2B5EF4-FFF2-40B4-BE49-F238E27FC236}">
                <a16:creationId xmlns:a16="http://schemas.microsoft.com/office/drawing/2014/main" id="{1290576E-0781-44B0-B676-1B48770DF9D0}"/>
              </a:ext>
            </a:extLst>
          </p:cNvPr>
          <p:cNvGrpSpPr>
            <a:grpSpLocks/>
          </p:cNvGrpSpPr>
          <p:nvPr/>
        </p:nvGrpSpPr>
        <p:grpSpPr bwMode="auto">
          <a:xfrm>
            <a:off x="2405063" y="4786313"/>
            <a:ext cx="1136650" cy="1665287"/>
            <a:chOff x="649" y="2246"/>
            <a:chExt cx="716" cy="1049"/>
          </a:xfrm>
        </p:grpSpPr>
        <p:sp>
          <p:nvSpPr>
            <p:cNvPr id="51217" name="Rectangle 17">
              <a:extLst>
                <a:ext uri="{FF2B5EF4-FFF2-40B4-BE49-F238E27FC236}">
                  <a16:creationId xmlns:a16="http://schemas.microsoft.com/office/drawing/2014/main" id="{43292C26-B256-492D-A139-8068F173A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18" name="Text Box 18">
              <a:extLst>
                <a:ext uri="{FF2B5EF4-FFF2-40B4-BE49-F238E27FC236}">
                  <a16:creationId xmlns:a16="http://schemas.microsoft.com/office/drawing/2014/main" id="{CFBA4277-4218-4F5B-B1F1-38F0294BA5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22578" name="Group 19">
              <a:extLst>
                <a:ext uri="{FF2B5EF4-FFF2-40B4-BE49-F238E27FC236}">
                  <a16:creationId xmlns:a16="http://schemas.microsoft.com/office/drawing/2014/main" id="{3C045C91-314A-402F-AE0E-91EE303EDA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20" name="Text Box 20">
                <a:extLst>
                  <a:ext uri="{FF2B5EF4-FFF2-40B4-BE49-F238E27FC236}">
                    <a16:creationId xmlns:a16="http://schemas.microsoft.com/office/drawing/2014/main" id="{0849A652-6D68-41A0-88A8-7B63FC64DF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21" name="Rectangle 21">
                <a:extLst>
                  <a:ext uri="{FF2B5EF4-FFF2-40B4-BE49-F238E27FC236}">
                    <a16:creationId xmlns:a16="http://schemas.microsoft.com/office/drawing/2014/main" id="{035D1758-BE05-483C-8B43-06A9C33B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22579" name="Group 22">
              <a:extLst>
                <a:ext uri="{FF2B5EF4-FFF2-40B4-BE49-F238E27FC236}">
                  <a16:creationId xmlns:a16="http://schemas.microsoft.com/office/drawing/2014/main" id="{178C706E-F3A0-4C06-AF03-BA025DD7F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23" name="Rectangle 23">
                <a:extLst>
                  <a:ext uri="{FF2B5EF4-FFF2-40B4-BE49-F238E27FC236}">
                    <a16:creationId xmlns:a16="http://schemas.microsoft.com/office/drawing/2014/main" id="{38502B44-665C-4933-9D9C-FB830C0AB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24" name="Text Box 24">
                <a:extLst>
                  <a:ext uri="{FF2B5EF4-FFF2-40B4-BE49-F238E27FC236}">
                    <a16:creationId xmlns:a16="http://schemas.microsoft.com/office/drawing/2014/main" id="{13DCC27E-5CC0-469E-9B85-69FEEDEA73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25" name="Text Box 25">
            <a:extLst>
              <a:ext uri="{FF2B5EF4-FFF2-40B4-BE49-F238E27FC236}">
                <a16:creationId xmlns:a16="http://schemas.microsoft.com/office/drawing/2014/main" id="{52B27303-367A-41BD-A7A8-9C35633DE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50" y="4578350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application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developer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6" name="Text Box 26">
            <a:extLst>
              <a:ext uri="{FF2B5EF4-FFF2-40B4-BE49-F238E27FC236}">
                <a16:creationId xmlns:a16="http://schemas.microsoft.com/office/drawing/2014/main" id="{610D2493-80D8-4585-88D7-052F819FA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" y="5445125"/>
            <a:ext cx="1430338" cy="93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controlled by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operating</a:t>
            </a:r>
          </a:p>
          <a:p>
            <a:pPr algn="r" eaLnBrk="0" latinLnBrk="0" hangingPunct="0">
              <a:defRPr/>
            </a:pPr>
            <a:r>
              <a:rPr kumimoji="0" lang="en-US" altLang="ko-KR" sz="1600">
                <a:latin typeface="Comic Sans MS" charset="0"/>
                <a:ea typeface="굴림" charset="0"/>
              </a:rPr>
              <a:t>system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27" name="Line 27">
            <a:extLst>
              <a:ext uri="{FF2B5EF4-FFF2-40B4-BE49-F238E27FC236}">
                <a16:creationId xmlns:a16="http://schemas.microsoft.com/office/drawing/2014/main" id="{AF0D916D-3FDA-4484-940B-59C0D5F919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32025" y="4849813"/>
            <a:ext cx="0" cy="485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28" name="Line 28">
            <a:extLst>
              <a:ext uri="{FF2B5EF4-FFF2-40B4-BE49-F238E27FC236}">
                <a16:creationId xmlns:a16="http://schemas.microsoft.com/office/drawing/2014/main" id="{EB4AB714-E3B0-48A8-858A-CBA52114A3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22500" y="5430838"/>
            <a:ext cx="0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22539" name="Group 29">
            <a:extLst>
              <a:ext uri="{FF2B5EF4-FFF2-40B4-BE49-F238E27FC236}">
                <a16:creationId xmlns:a16="http://schemas.microsoft.com/office/drawing/2014/main" id="{724F8DBD-5A3C-4DF3-B781-805EADC52637}"/>
              </a:ext>
            </a:extLst>
          </p:cNvPr>
          <p:cNvGrpSpPr>
            <a:grpSpLocks/>
          </p:cNvGrpSpPr>
          <p:nvPr/>
        </p:nvGrpSpPr>
        <p:grpSpPr bwMode="auto">
          <a:xfrm>
            <a:off x="6105525" y="4932363"/>
            <a:ext cx="1136650" cy="1665287"/>
            <a:chOff x="649" y="2246"/>
            <a:chExt cx="716" cy="1049"/>
          </a:xfrm>
        </p:grpSpPr>
        <p:sp>
          <p:nvSpPr>
            <p:cNvPr id="51230" name="Rectangle 30">
              <a:extLst>
                <a:ext uri="{FF2B5EF4-FFF2-40B4-BE49-F238E27FC236}">
                  <a16:creationId xmlns:a16="http://schemas.microsoft.com/office/drawing/2014/main" id="{D6F9CCD7-A256-440A-917E-79394E0F21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80"/>
              <a:ext cx="642" cy="28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latinLnBrk="0" hangingPunct="0">
                <a:defRPr/>
              </a:pPr>
              <a:endParaRPr kumimoji="0" lang="ko-KR" altLang="en-US">
                <a:solidFill>
                  <a:schemeClr val="bg1"/>
                </a:solidFill>
                <a:latin typeface="Times New Roman" charset="0"/>
                <a:ea typeface="굴림" charset="0"/>
              </a:endParaRPr>
            </a:p>
          </p:txBody>
        </p:sp>
        <p:sp>
          <p:nvSpPr>
            <p:cNvPr id="51231" name="Text Box 31">
              <a:extLst>
                <a:ext uri="{FF2B5EF4-FFF2-40B4-BE49-F238E27FC236}">
                  <a16:creationId xmlns:a16="http://schemas.microsoft.com/office/drawing/2014/main" id="{6E5C196E-E7B0-49F4-A6A1-353F044D9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" y="2246"/>
              <a:ext cx="631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process</a:t>
              </a:r>
              <a:endParaRPr kumimoji="0" lang="en-US" altLang="ko-KR" sz="1800">
                <a:latin typeface="Times New Roman" charset="0"/>
                <a:ea typeface="굴림" charset="0"/>
              </a:endParaRPr>
            </a:p>
          </p:txBody>
        </p:sp>
        <p:grpSp>
          <p:nvGrpSpPr>
            <p:cNvPr id="22570" name="Group 32">
              <a:extLst>
                <a:ext uri="{FF2B5EF4-FFF2-40B4-BE49-F238E27FC236}">
                  <a16:creationId xmlns:a16="http://schemas.microsoft.com/office/drawing/2014/main" id="{8347CCD6-0F4C-4941-B5A8-A870ECB27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" y="2628"/>
              <a:ext cx="716" cy="667"/>
              <a:chOff x="637" y="2610"/>
              <a:chExt cx="716" cy="667"/>
            </a:xfrm>
          </p:grpSpPr>
          <p:sp>
            <p:nvSpPr>
              <p:cNvPr id="51233" name="Text Box 33">
                <a:extLst>
                  <a:ext uri="{FF2B5EF4-FFF2-40B4-BE49-F238E27FC236}">
                    <a16:creationId xmlns:a16="http://schemas.microsoft.com/office/drawing/2014/main" id="{366888B3-0AC1-4FB2-AF47-17645D2C2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" y="2616"/>
                <a:ext cx="716" cy="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TCP with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buffers,</a:t>
                </a:r>
              </a:p>
              <a:p>
                <a:pPr algn="ctr" eaLnBrk="0" latinLnBrk="0" hangingPunct="0">
                  <a:defRPr/>
                </a:pPr>
                <a:r>
                  <a:rPr kumimoji="0" lang="en-US" altLang="ko-KR" sz="1800">
                    <a:latin typeface="Comic Sans MS" charset="0"/>
                    <a:ea typeface="굴림" charset="0"/>
                  </a:rPr>
                  <a:t>variables</a:t>
                </a:r>
                <a:endParaRPr kumimoji="0" lang="en-US" altLang="ko-KR" sz="1800">
                  <a:latin typeface="Times New Roman" charset="0"/>
                  <a:ea typeface="굴림" charset="0"/>
                </a:endParaRPr>
              </a:p>
            </p:txBody>
          </p:sp>
          <p:sp>
            <p:nvSpPr>
              <p:cNvPr id="51234" name="Rectangle 34">
                <a:extLst>
                  <a:ext uri="{FF2B5EF4-FFF2-40B4-BE49-F238E27FC236}">
                    <a16:creationId xmlns:a16="http://schemas.microsoft.com/office/drawing/2014/main" id="{BBCE628C-10D8-4783-B182-3865CA200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610"/>
                <a:ext cx="642" cy="63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  <p:grpSp>
          <p:nvGrpSpPr>
            <p:cNvPr id="22571" name="Group 35">
              <a:extLst>
                <a:ext uri="{FF2B5EF4-FFF2-40B4-BE49-F238E27FC236}">
                  <a16:creationId xmlns:a16="http://schemas.microsoft.com/office/drawing/2014/main" id="{F8859EB7-50C4-4E2E-9473-AADA92C5F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1" y="2486"/>
              <a:ext cx="561" cy="259"/>
              <a:chOff x="897" y="3722"/>
              <a:chExt cx="561" cy="259"/>
            </a:xfrm>
          </p:grpSpPr>
          <p:sp>
            <p:nvSpPr>
              <p:cNvPr id="51236" name="Rectangle 36">
                <a:extLst>
                  <a:ext uri="{FF2B5EF4-FFF2-40B4-BE49-F238E27FC236}">
                    <a16:creationId xmlns:a16="http://schemas.microsoft.com/office/drawing/2014/main" id="{4C998BC0-E6FD-4239-81E6-2C684A7B5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4" y="3774"/>
                <a:ext cx="492" cy="1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51237" name="Text Box 37">
                <a:extLst>
                  <a:ext uri="{FF2B5EF4-FFF2-40B4-BE49-F238E27FC236}">
                    <a16:creationId xmlns:a16="http://schemas.microsoft.com/office/drawing/2014/main" id="{373695C8-55AF-4D2B-92B0-02F03CE0C1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" y="3722"/>
                <a:ext cx="561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 eaLnBrk="0" latinLnBrk="0" hangingPunct="0">
                  <a:defRPr/>
                </a:pPr>
                <a:r>
                  <a:rPr kumimoji="0" lang="en-US" altLang="ko-KR" sz="1800">
                    <a:solidFill>
                      <a:schemeClr val="bg1"/>
                    </a:solidFill>
                    <a:latin typeface="Comic Sans MS" charset="0"/>
                    <a:ea typeface="굴림" charset="0"/>
                  </a:rPr>
                  <a:t>socket</a:t>
                </a:r>
                <a:endParaRPr kumimoji="0" lang="en-US" altLang="ko-KR">
                  <a:latin typeface="Times New Roman" charset="0"/>
                  <a:ea typeface="굴림" charset="0"/>
                </a:endParaRPr>
              </a:p>
            </p:txBody>
          </p:sp>
        </p:grpSp>
      </p:grpSp>
      <p:sp>
        <p:nvSpPr>
          <p:cNvPr id="51238" name="Freeform 38">
            <a:extLst>
              <a:ext uri="{FF2B5EF4-FFF2-40B4-BE49-F238E27FC236}">
                <a16:creationId xmlns:a16="http://schemas.microsoft.com/office/drawing/2014/main" id="{F07C4BD3-ACBD-422B-81FE-1703105213E1}"/>
              </a:ext>
            </a:extLst>
          </p:cNvPr>
          <p:cNvSpPr>
            <a:spLocks/>
          </p:cNvSpPr>
          <p:nvPr/>
        </p:nvSpPr>
        <p:spPr bwMode="auto">
          <a:xfrm>
            <a:off x="3886200" y="5183188"/>
            <a:ext cx="1798638" cy="1674812"/>
          </a:xfrm>
          <a:custGeom>
            <a:avLst/>
            <a:gdLst>
              <a:gd name="T0" fmla="*/ 332720 w 1292"/>
              <a:gd name="T1" fmla="*/ 9342 h 1255"/>
              <a:gd name="T2" fmla="*/ 48725 w 1292"/>
              <a:gd name="T3" fmla="*/ 209518 h 1255"/>
              <a:gd name="T4" fmla="*/ 40372 w 1292"/>
              <a:gd name="T5" fmla="*/ 697950 h 1255"/>
              <a:gd name="T6" fmla="*/ 73783 w 1292"/>
              <a:gd name="T7" fmla="*/ 1106310 h 1255"/>
              <a:gd name="T8" fmla="*/ 341073 w 1292"/>
              <a:gd name="T9" fmla="*/ 1162360 h 1255"/>
              <a:gd name="T10" fmla="*/ 900711 w 1292"/>
              <a:gd name="T11" fmla="*/ 1506664 h 1255"/>
              <a:gd name="T12" fmla="*/ 1385174 w 1292"/>
              <a:gd name="T13" fmla="*/ 1650791 h 1255"/>
              <a:gd name="T14" fmla="*/ 1669169 w 1292"/>
              <a:gd name="T15" fmla="*/ 1362536 h 1255"/>
              <a:gd name="T16" fmla="*/ 1769403 w 1292"/>
              <a:gd name="T17" fmla="*/ 593858 h 1255"/>
              <a:gd name="T18" fmla="*/ 1677522 w 1292"/>
              <a:gd name="T19" fmla="*/ 281582 h 1255"/>
              <a:gd name="T20" fmla="*/ 1042709 w 1292"/>
              <a:gd name="T21" fmla="*/ 153469 h 1255"/>
              <a:gd name="T22" fmla="*/ 332720 w 1292"/>
              <a:gd name="T23" fmla="*/ 9342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1239" name="Text Box 39">
            <a:extLst>
              <a:ext uri="{FF2B5EF4-FFF2-40B4-BE49-F238E27FC236}">
                <a16:creationId xmlns:a16="http://schemas.microsoft.com/office/drawing/2014/main" id="{1144CCE3-8B4C-4FBF-87C2-64DEF3EED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8" y="5768975"/>
            <a:ext cx="1162050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2000">
                <a:latin typeface="Comic Sans MS" charset="0"/>
                <a:ea typeface="굴림" charset="0"/>
              </a:rPr>
              <a:t>internet</a:t>
            </a:r>
            <a:endParaRPr kumimoji="0" lang="en-US" altLang="ko-KR">
              <a:latin typeface="Times New Roman" charset="0"/>
              <a:ea typeface="굴림" charset="0"/>
            </a:endParaRPr>
          </a:p>
        </p:txBody>
      </p:sp>
      <p:sp>
        <p:nvSpPr>
          <p:cNvPr id="51240" name="Line 40">
            <a:extLst>
              <a:ext uri="{FF2B5EF4-FFF2-40B4-BE49-F238E27FC236}">
                <a16:creationId xmlns:a16="http://schemas.microsoft.com/office/drawing/2014/main" id="{ADC1BB40-3B05-457F-A47B-E67EC9FCB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17900" y="5688013"/>
            <a:ext cx="2533650" cy="95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1" name="Text Box 41">
            <a:extLst>
              <a:ext uri="{FF2B5EF4-FFF2-40B4-BE49-F238E27FC236}">
                <a16:creationId xmlns:a16="http://schemas.microsoft.com/office/drawing/2014/main" id="{B2526640-CEB4-4A3A-9E00-581BECFF9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030413"/>
            <a:ext cx="981075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>
                <a:latin typeface="Comic Sans MS" charset="0"/>
                <a:ea typeface="굴림" charset="0"/>
              </a:rPr>
              <a:t>client</a:t>
            </a:r>
          </a:p>
        </p:txBody>
      </p:sp>
      <p:sp>
        <p:nvSpPr>
          <p:cNvPr id="51242" name="Text Box 42">
            <a:extLst>
              <a:ext uri="{FF2B5EF4-FFF2-40B4-BE49-F238E27FC236}">
                <a16:creationId xmlns:a16="http://schemas.microsoft.com/office/drawing/2014/main" id="{97A43C3D-4B0D-4927-8EBE-1054FEC5B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676400"/>
            <a:ext cx="11049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dirty="0">
                <a:latin typeface="Comic Sans MS" charset="0"/>
                <a:ea typeface="굴림" charset="0"/>
              </a:rPr>
              <a:t>server</a:t>
            </a:r>
          </a:p>
        </p:txBody>
      </p:sp>
      <p:sp>
        <p:nvSpPr>
          <p:cNvPr id="51243" name="Text Box 43">
            <a:extLst>
              <a:ext uri="{FF2B5EF4-FFF2-40B4-BE49-F238E27FC236}">
                <a16:creationId xmlns:a16="http://schemas.microsoft.com/office/drawing/2014/main" id="{A3AF9778-3E20-4FA8-BEC9-1228AA7E2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954213"/>
            <a:ext cx="1063625" cy="766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bind(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connect( )</a:t>
            </a:r>
          </a:p>
        </p:txBody>
      </p:sp>
      <p:sp>
        <p:nvSpPr>
          <p:cNvPr id="51244" name="Text Box 44">
            <a:extLst>
              <a:ext uri="{FF2B5EF4-FFF2-40B4-BE49-F238E27FC236}">
                <a16:creationId xmlns:a16="http://schemas.microsoft.com/office/drawing/2014/main" id="{0A4A913C-9C68-4519-B9D4-1C50A2CF1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425" y="1628775"/>
            <a:ext cx="976313" cy="76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socket(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bind( )</a:t>
            </a:r>
          </a:p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 dirty="0">
                <a:latin typeface="Comic Sans MS" charset="0"/>
                <a:ea typeface="굴림" charset="0"/>
              </a:rPr>
              <a:t>listen( )</a:t>
            </a:r>
            <a:endParaRPr kumimoji="0" lang="en-US" altLang="ko-KR" sz="1800" b="1" dirty="0">
              <a:latin typeface="Comic Sans MS" charset="0"/>
              <a:ea typeface="굴림" charset="0"/>
            </a:endParaRPr>
          </a:p>
        </p:txBody>
      </p:sp>
      <p:sp>
        <p:nvSpPr>
          <p:cNvPr id="51245" name="Text Box 45">
            <a:extLst>
              <a:ext uri="{FF2B5EF4-FFF2-40B4-BE49-F238E27FC236}">
                <a16:creationId xmlns:a16="http://schemas.microsoft.com/office/drawing/2014/main" id="{60A99472-E447-462D-A9D5-61F1993F8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667000"/>
            <a:ext cx="976313" cy="319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accept( )</a:t>
            </a:r>
          </a:p>
        </p:txBody>
      </p:sp>
      <p:sp>
        <p:nvSpPr>
          <p:cNvPr id="51246" name="Text Box 46">
            <a:extLst>
              <a:ext uri="{FF2B5EF4-FFF2-40B4-BE49-F238E27FC236}">
                <a16:creationId xmlns:a16="http://schemas.microsoft.com/office/drawing/2014/main" id="{5A461234-6E27-4900-98AC-92B96D38D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895600"/>
            <a:ext cx="838200" cy="287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9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send( )</a:t>
            </a:r>
          </a:p>
        </p:txBody>
      </p:sp>
      <p:sp>
        <p:nvSpPr>
          <p:cNvPr id="51247" name="Text Box 47">
            <a:extLst>
              <a:ext uri="{FF2B5EF4-FFF2-40B4-BE49-F238E27FC236}">
                <a16:creationId xmlns:a16="http://schemas.microsoft.com/office/drawing/2014/main" id="{4F124747-93AE-467F-972E-345900797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76600"/>
            <a:ext cx="976313" cy="2555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eaLnBrk="0" latinLnBrk="0" hangingPunct="0">
              <a:lnSpc>
                <a:spcPct val="80000"/>
              </a:lnSpc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recv( )</a:t>
            </a:r>
          </a:p>
        </p:txBody>
      </p:sp>
      <p:sp>
        <p:nvSpPr>
          <p:cNvPr id="51248" name="Line 48">
            <a:extLst>
              <a:ext uri="{FF2B5EF4-FFF2-40B4-BE49-F238E27FC236}">
                <a16:creationId xmlns:a16="http://schemas.microsoft.com/office/drawing/2014/main" id="{584B2038-CBEE-4185-9DF6-BC394A3B1A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124200"/>
            <a:ext cx="2514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51249" name="Rectangle 49">
            <a:extLst>
              <a:ext uri="{FF2B5EF4-FFF2-40B4-BE49-F238E27FC236}">
                <a16:creationId xmlns:a16="http://schemas.microsoft.com/office/drawing/2014/main" id="{064C5EFA-795E-4EBD-88EA-47268F636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011613"/>
            <a:ext cx="954088" cy="40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latinLnBrk="0" hangingPunct="0">
              <a:defRPr/>
            </a:pPr>
            <a:r>
              <a:rPr kumimoji="0" lang="en-US" altLang="ko-KR" sz="1800">
                <a:latin typeface="Comic Sans MS" charset="0"/>
                <a:ea typeface="굴림" charset="0"/>
              </a:rPr>
              <a:t>close( )</a:t>
            </a:r>
          </a:p>
        </p:txBody>
      </p:sp>
      <p:sp>
        <p:nvSpPr>
          <p:cNvPr id="51250" name="Line 50">
            <a:extLst>
              <a:ext uri="{FF2B5EF4-FFF2-40B4-BE49-F238E27FC236}">
                <a16:creationId xmlns:a16="http://schemas.microsoft.com/office/drawing/2014/main" id="{D4CE54CD-B3F0-4731-B151-12D36F0B5F9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4191000"/>
            <a:ext cx="2438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pSp>
        <p:nvGrpSpPr>
          <p:cNvPr id="51251" name="Group 51">
            <a:extLst>
              <a:ext uri="{FF2B5EF4-FFF2-40B4-BE49-F238E27FC236}">
                <a16:creationId xmlns:a16="http://schemas.microsoft.com/office/drawing/2014/main" id="{5097943D-9673-45D1-97C5-2D8747DAA86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4114800"/>
            <a:ext cx="3581400" cy="407988"/>
            <a:chOff x="2016" y="2592"/>
            <a:chExt cx="2256" cy="257"/>
          </a:xfrm>
        </p:grpSpPr>
        <p:sp>
          <p:nvSpPr>
            <p:cNvPr id="51252" name="Rectangle 52">
              <a:extLst>
                <a:ext uri="{FF2B5EF4-FFF2-40B4-BE49-F238E27FC236}">
                  <a16:creationId xmlns:a16="http://schemas.microsoft.com/office/drawing/2014/main" id="{8A8325A5-293B-4DB2-A244-B109F8D0A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1" y="2592"/>
              <a:ext cx="601" cy="2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close( )</a:t>
              </a:r>
            </a:p>
          </p:txBody>
        </p:sp>
        <p:sp>
          <p:nvSpPr>
            <p:cNvPr id="51253" name="Line 53">
              <a:extLst>
                <a:ext uri="{FF2B5EF4-FFF2-40B4-BE49-F238E27FC236}">
                  <a16:creationId xmlns:a16="http://schemas.microsoft.com/office/drawing/2014/main" id="{BE08A959-BECB-4C7C-9311-CC8B2D5C1F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736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51254" name="Group 54">
            <a:extLst>
              <a:ext uri="{FF2B5EF4-FFF2-40B4-BE49-F238E27FC236}">
                <a16:creationId xmlns:a16="http://schemas.microsoft.com/office/drawing/2014/main" id="{4314650E-063F-4789-96FF-00158C9C4BEA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097213"/>
            <a:ext cx="1219200" cy="941387"/>
            <a:chOff x="1248" y="1951"/>
            <a:chExt cx="768" cy="593"/>
          </a:xfrm>
        </p:grpSpPr>
        <p:sp>
          <p:nvSpPr>
            <p:cNvPr id="51255" name="Freeform 55">
              <a:extLst>
                <a:ext uri="{FF2B5EF4-FFF2-40B4-BE49-F238E27FC236}">
                  <a16:creationId xmlns:a16="http://schemas.microsoft.com/office/drawing/2014/main" id="{B17FF7F3-A3CA-4473-986B-B8896F945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1951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6" name="Text Box 56">
              <a:extLst>
                <a:ext uri="{FF2B5EF4-FFF2-40B4-BE49-F238E27FC236}">
                  <a16:creationId xmlns:a16="http://schemas.microsoft.com/office/drawing/2014/main" id="{D161A76D-2E81-4886-86DF-3F82208122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63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recv( )</a:t>
              </a:r>
            </a:p>
          </p:txBody>
        </p:sp>
      </p:grpSp>
      <p:grpSp>
        <p:nvGrpSpPr>
          <p:cNvPr id="51257" name="Group 57">
            <a:extLst>
              <a:ext uri="{FF2B5EF4-FFF2-40B4-BE49-F238E27FC236}">
                <a16:creationId xmlns:a16="http://schemas.microsoft.com/office/drawing/2014/main" id="{5B407D0B-88FF-4B43-9B4D-D0E6D7A26EE4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352800"/>
            <a:ext cx="1219200" cy="896938"/>
            <a:chOff x="3744" y="2112"/>
            <a:chExt cx="768" cy="565"/>
          </a:xfrm>
        </p:grpSpPr>
        <p:sp>
          <p:nvSpPr>
            <p:cNvPr id="51258" name="Freeform 58">
              <a:extLst>
                <a:ext uri="{FF2B5EF4-FFF2-40B4-BE49-F238E27FC236}">
                  <a16:creationId xmlns:a16="http://schemas.microsoft.com/office/drawing/2014/main" id="{FE69E09C-AC72-4445-8D6C-3C03E3009E0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272" y="2112"/>
              <a:ext cx="240" cy="432"/>
            </a:xfrm>
            <a:custGeom>
              <a:avLst/>
              <a:gdLst>
                <a:gd name="T0" fmla="*/ 240 w 240"/>
                <a:gd name="T1" fmla="*/ 432 h 432"/>
                <a:gd name="T2" fmla="*/ 0 w 240"/>
                <a:gd name="T3" fmla="*/ 432 h 432"/>
                <a:gd name="T4" fmla="*/ 0 w 240"/>
                <a:gd name="T5" fmla="*/ 0 h 432"/>
                <a:gd name="T6" fmla="*/ 240 w 240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432">
                  <a:moveTo>
                    <a:pt x="240" y="432"/>
                  </a:moveTo>
                  <a:lnTo>
                    <a:pt x="0" y="432"/>
                  </a:lnTo>
                  <a:lnTo>
                    <a:pt x="0" y="0"/>
                  </a:lnTo>
                  <a:lnTo>
                    <a:pt x="24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259" name="Text Box 59">
              <a:extLst>
                <a:ext uri="{FF2B5EF4-FFF2-40B4-BE49-F238E27FC236}">
                  <a16:creationId xmlns:a16="http://schemas.microsoft.com/office/drawing/2014/main" id="{52A3BE3F-8691-453B-AC6F-9E4A9997B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496"/>
              <a:ext cx="528" cy="1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eaLnBrk="0" latinLnBrk="0" hangingPunct="0">
                <a:lnSpc>
                  <a:spcPct val="90000"/>
                </a:lnSpc>
                <a:defRPr/>
              </a:pPr>
              <a:r>
                <a:rPr kumimoji="0" lang="en-US" altLang="ko-KR" sz="1800">
                  <a:latin typeface="Comic Sans MS" charset="0"/>
                  <a:ea typeface="굴림" charset="0"/>
                </a:rPr>
                <a:t>send( )</a:t>
              </a:r>
            </a:p>
          </p:txBody>
        </p:sp>
      </p:grpSp>
      <p:grpSp>
        <p:nvGrpSpPr>
          <p:cNvPr id="51260" name="Group 60">
            <a:extLst>
              <a:ext uri="{FF2B5EF4-FFF2-40B4-BE49-F238E27FC236}">
                <a16:creationId xmlns:a16="http://schemas.microsoft.com/office/drawing/2014/main" id="{8240D3BE-6A4D-400A-A6CD-FA04392AD955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362200"/>
            <a:ext cx="2362200" cy="457200"/>
            <a:chOff x="2112" y="1488"/>
            <a:chExt cx="1488" cy="288"/>
          </a:xfrm>
        </p:grpSpPr>
        <p:sp>
          <p:nvSpPr>
            <p:cNvPr id="51261" name="Line 61">
              <a:extLst>
                <a:ext uri="{FF2B5EF4-FFF2-40B4-BE49-F238E27FC236}">
                  <a16:creationId xmlns:a16="http://schemas.microsoft.com/office/drawing/2014/main" id="{29DF65CB-95F5-4E2A-87A0-850AEFE183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1632"/>
              <a:ext cx="148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2" name="Text Box 62">
              <a:extLst>
                <a:ext uri="{FF2B5EF4-FFF2-40B4-BE49-F238E27FC236}">
                  <a16:creationId xmlns:a16="http://schemas.microsoft.com/office/drawing/2014/main" id="{49522611-11EF-4CAE-8809-F04F49EC9B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488"/>
              <a:ext cx="12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</a:t>
              </a:r>
              <a:r>
                <a:rPr kumimoji="0" lang="en-US" altLang="ko-KR" sz="2000">
                  <a:latin typeface="Times" charset="0"/>
                  <a:ea typeface="굴림" charset="0"/>
                </a:rPr>
                <a:t> conn. request</a:t>
              </a:r>
            </a:p>
          </p:txBody>
        </p:sp>
      </p:grpSp>
      <p:grpSp>
        <p:nvGrpSpPr>
          <p:cNvPr id="51263" name="Group 63">
            <a:extLst>
              <a:ext uri="{FF2B5EF4-FFF2-40B4-BE49-F238E27FC236}">
                <a16:creationId xmlns:a16="http://schemas.microsoft.com/office/drawing/2014/main" id="{CDB095FF-2626-478A-9AE9-3EAB7946819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2795588"/>
            <a:ext cx="2438400" cy="366712"/>
            <a:chOff x="2112" y="1761"/>
            <a:chExt cx="1536" cy="231"/>
          </a:xfrm>
        </p:grpSpPr>
        <p:sp>
          <p:nvSpPr>
            <p:cNvPr id="51264" name="Line 64">
              <a:extLst>
                <a:ext uri="{FF2B5EF4-FFF2-40B4-BE49-F238E27FC236}">
                  <a16:creationId xmlns:a16="http://schemas.microsoft.com/office/drawing/2014/main" id="{80408055-6E3F-43B4-9836-84D665699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1824"/>
              <a:ext cx="153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51265" name="Text Box 65">
              <a:extLst>
                <a:ext uri="{FF2B5EF4-FFF2-40B4-BE49-F238E27FC236}">
                  <a16:creationId xmlns:a16="http://schemas.microsoft.com/office/drawing/2014/main" id="{C48DA6C2-1CB3-464D-A4A3-B68D3EBA15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2" y="1761"/>
              <a:ext cx="7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800">
                  <a:latin typeface="Times" charset="0"/>
                  <a:ea typeface="굴림" charset="0"/>
                </a:rPr>
                <a:t>TCP ACK</a:t>
              </a:r>
              <a:endParaRPr kumimoji="0" lang="en-US" altLang="ko-KR" sz="2000">
                <a:latin typeface="Times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51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5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3" grpId="0" autoUpdateAnimBg="0"/>
      <p:bldP spid="51244" grpId="0" autoUpdateAnimBg="0"/>
      <p:bldP spid="51245" grpId="0" autoUpdateAnimBg="0"/>
      <p:bldP spid="51246" grpId="0" animBg="1" autoUpdateAnimBg="0"/>
      <p:bldP spid="51247" grpId="0" animBg="1" autoUpdateAnimBg="0"/>
      <p:bldP spid="512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17EF5-02B4-480E-B88B-87E6D3648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1145A296-F473-4DB1-9F94-E4AC3F581B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altLang="ko-KR" sz="2400" dirty="0">
                <a:solidFill>
                  <a:srgbClr val="FF0000"/>
                </a:solidFill>
                <a:latin typeface="Tahoma" charset="0"/>
              </a:rPr>
              <a:t>Example client-server app:</a:t>
            </a:r>
            <a:endParaRPr lang="en-US" altLang="ko-KR" sz="2400" dirty="0">
              <a:latin typeface="Tahoma" charset="0"/>
            </a:endParaRP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client reads line from standard input (</a:t>
            </a:r>
            <a:r>
              <a:rPr lang="en-US" altLang="ko-KR" sz="2000" b="1" dirty="0" err="1">
                <a:latin typeface="Tahoma" charset="0"/>
              </a:rPr>
              <a:t>inFromUser</a:t>
            </a:r>
            <a:r>
              <a:rPr lang="en-US" altLang="ko-KR" sz="2000" dirty="0">
                <a:latin typeface="Tahoma" charset="0"/>
              </a:rPr>
              <a:t> stream) , sends to server via socket (</a:t>
            </a:r>
            <a:r>
              <a:rPr lang="en-US" altLang="ko-KR" sz="2000" b="1" dirty="0" err="1">
                <a:latin typeface="Tahoma" charset="0"/>
              </a:rPr>
              <a:t>outToServer</a:t>
            </a:r>
            <a:r>
              <a:rPr lang="en-US" altLang="ko-KR" sz="2000" dirty="0">
                <a:latin typeface="Tahoma" charset="0"/>
              </a:rPr>
              <a:t> stream)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server reads line from socket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server converts line to uppercase, sends back to client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ko-KR" sz="2000" dirty="0">
                <a:latin typeface="Tahoma" charset="0"/>
              </a:rPr>
              <a:t>client reads, prints  modified line from socket (</a:t>
            </a:r>
            <a:r>
              <a:rPr lang="en-US" altLang="ko-KR" sz="2000" b="1" dirty="0" err="1">
                <a:latin typeface="Tahoma" charset="0"/>
              </a:rPr>
              <a:t>inFromServer</a:t>
            </a:r>
            <a:r>
              <a:rPr lang="en-US" altLang="ko-KR" sz="2000" dirty="0">
                <a:latin typeface="Tahoma" charset="0"/>
              </a:rPr>
              <a:t> stream)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D7AB4-6775-49C7-9E13-C10B2CEFC3E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>
                <a:latin typeface="Tahoma" charset="0"/>
              </a:rPr>
              <a:t>Socket programming with TCP</a:t>
            </a:r>
            <a:endParaRPr lang="en-GB" dirty="0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66D9149-04BB-4D09-BDF5-0ACAF94866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95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graphicFrame>
        <p:nvGraphicFramePr>
          <p:cNvPr id="23556" name="Object 5">
            <a:extLst>
              <a:ext uri="{FF2B5EF4-FFF2-40B4-BE49-F238E27FC236}">
                <a16:creationId xmlns:a16="http://schemas.microsoft.com/office/drawing/2014/main" id="{EC23A5CD-8286-458B-A2C4-457315652C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59363" y="1397000"/>
          <a:ext cx="36703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" r:id="rId3" imgW="4992624" imgH="5675376" progId="Visio.Drawing.5">
                  <p:embed/>
                </p:oleObj>
              </mc:Choice>
              <mc:Fallback>
                <p:oleObj r:id="rId3" imgW="4992624" imgH="5675376" progId="Visio.Drawing.5">
                  <p:embed/>
                  <p:pic>
                    <p:nvPicPr>
                      <p:cNvPr id="23556" name="Object 5">
                        <a:extLst>
                          <a:ext uri="{FF2B5EF4-FFF2-40B4-BE49-F238E27FC236}">
                            <a16:creationId xmlns:a16="http://schemas.microsoft.com/office/drawing/2014/main" id="{EC23A5CD-8286-458B-A2C4-457315652C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9363" y="1397000"/>
                        <a:ext cx="36703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Text Box 6">
            <a:extLst>
              <a:ext uri="{FF2B5EF4-FFF2-40B4-BE49-F238E27FC236}">
                <a16:creationId xmlns:a16="http://schemas.microsoft.com/office/drawing/2014/main" id="{F480E233-F86D-470E-A5EE-C80237458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2638" y="2806700"/>
            <a:ext cx="2011362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Input stream: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into process</a:t>
            </a:r>
          </a:p>
        </p:txBody>
      </p:sp>
      <p:sp>
        <p:nvSpPr>
          <p:cNvPr id="46087" name="Text Box 7">
            <a:extLst>
              <a:ext uri="{FF2B5EF4-FFF2-40B4-BE49-F238E27FC236}">
                <a16:creationId xmlns:a16="http://schemas.microsoft.com/office/drawing/2014/main" id="{3E5FF4F8-D206-4C7E-A00D-B2ECD4FC0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0" y="3419475"/>
            <a:ext cx="2184400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solidFill>
                  <a:srgbClr val="FF0000"/>
                </a:solidFill>
                <a:latin typeface="Tahoma" charset="0"/>
                <a:ea typeface="굴림" charset="0"/>
              </a:rPr>
              <a:t>output stream: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sequence of bytes 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1600">
                <a:latin typeface="Tahoma" charset="0"/>
                <a:ea typeface="굴림" charset="0"/>
              </a:rPr>
              <a:t>out of process</a:t>
            </a:r>
          </a:p>
        </p:txBody>
      </p:sp>
      <p:sp>
        <p:nvSpPr>
          <p:cNvPr id="46088" name="Line 8">
            <a:extLst>
              <a:ext uri="{FF2B5EF4-FFF2-40B4-BE49-F238E27FC236}">
                <a16:creationId xmlns:a16="http://schemas.microsoft.com/office/drawing/2014/main" id="{524EA72A-CBFB-48AB-AFF7-4E59CC854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2675" y="4108450"/>
            <a:ext cx="450850" cy="2508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89" name="Line 9">
            <a:extLst>
              <a:ext uri="{FF2B5EF4-FFF2-40B4-BE49-F238E27FC236}">
                <a16:creationId xmlns:a16="http://schemas.microsoft.com/office/drawing/2014/main" id="{9E2E6E8A-2C47-431C-8968-0AD74548A30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40538" y="3144838"/>
            <a:ext cx="301625" cy="26352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01F4ADDD-7AE3-4D5F-A3C3-DB7AB15BAE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2638" y="3386138"/>
            <a:ext cx="173037" cy="6746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1" name="Text Box 11">
            <a:extLst>
              <a:ext uri="{FF2B5EF4-FFF2-40B4-BE49-F238E27FC236}">
                <a16:creationId xmlns:a16="http://schemas.microsoft.com/office/drawing/2014/main" id="{CA98DAC6-9A0B-40EE-8F71-B5A28A80E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425" y="2608263"/>
            <a:ext cx="12065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Client</a:t>
            </a:r>
          </a:p>
          <a:p>
            <a:pPr eaLnBrk="0" latin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  <a:defRPr/>
            </a:pPr>
            <a:r>
              <a:rPr kumimoji="0" lang="en-US" altLang="ko-KR" sz="2000">
                <a:solidFill>
                  <a:schemeClr val="accent2"/>
                </a:solidFill>
                <a:latin typeface="Tahoma" charset="0"/>
                <a:ea typeface="굴림" charset="0"/>
              </a:rPr>
              <a:t>process</a:t>
            </a:r>
          </a:p>
        </p:txBody>
      </p:sp>
      <p:sp>
        <p:nvSpPr>
          <p:cNvPr id="46092" name="Rectangle 12">
            <a:extLst>
              <a:ext uri="{FF2B5EF4-FFF2-40B4-BE49-F238E27FC236}">
                <a16:creationId xmlns:a16="http://schemas.microsoft.com/office/drawing/2014/main" id="{918620CB-1B80-452E-A198-06152BBD0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3" y="5132388"/>
            <a:ext cx="1450975" cy="547687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CE80C989-63DD-49B0-9006-57F945A3C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3" y="5076825"/>
            <a:ext cx="15414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latinLnBrk="0" hangingPunct="0">
              <a:defRPr/>
            </a:pPr>
            <a:r>
              <a:rPr kumimoji="0" lang="en-US" altLang="ko-KR" sz="1800">
                <a:solidFill>
                  <a:schemeClr val="bg1"/>
                </a:solidFill>
                <a:latin typeface="Tahoma" charset="0"/>
                <a:ea typeface="굴림" charset="0"/>
              </a:rPr>
              <a:t>client TCP socket</a:t>
            </a:r>
            <a:endParaRPr kumimoji="0" lang="en-US" altLang="ko-KR" sz="1800">
              <a:latin typeface="Tahoma" charset="0"/>
              <a:ea typeface="굴림" charset="0"/>
            </a:endParaRPr>
          </a:p>
        </p:txBody>
      </p:sp>
      <p:sp>
        <p:nvSpPr>
          <p:cNvPr id="46094" name="Line 14">
            <a:extLst>
              <a:ext uri="{FF2B5EF4-FFF2-40B4-BE49-F238E27FC236}">
                <a16:creationId xmlns:a16="http://schemas.microsoft.com/office/drawing/2014/main" id="{372B67BB-7E79-4CB6-9446-245D7C0A3B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13" y="5624513"/>
            <a:ext cx="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>
              <a:latin typeface="굴림" charset="0"/>
              <a:ea typeface="굴림" charset="0"/>
            </a:endParaRP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58202C-B013-43EF-A51C-626A548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D140-B650-4F34-93BE-C1F3D162465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183398"/>
            <a:ext cx="6646072" cy="363845"/>
          </a:xfrm>
        </p:spPr>
        <p:txBody>
          <a:bodyPr>
            <a:noAutofit/>
          </a:bodyPr>
          <a:lstStyle/>
          <a:p>
            <a:r>
              <a:rPr lang="en-US" altLang="ko-KR" sz="3000" dirty="0">
                <a:latin typeface="Tahoma" charset="0"/>
              </a:rPr>
              <a:t>Client/server socket interaction: TCP</a:t>
            </a:r>
            <a:endParaRPr lang="en-GB" sz="3000" dirty="0"/>
          </a:p>
        </p:txBody>
      </p:sp>
      <p:grpSp>
        <p:nvGrpSpPr>
          <p:cNvPr id="47107" name="Group 3">
            <a:extLst>
              <a:ext uri="{FF2B5EF4-FFF2-40B4-BE49-F238E27FC236}">
                <a16:creationId xmlns:a16="http://schemas.microsoft.com/office/drawing/2014/main" id="{7AC4F7AD-13F4-4E00-B711-0C21445ACBEB}"/>
              </a:ext>
            </a:extLst>
          </p:cNvPr>
          <p:cNvGrpSpPr>
            <a:grpSpLocks/>
          </p:cNvGrpSpPr>
          <p:nvPr/>
        </p:nvGrpSpPr>
        <p:grpSpPr bwMode="auto">
          <a:xfrm>
            <a:off x="1312863" y="3217863"/>
            <a:ext cx="2093912" cy="927100"/>
            <a:chOff x="827" y="2027"/>
            <a:chExt cx="1319" cy="584"/>
          </a:xfrm>
        </p:grpSpPr>
        <p:sp>
          <p:nvSpPr>
            <p:cNvPr id="47108" name="Text Box 4">
              <a:extLst>
                <a:ext uri="{FF2B5EF4-FFF2-40B4-BE49-F238E27FC236}">
                  <a16:creationId xmlns:a16="http://schemas.microsoft.com/office/drawing/2014/main" id="{ED838A7E-EC63-4AB0-A5C9-140AC32EE2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" y="2027"/>
              <a:ext cx="1054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wait for incoming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connection request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09" name="Text Box 5">
              <a:extLst>
                <a:ext uri="{FF2B5EF4-FFF2-40B4-BE49-F238E27FC236}">
                  <a16:creationId xmlns:a16="http://schemas.microsoft.com/office/drawing/2014/main" id="{3C6E439B-DB92-4E59-A936-9F91A834F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8" y="2285"/>
              <a:ext cx="13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 =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welcomeSocket.accept()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0" name="Group 6">
            <a:extLst>
              <a:ext uri="{FF2B5EF4-FFF2-40B4-BE49-F238E27FC236}">
                <a16:creationId xmlns:a16="http://schemas.microsoft.com/office/drawing/2014/main" id="{7E953FCA-862C-4927-934D-E3DF8709B722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1881188"/>
            <a:ext cx="1635125" cy="1414462"/>
            <a:chOff x="821" y="1185"/>
            <a:chExt cx="1030" cy="891"/>
          </a:xfrm>
        </p:grpSpPr>
        <p:grpSp>
          <p:nvGrpSpPr>
            <p:cNvPr id="24608" name="Group 7">
              <a:extLst>
                <a:ext uri="{FF2B5EF4-FFF2-40B4-BE49-F238E27FC236}">
                  <a16:creationId xmlns:a16="http://schemas.microsoft.com/office/drawing/2014/main" id="{FDED7F1A-FACA-4933-84D1-37194EBF56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1" y="1185"/>
              <a:ext cx="1030" cy="712"/>
              <a:chOff x="329" y="1209"/>
              <a:chExt cx="1030" cy="712"/>
            </a:xfrm>
          </p:grpSpPr>
          <p:sp>
            <p:nvSpPr>
              <p:cNvPr id="47112" name="Text Box 8">
                <a:extLst>
                  <a:ext uri="{FF2B5EF4-FFF2-40B4-BE49-F238E27FC236}">
                    <a16:creationId xmlns:a16="http://schemas.microsoft.com/office/drawing/2014/main" id="{D5CF6412-11B2-433F-AC20-B108AC1B29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" y="1209"/>
                <a:ext cx="1005" cy="4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create socket,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port=</a:t>
                </a:r>
                <a:r>
                  <a:rPr kumimoji="0" lang="en-US" altLang="ko-KR" sz="1400" b="1">
                    <a:latin typeface="Tahoma" charset="0"/>
                    <a:ea typeface="굴림" charset="0"/>
                  </a:rPr>
                  <a:t>x</a:t>
                </a:r>
                <a:r>
                  <a:rPr kumimoji="0" lang="en-US" altLang="ko-KR" sz="1400">
                    <a:latin typeface="Tahoma" charset="0"/>
                    <a:ea typeface="굴림" charset="0"/>
                  </a:rPr>
                  <a:t>, for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incoming request: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13" name="Text Box 9">
                <a:extLst>
                  <a:ext uri="{FF2B5EF4-FFF2-40B4-BE49-F238E27FC236}">
                    <a16:creationId xmlns:a16="http://schemas.microsoft.com/office/drawing/2014/main" id="{5B336A32-00E1-4CA3-989C-5B39B312BB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" y="1595"/>
                <a:ext cx="1028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r"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welcomeSocket = </a:t>
                </a:r>
              </a:p>
              <a:p>
                <a:pPr algn="r"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ServerSocket()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</p:grpSp>
        <p:sp>
          <p:nvSpPr>
            <p:cNvPr id="47114" name="Line 10">
              <a:extLst>
                <a:ext uri="{FF2B5EF4-FFF2-40B4-BE49-F238E27FC236}">
                  <a16:creationId xmlns:a16="http://schemas.microsoft.com/office/drawing/2014/main" id="{60201C3D-5C64-42D2-B90B-53B274F84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4" y="1872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15" name="Group 11">
            <a:extLst>
              <a:ext uri="{FF2B5EF4-FFF2-40B4-BE49-F238E27FC236}">
                <a16:creationId xmlns:a16="http://schemas.microsoft.com/office/drawing/2014/main" id="{A76F592D-3E9F-4364-BF47-50D2AB68217A}"/>
              </a:ext>
            </a:extLst>
          </p:cNvPr>
          <p:cNvGrpSpPr>
            <a:grpSpLocks/>
          </p:cNvGrpSpPr>
          <p:nvPr/>
        </p:nvGrpSpPr>
        <p:grpSpPr bwMode="auto">
          <a:xfrm>
            <a:off x="5075238" y="3149600"/>
            <a:ext cx="2300287" cy="909638"/>
            <a:chOff x="3323" y="1156"/>
            <a:chExt cx="1449" cy="573"/>
          </a:xfrm>
        </p:grpSpPr>
        <p:sp>
          <p:nvSpPr>
            <p:cNvPr id="47116" name="Text Box 12">
              <a:extLst>
                <a:ext uri="{FF2B5EF4-FFF2-40B4-BE49-F238E27FC236}">
                  <a16:creationId xmlns:a16="http://schemas.microsoft.com/office/drawing/2014/main" id="{92342225-C9E4-4106-BA92-6C71C47BC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5" y="1156"/>
              <a:ext cx="143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create socket,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connect to 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hostid</a:t>
              </a:r>
              <a:r>
                <a:rPr kumimoji="0" lang="en-US" altLang="ko-KR" sz="1400">
                  <a:latin typeface="Tahoma" charset="0"/>
                  <a:ea typeface="굴림" charset="0"/>
                </a:rPr>
                <a:t>, port=</a:t>
              </a:r>
              <a:r>
                <a:rPr kumimoji="0" lang="en-US" altLang="ko-KR" sz="1400" b="1">
                  <a:latin typeface="Tahoma" charset="0"/>
                  <a:ea typeface="굴림" charset="0"/>
                </a:rPr>
                <a:t>x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17" name="Text Box 13">
              <a:extLst>
                <a:ext uri="{FF2B5EF4-FFF2-40B4-BE49-F238E27FC236}">
                  <a16:creationId xmlns:a16="http://schemas.microsoft.com/office/drawing/2014/main" id="{F32925D7-289A-4C27-8F13-A30618613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3" y="1403"/>
              <a:ext cx="85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clientSocket = </a:t>
              </a:r>
            </a:p>
            <a:p>
              <a:pPr algn="r"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Socket()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  <p:grpSp>
        <p:nvGrpSpPr>
          <p:cNvPr id="47118" name="Group 14">
            <a:extLst>
              <a:ext uri="{FF2B5EF4-FFF2-40B4-BE49-F238E27FC236}">
                <a16:creationId xmlns:a16="http://schemas.microsoft.com/office/drawing/2014/main" id="{956763D5-EC31-4CF1-8ECA-4F967FB0D07A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124200"/>
            <a:ext cx="5462588" cy="3352800"/>
            <a:chOff x="804" y="1968"/>
            <a:chExt cx="3441" cy="2112"/>
          </a:xfrm>
        </p:grpSpPr>
        <p:sp>
          <p:nvSpPr>
            <p:cNvPr id="47119" name="Text Box 15">
              <a:extLst>
                <a:ext uri="{FF2B5EF4-FFF2-40B4-BE49-F238E27FC236}">
                  <a16:creationId xmlns:a16="http://schemas.microsoft.com/office/drawing/2014/main" id="{1AA844CD-E729-4A78-8C75-871B5BF8E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3641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close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20" name="Line 16">
              <a:extLst>
                <a:ext uri="{FF2B5EF4-FFF2-40B4-BE49-F238E27FC236}">
                  <a16:creationId xmlns:a16="http://schemas.microsoft.com/office/drawing/2014/main" id="{D82AAF18-7322-4644-90A7-6CA8FD88E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0" y="3564"/>
              <a:ext cx="0" cy="20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21" name="Freeform 17">
              <a:extLst>
                <a:ext uri="{FF2B5EF4-FFF2-40B4-BE49-F238E27FC236}">
                  <a16:creationId xmlns:a16="http://schemas.microsoft.com/office/drawing/2014/main" id="{52A7EC18-9C18-4B7D-B3F4-A8448FFBF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968"/>
              <a:ext cx="492" cy="2112"/>
            </a:xfrm>
            <a:custGeom>
              <a:avLst/>
              <a:gdLst>
                <a:gd name="T0" fmla="*/ 492 w 492"/>
                <a:gd name="T1" fmla="*/ 1968 h 2112"/>
                <a:gd name="T2" fmla="*/ 492 w 492"/>
                <a:gd name="T3" fmla="*/ 2112 h 2112"/>
                <a:gd name="T4" fmla="*/ 0 w 492"/>
                <a:gd name="T5" fmla="*/ 2112 h 2112"/>
                <a:gd name="T6" fmla="*/ 0 w 492"/>
                <a:gd name="T7" fmla="*/ 0 h 2112"/>
                <a:gd name="T8" fmla="*/ 402 w 492"/>
                <a:gd name="T9" fmla="*/ 0 h 21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92" h="2112">
                  <a:moveTo>
                    <a:pt x="492" y="1968"/>
                  </a:moveTo>
                  <a:lnTo>
                    <a:pt x="492" y="2112"/>
                  </a:lnTo>
                  <a:lnTo>
                    <a:pt x="0" y="2112"/>
                  </a:lnTo>
                  <a:lnTo>
                    <a:pt x="0" y="0"/>
                  </a:lnTo>
                  <a:lnTo>
                    <a:pt x="4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grpSp>
          <p:nvGrpSpPr>
            <p:cNvPr id="24602" name="Group 18">
              <a:extLst>
                <a:ext uri="{FF2B5EF4-FFF2-40B4-BE49-F238E27FC236}">
                  <a16:creationId xmlns:a16="http://schemas.microsoft.com/office/drawing/2014/main" id="{B9EA7DC7-7C4B-41BD-9700-3B693A61E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5" y="3377"/>
              <a:ext cx="880" cy="692"/>
              <a:chOff x="3365" y="3377"/>
              <a:chExt cx="880" cy="692"/>
            </a:xfrm>
          </p:grpSpPr>
          <p:sp>
            <p:nvSpPr>
              <p:cNvPr id="47123" name="Text Box 19">
                <a:extLst>
                  <a:ext uri="{FF2B5EF4-FFF2-40B4-BE49-F238E27FC236}">
                    <a16:creationId xmlns:a16="http://schemas.microsoft.com/office/drawing/2014/main" id="{4DEE8341-C381-44E1-AC9D-FF176515A1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5" y="3377"/>
                <a:ext cx="88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read reply from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4" name="Text Box 20">
                <a:extLst>
                  <a:ext uri="{FF2B5EF4-FFF2-40B4-BE49-F238E27FC236}">
                    <a16:creationId xmlns:a16="http://schemas.microsoft.com/office/drawing/2014/main" id="{3B1A05D4-44B8-4A34-A85E-971A042FC7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89" y="3743"/>
                <a:ext cx="70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close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25" name="Line 21">
                <a:extLst>
                  <a:ext uri="{FF2B5EF4-FFF2-40B4-BE49-F238E27FC236}">
                    <a16:creationId xmlns:a16="http://schemas.microsoft.com/office/drawing/2014/main" id="{2ACE1444-2A6C-4F23-9DF8-D7CB78FF0B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6" y="3690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sp>
        <p:nvSpPr>
          <p:cNvPr id="47126" name="Text Box 22">
            <a:extLst>
              <a:ext uri="{FF2B5EF4-FFF2-40B4-BE49-F238E27FC236}">
                <a16:creationId xmlns:a16="http://schemas.microsoft.com/office/drawing/2014/main" id="{E4FB524A-A7C0-4F67-978B-B5BE7FE02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14450"/>
            <a:ext cx="3192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Server </a:t>
            </a:r>
            <a:r>
              <a:rPr kumimoji="0" lang="en-US" altLang="ko-KR" sz="1800">
                <a:latin typeface="Tahoma" charset="0"/>
                <a:ea typeface="굴림" charset="0"/>
              </a:rPr>
              <a:t>(running on </a:t>
            </a:r>
            <a:r>
              <a:rPr kumimoji="0" lang="en-US" altLang="ko-KR" sz="1800" b="1">
                <a:latin typeface="Tahoma" charset="0"/>
                <a:ea typeface="굴림" charset="0"/>
              </a:rPr>
              <a:t>hostid</a:t>
            </a:r>
            <a:r>
              <a:rPr kumimoji="0" lang="en-US" altLang="ko-KR" sz="1800">
                <a:latin typeface="Tahoma" charset="0"/>
                <a:ea typeface="굴림" charset="0"/>
              </a:rPr>
              <a:t>)</a:t>
            </a:r>
            <a:endParaRPr kumimoji="0" lang="en-US" altLang="ko-KR">
              <a:latin typeface="Tahoma" charset="0"/>
              <a:ea typeface="굴림" charset="0"/>
            </a:endParaRP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95FCC5B5-B8F1-45C7-BF99-3EFBB33E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138" y="1333500"/>
            <a:ext cx="938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en-US" altLang="ko-KR">
                <a:latin typeface="Tahoma" charset="0"/>
                <a:ea typeface="굴림" charset="0"/>
              </a:rPr>
              <a:t>Client</a:t>
            </a:r>
          </a:p>
        </p:txBody>
      </p:sp>
      <p:grpSp>
        <p:nvGrpSpPr>
          <p:cNvPr id="47128" name="Group 24">
            <a:extLst>
              <a:ext uri="{FF2B5EF4-FFF2-40B4-BE49-F238E27FC236}">
                <a16:creationId xmlns:a16="http://schemas.microsoft.com/office/drawing/2014/main" id="{08C9E470-E43E-4F94-955C-4ED69AAFC5D2}"/>
              </a:ext>
            </a:extLst>
          </p:cNvPr>
          <p:cNvGrpSpPr>
            <a:grpSpLocks/>
          </p:cNvGrpSpPr>
          <p:nvPr/>
        </p:nvGrpSpPr>
        <p:grpSpPr bwMode="auto">
          <a:xfrm>
            <a:off x="2933700" y="4010025"/>
            <a:ext cx="4027488" cy="1371600"/>
            <a:chOff x="1848" y="2526"/>
            <a:chExt cx="2537" cy="864"/>
          </a:xfrm>
        </p:grpSpPr>
        <p:sp>
          <p:nvSpPr>
            <p:cNvPr id="47129" name="Line 25">
              <a:extLst>
                <a:ext uri="{FF2B5EF4-FFF2-40B4-BE49-F238E27FC236}">
                  <a16:creationId xmlns:a16="http://schemas.microsoft.com/office/drawing/2014/main" id="{BE07CF93-9C75-4082-822D-1030383F47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92" y="2964"/>
              <a:ext cx="6" cy="42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grpSp>
          <p:nvGrpSpPr>
            <p:cNvPr id="24595" name="Group 26">
              <a:extLst>
                <a:ext uri="{FF2B5EF4-FFF2-40B4-BE49-F238E27FC236}">
                  <a16:creationId xmlns:a16="http://schemas.microsoft.com/office/drawing/2014/main" id="{B6FBA0B5-1E3D-4EFF-B847-D234D8ABE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8" y="2526"/>
              <a:ext cx="2537" cy="516"/>
              <a:chOff x="1848" y="2526"/>
              <a:chExt cx="2537" cy="516"/>
            </a:xfrm>
          </p:grpSpPr>
          <p:sp>
            <p:nvSpPr>
              <p:cNvPr id="47131" name="Text Box 27">
                <a:extLst>
                  <a:ext uri="{FF2B5EF4-FFF2-40B4-BE49-F238E27FC236}">
                    <a16:creationId xmlns:a16="http://schemas.microsoft.com/office/drawing/2014/main" id="{2212F0EC-083A-4574-A39E-EEF4195FC9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5" y="2675"/>
                <a:ext cx="1050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latinLnBrk="0" hangingPunct="0">
                  <a:defRPr/>
                </a:pPr>
                <a:r>
                  <a:rPr kumimoji="0" lang="en-US" altLang="ko-KR" sz="1400">
                    <a:latin typeface="Tahoma" charset="0"/>
                    <a:ea typeface="굴림" charset="0"/>
                  </a:rPr>
                  <a:t>send request using</a:t>
                </a:r>
              </a:p>
              <a:p>
                <a:pPr eaLnBrk="0" latinLnBrk="0" hangingPunct="0">
                  <a:defRPr/>
                </a:pPr>
                <a:r>
                  <a:rPr kumimoji="0" lang="en-US" altLang="ko-KR" sz="1400">
                    <a:solidFill>
                      <a:srgbClr val="FF0000"/>
                    </a:solidFill>
                    <a:latin typeface="Tahoma" charset="0"/>
                    <a:ea typeface="굴림" charset="0"/>
                  </a:rPr>
                  <a:t>clientSocket</a:t>
                </a:r>
                <a:endParaRPr kumimoji="0" lang="en-US" altLang="ko-KR">
                  <a:latin typeface="Tahoma" charset="0"/>
                  <a:ea typeface="굴림" charset="0"/>
                </a:endParaRPr>
              </a:p>
            </p:txBody>
          </p:sp>
          <p:sp>
            <p:nvSpPr>
              <p:cNvPr id="47132" name="Line 28">
                <a:extLst>
                  <a:ext uri="{FF2B5EF4-FFF2-40B4-BE49-F238E27FC236}">
                    <a16:creationId xmlns:a16="http://schemas.microsoft.com/office/drawing/2014/main" id="{DA7DC96A-2882-4E69-A99A-2AE5707876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526"/>
                <a:ext cx="0" cy="20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  <p:sp>
            <p:nvSpPr>
              <p:cNvPr id="47133" name="Line 29">
                <a:extLst>
                  <a:ext uri="{FF2B5EF4-FFF2-40B4-BE49-F238E27FC236}">
                    <a16:creationId xmlns:a16="http://schemas.microsoft.com/office/drawing/2014/main" id="{4A022C67-D3FC-42A0-84F2-F9D4898C02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48" y="2790"/>
                <a:ext cx="1518" cy="25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굴림" charset="0"/>
                  <a:ea typeface="굴림" charset="0"/>
                </a:endParaRPr>
              </a:p>
            </p:txBody>
          </p:sp>
        </p:grpSp>
      </p:grpSp>
      <p:grpSp>
        <p:nvGrpSpPr>
          <p:cNvPr id="47134" name="Group 30">
            <a:extLst>
              <a:ext uri="{FF2B5EF4-FFF2-40B4-BE49-F238E27FC236}">
                <a16:creationId xmlns:a16="http://schemas.microsoft.com/office/drawing/2014/main" id="{FA164549-838E-4722-9A7E-0B466D89EADE}"/>
              </a:ext>
            </a:extLst>
          </p:cNvPr>
          <p:cNvGrpSpPr>
            <a:grpSpLocks/>
          </p:cNvGrpSpPr>
          <p:nvPr/>
        </p:nvGrpSpPr>
        <p:grpSpPr bwMode="auto">
          <a:xfrm>
            <a:off x="1303338" y="4105275"/>
            <a:ext cx="4097337" cy="1487488"/>
            <a:chOff x="821" y="2586"/>
            <a:chExt cx="2581" cy="937"/>
          </a:xfrm>
        </p:grpSpPr>
        <p:sp>
          <p:nvSpPr>
            <p:cNvPr id="47135" name="Text Box 31">
              <a:extLst>
                <a:ext uri="{FF2B5EF4-FFF2-40B4-BE49-F238E27FC236}">
                  <a16:creationId xmlns:a16="http://schemas.microsoft.com/office/drawing/2014/main" id="{B085FC92-5ABD-434E-AF2C-4EB7F922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" y="2789"/>
              <a:ext cx="1006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read request from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6" name="Text Box 32">
              <a:extLst>
                <a:ext uri="{FF2B5EF4-FFF2-40B4-BE49-F238E27FC236}">
                  <a16:creationId xmlns:a16="http://schemas.microsoft.com/office/drawing/2014/main" id="{0210D2D6-FBDE-4509-91B7-B3193EEF5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" y="3197"/>
              <a:ext cx="977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eaLnBrk="0" latinLnBrk="0" hangingPunct="0">
                <a:defRPr/>
              </a:pPr>
              <a:r>
                <a:rPr kumimoji="0" lang="en-US" altLang="ko-KR" sz="1400">
                  <a:latin typeface="Tahoma" charset="0"/>
                  <a:ea typeface="굴림" charset="0"/>
                </a:rPr>
                <a:t>write reply to</a:t>
              </a:r>
            </a:p>
            <a:p>
              <a:pPr eaLnBrk="0" latinLnBrk="0" hangingPunct="0">
                <a:defRPr/>
              </a:pPr>
              <a:r>
                <a:rPr kumimoji="0" lang="en-US" altLang="ko-KR" sz="14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connectionSocket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  <p:sp>
          <p:nvSpPr>
            <p:cNvPr id="47137" name="Line 33">
              <a:extLst>
                <a:ext uri="{FF2B5EF4-FFF2-40B4-BE49-F238E27FC236}">
                  <a16:creationId xmlns:a16="http://schemas.microsoft.com/office/drawing/2014/main" id="{70467F0D-AB82-4221-8DC2-6F03480C0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78" y="2586"/>
              <a:ext cx="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8" name="Line 34">
              <a:extLst>
                <a:ext uri="{FF2B5EF4-FFF2-40B4-BE49-F238E27FC236}">
                  <a16:creationId xmlns:a16="http://schemas.microsoft.com/office/drawing/2014/main" id="{657F706A-D76C-4C42-911E-7D92DD00D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84" y="3090"/>
              <a:ext cx="6" cy="15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39" name="Line 35">
              <a:extLst>
                <a:ext uri="{FF2B5EF4-FFF2-40B4-BE49-F238E27FC236}">
                  <a16:creationId xmlns:a16="http://schemas.microsoft.com/office/drawing/2014/main" id="{97621CE6-445E-433D-9830-32592221B2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6" y="3306"/>
              <a:ext cx="1536" cy="1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</p:grpSp>
      <p:grpSp>
        <p:nvGrpSpPr>
          <p:cNvPr id="47140" name="Group 36">
            <a:extLst>
              <a:ext uri="{FF2B5EF4-FFF2-40B4-BE49-F238E27FC236}">
                <a16:creationId xmlns:a16="http://schemas.microsoft.com/office/drawing/2014/main" id="{13800F19-9EEB-430D-95B6-71E95AD5ACF5}"/>
              </a:ext>
            </a:extLst>
          </p:cNvPr>
          <p:cNvGrpSpPr>
            <a:grpSpLocks/>
          </p:cNvGrpSpPr>
          <p:nvPr/>
        </p:nvGrpSpPr>
        <p:grpSpPr bwMode="auto">
          <a:xfrm>
            <a:off x="2924175" y="3041650"/>
            <a:ext cx="2200275" cy="641350"/>
            <a:chOff x="1842" y="1916"/>
            <a:chExt cx="1386" cy="404"/>
          </a:xfrm>
        </p:grpSpPr>
        <p:sp>
          <p:nvSpPr>
            <p:cNvPr id="47141" name="Line 37">
              <a:extLst>
                <a:ext uri="{FF2B5EF4-FFF2-40B4-BE49-F238E27FC236}">
                  <a16:creationId xmlns:a16="http://schemas.microsoft.com/office/drawing/2014/main" id="{9540BBA0-75AD-441B-823B-8C4CF9934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2" y="2130"/>
              <a:ext cx="13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en-US">
                <a:latin typeface="굴림" charset="0"/>
                <a:ea typeface="굴림" charset="0"/>
              </a:endParaRPr>
            </a:p>
          </p:txBody>
        </p:sp>
        <p:sp>
          <p:nvSpPr>
            <p:cNvPr id="47142" name="Text Box 38">
              <a:extLst>
                <a:ext uri="{FF2B5EF4-FFF2-40B4-BE49-F238E27FC236}">
                  <a16:creationId xmlns:a16="http://schemas.microsoft.com/office/drawing/2014/main" id="{21482E6D-771A-45D3-9C0A-0374C5CCB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0" y="1916"/>
              <a:ext cx="119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latinLnBrk="0" hangingPunct="0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TCP </a:t>
              </a:r>
            </a:p>
            <a:p>
              <a:pPr algn="ctr" eaLnBrk="0" latinLnBrk="0" hangingPunct="0">
                <a:defRPr/>
              </a:pPr>
              <a:r>
                <a:rPr kumimoji="0" lang="en-US" altLang="ko-KR" sz="1800">
                  <a:solidFill>
                    <a:srgbClr val="FF0000"/>
                  </a:solidFill>
                  <a:latin typeface="Tahoma" charset="0"/>
                  <a:ea typeface="굴림" charset="0"/>
                </a:rPr>
                <a:t>connection setup</a:t>
              </a:r>
              <a:endParaRPr kumimoji="0" lang="en-US" altLang="ko-KR">
                <a:latin typeface="Tahoma" charset="0"/>
                <a:ea typeface="굴림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7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7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3793</TotalTime>
  <Words>1034</Words>
  <Application>Microsoft Office PowerPoint</Application>
  <PresentationFormat>On-screen Show (4:3)</PresentationFormat>
  <Paragraphs>179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굴림</vt:lpstr>
      <vt:lpstr>맑은 고딕</vt:lpstr>
      <vt:lpstr>Arial</vt:lpstr>
      <vt:lpstr>Calibri</vt:lpstr>
      <vt:lpstr>Comic Sans MS</vt:lpstr>
      <vt:lpstr>Tahoma</vt:lpstr>
      <vt:lpstr>Times</vt:lpstr>
      <vt:lpstr>Times New Roman</vt:lpstr>
      <vt:lpstr>ZapfDingbats</vt:lpstr>
      <vt:lpstr>Office Theme</vt:lpstr>
      <vt:lpstr>Clip</vt:lpstr>
      <vt:lpstr>Visio.Drawing.5</vt:lpstr>
      <vt:lpstr>Socket Programming  CS F303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Nand Kumar</dc:creator>
  <cp:lastModifiedBy>Pranav Mothabhau Pawar</cp:lastModifiedBy>
  <cp:revision>764</cp:revision>
  <dcterms:created xsi:type="dcterms:W3CDTF">2011-09-14T09:42:05Z</dcterms:created>
  <dcterms:modified xsi:type="dcterms:W3CDTF">2024-02-13T10:41:41Z</dcterms:modified>
</cp:coreProperties>
</file>