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0" r:id="rId2"/>
    <p:sldId id="328" r:id="rId3"/>
    <p:sldId id="363" r:id="rId4"/>
    <p:sldId id="364" r:id="rId5"/>
    <p:sldId id="367" r:id="rId6"/>
    <p:sldId id="370" r:id="rId7"/>
    <p:sldId id="368" r:id="rId8"/>
    <p:sldId id="366" r:id="rId9"/>
    <p:sldId id="353" r:id="rId10"/>
    <p:sldId id="369" r:id="rId11"/>
    <p:sldId id="371" r:id="rId12"/>
    <p:sldId id="372" r:id="rId13"/>
    <p:sldId id="374" r:id="rId14"/>
    <p:sldId id="373" r:id="rId15"/>
    <p:sldId id="25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62" autoAdjust="0"/>
  </p:normalViewPr>
  <p:slideViewPr>
    <p:cSldViewPr>
      <p:cViewPr varScale="1">
        <p:scale>
          <a:sx n="73" d="100"/>
          <a:sy n="73" d="100"/>
        </p:scale>
        <p:origin x="148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5D780-9A2E-4B0A-9BC0-EB98530F16B7}" type="datetimeFigureOut">
              <a:rPr lang="en-US" smtClean="0"/>
              <a:t>09-Feb-23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6D650-78DF-4806-9D67-9002F9D556AA}" type="slidenum">
              <a:rPr lang="en-US" smtClean="0"/>
              <a:t>‹#›</a:t>
            </a:fld>
            <a:endParaRPr lang="en-US"/>
          </a:p>
        </p:txBody>
      </p:sp>
    </p:spTree>
    <p:extLst>
      <p:ext uri="{BB962C8B-B14F-4D97-AF65-F5344CB8AC3E}">
        <p14:creationId xmlns:p14="http://schemas.microsoft.com/office/powerpoint/2010/main" val="1544667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C6D650-78DF-4806-9D67-9002F9D556AA}" type="slidenum">
              <a:rPr lang="en-US" smtClean="0"/>
              <a:t>3</a:t>
            </a:fld>
            <a:endParaRPr lang="en-US"/>
          </a:p>
        </p:txBody>
      </p:sp>
    </p:spTree>
    <p:extLst>
      <p:ext uri="{BB962C8B-B14F-4D97-AF65-F5344CB8AC3E}">
        <p14:creationId xmlns:p14="http://schemas.microsoft.com/office/powerpoint/2010/main" val="42577299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799378"/>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356859" y="2567941"/>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Dubai</a:t>
            </a:r>
            <a:r>
              <a:rPr lang="en-US" sz="900" baseline="0" dirty="0">
                <a:solidFill>
                  <a:srgbClr val="101141"/>
                </a:solidFill>
                <a:latin typeface="Arial"/>
                <a:cs typeface="Arial"/>
              </a:rPr>
              <a:t> </a:t>
            </a:r>
            <a:r>
              <a:rPr lang="en-US" sz="900" dirty="0">
                <a:solidFill>
                  <a:srgbClr val="101141"/>
                </a:solidFill>
                <a:latin typeface="Arial"/>
                <a:cs typeface="Arial"/>
              </a:rPr>
              <a:t>Campus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CC439E90-FE6F-4799-86C8-AC7DEA6F4B2F}"/>
              </a:ext>
            </a:extLst>
          </p:cNvPr>
          <p:cNvSpPr>
            <a:spLocks noGrp="1" noChangeArrowheads="1"/>
          </p:cNvSpPr>
          <p:nvPr>
            <p:ph type="sldNum" sz="quarter" idx="10"/>
          </p:nvPr>
        </p:nvSpPr>
        <p:spPr>
          <a:ln/>
        </p:spPr>
        <p:txBody>
          <a:bodyPr/>
          <a:lstStyle>
            <a:lvl1pPr>
              <a:defRPr/>
            </a:lvl1pPr>
          </a:lstStyle>
          <a:p>
            <a:pPr>
              <a:defRPr/>
            </a:pPr>
            <a:fld id="{D0277D05-5339-4A86-A36C-13A77F6541CB}" type="slidenum">
              <a:rPr lang="en-US" altLang="en-US"/>
              <a:pPr>
                <a:defRPr/>
              </a:pPr>
              <a:t>‹#›</a:t>
            </a:fld>
            <a:endParaRPr lang="en-US" altLang="en-US"/>
          </a:p>
        </p:txBody>
      </p:sp>
    </p:spTree>
    <p:extLst>
      <p:ext uri="{BB962C8B-B14F-4D97-AF65-F5344CB8AC3E}">
        <p14:creationId xmlns:p14="http://schemas.microsoft.com/office/powerpoint/2010/main" val="242480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6" name="TextBox 15"/>
          <p:cNvSpPr txBox="1"/>
          <p:nvPr userDrawn="1"/>
        </p:nvSpPr>
        <p:spPr>
          <a:xfrm>
            <a:off x="152400" y="56666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1928" y="789337"/>
            <a:ext cx="8779672" cy="5707884"/>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a:latin typeface="Arial" pitchFamily="34" charset="0"/>
                <a:cs typeface="Arial" pitchFamily="34" charset="0"/>
              </a:defRPr>
            </a:lvl2pPr>
            <a:lvl3pPr>
              <a:defRPr sz="1800"/>
            </a:lvl3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1143000" marR="0" lvl="2"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Third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700427"/>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211928" y="169555"/>
            <a:ext cx="6324600" cy="363845"/>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304800" y="845097"/>
            <a:ext cx="4038600" cy="555570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610100" y="851887"/>
            <a:ext cx="4381500" cy="554891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735886"/>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 name="TextBox 3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0405" y="832066"/>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50405" y="1668596"/>
            <a:ext cx="4040188" cy="46255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95800" y="885966"/>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11" y="1838927"/>
            <a:ext cx="4041775" cy="44551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8299" y="735886"/>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4" name="TextBox 2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7848"/>
            <a:ext cx="6324600" cy="700544"/>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737092"/>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753658"/>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3" name="TextBox 2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11317" y="735886"/>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cmdref.net/os/windows/command/index.html" TargetMode="External"/><Relationship Id="rId2" Type="http://schemas.openxmlformats.org/officeDocument/2006/relationships/hyperlink" Target="https://bdmpublications.com/windows-networking-command-cheat-sheet/" TargetMode="External"/><Relationship Id="rId1" Type="http://schemas.openxmlformats.org/officeDocument/2006/relationships/slideLayout" Target="../slideLayouts/slideLayout4.xml"/><Relationship Id="rId5" Type="http://schemas.openxmlformats.org/officeDocument/2006/relationships/hyperlink" Target="https://geekflare.com/linux-networking-commands/" TargetMode="External"/><Relationship Id="rId4" Type="http://schemas.openxmlformats.org/officeDocument/2006/relationships/hyperlink" Target="https://mindmajix.com/linux-networking-commands-best-exampl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0" y="3810000"/>
            <a:ext cx="6248400" cy="1524000"/>
          </a:xfrm>
        </p:spPr>
        <p:txBody>
          <a:bodyPr/>
          <a:lstStyle/>
          <a:p>
            <a:pPr algn="ctr"/>
            <a:r>
              <a:rPr lang="en-US" dirty="0"/>
              <a:t>Basic Networking Commands</a:t>
            </a:r>
            <a:br>
              <a:rPr lang="en-US" dirty="0"/>
            </a:br>
            <a:br>
              <a:rPr lang="en-US" dirty="0"/>
            </a:br>
            <a:r>
              <a:rPr lang="en-US" dirty="0"/>
              <a:t>CS F303</a:t>
            </a:r>
          </a:p>
        </p:txBody>
      </p:sp>
      <p:sp>
        <p:nvSpPr>
          <p:cNvPr id="6" name="Content Placeholder 5"/>
          <p:cNvSpPr>
            <a:spLocks noGrp="1"/>
          </p:cNvSpPr>
          <p:nvPr>
            <p:ph sz="quarter" idx="13"/>
          </p:nvPr>
        </p:nvSpPr>
        <p:spPr/>
        <p:txBody>
          <a:bodyPr/>
          <a:lstStyle/>
          <a:p>
            <a:r>
              <a:rPr lang="en-US" dirty="0"/>
              <a:t>Dr. Pranav M. Pawar</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B23F13-7AA7-4096-A829-290FD98DAD8A}"/>
              </a:ext>
            </a:extLst>
          </p:cNvPr>
          <p:cNvSpPr>
            <a:spLocks noGrp="1"/>
          </p:cNvSpPr>
          <p:nvPr>
            <p:ph idx="1"/>
          </p:nvPr>
        </p:nvSpPr>
        <p:spPr>
          <a:xfrm>
            <a:off x="67732" y="819545"/>
            <a:ext cx="3674272" cy="5707884"/>
          </a:xfrm>
        </p:spPr>
        <p:txBody>
          <a:bodyPr>
            <a:normAutofit/>
          </a:bodyPr>
          <a:lstStyle/>
          <a:p>
            <a:pPr marL="457200" indent="-457200">
              <a:buFont typeface="Arial" panose="020B0604020202020204" pitchFamily="34" charset="0"/>
              <a:buChar char="•"/>
            </a:pPr>
            <a:r>
              <a:rPr lang="en-GB" dirty="0"/>
              <a:t>Allows you to view the device’s routing tables.</a:t>
            </a:r>
          </a:p>
          <a:p>
            <a:pPr marL="457200" indent="-457200">
              <a:buFont typeface="Arial" panose="020B0604020202020204" pitchFamily="34" charset="0"/>
              <a:buChar char="•"/>
            </a:pPr>
            <a:r>
              <a:rPr lang="en-GB" dirty="0"/>
              <a:t>This will print the network interfaces, IPv4 and IPv6 route tables.</a:t>
            </a:r>
          </a:p>
        </p:txBody>
      </p:sp>
      <p:sp>
        <p:nvSpPr>
          <p:cNvPr id="3" name="Content Placeholder 2">
            <a:extLst>
              <a:ext uri="{FF2B5EF4-FFF2-40B4-BE49-F238E27FC236}">
                <a16:creationId xmlns:a16="http://schemas.microsoft.com/office/drawing/2014/main" id="{A13898E6-BA4B-48AB-B123-A291903CA7F6}"/>
              </a:ext>
            </a:extLst>
          </p:cNvPr>
          <p:cNvSpPr>
            <a:spLocks noGrp="1"/>
          </p:cNvSpPr>
          <p:nvPr>
            <p:ph sz="quarter" idx="10"/>
          </p:nvPr>
        </p:nvSpPr>
        <p:spPr>
          <a:xfrm>
            <a:off x="177769" y="140757"/>
            <a:ext cx="7543800" cy="440044"/>
          </a:xfrm>
        </p:spPr>
        <p:txBody>
          <a:bodyPr>
            <a:noAutofit/>
          </a:bodyPr>
          <a:lstStyle/>
          <a:p>
            <a:r>
              <a:rPr lang="en-GB" sz="3200" dirty="0"/>
              <a:t>route</a:t>
            </a:r>
          </a:p>
        </p:txBody>
      </p:sp>
      <p:pic>
        <p:nvPicPr>
          <p:cNvPr id="4" name="Picture 3">
            <a:extLst>
              <a:ext uri="{FF2B5EF4-FFF2-40B4-BE49-F238E27FC236}">
                <a16:creationId xmlns:a16="http://schemas.microsoft.com/office/drawing/2014/main" id="{0A7FF994-93A5-471C-BDF6-43B5755F26B2}"/>
              </a:ext>
            </a:extLst>
          </p:cNvPr>
          <p:cNvPicPr>
            <a:picLocks noChangeAspect="1"/>
          </p:cNvPicPr>
          <p:nvPr/>
        </p:nvPicPr>
        <p:blipFill rotWithShape="1">
          <a:blip r:embed="rId2"/>
          <a:srcRect r="44167"/>
          <a:stretch/>
        </p:blipFill>
        <p:spPr>
          <a:xfrm>
            <a:off x="3886200" y="953073"/>
            <a:ext cx="5105400" cy="5140990"/>
          </a:xfrm>
          <a:prstGeom prst="rect">
            <a:avLst/>
          </a:prstGeom>
        </p:spPr>
      </p:pic>
    </p:spTree>
    <p:extLst>
      <p:ext uri="{BB962C8B-B14F-4D97-AF65-F5344CB8AC3E}">
        <p14:creationId xmlns:p14="http://schemas.microsoft.com/office/powerpoint/2010/main" val="157622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6F087D-459B-4555-A670-F5CF074BDD5D}"/>
              </a:ext>
            </a:extLst>
          </p:cNvPr>
          <p:cNvSpPr>
            <a:spLocks noGrp="1"/>
          </p:cNvSpPr>
          <p:nvPr>
            <p:ph idx="1"/>
          </p:nvPr>
        </p:nvSpPr>
        <p:spPr>
          <a:xfrm>
            <a:off x="157156" y="762000"/>
            <a:ext cx="8758244" cy="5707884"/>
          </a:xfrm>
        </p:spPr>
        <p:txBody>
          <a:bodyPr>
            <a:normAutofit/>
          </a:bodyPr>
          <a:lstStyle/>
          <a:p>
            <a:pPr marL="457200" indent="-457200">
              <a:buFont typeface="Arial" panose="020B0604020202020204" pitchFamily="34" charset="0"/>
              <a:buChar char="•"/>
            </a:pPr>
            <a:r>
              <a:rPr lang="en-GB" dirty="0"/>
              <a:t>This is a handy command that combines the best elements of Ping and Tracert. </a:t>
            </a:r>
          </a:p>
          <a:p>
            <a:pPr marL="457200" indent="-457200">
              <a:buFont typeface="Arial" panose="020B0604020202020204" pitchFamily="34" charset="0"/>
              <a:buChar char="•"/>
            </a:pPr>
            <a:r>
              <a:rPr lang="en-GB" dirty="0"/>
              <a:t>It will display the latency and packet loss between one computer and another (either locally or on the Internet), and after few  seconds display a detailed report.</a:t>
            </a:r>
          </a:p>
        </p:txBody>
      </p:sp>
      <p:sp>
        <p:nvSpPr>
          <p:cNvPr id="3" name="Content Placeholder 2">
            <a:extLst>
              <a:ext uri="{FF2B5EF4-FFF2-40B4-BE49-F238E27FC236}">
                <a16:creationId xmlns:a16="http://schemas.microsoft.com/office/drawing/2014/main" id="{0C94E29E-BCDF-4359-AB53-14577B676245}"/>
              </a:ext>
            </a:extLst>
          </p:cNvPr>
          <p:cNvSpPr>
            <a:spLocks noGrp="1"/>
          </p:cNvSpPr>
          <p:nvPr>
            <p:ph sz="quarter" idx="10"/>
          </p:nvPr>
        </p:nvSpPr>
        <p:spPr/>
        <p:txBody>
          <a:bodyPr>
            <a:noAutofit/>
          </a:bodyPr>
          <a:lstStyle/>
          <a:p>
            <a:r>
              <a:rPr lang="en-GB" dirty="0" err="1"/>
              <a:t>pathping</a:t>
            </a:r>
            <a:endParaRPr lang="en-GB" dirty="0"/>
          </a:p>
        </p:txBody>
      </p:sp>
      <p:pic>
        <p:nvPicPr>
          <p:cNvPr id="4" name="Picture 3">
            <a:extLst>
              <a:ext uri="{FF2B5EF4-FFF2-40B4-BE49-F238E27FC236}">
                <a16:creationId xmlns:a16="http://schemas.microsoft.com/office/drawing/2014/main" id="{E50C9FE5-FB21-44CB-BB0A-1B982B3555C7}"/>
              </a:ext>
            </a:extLst>
          </p:cNvPr>
          <p:cNvPicPr>
            <a:picLocks noChangeAspect="1"/>
          </p:cNvPicPr>
          <p:nvPr/>
        </p:nvPicPr>
        <p:blipFill rotWithShape="1">
          <a:blip r:embed="rId2"/>
          <a:srcRect t="1" b="44993"/>
          <a:stretch/>
        </p:blipFill>
        <p:spPr>
          <a:xfrm>
            <a:off x="33867" y="3445933"/>
            <a:ext cx="9144000" cy="2827867"/>
          </a:xfrm>
          <a:prstGeom prst="rect">
            <a:avLst/>
          </a:prstGeom>
        </p:spPr>
      </p:pic>
    </p:spTree>
    <p:extLst>
      <p:ext uri="{BB962C8B-B14F-4D97-AF65-F5344CB8AC3E}">
        <p14:creationId xmlns:p14="http://schemas.microsoft.com/office/powerpoint/2010/main" val="333477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5AF47F-7340-4380-9FFE-CDE80A0E12A7}"/>
              </a:ext>
            </a:extLst>
          </p:cNvPr>
          <p:cNvSpPr>
            <a:spLocks noGrp="1"/>
          </p:cNvSpPr>
          <p:nvPr>
            <p:ph idx="1"/>
          </p:nvPr>
        </p:nvSpPr>
        <p:spPr/>
        <p:txBody>
          <a:bodyPr/>
          <a:lstStyle/>
          <a:p>
            <a:pPr marL="457200" indent="-457200">
              <a:buFont typeface="Arial" panose="020B0604020202020204" pitchFamily="34" charset="0"/>
              <a:buChar char="•"/>
            </a:pPr>
            <a:r>
              <a:rPr lang="en-GB" dirty="0"/>
              <a:t>Get the MAC address of a windows computer</a:t>
            </a:r>
          </a:p>
        </p:txBody>
      </p:sp>
      <p:sp>
        <p:nvSpPr>
          <p:cNvPr id="3" name="Content Placeholder 2">
            <a:extLst>
              <a:ext uri="{FF2B5EF4-FFF2-40B4-BE49-F238E27FC236}">
                <a16:creationId xmlns:a16="http://schemas.microsoft.com/office/drawing/2014/main" id="{52AAC49E-FAAB-4D23-A770-709E00B7B66E}"/>
              </a:ext>
            </a:extLst>
          </p:cNvPr>
          <p:cNvSpPr>
            <a:spLocks noGrp="1"/>
          </p:cNvSpPr>
          <p:nvPr>
            <p:ph sz="quarter" idx="10"/>
          </p:nvPr>
        </p:nvSpPr>
        <p:spPr/>
        <p:txBody>
          <a:bodyPr>
            <a:noAutofit/>
          </a:bodyPr>
          <a:lstStyle/>
          <a:p>
            <a:r>
              <a:rPr lang="en-GB" dirty="0" err="1"/>
              <a:t>getmac</a:t>
            </a:r>
            <a:endParaRPr lang="en-GB" dirty="0"/>
          </a:p>
        </p:txBody>
      </p:sp>
      <p:pic>
        <p:nvPicPr>
          <p:cNvPr id="4" name="Picture 3">
            <a:extLst>
              <a:ext uri="{FF2B5EF4-FFF2-40B4-BE49-F238E27FC236}">
                <a16:creationId xmlns:a16="http://schemas.microsoft.com/office/drawing/2014/main" id="{D70336A9-2C3B-417C-935B-7493C51F517E}"/>
              </a:ext>
            </a:extLst>
          </p:cNvPr>
          <p:cNvPicPr>
            <a:picLocks noChangeAspect="1"/>
          </p:cNvPicPr>
          <p:nvPr/>
        </p:nvPicPr>
        <p:blipFill rotWithShape="1">
          <a:blip r:embed="rId2"/>
          <a:srcRect l="3333" r="18333" b="72233"/>
          <a:stretch/>
        </p:blipFill>
        <p:spPr>
          <a:xfrm>
            <a:off x="838200" y="1524000"/>
            <a:ext cx="7162800" cy="1427495"/>
          </a:xfrm>
          <a:prstGeom prst="rect">
            <a:avLst/>
          </a:prstGeom>
        </p:spPr>
      </p:pic>
    </p:spTree>
    <p:extLst>
      <p:ext uri="{BB962C8B-B14F-4D97-AF65-F5344CB8AC3E}">
        <p14:creationId xmlns:p14="http://schemas.microsoft.com/office/powerpoint/2010/main" val="1296805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F8F600-0BF4-441D-863B-5BCF47D0F382}"/>
              </a:ext>
            </a:extLst>
          </p:cNvPr>
          <p:cNvSpPr>
            <a:spLocks noGrp="1"/>
          </p:cNvSpPr>
          <p:nvPr>
            <p:ph idx="1"/>
          </p:nvPr>
        </p:nvSpPr>
        <p:spPr/>
        <p:txBody>
          <a:bodyPr/>
          <a:lstStyle/>
          <a:p>
            <a:pPr marL="457200" indent="-457200">
              <a:buFont typeface="Arial" panose="020B0604020202020204" pitchFamily="34" charset="0"/>
              <a:buChar char="•"/>
            </a:pPr>
            <a:r>
              <a:rPr lang="en-GB" dirty="0"/>
              <a:t>Try out all commands.</a:t>
            </a:r>
          </a:p>
          <a:p>
            <a:pPr marL="457200" indent="-457200">
              <a:buFont typeface="Arial" panose="020B0604020202020204" pitchFamily="34" charset="0"/>
              <a:buChar char="•"/>
            </a:pPr>
            <a:r>
              <a:rPr lang="en-GB" dirty="0"/>
              <a:t>Try different variations of the commands.</a:t>
            </a:r>
          </a:p>
          <a:p>
            <a:pPr marL="457200" indent="-457200">
              <a:buFont typeface="Arial" panose="020B0604020202020204" pitchFamily="34" charset="0"/>
              <a:buChar char="•"/>
            </a:pPr>
            <a:r>
              <a:rPr lang="en-GB" dirty="0"/>
              <a:t>Find more networking commands for windows system.</a:t>
            </a:r>
          </a:p>
          <a:p>
            <a:pPr marL="457200" indent="-457200">
              <a:buFont typeface="Arial" panose="020B0604020202020204" pitchFamily="34" charset="0"/>
              <a:buChar char="•"/>
            </a:pPr>
            <a:r>
              <a:rPr lang="en-GB" dirty="0"/>
              <a:t>List and try commands for Linux system.</a:t>
            </a:r>
          </a:p>
        </p:txBody>
      </p:sp>
      <p:sp>
        <p:nvSpPr>
          <p:cNvPr id="3" name="Content Placeholder 2">
            <a:extLst>
              <a:ext uri="{FF2B5EF4-FFF2-40B4-BE49-F238E27FC236}">
                <a16:creationId xmlns:a16="http://schemas.microsoft.com/office/drawing/2014/main" id="{DDD6780E-4654-4896-A3FD-FD5D2F3EF292}"/>
              </a:ext>
            </a:extLst>
          </p:cNvPr>
          <p:cNvSpPr>
            <a:spLocks noGrp="1"/>
          </p:cNvSpPr>
          <p:nvPr>
            <p:ph sz="quarter" idx="10"/>
          </p:nvPr>
        </p:nvSpPr>
        <p:spPr/>
        <p:txBody>
          <a:bodyPr>
            <a:noAutofit/>
          </a:bodyPr>
          <a:lstStyle/>
          <a:p>
            <a:r>
              <a:rPr lang="en-GB" dirty="0"/>
              <a:t>Student Task</a:t>
            </a:r>
          </a:p>
        </p:txBody>
      </p:sp>
    </p:spTree>
    <p:extLst>
      <p:ext uri="{BB962C8B-B14F-4D97-AF65-F5344CB8AC3E}">
        <p14:creationId xmlns:p14="http://schemas.microsoft.com/office/powerpoint/2010/main" val="3418492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B80BB6-D5F9-49D4-B11B-5B6A193B48A7}"/>
              </a:ext>
            </a:extLst>
          </p:cNvPr>
          <p:cNvSpPr>
            <a:spLocks noGrp="1"/>
          </p:cNvSpPr>
          <p:nvPr>
            <p:ph idx="1"/>
          </p:nvPr>
        </p:nvSpPr>
        <p:spPr/>
        <p:txBody>
          <a:bodyPr/>
          <a:lstStyle/>
          <a:p>
            <a:pPr marL="457200" indent="-457200">
              <a:buFont typeface="Arial" panose="020B0604020202020204" pitchFamily="34" charset="0"/>
              <a:buChar char="•"/>
            </a:pPr>
            <a:r>
              <a:rPr lang="en-GB" dirty="0">
                <a:hlinkClick r:id="rId2"/>
              </a:rPr>
              <a:t>https://bdmpublications.com/windows-networking-command-cheat-sheet/</a:t>
            </a:r>
            <a:endParaRPr lang="en-GB" dirty="0"/>
          </a:p>
          <a:p>
            <a:pPr marL="457200" indent="-457200">
              <a:buFont typeface="Arial" panose="020B0604020202020204" pitchFamily="34" charset="0"/>
              <a:buChar char="•"/>
            </a:pPr>
            <a:r>
              <a:rPr lang="en-GB" dirty="0">
                <a:hlinkClick r:id="rId3"/>
              </a:rPr>
              <a:t>https://cmdref.net/os/windows/command/index.html</a:t>
            </a:r>
            <a:endParaRPr lang="en-GB" dirty="0"/>
          </a:p>
          <a:p>
            <a:pPr marL="457200" indent="-457200">
              <a:buFont typeface="Arial" panose="020B0604020202020204" pitchFamily="34" charset="0"/>
              <a:buChar char="•"/>
            </a:pPr>
            <a:r>
              <a:rPr lang="en-GB" dirty="0">
                <a:hlinkClick r:id="rId4"/>
              </a:rPr>
              <a:t>https://mindmajix.com/linux-networking-commands-best-examples</a:t>
            </a:r>
            <a:endParaRPr lang="en-GB" dirty="0"/>
          </a:p>
          <a:p>
            <a:pPr marL="457200" indent="-457200">
              <a:buFont typeface="Arial" panose="020B0604020202020204" pitchFamily="34" charset="0"/>
              <a:buChar char="•"/>
            </a:pPr>
            <a:r>
              <a:rPr lang="en-GB" dirty="0">
                <a:hlinkClick r:id="rId5"/>
              </a:rPr>
              <a:t>https://geekflare.com/linux-networking-commands/</a:t>
            </a:r>
            <a:endParaRPr lang="en-GB" dirty="0"/>
          </a:p>
          <a:p>
            <a:pPr marL="0" indent="0"/>
            <a:endParaRPr lang="en-GB" dirty="0"/>
          </a:p>
          <a:p>
            <a:pPr marL="457200" indent="-457200">
              <a:buFont typeface="Arial" panose="020B0604020202020204" pitchFamily="34" charset="0"/>
              <a:buChar char="•"/>
            </a:pPr>
            <a:endParaRPr lang="en-GB" dirty="0"/>
          </a:p>
        </p:txBody>
      </p:sp>
      <p:sp>
        <p:nvSpPr>
          <p:cNvPr id="3" name="Content Placeholder 2">
            <a:extLst>
              <a:ext uri="{FF2B5EF4-FFF2-40B4-BE49-F238E27FC236}">
                <a16:creationId xmlns:a16="http://schemas.microsoft.com/office/drawing/2014/main" id="{023AEDBA-7C9F-40B5-B3D5-37DBCB20A032}"/>
              </a:ext>
            </a:extLst>
          </p:cNvPr>
          <p:cNvSpPr>
            <a:spLocks noGrp="1"/>
          </p:cNvSpPr>
          <p:nvPr>
            <p:ph sz="quarter" idx="10"/>
          </p:nvPr>
        </p:nvSpPr>
        <p:spPr/>
        <p:txBody>
          <a:bodyPr>
            <a:noAutofit/>
          </a:bodyPr>
          <a:lstStyle/>
          <a:p>
            <a:r>
              <a:rPr lang="en-GB" dirty="0"/>
              <a:t>Sources</a:t>
            </a:r>
          </a:p>
        </p:txBody>
      </p:sp>
    </p:spTree>
    <p:extLst>
      <p:ext uri="{BB962C8B-B14F-4D97-AF65-F5344CB8AC3E}">
        <p14:creationId xmlns:p14="http://schemas.microsoft.com/office/powerpoint/2010/main" val="415454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5105400"/>
            <a:ext cx="8458200" cy="685800"/>
          </a:xfrm>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B23F13-7AA7-4096-A829-290FD98DAD8A}"/>
              </a:ext>
            </a:extLst>
          </p:cNvPr>
          <p:cNvSpPr>
            <a:spLocks noGrp="1"/>
          </p:cNvSpPr>
          <p:nvPr>
            <p:ph idx="1"/>
          </p:nvPr>
        </p:nvSpPr>
        <p:spPr>
          <a:xfrm>
            <a:off x="211928" y="789337"/>
            <a:ext cx="8855872" cy="5899108"/>
          </a:xfrm>
        </p:spPr>
        <p:txBody>
          <a:bodyPr>
            <a:normAutofit/>
          </a:bodyPr>
          <a:lstStyle/>
          <a:p>
            <a:pPr marL="457200" indent="-457200">
              <a:spcBef>
                <a:spcPct val="50000"/>
              </a:spcBef>
              <a:buFont typeface="Arial" panose="020B0604020202020204" pitchFamily="34" charset="0"/>
              <a:buChar char="•"/>
            </a:pPr>
            <a:r>
              <a:rPr lang="en-GB" dirty="0"/>
              <a:t>With it you’re able to send an echo request to a device locally, or on the Internet, and receive a reply</a:t>
            </a:r>
            <a:r>
              <a:rPr lang="tr-TR" dirty="0">
                <a:solidFill>
                  <a:schemeClr val="tx2"/>
                </a:solidFill>
              </a:rPr>
              <a:t>.</a:t>
            </a:r>
            <a:endParaRPr lang="en-GB" dirty="0">
              <a:solidFill>
                <a:schemeClr val="tx2"/>
              </a:solidFill>
            </a:endParaRPr>
          </a:p>
          <a:p>
            <a:pPr marL="0" indent="0">
              <a:spcBef>
                <a:spcPct val="50000"/>
              </a:spcBef>
            </a:pPr>
            <a:endParaRPr lang="tr-TR" dirty="0"/>
          </a:p>
          <a:p>
            <a:pPr marL="857250" lvl="1" indent="-457200">
              <a:spcBef>
                <a:spcPct val="50000"/>
              </a:spcBef>
              <a:buFont typeface="Arial" panose="020B0604020202020204" pitchFamily="34" charset="0"/>
              <a:buChar char="•"/>
            </a:pPr>
            <a:endParaRPr lang="en-GB" dirty="0"/>
          </a:p>
        </p:txBody>
      </p:sp>
      <p:sp>
        <p:nvSpPr>
          <p:cNvPr id="3" name="Content Placeholder 2">
            <a:extLst>
              <a:ext uri="{FF2B5EF4-FFF2-40B4-BE49-F238E27FC236}">
                <a16:creationId xmlns:a16="http://schemas.microsoft.com/office/drawing/2014/main" id="{A13898E6-BA4B-48AB-B123-A291903CA7F6}"/>
              </a:ext>
            </a:extLst>
          </p:cNvPr>
          <p:cNvSpPr>
            <a:spLocks noGrp="1"/>
          </p:cNvSpPr>
          <p:nvPr>
            <p:ph sz="quarter" idx="10"/>
          </p:nvPr>
        </p:nvSpPr>
        <p:spPr/>
        <p:txBody>
          <a:bodyPr>
            <a:normAutofit fontScale="25000" lnSpcReduction="20000"/>
          </a:bodyPr>
          <a:lstStyle/>
          <a:p>
            <a:r>
              <a:rPr lang="en-GB" sz="14400" dirty="0"/>
              <a:t>ping</a:t>
            </a:r>
            <a:endParaRPr lang="en-GB" dirty="0"/>
          </a:p>
        </p:txBody>
      </p:sp>
      <p:pic>
        <p:nvPicPr>
          <p:cNvPr id="5" name="Picture 4">
            <a:extLst>
              <a:ext uri="{FF2B5EF4-FFF2-40B4-BE49-F238E27FC236}">
                <a16:creationId xmlns:a16="http://schemas.microsoft.com/office/drawing/2014/main" id="{D53E96C9-B953-4FC6-A54E-8B6769B7D27B}"/>
              </a:ext>
            </a:extLst>
          </p:cNvPr>
          <p:cNvPicPr>
            <a:picLocks noChangeAspect="1"/>
          </p:cNvPicPr>
          <p:nvPr/>
        </p:nvPicPr>
        <p:blipFill rotWithShape="1">
          <a:blip r:embed="rId2"/>
          <a:srcRect r="26667" b="7016"/>
          <a:stretch/>
        </p:blipFill>
        <p:spPr>
          <a:xfrm>
            <a:off x="1905000" y="1828800"/>
            <a:ext cx="6400800" cy="4563009"/>
          </a:xfrm>
          <a:prstGeom prst="rect">
            <a:avLst/>
          </a:prstGeom>
        </p:spPr>
      </p:pic>
    </p:spTree>
    <p:extLst>
      <p:ext uri="{BB962C8B-B14F-4D97-AF65-F5344CB8AC3E}">
        <p14:creationId xmlns:p14="http://schemas.microsoft.com/office/powerpoint/2010/main" val="2377278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FDE57-1B29-4B98-BB22-858640EF1FF2}"/>
              </a:ext>
            </a:extLst>
          </p:cNvPr>
          <p:cNvSpPr>
            <a:spLocks noGrp="1"/>
          </p:cNvSpPr>
          <p:nvPr>
            <p:ph idx="1"/>
          </p:nvPr>
        </p:nvSpPr>
        <p:spPr>
          <a:xfrm>
            <a:off x="0" y="762000"/>
            <a:ext cx="3581400" cy="5562600"/>
          </a:xfrm>
        </p:spPr>
        <p:txBody>
          <a:bodyPr>
            <a:normAutofit fontScale="70000" lnSpcReduction="20000"/>
          </a:bodyPr>
          <a:lstStyle/>
          <a:p>
            <a:pPr algn="just">
              <a:buFont typeface="Arial" panose="020B0604020202020204" pitchFamily="34" charset="0"/>
              <a:buChar char="•"/>
            </a:pPr>
            <a:r>
              <a:rPr lang="en-GB" sz="2900" dirty="0"/>
              <a:t>Stands for Network Statistics, this command will display connection information, routing tables and so on. </a:t>
            </a:r>
          </a:p>
          <a:p>
            <a:pPr algn="just">
              <a:buFont typeface="Arial" panose="020B0604020202020204" pitchFamily="34" charset="0"/>
              <a:buChar char="•"/>
            </a:pPr>
            <a:endParaRPr lang="en-GB" sz="2900" dirty="0"/>
          </a:p>
          <a:p>
            <a:pPr algn="just">
              <a:buFont typeface="Arial" panose="020B0604020202020204" pitchFamily="34" charset="0"/>
              <a:buChar char="•"/>
            </a:pPr>
            <a:r>
              <a:rPr lang="en-GB" sz="2900" dirty="0"/>
              <a:t>Entering the command will display what’s going on while you use the network and Internet.</a:t>
            </a:r>
          </a:p>
          <a:p>
            <a:pPr>
              <a:buFont typeface="Arial" panose="020B0604020202020204" pitchFamily="34" charset="0"/>
              <a:buChar char="•"/>
            </a:pPr>
            <a:r>
              <a:rPr lang="en-US" sz="2900" dirty="0"/>
              <a:t>Display incoming and outgoing network connections</a:t>
            </a:r>
          </a:p>
          <a:p>
            <a:pPr>
              <a:buFont typeface="Arial" panose="020B0604020202020204" pitchFamily="34" charset="0"/>
              <a:buChar char="•"/>
            </a:pPr>
            <a:r>
              <a:rPr lang="en-US" sz="2900" dirty="0"/>
              <a:t>Display </a:t>
            </a:r>
            <a:r>
              <a:rPr lang="en-US" sz="2900"/>
              <a:t>routing tables (netstat </a:t>
            </a:r>
            <a:r>
              <a:rPr lang="en-US" sz="2900" dirty="0"/>
              <a:t>–r) </a:t>
            </a:r>
          </a:p>
          <a:p>
            <a:pPr>
              <a:buFont typeface="Arial" panose="020B0604020202020204" pitchFamily="34" charset="0"/>
              <a:buChar char="•"/>
            </a:pPr>
            <a:r>
              <a:rPr lang="en-US" sz="2900" dirty="0"/>
              <a:t>Display number of network interfaces</a:t>
            </a:r>
          </a:p>
          <a:p>
            <a:pPr>
              <a:buFont typeface="Arial" panose="020B0604020202020204" pitchFamily="34" charset="0"/>
              <a:buChar char="•"/>
            </a:pPr>
            <a:r>
              <a:rPr lang="en-US" sz="2900" dirty="0"/>
              <a:t>Display network protocol statistics (netstat –s)</a:t>
            </a:r>
          </a:p>
          <a:p>
            <a:pPr algn="just">
              <a:buFont typeface="Arial" panose="020B0604020202020204" pitchFamily="34" charset="0"/>
              <a:buChar char="•"/>
            </a:pPr>
            <a:endParaRPr lang="en-GB" sz="2400" dirty="0"/>
          </a:p>
        </p:txBody>
      </p:sp>
      <p:sp>
        <p:nvSpPr>
          <p:cNvPr id="3" name="Content Placeholder 2">
            <a:extLst>
              <a:ext uri="{FF2B5EF4-FFF2-40B4-BE49-F238E27FC236}">
                <a16:creationId xmlns:a16="http://schemas.microsoft.com/office/drawing/2014/main" id="{A13898E6-BA4B-48AB-B123-A291903CA7F6}"/>
              </a:ext>
            </a:extLst>
          </p:cNvPr>
          <p:cNvSpPr>
            <a:spLocks noGrp="1"/>
          </p:cNvSpPr>
          <p:nvPr>
            <p:ph sz="quarter" idx="10"/>
          </p:nvPr>
        </p:nvSpPr>
        <p:spPr/>
        <p:txBody>
          <a:bodyPr>
            <a:noAutofit/>
          </a:bodyPr>
          <a:lstStyle/>
          <a:p>
            <a:r>
              <a:rPr lang="en-GB" dirty="0"/>
              <a:t>netstat</a:t>
            </a:r>
          </a:p>
        </p:txBody>
      </p:sp>
      <p:pic>
        <p:nvPicPr>
          <p:cNvPr id="4" name="Picture 3">
            <a:extLst>
              <a:ext uri="{FF2B5EF4-FFF2-40B4-BE49-F238E27FC236}">
                <a16:creationId xmlns:a16="http://schemas.microsoft.com/office/drawing/2014/main" id="{52CC587D-1515-4015-BE8A-75F5B9D31D49}"/>
              </a:ext>
            </a:extLst>
          </p:cNvPr>
          <p:cNvPicPr>
            <a:picLocks noChangeAspect="1"/>
          </p:cNvPicPr>
          <p:nvPr/>
        </p:nvPicPr>
        <p:blipFill rotWithShape="1">
          <a:blip r:embed="rId3"/>
          <a:srcRect l="556" t="-1499" r="44166" b="1499"/>
          <a:stretch/>
        </p:blipFill>
        <p:spPr>
          <a:xfrm>
            <a:off x="3733800" y="858505"/>
            <a:ext cx="5299838" cy="5140990"/>
          </a:xfrm>
          <a:prstGeom prst="rect">
            <a:avLst/>
          </a:prstGeom>
        </p:spPr>
      </p:pic>
    </p:spTree>
    <p:extLst>
      <p:ext uri="{BB962C8B-B14F-4D97-AF65-F5344CB8AC3E}">
        <p14:creationId xmlns:p14="http://schemas.microsoft.com/office/powerpoint/2010/main" val="278321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B23F13-7AA7-4096-A829-290FD98DAD8A}"/>
              </a:ext>
            </a:extLst>
          </p:cNvPr>
          <p:cNvSpPr>
            <a:spLocks noGrp="1"/>
          </p:cNvSpPr>
          <p:nvPr>
            <p:ph idx="1"/>
          </p:nvPr>
        </p:nvSpPr>
        <p:spPr>
          <a:xfrm>
            <a:off x="0" y="838200"/>
            <a:ext cx="3750472" cy="5707884"/>
          </a:xfrm>
        </p:spPr>
        <p:txBody>
          <a:bodyPr>
            <a:normAutofit/>
          </a:bodyPr>
          <a:lstStyle/>
          <a:p>
            <a:pPr marL="457200" indent="-457200">
              <a:buFont typeface="Arial" panose="020B0604020202020204" pitchFamily="34" charset="0"/>
              <a:buChar char="•"/>
            </a:pPr>
            <a:r>
              <a:rPr lang="en-GB" dirty="0"/>
              <a:t>Stands for Address Resolution Protocol displays and modifies entries in the ARP cache, which contains one or more tables that are used to store IP addresses and their resolved Ethernet or Token Ring physical addresses.</a:t>
            </a:r>
          </a:p>
        </p:txBody>
      </p:sp>
      <p:sp>
        <p:nvSpPr>
          <p:cNvPr id="3" name="Content Placeholder 2">
            <a:extLst>
              <a:ext uri="{FF2B5EF4-FFF2-40B4-BE49-F238E27FC236}">
                <a16:creationId xmlns:a16="http://schemas.microsoft.com/office/drawing/2014/main" id="{A13898E6-BA4B-48AB-B123-A291903CA7F6}"/>
              </a:ext>
            </a:extLst>
          </p:cNvPr>
          <p:cNvSpPr>
            <a:spLocks noGrp="1"/>
          </p:cNvSpPr>
          <p:nvPr>
            <p:ph sz="quarter" idx="10"/>
          </p:nvPr>
        </p:nvSpPr>
        <p:spPr/>
        <p:txBody>
          <a:bodyPr>
            <a:normAutofit fontScale="25000" lnSpcReduction="20000"/>
          </a:bodyPr>
          <a:lstStyle/>
          <a:p>
            <a:r>
              <a:rPr lang="en-GB" sz="14400" dirty="0" err="1"/>
              <a:t>arp</a:t>
            </a:r>
            <a:endParaRPr lang="en-GB" sz="14400" dirty="0"/>
          </a:p>
        </p:txBody>
      </p:sp>
      <p:pic>
        <p:nvPicPr>
          <p:cNvPr id="4" name="Picture 3">
            <a:extLst>
              <a:ext uri="{FF2B5EF4-FFF2-40B4-BE49-F238E27FC236}">
                <a16:creationId xmlns:a16="http://schemas.microsoft.com/office/drawing/2014/main" id="{A5327024-9DD4-47AD-8023-DE4E49D7E506}"/>
              </a:ext>
            </a:extLst>
          </p:cNvPr>
          <p:cNvPicPr>
            <a:picLocks noChangeAspect="1"/>
          </p:cNvPicPr>
          <p:nvPr/>
        </p:nvPicPr>
        <p:blipFill rotWithShape="1">
          <a:blip r:embed="rId2"/>
          <a:srcRect r="50000" b="42589"/>
          <a:stretch/>
        </p:blipFill>
        <p:spPr>
          <a:xfrm>
            <a:off x="4038600" y="1953252"/>
            <a:ext cx="4572000" cy="2951495"/>
          </a:xfrm>
          <a:prstGeom prst="rect">
            <a:avLst/>
          </a:prstGeom>
        </p:spPr>
      </p:pic>
    </p:spTree>
    <p:extLst>
      <p:ext uri="{BB962C8B-B14F-4D97-AF65-F5344CB8AC3E}">
        <p14:creationId xmlns:p14="http://schemas.microsoft.com/office/powerpoint/2010/main" val="226896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B23F13-7AA7-4096-A829-290FD98DAD8A}"/>
              </a:ext>
            </a:extLst>
          </p:cNvPr>
          <p:cNvSpPr>
            <a:spLocks noGrp="1"/>
          </p:cNvSpPr>
          <p:nvPr>
            <p:ph idx="1"/>
          </p:nvPr>
        </p:nvSpPr>
        <p:spPr/>
        <p:txBody>
          <a:bodyPr>
            <a:normAutofit/>
          </a:bodyPr>
          <a:lstStyle/>
          <a:p>
            <a:pPr marL="457200" indent="-457200">
              <a:spcBef>
                <a:spcPts val="400"/>
              </a:spcBef>
              <a:buFont typeface="Arial" panose="020B0604020202020204" pitchFamily="34" charset="0"/>
              <a:buChar char="•"/>
            </a:pPr>
            <a:r>
              <a:rPr lang="en-GB" dirty="0"/>
              <a:t>To find the name of a Windows computer you’ve got on your network.</a:t>
            </a:r>
            <a:br>
              <a:rPr lang="en-GB" dirty="0"/>
            </a:br>
            <a:endParaRPr lang="en-GB" dirty="0"/>
          </a:p>
        </p:txBody>
      </p:sp>
      <p:sp>
        <p:nvSpPr>
          <p:cNvPr id="3" name="Content Placeholder 2">
            <a:extLst>
              <a:ext uri="{FF2B5EF4-FFF2-40B4-BE49-F238E27FC236}">
                <a16:creationId xmlns:a16="http://schemas.microsoft.com/office/drawing/2014/main" id="{A13898E6-BA4B-48AB-B123-A291903CA7F6}"/>
              </a:ext>
            </a:extLst>
          </p:cNvPr>
          <p:cNvSpPr>
            <a:spLocks noGrp="1"/>
          </p:cNvSpPr>
          <p:nvPr>
            <p:ph sz="quarter" idx="10"/>
          </p:nvPr>
        </p:nvSpPr>
        <p:spPr>
          <a:xfrm>
            <a:off x="211928" y="140757"/>
            <a:ext cx="7543800" cy="440044"/>
          </a:xfrm>
        </p:spPr>
        <p:txBody>
          <a:bodyPr>
            <a:noAutofit/>
          </a:bodyPr>
          <a:lstStyle/>
          <a:p>
            <a:r>
              <a:rPr lang="en-GB" dirty="0"/>
              <a:t>hostname</a:t>
            </a:r>
          </a:p>
        </p:txBody>
      </p:sp>
      <p:pic>
        <p:nvPicPr>
          <p:cNvPr id="4" name="Picture 3">
            <a:extLst>
              <a:ext uri="{FF2B5EF4-FFF2-40B4-BE49-F238E27FC236}">
                <a16:creationId xmlns:a16="http://schemas.microsoft.com/office/drawing/2014/main" id="{954B1908-DE62-46C0-A1B5-87AE6F69492A}"/>
              </a:ext>
            </a:extLst>
          </p:cNvPr>
          <p:cNvPicPr>
            <a:picLocks noChangeAspect="1"/>
          </p:cNvPicPr>
          <p:nvPr/>
        </p:nvPicPr>
        <p:blipFill rotWithShape="1">
          <a:blip r:embed="rId2"/>
          <a:srcRect b="64822"/>
          <a:stretch/>
        </p:blipFill>
        <p:spPr>
          <a:xfrm>
            <a:off x="72228" y="2057400"/>
            <a:ext cx="9144000" cy="1808495"/>
          </a:xfrm>
          <a:prstGeom prst="rect">
            <a:avLst/>
          </a:prstGeom>
        </p:spPr>
      </p:pic>
    </p:spTree>
    <p:extLst>
      <p:ext uri="{BB962C8B-B14F-4D97-AF65-F5344CB8AC3E}">
        <p14:creationId xmlns:p14="http://schemas.microsoft.com/office/powerpoint/2010/main" val="399358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19F6C4-3826-4C00-BAC5-6F4B61EC13A9}"/>
              </a:ext>
            </a:extLst>
          </p:cNvPr>
          <p:cNvSpPr>
            <a:spLocks noGrp="1"/>
          </p:cNvSpPr>
          <p:nvPr>
            <p:ph idx="1"/>
          </p:nvPr>
        </p:nvSpPr>
        <p:spPr>
          <a:xfrm>
            <a:off x="211928" y="789337"/>
            <a:ext cx="2607472" cy="5707884"/>
          </a:xfrm>
        </p:spPr>
        <p:txBody>
          <a:bodyPr>
            <a:normAutofit fontScale="92500" lnSpcReduction="10000"/>
          </a:bodyPr>
          <a:lstStyle/>
          <a:p>
            <a:pPr marL="457200" indent="-457200">
              <a:buFont typeface="Arial" panose="020B0604020202020204" pitchFamily="34" charset="0"/>
              <a:buChar char="•"/>
            </a:pPr>
            <a:r>
              <a:rPr lang="en-GB" dirty="0"/>
              <a:t>Stands for Trace Route will examine the path to a remote computer, either locally or on the Internet.</a:t>
            </a:r>
          </a:p>
          <a:p>
            <a:pPr marL="457200" indent="-457200">
              <a:buFont typeface="Arial" panose="020B0604020202020204" pitchFamily="34" charset="0"/>
              <a:buChar char="•"/>
            </a:pPr>
            <a:r>
              <a:rPr lang="en-GB" dirty="0"/>
              <a:t>It will display the hops taken over networking devices. </a:t>
            </a:r>
          </a:p>
        </p:txBody>
      </p:sp>
      <p:sp>
        <p:nvSpPr>
          <p:cNvPr id="3" name="Content Placeholder 2">
            <a:extLst>
              <a:ext uri="{FF2B5EF4-FFF2-40B4-BE49-F238E27FC236}">
                <a16:creationId xmlns:a16="http://schemas.microsoft.com/office/drawing/2014/main" id="{F4093A29-3446-48D0-9993-F42BB8899A17}"/>
              </a:ext>
            </a:extLst>
          </p:cNvPr>
          <p:cNvSpPr>
            <a:spLocks noGrp="1"/>
          </p:cNvSpPr>
          <p:nvPr>
            <p:ph sz="quarter" idx="10"/>
          </p:nvPr>
        </p:nvSpPr>
        <p:spPr/>
        <p:txBody>
          <a:bodyPr>
            <a:noAutofit/>
          </a:bodyPr>
          <a:lstStyle/>
          <a:p>
            <a:r>
              <a:rPr lang="en-GB" dirty="0"/>
              <a:t>tracert</a:t>
            </a:r>
          </a:p>
        </p:txBody>
      </p:sp>
      <p:pic>
        <p:nvPicPr>
          <p:cNvPr id="4" name="Picture 3">
            <a:extLst>
              <a:ext uri="{FF2B5EF4-FFF2-40B4-BE49-F238E27FC236}">
                <a16:creationId xmlns:a16="http://schemas.microsoft.com/office/drawing/2014/main" id="{214C0C52-A08D-4CDB-9BC4-1141C1957441}"/>
              </a:ext>
            </a:extLst>
          </p:cNvPr>
          <p:cNvPicPr>
            <a:picLocks noChangeAspect="1"/>
          </p:cNvPicPr>
          <p:nvPr/>
        </p:nvPicPr>
        <p:blipFill rotWithShape="1">
          <a:blip r:embed="rId2"/>
          <a:srcRect r="20234" b="45553"/>
          <a:stretch/>
        </p:blipFill>
        <p:spPr>
          <a:xfrm>
            <a:off x="2677716" y="1676400"/>
            <a:ext cx="6466284" cy="3505200"/>
          </a:xfrm>
          <a:prstGeom prst="rect">
            <a:avLst/>
          </a:prstGeom>
        </p:spPr>
      </p:pic>
    </p:spTree>
    <p:extLst>
      <p:ext uri="{BB962C8B-B14F-4D97-AF65-F5344CB8AC3E}">
        <p14:creationId xmlns:p14="http://schemas.microsoft.com/office/powerpoint/2010/main" val="99106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B23F13-7AA7-4096-A829-290FD98DAD8A}"/>
              </a:ext>
            </a:extLst>
          </p:cNvPr>
          <p:cNvSpPr>
            <a:spLocks noGrp="1"/>
          </p:cNvSpPr>
          <p:nvPr>
            <p:ph idx="1"/>
          </p:nvPr>
        </p:nvSpPr>
        <p:spPr>
          <a:xfrm>
            <a:off x="0" y="762000"/>
            <a:ext cx="3217072" cy="5707884"/>
          </a:xfrm>
        </p:spPr>
        <p:txBody>
          <a:bodyPr>
            <a:normAutofit/>
          </a:bodyPr>
          <a:lstStyle/>
          <a:p>
            <a:pPr marL="457200" indent="-457200">
              <a:spcBef>
                <a:spcPct val="50000"/>
              </a:spcBef>
              <a:buFont typeface="Arial" panose="020B0604020202020204" pitchFamily="34" charset="0"/>
              <a:buChar char="•"/>
            </a:pPr>
            <a:r>
              <a:rPr lang="en-GB" dirty="0">
                <a:solidFill>
                  <a:srgbClr val="FF0000"/>
                </a:solidFill>
              </a:rPr>
              <a:t>ipconfig</a:t>
            </a:r>
            <a:r>
              <a:rPr lang="en-GB" dirty="0"/>
              <a:t> will display information on the local computer’s network interfaces, such as IP addresses (both IPv4 and IPv6), Hostname, gateway and so on.</a:t>
            </a:r>
          </a:p>
        </p:txBody>
      </p:sp>
      <p:sp>
        <p:nvSpPr>
          <p:cNvPr id="3" name="Content Placeholder 2">
            <a:extLst>
              <a:ext uri="{FF2B5EF4-FFF2-40B4-BE49-F238E27FC236}">
                <a16:creationId xmlns:a16="http://schemas.microsoft.com/office/drawing/2014/main" id="{A13898E6-BA4B-48AB-B123-A291903CA7F6}"/>
              </a:ext>
            </a:extLst>
          </p:cNvPr>
          <p:cNvSpPr>
            <a:spLocks noGrp="1"/>
          </p:cNvSpPr>
          <p:nvPr>
            <p:ph sz="quarter" idx="10"/>
          </p:nvPr>
        </p:nvSpPr>
        <p:spPr>
          <a:xfrm>
            <a:off x="219811" y="140757"/>
            <a:ext cx="7543800" cy="440044"/>
          </a:xfrm>
        </p:spPr>
        <p:txBody>
          <a:bodyPr>
            <a:noAutofit/>
          </a:bodyPr>
          <a:lstStyle/>
          <a:p>
            <a:r>
              <a:rPr lang="en-GB" dirty="0"/>
              <a:t>ipconfig</a:t>
            </a:r>
          </a:p>
        </p:txBody>
      </p:sp>
      <p:pic>
        <p:nvPicPr>
          <p:cNvPr id="4" name="Picture 3">
            <a:extLst>
              <a:ext uri="{FF2B5EF4-FFF2-40B4-BE49-F238E27FC236}">
                <a16:creationId xmlns:a16="http://schemas.microsoft.com/office/drawing/2014/main" id="{B2660272-CB08-4E60-9321-8AB4B6A75354}"/>
              </a:ext>
            </a:extLst>
          </p:cNvPr>
          <p:cNvPicPr>
            <a:picLocks noChangeAspect="1"/>
          </p:cNvPicPr>
          <p:nvPr/>
        </p:nvPicPr>
        <p:blipFill rotWithShape="1">
          <a:blip r:embed="rId2"/>
          <a:srcRect r="45000"/>
          <a:stretch/>
        </p:blipFill>
        <p:spPr>
          <a:xfrm>
            <a:off x="3581400" y="1045447"/>
            <a:ext cx="5029200" cy="5140990"/>
          </a:xfrm>
          <a:prstGeom prst="rect">
            <a:avLst/>
          </a:prstGeom>
        </p:spPr>
      </p:pic>
    </p:spTree>
    <p:extLst>
      <p:ext uri="{BB962C8B-B14F-4D97-AF65-F5344CB8AC3E}">
        <p14:creationId xmlns:p14="http://schemas.microsoft.com/office/powerpoint/2010/main" val="200630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BEB239-EA68-4279-9F0C-B1D61D933912}"/>
              </a:ext>
            </a:extLst>
          </p:cNvPr>
          <p:cNvSpPr>
            <a:spLocks noGrp="1"/>
          </p:cNvSpPr>
          <p:nvPr>
            <p:ph idx="1"/>
          </p:nvPr>
        </p:nvSpPr>
        <p:spPr>
          <a:xfrm>
            <a:off x="211928" y="789337"/>
            <a:ext cx="3674272" cy="5707884"/>
          </a:xfrm>
        </p:spPr>
        <p:txBody>
          <a:bodyPr>
            <a:normAutofit fontScale="92500" lnSpcReduction="10000"/>
          </a:bodyPr>
          <a:lstStyle/>
          <a:p>
            <a:pPr marL="457200" indent="-457200">
              <a:buFont typeface="Arial" panose="020B0604020202020204" pitchFamily="34" charset="0"/>
              <a:buChar char="•"/>
            </a:pPr>
            <a:r>
              <a:rPr lang="en-GB" dirty="0"/>
              <a:t>The </a:t>
            </a:r>
            <a:r>
              <a:rPr lang="en-GB" dirty="0" err="1"/>
              <a:t>nbtstat</a:t>
            </a:r>
            <a:r>
              <a:rPr lang="en-GB" dirty="0"/>
              <a:t> command is a diagnostic tool for NetBIOS over TCP/IP. </a:t>
            </a:r>
          </a:p>
          <a:p>
            <a:pPr marL="457200" indent="-457200">
              <a:buFont typeface="Arial" panose="020B0604020202020204" pitchFamily="34" charset="0"/>
              <a:buChar char="•"/>
            </a:pPr>
            <a:r>
              <a:rPr lang="en-GB" dirty="0"/>
              <a:t>Its primary design is to help troubleshoot NetBIOS name resolution problems.</a:t>
            </a:r>
          </a:p>
          <a:p>
            <a:pPr marL="457200" indent="-457200">
              <a:buFont typeface="Arial" panose="020B0604020202020204" pitchFamily="34" charset="0"/>
              <a:buChar char="•"/>
            </a:pPr>
            <a:r>
              <a:rPr lang="en-GB" dirty="0"/>
              <a:t>It’ll display the human-friendly names of devices on the network along with their IP addresses.</a:t>
            </a:r>
          </a:p>
        </p:txBody>
      </p:sp>
      <p:sp>
        <p:nvSpPr>
          <p:cNvPr id="3" name="Content Placeholder 2">
            <a:extLst>
              <a:ext uri="{FF2B5EF4-FFF2-40B4-BE49-F238E27FC236}">
                <a16:creationId xmlns:a16="http://schemas.microsoft.com/office/drawing/2014/main" id="{A13898E6-BA4B-48AB-B123-A291903CA7F6}"/>
              </a:ext>
            </a:extLst>
          </p:cNvPr>
          <p:cNvSpPr>
            <a:spLocks noGrp="1"/>
          </p:cNvSpPr>
          <p:nvPr>
            <p:ph sz="quarter" idx="10"/>
          </p:nvPr>
        </p:nvSpPr>
        <p:spPr/>
        <p:txBody>
          <a:bodyPr>
            <a:normAutofit fontScale="25000" lnSpcReduction="20000"/>
          </a:bodyPr>
          <a:lstStyle/>
          <a:p>
            <a:r>
              <a:rPr lang="en-GB" sz="14400" dirty="0" err="1"/>
              <a:t>nbtstat</a:t>
            </a:r>
            <a:endParaRPr lang="en-GB" sz="14400" dirty="0"/>
          </a:p>
        </p:txBody>
      </p:sp>
      <p:pic>
        <p:nvPicPr>
          <p:cNvPr id="5" name="Picture 4">
            <a:extLst>
              <a:ext uri="{FF2B5EF4-FFF2-40B4-BE49-F238E27FC236}">
                <a16:creationId xmlns:a16="http://schemas.microsoft.com/office/drawing/2014/main" id="{8DFDC7D2-66FC-4EB5-B140-63706EC2B7D3}"/>
              </a:ext>
            </a:extLst>
          </p:cNvPr>
          <p:cNvPicPr>
            <a:picLocks noChangeAspect="1"/>
          </p:cNvPicPr>
          <p:nvPr/>
        </p:nvPicPr>
        <p:blipFill rotWithShape="1">
          <a:blip r:embed="rId2"/>
          <a:srcRect r="42500" b="7016"/>
          <a:stretch/>
        </p:blipFill>
        <p:spPr>
          <a:xfrm>
            <a:off x="3886198" y="1038852"/>
            <a:ext cx="5257802" cy="4780295"/>
          </a:xfrm>
          <a:prstGeom prst="rect">
            <a:avLst/>
          </a:prstGeom>
        </p:spPr>
      </p:pic>
    </p:spTree>
    <p:extLst>
      <p:ext uri="{BB962C8B-B14F-4D97-AF65-F5344CB8AC3E}">
        <p14:creationId xmlns:p14="http://schemas.microsoft.com/office/powerpoint/2010/main" val="2113016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72F243-2F63-47C9-A908-23984AFC9B9D}"/>
              </a:ext>
            </a:extLst>
          </p:cNvPr>
          <p:cNvSpPr>
            <a:spLocks noGrp="1"/>
          </p:cNvSpPr>
          <p:nvPr>
            <p:ph idx="1"/>
          </p:nvPr>
        </p:nvSpPr>
        <p:spPr>
          <a:xfrm>
            <a:off x="211928" y="789337"/>
            <a:ext cx="8779672" cy="5707884"/>
          </a:xfrm>
        </p:spPr>
        <p:txBody>
          <a:bodyPr/>
          <a:lstStyle/>
          <a:p>
            <a:pPr marL="457200" indent="-457200">
              <a:buFont typeface="Arial" panose="020B0604020202020204" pitchFamily="34" charset="0"/>
              <a:buChar char="•"/>
            </a:pPr>
            <a:r>
              <a:rPr lang="en-GB" dirty="0"/>
              <a:t>It is used to look up the and diagnose the Domain Name System (DNS) of a location on the local network or Internet.</a:t>
            </a:r>
          </a:p>
        </p:txBody>
      </p:sp>
      <p:sp>
        <p:nvSpPr>
          <p:cNvPr id="3" name="Content Placeholder 2">
            <a:extLst>
              <a:ext uri="{FF2B5EF4-FFF2-40B4-BE49-F238E27FC236}">
                <a16:creationId xmlns:a16="http://schemas.microsoft.com/office/drawing/2014/main" id="{A13898E6-BA4B-48AB-B123-A291903CA7F6}"/>
              </a:ext>
            </a:extLst>
          </p:cNvPr>
          <p:cNvSpPr>
            <a:spLocks noGrp="1"/>
          </p:cNvSpPr>
          <p:nvPr>
            <p:ph sz="quarter" idx="10"/>
          </p:nvPr>
        </p:nvSpPr>
        <p:spPr/>
        <p:txBody>
          <a:bodyPr>
            <a:normAutofit fontScale="25000" lnSpcReduction="20000"/>
          </a:bodyPr>
          <a:lstStyle/>
          <a:p>
            <a:r>
              <a:rPr lang="en-GB" sz="14400" dirty="0" err="1"/>
              <a:t>nslookup</a:t>
            </a:r>
            <a:endParaRPr lang="en-GB" sz="14400" dirty="0"/>
          </a:p>
        </p:txBody>
      </p:sp>
      <p:pic>
        <p:nvPicPr>
          <p:cNvPr id="4" name="Picture 3">
            <a:extLst>
              <a:ext uri="{FF2B5EF4-FFF2-40B4-BE49-F238E27FC236}">
                <a16:creationId xmlns:a16="http://schemas.microsoft.com/office/drawing/2014/main" id="{EA865A65-A1BF-4515-B90C-1585BC3A3A93}"/>
              </a:ext>
            </a:extLst>
          </p:cNvPr>
          <p:cNvPicPr>
            <a:picLocks noChangeAspect="1"/>
          </p:cNvPicPr>
          <p:nvPr/>
        </p:nvPicPr>
        <p:blipFill rotWithShape="1">
          <a:blip r:embed="rId2"/>
          <a:srcRect l="-741" t="-5813" r="57593" b="72117"/>
          <a:stretch/>
        </p:blipFill>
        <p:spPr>
          <a:xfrm>
            <a:off x="194995" y="2294683"/>
            <a:ext cx="3945467" cy="1732295"/>
          </a:xfrm>
          <a:prstGeom prst="rect">
            <a:avLst/>
          </a:prstGeom>
        </p:spPr>
      </p:pic>
      <p:pic>
        <p:nvPicPr>
          <p:cNvPr id="5" name="Picture 4">
            <a:extLst>
              <a:ext uri="{FF2B5EF4-FFF2-40B4-BE49-F238E27FC236}">
                <a16:creationId xmlns:a16="http://schemas.microsoft.com/office/drawing/2014/main" id="{669E4861-02DD-49BF-8E11-0C7ED7518910}"/>
              </a:ext>
            </a:extLst>
          </p:cNvPr>
          <p:cNvPicPr>
            <a:picLocks noChangeAspect="1"/>
          </p:cNvPicPr>
          <p:nvPr/>
        </p:nvPicPr>
        <p:blipFill rotWithShape="1">
          <a:blip r:embed="rId3"/>
          <a:srcRect r="50000" b="27767"/>
          <a:stretch/>
        </p:blipFill>
        <p:spPr>
          <a:xfrm>
            <a:off x="4377005" y="2263429"/>
            <a:ext cx="4572000" cy="3713495"/>
          </a:xfrm>
          <a:prstGeom prst="rect">
            <a:avLst/>
          </a:prstGeom>
        </p:spPr>
      </p:pic>
    </p:spTree>
    <p:extLst>
      <p:ext uri="{BB962C8B-B14F-4D97-AF65-F5344CB8AC3E}">
        <p14:creationId xmlns:p14="http://schemas.microsoft.com/office/powerpoint/2010/main" val="4218960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3341</TotalTime>
  <Words>436</Words>
  <Application>Microsoft Office PowerPoint</Application>
  <PresentationFormat>On-screen Show (4:3)</PresentationFormat>
  <Paragraphs>47</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Basic Networking Commands  CS F303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Nand Kumar</dc:creator>
  <cp:lastModifiedBy>Raja Muthalagu</cp:lastModifiedBy>
  <cp:revision>615</cp:revision>
  <dcterms:created xsi:type="dcterms:W3CDTF">2011-09-14T09:42:05Z</dcterms:created>
  <dcterms:modified xsi:type="dcterms:W3CDTF">2023-02-09T11:14:52Z</dcterms:modified>
</cp:coreProperties>
</file>