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86" r:id="rId3"/>
    <p:sldId id="375" r:id="rId4"/>
    <p:sldId id="397" r:id="rId5"/>
    <p:sldId id="264" r:id="rId6"/>
    <p:sldId id="383" r:id="rId7"/>
    <p:sldId id="385" r:id="rId8"/>
    <p:sldId id="384" r:id="rId9"/>
    <p:sldId id="386" r:id="rId10"/>
    <p:sldId id="388" r:id="rId11"/>
    <p:sldId id="387" r:id="rId12"/>
    <p:sldId id="391" r:id="rId13"/>
    <p:sldId id="392" r:id="rId14"/>
    <p:sldId id="395" r:id="rId15"/>
    <p:sldId id="398" r:id="rId16"/>
    <p:sldId id="399" r:id="rId17"/>
    <p:sldId id="400" r:id="rId18"/>
    <p:sldId id="401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2" autoAdjust="0"/>
  </p:normalViewPr>
  <p:slideViewPr>
    <p:cSldViewPr>
      <p:cViewPr varScale="1">
        <p:scale>
          <a:sx n="57" d="100"/>
          <a:sy n="57" d="100"/>
        </p:scale>
        <p:origin x="16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6D650-78DF-4806-9D67-9002F9D55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Router Configuration and Static Routing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F303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464DB-6CC0-4F95-9391-F7C6973B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/>
          </a:bodyPr>
          <a:lstStyle/>
          <a:p>
            <a:r>
              <a:rPr lang="en-GB" dirty="0"/>
              <a:t>Step 2: Use following commands to configure Router 0, Serial 2/0 interface.</a:t>
            </a:r>
          </a:p>
          <a:p>
            <a:endParaRPr lang="en-GB" dirty="0"/>
          </a:p>
          <a:p>
            <a:r>
              <a:rPr lang="en-GB" sz="2600" dirty="0" err="1"/>
              <a:t>Router#</a:t>
            </a:r>
            <a:r>
              <a:rPr lang="en-GB" sz="2600" dirty="0" err="1">
                <a:solidFill>
                  <a:srgbClr val="FF0000"/>
                </a:solidFill>
              </a:rPr>
              <a:t>configure</a:t>
            </a:r>
            <a:r>
              <a:rPr lang="en-GB" sz="2600" dirty="0">
                <a:solidFill>
                  <a:srgbClr val="FF0000"/>
                </a:solidFill>
              </a:rPr>
              <a:t> terminal</a:t>
            </a:r>
          </a:p>
          <a:p>
            <a:r>
              <a:rPr lang="en-GB" sz="2600" dirty="0"/>
              <a:t>Router(config)#</a:t>
            </a:r>
            <a:r>
              <a:rPr lang="en-GB" sz="2600" dirty="0">
                <a:solidFill>
                  <a:srgbClr val="FF0000"/>
                </a:solidFill>
              </a:rPr>
              <a:t>interface Serial2/0</a:t>
            </a:r>
          </a:p>
          <a:p>
            <a:r>
              <a:rPr lang="en-GB" sz="2600" dirty="0"/>
              <a:t>Router(config-if)#</a:t>
            </a:r>
            <a:r>
              <a:rPr lang="en-GB" sz="2600" dirty="0" err="1">
                <a:solidFill>
                  <a:srgbClr val="FF0000"/>
                </a:solidFill>
              </a:rPr>
              <a:t>ip</a:t>
            </a:r>
            <a:r>
              <a:rPr lang="en-GB" sz="2600" dirty="0">
                <a:solidFill>
                  <a:srgbClr val="FF0000"/>
                </a:solidFill>
              </a:rPr>
              <a:t> address 192.168.0.253 255.255.255.0</a:t>
            </a:r>
          </a:p>
          <a:p>
            <a:r>
              <a:rPr lang="en-GB" sz="2600" dirty="0"/>
              <a:t>Router(config-if)#</a:t>
            </a:r>
            <a:r>
              <a:rPr lang="en-GB" sz="2600" dirty="0">
                <a:solidFill>
                  <a:srgbClr val="FF0000"/>
                </a:solidFill>
              </a:rPr>
              <a:t>no shutdown</a:t>
            </a:r>
          </a:p>
          <a:p>
            <a:r>
              <a:rPr lang="en-GB" sz="2600" dirty="0"/>
              <a:t>Router(config-if)#</a:t>
            </a:r>
            <a:r>
              <a:rPr lang="en-GB" sz="2600" dirty="0">
                <a:solidFill>
                  <a:srgbClr val="FF0000"/>
                </a:solidFill>
              </a:rPr>
              <a:t>exit</a:t>
            </a:r>
          </a:p>
          <a:p>
            <a:r>
              <a:rPr lang="en-GB" sz="2600" dirty="0"/>
              <a:t>Router(config)#</a:t>
            </a:r>
            <a:r>
              <a:rPr lang="en-GB" sz="2600" dirty="0">
                <a:solidFill>
                  <a:srgbClr val="FF0000"/>
                </a:solidFill>
              </a:rPr>
              <a:t>exit</a:t>
            </a:r>
          </a:p>
          <a:p>
            <a:r>
              <a:rPr lang="en-GB" sz="2600" dirty="0"/>
              <a:t>Router#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3436-6A1C-4753-9317-9E1C5F7A66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0 (2)</a:t>
            </a:r>
          </a:p>
        </p:txBody>
      </p:sp>
    </p:spTree>
    <p:extLst>
      <p:ext uri="{BB962C8B-B14F-4D97-AF65-F5344CB8AC3E}">
        <p14:creationId xmlns:p14="http://schemas.microsoft.com/office/powerpoint/2010/main" val="82865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EACC3A-C0BE-4AE2-AA7A-BE51EC03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same way, </a:t>
            </a:r>
            <a:r>
              <a:rPr lang="en-GB" dirty="0">
                <a:solidFill>
                  <a:srgbClr val="7030A0"/>
                </a:solidFill>
              </a:rPr>
              <a:t>Configure Serial 2/0 and </a:t>
            </a:r>
            <a:r>
              <a:rPr lang="en-GB" dirty="0" err="1">
                <a:solidFill>
                  <a:srgbClr val="7030A0"/>
                </a:solidFill>
              </a:rPr>
              <a:t>FastEthernet</a:t>
            </a:r>
            <a:r>
              <a:rPr lang="en-GB" dirty="0">
                <a:solidFill>
                  <a:srgbClr val="7030A0"/>
                </a:solidFill>
              </a:rPr>
              <a:t> 0/0 interface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Router&gt;</a:t>
            </a:r>
            <a:r>
              <a:rPr lang="en-GB" dirty="0">
                <a:solidFill>
                  <a:srgbClr val="FF0000"/>
                </a:solidFill>
              </a:rPr>
              <a:t>enable</a:t>
            </a:r>
          </a:p>
          <a:p>
            <a:r>
              <a:rPr lang="en-GB" dirty="0" err="1"/>
              <a:t>Router#</a:t>
            </a:r>
            <a:r>
              <a:rPr lang="en-GB" dirty="0" err="1">
                <a:solidFill>
                  <a:srgbClr val="FF0000"/>
                </a:solidFill>
              </a:rPr>
              <a:t>configure</a:t>
            </a:r>
            <a:r>
              <a:rPr lang="en-GB" dirty="0">
                <a:solidFill>
                  <a:srgbClr val="FF0000"/>
                </a:solidFill>
              </a:rPr>
              <a:t> terminal</a:t>
            </a:r>
          </a:p>
          <a:p>
            <a:r>
              <a:rPr lang="en-GB" dirty="0"/>
              <a:t>Enter configuration commands, one per line. End with CNTL/Z.</a:t>
            </a:r>
          </a:p>
          <a:p>
            <a:r>
              <a:rPr lang="en-GB" dirty="0"/>
              <a:t>Router(config)#interface FastEthernet0/0</a:t>
            </a:r>
          </a:p>
          <a:p>
            <a:r>
              <a:rPr lang="en-GB" dirty="0"/>
              <a:t>Router(config-if)#</a:t>
            </a:r>
            <a:r>
              <a:rPr lang="en-GB" dirty="0" err="1">
                <a:solidFill>
                  <a:srgbClr val="FF0000"/>
                </a:solidFill>
              </a:rPr>
              <a:t>ip</a:t>
            </a:r>
            <a:r>
              <a:rPr lang="en-GB" dirty="0">
                <a:solidFill>
                  <a:srgbClr val="FF0000"/>
                </a:solidFill>
              </a:rPr>
              <a:t> address 20.0.0.1 255.0.0.0</a:t>
            </a:r>
          </a:p>
          <a:p>
            <a:r>
              <a:rPr lang="en-GB" dirty="0"/>
              <a:t>Router(config-if)#</a:t>
            </a:r>
            <a:r>
              <a:rPr lang="en-GB" dirty="0">
                <a:solidFill>
                  <a:srgbClr val="FF0000"/>
                </a:solidFill>
              </a:rPr>
              <a:t>exit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FastEthernet0/0</a:t>
            </a:r>
          </a:p>
          <a:p>
            <a:r>
              <a:rPr lang="en-GB" dirty="0"/>
              <a:t>Router(config-if)#</a:t>
            </a:r>
            <a:r>
              <a:rPr lang="en-GB" dirty="0">
                <a:solidFill>
                  <a:srgbClr val="FF0000"/>
                </a:solidFill>
              </a:rPr>
              <a:t>no shutdown</a:t>
            </a:r>
          </a:p>
          <a:p>
            <a:r>
              <a:rPr lang="en-GB" dirty="0"/>
              <a:t>Router(config-if)#</a:t>
            </a:r>
            <a:r>
              <a:rPr lang="en-GB" dirty="0">
                <a:solidFill>
                  <a:srgbClr val="FF0000"/>
                </a:solidFill>
              </a:rPr>
              <a:t>exit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Serial2/0</a:t>
            </a:r>
          </a:p>
          <a:p>
            <a:r>
              <a:rPr lang="en-GB" dirty="0"/>
              <a:t>Router(config-if)#</a:t>
            </a:r>
            <a:r>
              <a:rPr lang="en-GB" dirty="0" err="1">
                <a:solidFill>
                  <a:srgbClr val="FF0000"/>
                </a:solidFill>
              </a:rPr>
              <a:t>ip</a:t>
            </a:r>
            <a:r>
              <a:rPr lang="en-GB" dirty="0">
                <a:solidFill>
                  <a:srgbClr val="FF0000"/>
                </a:solidFill>
              </a:rPr>
              <a:t> address 192.168.0.254 255.255.255.0</a:t>
            </a:r>
          </a:p>
          <a:p>
            <a:r>
              <a:rPr lang="en-GB" dirty="0"/>
              <a:t>Router(config-if)#</a:t>
            </a:r>
            <a:r>
              <a:rPr lang="en-GB" dirty="0">
                <a:solidFill>
                  <a:srgbClr val="FF0000"/>
                </a:solidFill>
              </a:rPr>
              <a:t>no shutdown</a:t>
            </a:r>
          </a:p>
          <a:p>
            <a:r>
              <a:rPr lang="en-GB" dirty="0"/>
              <a:t>Router(config-if)#</a:t>
            </a:r>
            <a:r>
              <a:rPr lang="en-GB" dirty="0">
                <a:solidFill>
                  <a:srgbClr val="FF0000"/>
                </a:solidFill>
              </a:rPr>
              <a:t>exit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exit</a:t>
            </a:r>
          </a:p>
          <a:p>
            <a:r>
              <a:rPr lang="en-GB" dirty="0"/>
              <a:t>Router#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B0DF-3C15-477A-9BEC-DAD1E1D349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1</a:t>
            </a:r>
          </a:p>
        </p:txBody>
      </p:sp>
    </p:spTree>
    <p:extLst>
      <p:ext uri="{BB962C8B-B14F-4D97-AF65-F5344CB8AC3E}">
        <p14:creationId xmlns:p14="http://schemas.microsoft.com/office/powerpoint/2010/main" val="399046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4F66C6-C4C2-4C2F-AC2A-8BA03272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Router 0: Instructs router that when you receive a packet for 20.0.0.0 network give it to 192.168.0.254. 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F32D-C384-4964-8C65-759835D6B3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Configure Routing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1AF5A-CBC4-4D1B-B418-DA73D824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8779672" cy="29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441D4-A4AE-46D0-8A8D-E4B99140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Router 1: Instructs router that when you receive a packet for 10.0.0.0 network give it to 192.168.0.253.</a:t>
            </a:r>
          </a:p>
          <a:p>
            <a:r>
              <a:rPr lang="en-GB" sz="2600" dirty="0"/>
              <a:t>Router&gt;</a:t>
            </a:r>
            <a:r>
              <a:rPr lang="en-GB" sz="2600" dirty="0">
                <a:solidFill>
                  <a:srgbClr val="FF0000"/>
                </a:solidFill>
              </a:rPr>
              <a:t>enable</a:t>
            </a:r>
          </a:p>
          <a:p>
            <a:r>
              <a:rPr lang="en-GB" sz="2600" dirty="0" err="1"/>
              <a:t>Router#</a:t>
            </a:r>
            <a:r>
              <a:rPr lang="en-GB" sz="2600" dirty="0" err="1">
                <a:solidFill>
                  <a:srgbClr val="FF0000"/>
                </a:solidFill>
              </a:rPr>
              <a:t>configure</a:t>
            </a:r>
            <a:r>
              <a:rPr lang="en-GB" sz="2600" dirty="0">
                <a:solidFill>
                  <a:srgbClr val="FF0000"/>
                </a:solidFill>
              </a:rPr>
              <a:t> terminal</a:t>
            </a:r>
          </a:p>
          <a:p>
            <a:r>
              <a:rPr lang="en-GB" sz="2600" dirty="0"/>
              <a:t>Enter configuration commands, one per line. End with CNTL/Z.</a:t>
            </a:r>
          </a:p>
          <a:p>
            <a:pPr marL="0" indent="0"/>
            <a:r>
              <a:rPr lang="fr-FR" sz="2600" dirty="0"/>
              <a:t>Router(config)#</a:t>
            </a:r>
            <a:r>
              <a:rPr lang="fr-FR" sz="2600" dirty="0" err="1">
                <a:solidFill>
                  <a:srgbClr val="00B0F0"/>
                </a:solidFill>
              </a:rPr>
              <a:t>ip</a:t>
            </a:r>
            <a:r>
              <a:rPr lang="fr-FR" sz="2600" dirty="0">
                <a:solidFill>
                  <a:srgbClr val="00B0F0"/>
                </a:solidFill>
              </a:rPr>
              <a:t> route 10.0.0.0 255.0.0.0 192.168.0.253</a:t>
            </a:r>
          </a:p>
          <a:p>
            <a:r>
              <a:rPr lang="en-GB" sz="2600" dirty="0"/>
              <a:t>Router(config)#</a:t>
            </a:r>
            <a:r>
              <a:rPr lang="en-GB" sz="2600" dirty="0">
                <a:solidFill>
                  <a:srgbClr val="FF0000"/>
                </a:solidFill>
              </a:rPr>
              <a:t>exit</a:t>
            </a:r>
          </a:p>
          <a:p>
            <a:r>
              <a:rPr lang="en-GB" sz="2600" dirty="0"/>
              <a:t>Router#</a:t>
            </a:r>
          </a:p>
          <a:p>
            <a:pPr marL="0" indent="0"/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FD65-FB48-4A78-9C5C-1BE3479697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Configure Routing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93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8DBE4-4E6E-4A91-9F8F-9F7AC23F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Ping and tracert from PC1 to PC3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0038-009E-4AC8-8547-9C5001BECC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Communication from PC1 to PC3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B5878-C7A7-4D01-B385-FAAC68640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11462" r="25000" b="4051"/>
          <a:stretch/>
        </p:blipFill>
        <p:spPr>
          <a:xfrm>
            <a:off x="1752600" y="1387475"/>
            <a:ext cx="5164928" cy="50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81ECBA-5915-4B69-BC26-BD28E71E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IPv4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Classes of IPv4 Address</a:t>
            </a:r>
          </a:p>
          <a:p>
            <a:pPr marL="0" indent="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EAE1-D39D-4BF2-BD10-D8C8BF82F0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Appendix (1)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4A01BC98-6F16-45DF-A939-DA423D9A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8" y="1676400"/>
            <a:ext cx="7636672" cy="149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24AE1E23-F927-4DE4-B3AB-CCE284D3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125266"/>
            <a:ext cx="3838534" cy="2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84820318-84BC-4CF0-9DA1-C7A1C17B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29484"/>
            <a:ext cx="3773832" cy="210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3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7BB06A-634E-423F-A022-55CFE503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45" y="659196"/>
            <a:ext cx="8779672" cy="57078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Netid</a:t>
            </a:r>
            <a:r>
              <a:rPr lang="en-GB" dirty="0"/>
              <a:t> and </a:t>
            </a:r>
            <a:r>
              <a:rPr lang="en-GB" dirty="0" err="1"/>
              <a:t>hostid</a:t>
            </a: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9598-483C-4F8F-A4A1-CED90938FF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Appendix (2)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F7A81260-DD35-4F65-A9F4-4414F95B1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7422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54D2C1D9-55BC-4640-9BDD-5510C314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22625"/>
            <a:ext cx="77422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2242BF19-84D2-4A55-8545-CD058C4B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54450"/>
            <a:ext cx="77422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ED1E028D-CC63-425F-AAAD-33E33532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86275"/>
            <a:ext cx="775176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40BC15C3-42BF-460E-90A7-B0C0B856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19688"/>
            <a:ext cx="7732713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00B0BBF6-0FA4-4E2B-8869-FC16C9A5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8643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8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4835C6-C596-4E0F-84CF-528DE812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Default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437D-BF0D-46C0-824D-89831B8DB9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Appendix (3)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31E634D4-E587-4791-8242-A48A6CDD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676400"/>
            <a:ext cx="79248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98208E28-2F19-488E-A982-834A6870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3090863"/>
            <a:ext cx="8126412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296E3C5F-F3E5-4BB1-BC7E-14C943DB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45013"/>
            <a:ext cx="83820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64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D33820-EF40-4515-BC25-604ED919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Finding a network address using the default mask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7EE3-662E-4104-901E-3B75C55A6E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/>
              <a:t>Appendix (4)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3E3478-C908-4234-85E5-EF21CC5D90A2}"/>
              </a:ext>
            </a:extLst>
          </p:cNvPr>
          <p:cNvGrpSpPr/>
          <p:nvPr/>
        </p:nvGrpSpPr>
        <p:grpSpPr>
          <a:xfrm>
            <a:off x="609600" y="1475284"/>
            <a:ext cx="7543800" cy="2201862"/>
            <a:chOff x="609600" y="1475284"/>
            <a:chExt cx="7543800" cy="2201862"/>
          </a:xfrm>
        </p:grpSpPr>
        <p:pic>
          <p:nvPicPr>
            <p:cNvPr id="4" name="Picture 10">
              <a:extLst>
                <a:ext uri="{FF2B5EF4-FFF2-40B4-BE49-F238E27FC236}">
                  <a16:creationId xmlns:a16="http://schemas.microsoft.com/office/drawing/2014/main" id="{F0137C53-BAF7-486F-A8F7-52453098B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475284"/>
              <a:ext cx="3821113" cy="865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11">
              <a:extLst>
                <a:ext uri="{FF2B5EF4-FFF2-40B4-BE49-F238E27FC236}">
                  <a16:creationId xmlns:a16="http://schemas.microsoft.com/office/drawing/2014/main" id="{2CDBCC0C-3465-4A7E-B926-24BE066F0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425" y="1527671"/>
              <a:ext cx="3609975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2">
              <a:extLst>
                <a:ext uri="{FF2B5EF4-FFF2-40B4-BE49-F238E27FC236}">
                  <a16:creationId xmlns:a16="http://schemas.microsoft.com/office/drawing/2014/main" id="{1A419C5C-3D66-4F89-AA5D-4F137C2BF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8" y="2365871"/>
              <a:ext cx="2532062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D475EBD-606A-4D85-BCD1-FC45A7379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8" y="3916059"/>
            <a:ext cx="8720144" cy="25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0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Packet Tracer is a program used to illustrate how computer networks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Packet Tracer has two different views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Logical Workspace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Physical Workspace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Packet Tracer also has two modes of operation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Realtime Mode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Simulation Mode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00EF-1C76-4855-92BA-EAD6EE6512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35689"/>
            <a:ext cx="6324600" cy="363845"/>
          </a:xfrm>
        </p:spPr>
        <p:txBody>
          <a:bodyPr>
            <a:noAutofit/>
          </a:bodyPr>
          <a:lstStyle/>
          <a:p>
            <a:r>
              <a:rPr lang="en-US" dirty="0"/>
              <a:t>Packet Tracer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FD1219C0-D021-4F07-84D1-91DC970640AF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GB" dirty="0"/>
              <a:t>Topology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86496-8699-43E5-92CC-0DAFA17F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0" t="22016" r="34056" b="32246"/>
          <a:stretch/>
        </p:blipFill>
        <p:spPr>
          <a:xfrm>
            <a:off x="317305" y="1294747"/>
            <a:ext cx="8509390" cy="46970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A15EA-D9BB-4BAB-9D25-D0530147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Drag and drop the required components from the Packet Tracer component 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FD4C-F23E-458D-931F-4FFEA0A8FA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Create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21F8A-E2D2-4F14-B464-5F6370DF7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3" r="32562" b="5598"/>
          <a:stretch/>
        </p:blipFill>
        <p:spPr>
          <a:xfrm>
            <a:off x="838200" y="1676400"/>
            <a:ext cx="6931820" cy="4684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3DDE6F-A475-468B-8B6F-6C4379AE9DD9}"/>
              </a:ext>
            </a:extLst>
          </p:cNvPr>
          <p:cNvSpPr/>
          <p:nvPr/>
        </p:nvSpPr>
        <p:spPr>
          <a:xfrm>
            <a:off x="838200" y="5638800"/>
            <a:ext cx="4724400" cy="85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AE7EE-683E-4463-838A-63050FA868D7}"/>
              </a:ext>
            </a:extLst>
          </p:cNvPr>
          <p:cNvSpPr/>
          <p:nvPr/>
        </p:nvSpPr>
        <p:spPr>
          <a:xfrm>
            <a:off x="3260875" y="5926476"/>
            <a:ext cx="2086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Component toolbox</a:t>
            </a:r>
          </a:p>
        </p:txBody>
      </p:sp>
    </p:spTree>
    <p:extLst>
      <p:ext uri="{BB962C8B-B14F-4D97-AF65-F5344CB8AC3E}">
        <p14:creationId xmlns:p14="http://schemas.microsoft.com/office/powerpoint/2010/main" val="70207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7CDF0-5DB5-4F2C-87D4-8F52C2DD77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6" y="137804"/>
            <a:ext cx="7001934" cy="363846"/>
          </a:xfrm>
        </p:spPr>
        <p:txBody>
          <a:bodyPr>
            <a:noAutofit/>
          </a:bodyPr>
          <a:lstStyle/>
          <a:p>
            <a:r>
              <a:rPr lang="en-US" dirty="0"/>
              <a:t>Assign addressed to Connections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7CEED9FF-EAD6-4019-8C1D-2AB321C490DA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7982307-34A2-4318-A449-D928800DC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19702"/>
              </p:ext>
            </p:extLst>
          </p:nvPr>
        </p:nvGraphicFramePr>
        <p:xfrm>
          <a:off x="211928" y="1247518"/>
          <a:ext cx="8780460" cy="468502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9272">
                  <a:extLst>
                    <a:ext uri="{9D8B030D-6E8A-4147-A177-3AD203B41FA5}">
                      <a16:colId xmlns:a16="http://schemas.microsoft.com/office/drawing/2014/main" val="21108508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5457446"/>
                    </a:ext>
                  </a:extLst>
                </a:gridCol>
                <a:gridCol w="2377673">
                  <a:extLst>
                    <a:ext uri="{9D8B030D-6E8A-4147-A177-3AD203B41FA5}">
                      <a16:colId xmlns:a16="http://schemas.microsoft.com/office/drawing/2014/main" val="2894613298"/>
                    </a:ext>
                  </a:extLst>
                </a:gridCol>
                <a:gridCol w="2195115">
                  <a:extLst>
                    <a:ext uri="{9D8B030D-6E8A-4147-A177-3AD203B41FA5}">
                      <a16:colId xmlns:a16="http://schemas.microsoft.com/office/drawing/2014/main" val="407482095"/>
                    </a:ext>
                  </a:extLst>
                </a:gridCol>
              </a:tblGrid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 from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 to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Address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2501438159"/>
                  </a:ext>
                </a:extLst>
              </a:tr>
              <a:tr h="610815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Switch0 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0/1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10.0.0.2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890617681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Switch0 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1/1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10.0.0.3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1765972919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Router0 (Gateway)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Switch0 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2/1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Router0’s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0/1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10.0.0.1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3278722778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Router1’s 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192.168.0.253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2916487807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Router0’s 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192.168.0.254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1670237447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Router1 (Gateway)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Switch1 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2/1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Router1’s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0/1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20.0.0.1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3502230760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PC2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Switch1 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0/1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20.0.0.2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300698335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PC3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Switch1 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1/1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20.0.0.3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31756939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40EBCA-1E06-4628-9BA2-F82105E65192}"/>
              </a:ext>
            </a:extLst>
          </p:cNvPr>
          <p:cNvSpPr txBox="1"/>
          <p:nvPr/>
        </p:nvSpPr>
        <p:spPr>
          <a:xfrm>
            <a:off x="5715000" y="6096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 action="ppaction://hlinksldjump"/>
              </a:rPr>
              <a:t>IP Address and Default Mask</a:t>
            </a:r>
            <a:endParaRPr lang="en-GB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DC2B9A-52B9-40A7-96D2-913EACC9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Assign IP address to PC0.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Step 1: Click on PC0, we will get following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C38C-DFFC-4359-B979-A3BBF2D71D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Assign IP Address PC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2EA04-3E20-478E-9695-D4E371566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12945" r="28515" b="18874"/>
          <a:stretch/>
        </p:blipFill>
        <p:spPr>
          <a:xfrm>
            <a:off x="1600200" y="1693428"/>
            <a:ext cx="5400674" cy="43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5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DE1C9-8B1D-4C7A-814C-D8A430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Assign IP address to PC0.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Step 2: Click on IP configuration and set the IP address, subnet mask and gateway address.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Assign IP address to PC1, PC2, and PC3 in same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4F0-E5B7-4F03-81D8-556173E5A8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Assign IP Address PC (2)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4C5EF-56E5-4B56-9FC9-7C60216B4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3" t="12945" r="25000" b="7016"/>
          <a:stretch/>
        </p:blipFill>
        <p:spPr>
          <a:xfrm>
            <a:off x="2353864" y="1919996"/>
            <a:ext cx="3894536" cy="35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7C6B9-F303-4658-9A12-E5A89126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Step1: Double click Router0 and click CLI and press Enter key to access the command prompt of Router0.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Press N in </a:t>
            </a:r>
            <a:r>
              <a:rPr lang="en-GB" dirty="0">
                <a:solidFill>
                  <a:srgbClr val="FF0000"/>
                </a:solidFill>
              </a:rPr>
              <a:t>Continue with configuration dialog? [yes/no]: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BCE0-9564-4BED-BC81-BAEB16D989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0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E3829-8266-4A5E-906E-B95E8109534F}"/>
              </a:ext>
            </a:extLst>
          </p:cNvPr>
          <p:cNvSpPr/>
          <p:nvPr/>
        </p:nvSpPr>
        <p:spPr>
          <a:xfrm>
            <a:off x="1524000" y="4419600"/>
            <a:ext cx="5334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E953D-024B-4FDB-B554-DBBF3723B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2946" r="20833" b="5534"/>
          <a:stretch/>
        </p:blipFill>
        <p:spPr>
          <a:xfrm>
            <a:off x="1524000" y="1643390"/>
            <a:ext cx="6096000" cy="4191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35CD66-4A63-4D23-A611-B8629952ED94}"/>
              </a:ext>
            </a:extLst>
          </p:cNvPr>
          <p:cNvSpPr/>
          <p:nvPr/>
        </p:nvSpPr>
        <p:spPr>
          <a:xfrm>
            <a:off x="3733800" y="19812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6C8E2-335F-4D65-9171-8004F4E7609F}"/>
              </a:ext>
            </a:extLst>
          </p:cNvPr>
          <p:cNvSpPr/>
          <p:nvPr/>
        </p:nvSpPr>
        <p:spPr>
          <a:xfrm>
            <a:off x="2971800" y="4995334"/>
            <a:ext cx="2438400" cy="18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5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0E0631-146D-4D42-A2E6-2C7181BF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2: Use following commands to configure Router 0, </a:t>
            </a:r>
            <a:r>
              <a:rPr lang="en-GB" dirty="0" err="1"/>
              <a:t>FastEthernet</a:t>
            </a:r>
            <a:r>
              <a:rPr lang="en-GB" dirty="0"/>
              <a:t> 0/0 interface.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Configuring Router (2)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B0AA-9598-4991-9A11-22DDBA2E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1905000"/>
            <a:ext cx="8389712" cy="44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</TotalTime>
  <Words>592</Words>
  <Application>Microsoft Office PowerPoint</Application>
  <PresentationFormat>On-screen Show (4:3)</PresentationFormat>
  <Paragraphs>178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Router Configuration and Static Routing   CS F303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730</cp:revision>
  <dcterms:created xsi:type="dcterms:W3CDTF">2011-09-14T09:42:05Z</dcterms:created>
  <dcterms:modified xsi:type="dcterms:W3CDTF">2021-02-03T17:33:36Z</dcterms:modified>
</cp:coreProperties>
</file>