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86" r:id="rId3"/>
    <p:sldId id="375" r:id="rId4"/>
    <p:sldId id="264" r:id="rId5"/>
    <p:sldId id="383" r:id="rId6"/>
    <p:sldId id="385" r:id="rId7"/>
    <p:sldId id="384" r:id="rId8"/>
    <p:sldId id="386" r:id="rId9"/>
    <p:sldId id="388" r:id="rId10"/>
    <p:sldId id="387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25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162" autoAdjust="0"/>
  </p:normalViewPr>
  <p:slideViewPr>
    <p:cSldViewPr>
      <p:cViewPr varScale="1">
        <p:scale>
          <a:sx n="57" d="100"/>
          <a:sy n="57" d="100"/>
        </p:scale>
        <p:origin x="169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EAB0-8A7D-4F20-A6E7-4C1FEF2BE3BA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6D650-78DF-4806-9D67-9002F9D556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204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C439E90-FE6F-4799-86C8-AC7DEA6F4B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77D05-5339-4A86-A36C-13A77F6541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80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Router Configuration and Static Routing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F303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Dr. Pranav M.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7EACC3A-C0BE-4AE2-AA7A-BE51EC03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Configure Serial 2/0 and Serial 3/0 interface of Router 1.</a:t>
            </a:r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7B0DF-3C15-477A-9BEC-DAD1E1D349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Configuring Router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E10AD-E778-4156-9644-80173526B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2600"/>
            <a:ext cx="7467600" cy="456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6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FCBC27-754C-4352-8EE3-2E5D94689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Configure Serial 3/0 and Serial 2/0 interface of Router 2.</a:t>
            </a:r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F3E5-3BAC-4B00-8496-6FAEBF016D8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Configuring Router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52AF0-169A-423C-B834-9165A309F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11981"/>
            <a:ext cx="7831928" cy="478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3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A84849-A008-41AB-A925-AB633A4F2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Configure Serial 2/0 and </a:t>
            </a:r>
            <a:r>
              <a:rPr lang="en-GB" dirty="0" err="1"/>
              <a:t>FastEthernet</a:t>
            </a:r>
            <a:r>
              <a:rPr lang="en-GB" dirty="0"/>
              <a:t> 0/0 interface of Router 3.</a:t>
            </a:r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28CD-FC87-4AAF-B513-BC75873E049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Configuring Router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E1A3B-9346-4F0C-A10C-417356475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52600"/>
            <a:ext cx="7630450" cy="434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145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4F66C6-C4C2-4C2F-AC2A-8BA03272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For Router 0: Instructs router that when you receive a packet for 20.0.0.0 network give it to 192.168.0.254. </a:t>
            </a:r>
            <a:br>
              <a:rPr lang="en-GB" dirty="0"/>
            </a:b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F32D-C384-4964-8C65-759835D6B3C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Configure Routing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1AF5A-CBC4-4D1B-B418-DA73D8246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62200"/>
            <a:ext cx="8779672" cy="29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753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5441D4-A4AE-46D0-8A8D-E4B991405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For Router 1: For this router both networks are reachable via other routers so we need to configure route for both networks 10.0.0.0 and 20.0.0.0.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FFD65-FB48-4A78-9C5C-1BE3479697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Configure Routing (2)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22878-6B96-495E-9D09-FF24FC488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67" y="2362200"/>
            <a:ext cx="8687333" cy="321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31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EB1271-7617-411F-A3AB-F42DEECD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For Router 2: Here also we need too configure route for both networks on this router. </a:t>
            </a:r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164B-686F-42BD-9FC5-47139EBF59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Configure Routing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C4C8A-F5F3-4960-AD6E-A295248E4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61" y="1881077"/>
            <a:ext cx="8729854" cy="32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22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6CA1C6-37A5-40D0-8280-0650174E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For Router 3: Network 20.0.0.0 is directly connected so we only need to configure network 10.0.0.0 on this router. </a:t>
            </a:r>
            <a:br>
              <a:rPr lang="en-GB" dirty="0"/>
            </a:b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FA949-ACE3-4CAC-B18F-289E8427D9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Configure Routing (3)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608BF5-1743-426C-B76D-DE7B401B0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4" y="2362200"/>
            <a:ext cx="9144000" cy="292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53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C8DBE4-4E6E-4A91-9F8F-9F7AC23F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20038-009E-4AC8-8547-9C5001BECC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Ping from PC1 to PC0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FF63E3-0C29-4A42-B83F-D0A5A46019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67" t="14428" r="25000" b="8497"/>
          <a:stretch/>
        </p:blipFill>
        <p:spPr>
          <a:xfrm>
            <a:off x="1295400" y="789337"/>
            <a:ext cx="5986987" cy="536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325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65BA9B-A99A-4761-93F3-12D2CCFD6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60D4-9D5F-4C5B-BD5F-EA339BC2130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Ping from PC0 to PC1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CA93F8-9EC1-41A0-8060-8235D7DE4E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00" t="12945" r="25833" b="8499"/>
          <a:stretch/>
        </p:blipFill>
        <p:spPr>
          <a:xfrm>
            <a:off x="1543050" y="929587"/>
            <a:ext cx="6057900" cy="573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96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Packet Tracer is a program used to illustrate how computer networks 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Packet Tracer has two different views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Logical Workspace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Physical Workspace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Packet Tracer also has two modes of operation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Realtime Mode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Simulation Mode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1300EF-1C76-4855-92BA-EAD6EE6512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35689"/>
            <a:ext cx="6324600" cy="363845"/>
          </a:xfrm>
        </p:spPr>
        <p:txBody>
          <a:bodyPr>
            <a:noAutofit/>
          </a:bodyPr>
          <a:lstStyle/>
          <a:p>
            <a:r>
              <a:rPr lang="en-US" dirty="0"/>
              <a:t>Packet Tracer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FD1219C0-D021-4F07-84D1-91DC970640AF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D44CCF-E7BD-49BB-A3B8-D8F43C3B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27C4F5-2ACE-475A-8305-9868D4DAF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28" y="146849"/>
            <a:ext cx="6569872" cy="381974"/>
          </a:xfrm>
        </p:spPr>
        <p:txBody>
          <a:bodyPr>
            <a:noAutofit/>
          </a:bodyPr>
          <a:lstStyle/>
          <a:p>
            <a:r>
              <a:rPr lang="en-GB" dirty="0"/>
              <a:t>Practical Topology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B3036FFC-86B5-480E-93C2-C13A1F1C8F23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21BAC-EB59-4B60-8833-932C516732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72" t="33744" r="41121" b="26474"/>
          <a:stretch/>
        </p:blipFill>
        <p:spPr>
          <a:xfrm>
            <a:off x="702223" y="1418744"/>
            <a:ext cx="7799082" cy="44490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7CDF0-5DB5-4F2C-87D4-8F52C2DD779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67" y="137804"/>
            <a:ext cx="6324600" cy="363845"/>
          </a:xfrm>
        </p:spPr>
        <p:txBody>
          <a:bodyPr>
            <a:noAutofit/>
          </a:bodyPr>
          <a:lstStyle/>
          <a:p>
            <a:r>
              <a:rPr lang="en-US" dirty="0"/>
              <a:t>Connections (need </a:t>
            </a:r>
            <a:r>
              <a:rPr lang="en-US"/>
              <a:t>to modify)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7CEED9FF-EAD6-4019-8C1D-2AB321C490DA}" type="datetime1">
              <a:rPr lang="en-US" smtClean="0"/>
              <a:t>2/3/2021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7982307-34A2-4318-A449-D928800DC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109419"/>
              </p:ext>
            </p:extLst>
          </p:nvPr>
        </p:nvGraphicFramePr>
        <p:xfrm>
          <a:off x="211928" y="1247518"/>
          <a:ext cx="8780460" cy="461934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69272">
                  <a:extLst>
                    <a:ext uri="{9D8B030D-6E8A-4147-A177-3AD203B41FA5}">
                      <a16:colId xmlns:a16="http://schemas.microsoft.com/office/drawing/2014/main" val="211085086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145457446"/>
                    </a:ext>
                  </a:extLst>
                </a:gridCol>
                <a:gridCol w="2377673">
                  <a:extLst>
                    <a:ext uri="{9D8B030D-6E8A-4147-A177-3AD203B41FA5}">
                      <a16:colId xmlns:a16="http://schemas.microsoft.com/office/drawing/2014/main" val="2894613298"/>
                    </a:ext>
                  </a:extLst>
                </a:gridCol>
                <a:gridCol w="2195115">
                  <a:extLst>
                    <a:ext uri="{9D8B030D-6E8A-4147-A177-3AD203B41FA5}">
                      <a16:colId xmlns:a16="http://schemas.microsoft.com/office/drawing/2014/main" val="407482095"/>
                    </a:ext>
                  </a:extLst>
                </a:gridCol>
              </a:tblGrid>
              <a:tr h="349037">
                <a:tc>
                  <a:txBody>
                    <a:bodyPr/>
                    <a:lstStyle/>
                    <a:p>
                      <a:pPr fontAlgn="t"/>
                      <a:r>
                        <a:rPr lang="en-GB" sz="17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Device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 from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Connected to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Address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2501438159"/>
                  </a:ext>
                </a:extLst>
              </a:tr>
              <a:tr h="610815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Router0’s FastEthernet0/0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10.0.0.2</a:t>
                      </a:r>
                      <a:endParaRPr lang="en-GB" sz="17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890617681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FastEthernet0/0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PC0’s FastEthernet0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10.0.0.1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1765972919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Serial 2/0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Router1’s serial 2/0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192.168.0.253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3278722778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Router1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Serial 2/0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Router0’s Serial 2/0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192.168.0.254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2916487807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Router1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Serial 3/0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Router2’s Serial 3/0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192.168.0.249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1670237447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Router2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Serial 3/0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Router1’s Serial 3/0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192.168.0.250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300698335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Router2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Serial 2/0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Router3’s Serial 2/0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192.168.0.245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317569392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Router3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Serial 2/0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Router2’s Serial 2/0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192.168.0.246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2898973475"/>
                  </a:ext>
                </a:extLst>
              </a:tr>
              <a:tr h="349037"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Router3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</a:t>
                      </a:r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PC1’s </a:t>
                      </a:r>
                      <a:r>
                        <a:rPr lang="en-GB" sz="17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</a:t>
                      </a:r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20.0.0.1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3314347930"/>
                  </a:ext>
                </a:extLst>
              </a:tr>
              <a:tr h="610815"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PC1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Router1’s </a:t>
                      </a:r>
                      <a:r>
                        <a:rPr lang="en-GB" sz="17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FastEthernet</a:t>
                      </a:r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0/0</a:t>
                      </a:r>
                    </a:p>
                  </a:txBody>
                  <a:tcPr marL="87259" marR="87259" marT="43630" marB="4363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sz="17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20.0.0.2</a:t>
                      </a:r>
                    </a:p>
                  </a:txBody>
                  <a:tcPr marL="87259" marR="87259" marT="43630" marB="43630"/>
                </a:tc>
                <a:extLst>
                  <a:ext uri="{0D108BD9-81ED-4DB2-BD59-A6C34878D82A}">
                    <a16:rowId xmlns:a16="http://schemas.microsoft.com/office/drawing/2014/main" val="87811059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B50A8A7-42D4-4AC0-9F9B-222D54545C89}"/>
              </a:ext>
            </a:extLst>
          </p:cNvPr>
          <p:cNvSpPr txBox="1"/>
          <p:nvPr/>
        </p:nvSpPr>
        <p:spPr>
          <a:xfrm>
            <a:off x="4652434" y="598701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IP address and Subnet Mask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DC2B9A-52B9-40A7-96D2-913EACC93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Assign IP address to PC0.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Step 1: Click on PC0, we will get following window.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1C38C-DFFC-4359-B979-A3BBF2D71D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Assign IP Address PC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2EA04-3E20-478E-9695-D4E3715660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67" t="12945" r="28515" b="18874"/>
          <a:stretch/>
        </p:blipFill>
        <p:spPr>
          <a:xfrm>
            <a:off x="1600200" y="1693428"/>
            <a:ext cx="5400674" cy="43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5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8DE1C9-8B1D-4C7A-814C-D8A43035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89910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Assign IP address to PC0.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Step 2: Click on IP configuration and set the IP address, subnet mask and gateway address.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Assign IP address to PC1 in same way.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B4F0-E5B7-4F03-81D8-556173E5A8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Assign IP Address PC (2)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4C5EF-56E5-4B56-9FC9-7C60216B4F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33" t="12945" r="25000" b="7016"/>
          <a:stretch/>
        </p:blipFill>
        <p:spPr>
          <a:xfrm>
            <a:off x="2353864" y="1919996"/>
            <a:ext cx="4182664" cy="382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64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97C6B9-F303-4658-9A12-E5A89126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89910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Step1: Double click Router0 and click CLI and press Enter key to access the command prompt of Router0.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Press N in </a:t>
            </a:r>
            <a:r>
              <a:rPr lang="en-GB" dirty="0">
                <a:solidFill>
                  <a:srgbClr val="FF0000"/>
                </a:solidFill>
              </a:rPr>
              <a:t>Continue with configuration dialog? [yes/no]: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BCE0-9564-4BED-BC81-BAEB16D989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Configuring Router 0 (1)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8E3829-8266-4A5E-906E-B95E8109534F}"/>
              </a:ext>
            </a:extLst>
          </p:cNvPr>
          <p:cNvSpPr/>
          <p:nvPr/>
        </p:nvSpPr>
        <p:spPr>
          <a:xfrm>
            <a:off x="1524000" y="4419600"/>
            <a:ext cx="533400" cy="152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7D209-DA68-4245-8A22-8FBF22F8E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12945" r="8333" b="11462"/>
          <a:stretch/>
        </p:blipFill>
        <p:spPr>
          <a:xfrm>
            <a:off x="1096564" y="1676400"/>
            <a:ext cx="7010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5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0E0631-146D-4D42-A2E6-2C7181BF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 2: Use following commands to configure Router 0, </a:t>
            </a:r>
            <a:r>
              <a:rPr lang="en-GB" dirty="0" err="1"/>
              <a:t>FastEthernet</a:t>
            </a:r>
            <a:r>
              <a:rPr lang="en-GB" dirty="0"/>
              <a:t> 0/0 interface.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9612-1C3E-4E2D-8758-F8681939BA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Configuring Router (2)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43B0AA-9598-4991-9A11-22DDBA2EA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8" y="1905000"/>
            <a:ext cx="8389712" cy="440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3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464DB-6CC0-4F95-9391-F7C6973B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03472" cy="5707884"/>
          </a:xfrm>
        </p:spPr>
        <p:txBody>
          <a:bodyPr>
            <a:normAutofit/>
          </a:bodyPr>
          <a:lstStyle/>
          <a:p>
            <a:r>
              <a:rPr lang="en-GB" dirty="0"/>
              <a:t>Step 2: Use following commands to configure Router 0, Serial 2/0 interface.</a:t>
            </a:r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3436-6A1C-4753-9317-9E1C5F7A66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Configuring Router 0 (2)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416E38-A40C-4D32-BF6F-8B796503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52242"/>
            <a:ext cx="8703472" cy="408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5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3383</TotalTime>
  <Words>458</Words>
  <Application>Microsoft Office PowerPoint</Application>
  <PresentationFormat>On-screen Show (4:3)</PresentationFormat>
  <Paragraphs>139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Router Configuration and Static Routing   CS F303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699</cp:revision>
  <dcterms:created xsi:type="dcterms:W3CDTF">2011-09-14T09:42:05Z</dcterms:created>
  <dcterms:modified xsi:type="dcterms:W3CDTF">2021-02-03T04:55:15Z</dcterms:modified>
</cp:coreProperties>
</file>