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75" r:id="rId3"/>
    <p:sldId id="385" r:id="rId4"/>
    <p:sldId id="384" r:id="rId5"/>
    <p:sldId id="386" r:id="rId6"/>
    <p:sldId id="388" r:id="rId7"/>
    <p:sldId id="387" r:id="rId8"/>
    <p:sldId id="389" r:id="rId9"/>
    <p:sldId id="390" r:id="rId10"/>
    <p:sldId id="392" r:id="rId11"/>
    <p:sldId id="393" r:id="rId12"/>
    <p:sldId id="394" r:id="rId13"/>
    <p:sldId id="395" r:id="rId14"/>
    <p:sldId id="396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Dynamic Routing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441D4-A4AE-46D0-8A8D-E4B99140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Ping and tracert from PC1 to PC0 and vice versa</a:t>
            </a:r>
          </a:p>
          <a:p>
            <a:pPr marL="0" indent="0"/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D65-FB48-4A78-9C5C-1BE3479697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Testing of Scenario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EEBE0-4A01-4682-831A-A551DAF77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4428" r="23333" b="8497"/>
          <a:stretch/>
        </p:blipFill>
        <p:spPr>
          <a:xfrm>
            <a:off x="1371600" y="1295400"/>
            <a:ext cx="5943600" cy="498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B1271-7617-411F-A3AB-F42DEECD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Remove link between Router 0 and Router 2.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164B-686F-42BD-9FC5-47139EBF59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Remove Link Router 0-2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2D083-596E-48F4-8AD5-C7FC3DBCD9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3" t="17391" r="17500" b="41107"/>
          <a:stretch/>
        </p:blipFill>
        <p:spPr>
          <a:xfrm>
            <a:off x="332014" y="1905000"/>
            <a:ext cx="865958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6CA1C6-37A5-40D0-8280-0650174E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Ping and tracert from PC1 to PC0 and vice versa.</a:t>
            </a:r>
            <a:br>
              <a:rPr lang="en-GB" dirty="0"/>
            </a:b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A949-ACE3-4CAC-B18F-289E8427D9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Testing of Scenario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712C7-D875-4DFE-991B-C1FC9A66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1" t="14428" r="25833" b="9980"/>
          <a:stretch/>
        </p:blipFill>
        <p:spPr>
          <a:xfrm>
            <a:off x="1600200" y="1361884"/>
            <a:ext cx="5638800" cy="51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D8D11-8355-414C-AFB2-276939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Simulate the dynamic routing by considering following network scenario.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Ping and tracert from PC0 to PC1,PC2,PC3 and vice versa.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Down the link between Router 0 to Router 2, and observe the difference between tracert outcome from PC0 to PC1.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6961-30AF-4C8E-82F8-DAC90BEB33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Practice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E1E52-58B5-4539-AB1E-A272F5546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33" t="23320" r="20833" b="35178"/>
          <a:stretch/>
        </p:blipFill>
        <p:spPr>
          <a:xfrm>
            <a:off x="1066800" y="1905000"/>
            <a:ext cx="6248400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5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5057AA-578A-4B90-9724-FFB87CEF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FF0000"/>
                </a:solidFill>
              </a:rPr>
              <a:t>Router&gt;enable</a:t>
            </a:r>
          </a:p>
          <a:p>
            <a:r>
              <a:rPr lang="en-GB" dirty="0" err="1">
                <a:solidFill>
                  <a:srgbClr val="FF0000"/>
                </a:solidFill>
              </a:rPr>
              <a:t>Router#show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ip</a:t>
            </a:r>
            <a:r>
              <a:rPr lang="en-GB" dirty="0">
                <a:solidFill>
                  <a:srgbClr val="FF0000"/>
                </a:solidFill>
              </a:rPr>
              <a:t> route</a:t>
            </a:r>
          </a:p>
          <a:p>
            <a:r>
              <a:rPr lang="en-GB" dirty="0"/>
              <a:t>Codes: </a:t>
            </a:r>
            <a:r>
              <a:rPr lang="en-GB" dirty="0">
                <a:solidFill>
                  <a:srgbClr val="00B050"/>
                </a:solidFill>
              </a:rPr>
              <a:t>C - connected</a:t>
            </a:r>
            <a:r>
              <a:rPr lang="en-GB" dirty="0"/>
              <a:t>, S - static, I - IGRP, </a:t>
            </a:r>
            <a:r>
              <a:rPr lang="en-GB" dirty="0">
                <a:solidFill>
                  <a:srgbClr val="0070C0"/>
                </a:solidFill>
              </a:rPr>
              <a:t>R - RIP</a:t>
            </a:r>
            <a:r>
              <a:rPr lang="en-GB" dirty="0"/>
              <a:t>, M - mobile, B - BGP</a:t>
            </a:r>
          </a:p>
          <a:p>
            <a:r>
              <a:rPr lang="en-GB" dirty="0"/>
              <a:t>D - EIGRP, EX - EIGRP external, O - OSPF, IA - OSPF inter area</a:t>
            </a:r>
          </a:p>
          <a:p>
            <a:r>
              <a:rPr lang="en-GB" dirty="0"/>
              <a:t>N1 - OSPF NSSA external type 1, N2 - OSPF NSSA external type 2</a:t>
            </a:r>
          </a:p>
          <a:p>
            <a:r>
              <a:rPr lang="en-GB" dirty="0"/>
              <a:t>E1 - OSPF external type 1, E2 - OSPF external type 2, E - EGP</a:t>
            </a:r>
          </a:p>
          <a:p>
            <a:r>
              <a:rPr lang="en-GB" dirty="0" err="1"/>
              <a:t>i</a:t>
            </a:r>
            <a:r>
              <a:rPr lang="en-GB" dirty="0"/>
              <a:t> - IS-IS, L1 - IS-IS level-1, L2 - IS-IS level-2, </a:t>
            </a:r>
            <a:r>
              <a:rPr lang="en-GB" dirty="0" err="1"/>
              <a:t>ia</a:t>
            </a:r>
            <a:r>
              <a:rPr lang="en-GB" dirty="0"/>
              <a:t> - IS-IS inter area</a:t>
            </a:r>
          </a:p>
          <a:p>
            <a:r>
              <a:rPr lang="en-GB" dirty="0"/>
              <a:t>* - candidate default, U - per-user static route, o - ODR</a:t>
            </a:r>
          </a:p>
          <a:p>
            <a:r>
              <a:rPr lang="en-GB" dirty="0"/>
              <a:t>P - periodic downloaded static route</a:t>
            </a:r>
          </a:p>
          <a:p>
            <a:endParaRPr lang="en-GB" dirty="0"/>
          </a:p>
          <a:p>
            <a:r>
              <a:rPr lang="en-GB" dirty="0"/>
              <a:t>Gateway of last resort is not set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C 10.0.0.0/8 is directly connected, FastEthernet0/0</a:t>
            </a:r>
          </a:p>
          <a:p>
            <a:r>
              <a:rPr lang="en-GB" dirty="0">
                <a:solidFill>
                  <a:srgbClr val="0070C0"/>
                </a:solidFill>
              </a:rPr>
              <a:t>R 20.0.0.0/8 [120/1] via 193.167.0.218, 00:00:21, Serial3/0</a:t>
            </a:r>
          </a:p>
          <a:p>
            <a:r>
              <a:rPr lang="en-GB" dirty="0">
                <a:solidFill>
                  <a:srgbClr val="00B050"/>
                </a:solidFill>
              </a:rPr>
              <a:t>C 192.168.0.0/24 is directly connected, Serial2/0</a:t>
            </a:r>
          </a:p>
          <a:p>
            <a:r>
              <a:rPr lang="en-GB" dirty="0">
                <a:solidFill>
                  <a:srgbClr val="00B050"/>
                </a:solidFill>
              </a:rPr>
              <a:t>C 193.167.0.0/24 is directly connected, Serial3/0</a:t>
            </a:r>
          </a:p>
          <a:p>
            <a:r>
              <a:rPr lang="en-GB" dirty="0">
                <a:solidFill>
                  <a:srgbClr val="0070C0"/>
                </a:solidFill>
              </a:rPr>
              <a:t>R 194.16.0.0/24 [120/1] via 192.168.0.253, 00:00:02, Serial2/0</a:t>
            </a:r>
          </a:p>
          <a:p>
            <a:r>
              <a:rPr lang="en-GB" dirty="0">
                <a:solidFill>
                  <a:srgbClr val="0070C0"/>
                </a:solidFill>
              </a:rPr>
              <a:t>[120/1] via 193.167.0.218, 00:00:21, Serial3/0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6A57-0B9A-4FAA-B13D-3A9B4C23C9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Check routing table entries on each Router</a:t>
            </a:r>
          </a:p>
        </p:txBody>
      </p:sp>
    </p:spTree>
    <p:extLst>
      <p:ext uri="{BB962C8B-B14F-4D97-AF65-F5344CB8AC3E}">
        <p14:creationId xmlns:p14="http://schemas.microsoft.com/office/powerpoint/2010/main" val="422551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Network Topology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2/24/2021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947DE-5B09-4CA4-BFAC-9232F8DB6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67" t="18873" r="27500" b="38143"/>
          <a:stretch/>
        </p:blipFill>
        <p:spPr>
          <a:xfrm>
            <a:off x="132735" y="1890679"/>
            <a:ext cx="8823434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PC0 and PC1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Assign IP Address PC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B65592-99C6-49EA-B1B4-A0BD5E25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5504"/>
              </p:ext>
            </p:extLst>
          </p:nvPr>
        </p:nvGraphicFramePr>
        <p:xfrm>
          <a:off x="818742" y="1447800"/>
          <a:ext cx="5124858" cy="1600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429">
                  <a:extLst>
                    <a:ext uri="{9D8B030D-6E8A-4147-A177-3AD203B41FA5}">
                      <a16:colId xmlns:a16="http://schemas.microsoft.com/office/drawing/2014/main" val="644451585"/>
                    </a:ext>
                  </a:extLst>
                </a:gridCol>
                <a:gridCol w="2562429">
                  <a:extLst>
                    <a:ext uri="{9D8B030D-6E8A-4147-A177-3AD203B41FA5}">
                      <a16:colId xmlns:a16="http://schemas.microsoft.com/office/drawing/2014/main" val="4188863629"/>
                    </a:ext>
                  </a:extLst>
                </a:gridCol>
              </a:tblGrid>
              <a:tr h="40005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PC0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211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IP Address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10.0.0.2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70562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Subnet Mask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255.0.0.0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11757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Default Gateway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10.0.0.1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8574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A83A13-F76D-4A24-A4BD-03ECA91E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02961"/>
              </p:ext>
            </p:extLst>
          </p:nvPr>
        </p:nvGraphicFramePr>
        <p:xfrm>
          <a:off x="845781" y="3701547"/>
          <a:ext cx="5205708" cy="1496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854">
                  <a:extLst>
                    <a:ext uri="{9D8B030D-6E8A-4147-A177-3AD203B41FA5}">
                      <a16:colId xmlns:a16="http://schemas.microsoft.com/office/drawing/2014/main" val="305097599"/>
                    </a:ext>
                  </a:extLst>
                </a:gridCol>
                <a:gridCol w="2602854">
                  <a:extLst>
                    <a:ext uri="{9D8B030D-6E8A-4147-A177-3AD203B41FA5}">
                      <a16:colId xmlns:a16="http://schemas.microsoft.com/office/drawing/2014/main" val="39846131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PC1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78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IP Address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20.0.0.2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10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Subnet Mask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255.0.0.0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727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Default Gateway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20.0.0.1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01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6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7C6B9-F303-4658-9A12-E5A89126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5" y="865536"/>
            <a:ext cx="9084472" cy="5822909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Configure Fa 0/0, Se 2/0, and Se 3/0 interfaces</a:t>
            </a:r>
          </a:p>
          <a:p>
            <a:r>
              <a:rPr lang="en-GB" dirty="0"/>
              <a:t>Router&gt;enable</a:t>
            </a:r>
          </a:p>
          <a:p>
            <a:r>
              <a:rPr lang="en-GB" dirty="0" err="1"/>
              <a:t>Router#configure</a:t>
            </a:r>
            <a:r>
              <a:rPr lang="en-GB" dirty="0"/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FastEthernet0/0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10.0.0.1 255.0.0.0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Serial2/0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192.168.0.252 255.255.255.0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Serial3/0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193.167.0.219 255.255.255.0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 exit</a:t>
            </a:r>
          </a:p>
          <a:p>
            <a:r>
              <a:rPr lang="en-GB" dirty="0"/>
              <a:t>Router(config)#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0</a:t>
            </a:r>
          </a:p>
        </p:txBody>
      </p:sp>
    </p:spTree>
    <p:extLst>
      <p:ext uri="{BB962C8B-B14F-4D97-AF65-F5344CB8AC3E}">
        <p14:creationId xmlns:p14="http://schemas.microsoft.com/office/powerpoint/2010/main" val="20716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0E0631-146D-4D42-A2E6-2C7181B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Configure Se 2/0 and Se 3/0</a:t>
            </a:r>
          </a:p>
          <a:p>
            <a:r>
              <a:rPr lang="en-GB" dirty="0"/>
              <a:t>Router&gt;enable</a:t>
            </a:r>
          </a:p>
          <a:p>
            <a:r>
              <a:rPr lang="en-GB" dirty="0" err="1"/>
              <a:t>Router#configure</a:t>
            </a:r>
            <a:r>
              <a:rPr lang="en-GB" dirty="0"/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Serial2/0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192.168.0.253 255.255.255.0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Serial3/0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194.16.0.20 255.255.255.0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 exit</a:t>
            </a:r>
          </a:p>
          <a:p>
            <a:r>
              <a:rPr lang="en-GB" dirty="0"/>
              <a:t>Router(config)#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Configuring Router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1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Configure Fa 0/0, Se 2/0, and Se 3/0 interfaces</a:t>
            </a:r>
          </a:p>
          <a:p>
            <a:r>
              <a:rPr lang="en-GB" dirty="0"/>
              <a:t>Router&gt;enable</a:t>
            </a:r>
          </a:p>
          <a:p>
            <a:r>
              <a:rPr lang="en-GB" dirty="0" err="1"/>
              <a:t>Router#configure</a:t>
            </a:r>
            <a:r>
              <a:rPr lang="en-GB" dirty="0"/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FastEthernet0/0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20.0.0.1 255.0.0.0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Serial2/0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193.167.0.218 255.255.255.0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Router(config-if)#exit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interface Serial3/0</a:t>
            </a:r>
          </a:p>
          <a:p>
            <a:r>
              <a:rPr lang="en-GB" dirty="0"/>
              <a:t>Router(config-if)#</a:t>
            </a:r>
            <a:r>
              <a:rPr lang="en-GB" dirty="0" err="1"/>
              <a:t>ip</a:t>
            </a:r>
            <a:r>
              <a:rPr lang="en-GB" dirty="0"/>
              <a:t> address 194.16.0.21 255.255.255.0</a:t>
            </a:r>
          </a:p>
          <a:p>
            <a:r>
              <a:rPr lang="en-GB" dirty="0"/>
              <a:t>Router(config-if)#no shutdown</a:t>
            </a:r>
          </a:p>
          <a:p>
            <a:r>
              <a:rPr lang="en-GB" dirty="0"/>
              <a:t>Router(config-if)# exit</a:t>
            </a:r>
          </a:p>
          <a:p>
            <a:r>
              <a:rPr lang="en-GB" dirty="0"/>
              <a:t>Router(config)#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2</a:t>
            </a:r>
          </a:p>
        </p:txBody>
      </p:sp>
    </p:spTree>
    <p:extLst>
      <p:ext uri="{BB962C8B-B14F-4D97-AF65-F5344CB8AC3E}">
        <p14:creationId xmlns:p14="http://schemas.microsoft.com/office/powerpoint/2010/main" val="8286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ACC3A-C0BE-4AE2-AA7A-BE51EC03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0</a:t>
            </a:r>
          </a:p>
          <a:p>
            <a:r>
              <a:rPr lang="en-GB" dirty="0"/>
              <a:t>Router&gt;enable</a:t>
            </a:r>
          </a:p>
          <a:p>
            <a:r>
              <a:rPr lang="en-GB" dirty="0" err="1"/>
              <a:t>Router#configure</a:t>
            </a:r>
            <a:r>
              <a:rPr lang="en-GB" dirty="0"/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router rip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00B0F0"/>
                </a:solidFill>
              </a:rPr>
              <a:t>network 10.0.0.0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7030A0"/>
                </a:solidFill>
              </a:rPr>
              <a:t>network 192.168.0.0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002060"/>
                </a:solidFill>
              </a:rPr>
              <a:t>network 193.167.0.0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B0DF-3C15-477A-9BEC-DAD1E1D349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Configure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39904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FCBC27-754C-4352-8EE3-2E5D9468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1</a:t>
            </a:r>
          </a:p>
          <a:p>
            <a:r>
              <a:rPr lang="en-GB" dirty="0"/>
              <a:t>Router&gt;enable</a:t>
            </a:r>
          </a:p>
          <a:p>
            <a:r>
              <a:rPr lang="en-GB" dirty="0" err="1"/>
              <a:t>Router#configure</a:t>
            </a:r>
            <a:r>
              <a:rPr lang="en-GB" dirty="0"/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router rip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0070C0"/>
                </a:solidFill>
              </a:rPr>
              <a:t>network 192.168.0.0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7030A0"/>
                </a:solidFill>
              </a:rPr>
              <a:t>network 194.16.0.0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F3E5-3BAC-4B00-8496-6FAEBF01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Configure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217153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A84849-A008-41AB-A925-AB633A4F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2</a:t>
            </a:r>
          </a:p>
          <a:p>
            <a:r>
              <a:rPr lang="en-GB" dirty="0"/>
              <a:t>Router&gt;enable</a:t>
            </a:r>
          </a:p>
          <a:p>
            <a:r>
              <a:rPr lang="en-GB" dirty="0" err="1"/>
              <a:t>Router#configure</a:t>
            </a:r>
            <a:r>
              <a:rPr lang="en-GB" dirty="0"/>
              <a:t> terminal</a:t>
            </a:r>
          </a:p>
          <a:p>
            <a:r>
              <a:rPr lang="en-GB" dirty="0"/>
              <a:t>Enter configuration commands, one per line. End with CNTL/Z.</a:t>
            </a:r>
          </a:p>
          <a:p>
            <a:r>
              <a:rPr lang="en-GB" dirty="0"/>
              <a:t>Router(config)#</a:t>
            </a:r>
            <a:r>
              <a:rPr lang="en-GB" dirty="0">
                <a:solidFill>
                  <a:srgbClr val="FF0000"/>
                </a:solidFill>
              </a:rPr>
              <a:t>router rip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00B0F0"/>
                </a:solidFill>
              </a:rPr>
              <a:t>network 20.0.0.0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7030A0"/>
                </a:solidFill>
              </a:rPr>
              <a:t>network 193.167.0.0</a:t>
            </a:r>
          </a:p>
          <a:p>
            <a:r>
              <a:rPr lang="en-GB" dirty="0"/>
              <a:t>Router(config-router)#</a:t>
            </a:r>
            <a:r>
              <a:rPr lang="en-GB" dirty="0">
                <a:solidFill>
                  <a:srgbClr val="002060"/>
                </a:solidFill>
              </a:rPr>
              <a:t>network 194.16.0.0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28CD-FC87-4AAF-B513-BC75873E04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Configure dynamic routing</a:t>
            </a:r>
          </a:p>
        </p:txBody>
      </p:sp>
    </p:spTree>
    <p:extLst>
      <p:ext uri="{BB962C8B-B14F-4D97-AF65-F5344CB8AC3E}">
        <p14:creationId xmlns:p14="http://schemas.microsoft.com/office/powerpoint/2010/main" val="288814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789</Words>
  <Application>Microsoft Office PowerPoint</Application>
  <PresentationFormat>On-screen Show (4:3)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Dynamic Routing  CS F303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736</cp:revision>
  <dcterms:created xsi:type="dcterms:W3CDTF">2011-09-14T09:42:05Z</dcterms:created>
  <dcterms:modified xsi:type="dcterms:W3CDTF">2021-02-24T04:22:54Z</dcterms:modified>
</cp:coreProperties>
</file>