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61" r:id="rId3"/>
    <p:sldId id="257" r:id="rId4"/>
    <p:sldId id="265" r:id="rId5"/>
    <p:sldId id="262" r:id="rId6"/>
    <p:sldId id="266" r:id="rId7"/>
    <p:sldId id="263" r:id="rId8"/>
    <p:sldId id="264" r:id="rId9"/>
    <p:sldId id="273" r:id="rId10"/>
    <p:sldId id="274" r:id="rId11"/>
    <p:sldId id="258" r:id="rId12"/>
    <p:sldId id="267" r:id="rId13"/>
    <p:sldId id="260" r:id="rId14"/>
    <p:sldId id="259" r:id="rId15"/>
    <p:sldId id="269" r:id="rId16"/>
    <p:sldId id="268" r:id="rId17"/>
    <p:sldId id="272" r:id="rId18"/>
    <p:sldId id="271"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67011" autoAdjust="0"/>
  </p:normalViewPr>
  <p:slideViewPr>
    <p:cSldViewPr>
      <p:cViewPr varScale="1">
        <p:scale>
          <a:sx n="77" d="100"/>
          <a:sy n="77" d="100"/>
        </p:scale>
        <p:origin x="-26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32A3D4-7EBD-47E2-89D8-1DBD7AF5CC98}" type="datetimeFigureOut">
              <a:rPr lang="en-NZ" smtClean="0"/>
              <a:pPr/>
              <a:t>20/07/2012</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1CCAC9-CD85-441F-9563-CD1515EBB636}" type="slidenum">
              <a:rPr lang="en-NZ" smtClean="0"/>
              <a:pPr/>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Needs to be tidied</a:t>
            </a:r>
            <a:r>
              <a:rPr lang="en-NZ" baseline="0" dirty="0" smtClean="0"/>
              <a:t> up. May need deleting.</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2</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what the athlete is shaping out to be.</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12</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13</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14</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Less text</a:t>
            </a:r>
            <a:r>
              <a:rPr lang="en-NZ" baseline="0" dirty="0" smtClean="0"/>
              <a:t> on this page. May need deleting also.</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3</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each?</a:t>
            </a:r>
          </a:p>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4</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how everyone has different</a:t>
            </a:r>
            <a:r>
              <a:rPr lang="en-NZ" baseline="0" dirty="0" smtClean="0"/>
              <a:t> systems in place for selection, money to spend and where, also what type of advertising they are looking at getting out of their brand possibly</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5</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 bit about what</a:t>
            </a:r>
            <a:r>
              <a:rPr lang="en-NZ" baseline="0" dirty="0" smtClean="0"/>
              <a:t> carding is.</a:t>
            </a:r>
          </a:p>
          <a:p>
            <a:r>
              <a:rPr lang="en-NZ" baseline="0" dirty="0" smtClean="0"/>
              <a:t>Then go on to talk about who gets carded, the different levels of carding &lt;- the different pay grades</a:t>
            </a:r>
          </a:p>
          <a:p>
            <a:r>
              <a:rPr lang="en-NZ" baseline="0" dirty="0" smtClean="0"/>
              <a:t>Also talk about how this works well for people who are there already but </a:t>
            </a:r>
            <a:r>
              <a:rPr lang="en-NZ" baseline="0" dirty="0" err="1" smtClean="0"/>
              <a:t>doesnt</a:t>
            </a:r>
            <a:r>
              <a:rPr lang="en-NZ" baseline="0" dirty="0" smtClean="0"/>
              <a:t> help potential athletes who could also make this level but lack the funds to do so.</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6</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Maybe</a:t>
            </a:r>
            <a:r>
              <a:rPr lang="en-NZ" baseline="0" dirty="0" smtClean="0"/>
              <a:t> have this animated.</a:t>
            </a:r>
          </a:p>
          <a:p>
            <a:r>
              <a:rPr lang="en-NZ" baseline="0" dirty="0" smtClean="0"/>
              <a:t>The red indicates what is currently in place and who benefits most from the system.</a:t>
            </a:r>
          </a:p>
          <a:p>
            <a:r>
              <a:rPr lang="en-NZ" baseline="0" dirty="0" smtClean="0"/>
              <a:t>The orange represents where the project is at and who can use it effectively to determine their progression in the sport.</a:t>
            </a:r>
          </a:p>
          <a:p>
            <a:r>
              <a:rPr lang="en-NZ" baseline="0" dirty="0" smtClean="0"/>
              <a:t>The green represents where the project will end up. Also say that even though sponsors and international teams might not be interested in school kids, clubs are very interested in developing the young generation to see them succeed in society</a:t>
            </a:r>
            <a:r>
              <a:rPr lang="en-NZ" baseline="0" dirty="0" smtClean="0"/>
              <a:t>.</a:t>
            </a:r>
          </a:p>
          <a:p>
            <a:endParaRPr lang="en-NZ" baseline="0" dirty="0" smtClean="0"/>
          </a:p>
          <a:p>
            <a:r>
              <a:rPr lang="en-NZ" baseline="0" dirty="0" smtClean="0"/>
              <a:t>Remove </a:t>
            </a:r>
            <a:r>
              <a:rPr lang="en-NZ" baseline="0" dirty="0" err="1" smtClean="0"/>
              <a:t>ccolors</a:t>
            </a:r>
            <a:endParaRPr lang="en-NZ" baseline="0" dirty="0" smtClean="0"/>
          </a:p>
          <a:p>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7</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 the different</a:t>
            </a:r>
            <a:r>
              <a:rPr lang="en-NZ" baseline="0" dirty="0" smtClean="0"/>
              <a:t> lines and what they represent. Maybe have it animated.</a:t>
            </a:r>
          </a:p>
          <a:p>
            <a:r>
              <a:rPr lang="en-NZ" baseline="0" dirty="0" smtClean="0"/>
              <a:t>Blue = You or the athlete being charted.</a:t>
            </a:r>
          </a:p>
          <a:p>
            <a:r>
              <a:rPr lang="en-NZ" baseline="0" dirty="0" smtClean="0"/>
              <a:t>Red = Lowest level to reach in order to get carded in New Zealand</a:t>
            </a:r>
          </a:p>
          <a:p>
            <a:r>
              <a:rPr lang="en-NZ" baseline="0" dirty="0" smtClean="0"/>
              <a:t>Green = 4</a:t>
            </a:r>
            <a:r>
              <a:rPr lang="en-NZ" baseline="30000" dirty="0" smtClean="0"/>
              <a:t>th</a:t>
            </a:r>
            <a:r>
              <a:rPr lang="en-NZ" baseline="0" dirty="0" smtClean="0"/>
              <a:t> – 8</a:t>
            </a:r>
            <a:r>
              <a:rPr lang="en-NZ" baseline="30000" dirty="0" smtClean="0"/>
              <a:t>th</a:t>
            </a:r>
            <a:r>
              <a:rPr lang="en-NZ" baseline="0" dirty="0" smtClean="0"/>
              <a:t> positioning at Olympics or World Champs.</a:t>
            </a:r>
          </a:p>
          <a:p>
            <a:r>
              <a:rPr lang="en-NZ" baseline="0" dirty="0" smtClean="0"/>
              <a:t>Yellow = Medal position at Olympics or World Champs.</a:t>
            </a:r>
          </a:p>
          <a:p>
            <a:endParaRPr lang="en-NZ" baseline="0" dirty="0" smtClean="0"/>
          </a:p>
          <a:p>
            <a:r>
              <a:rPr lang="en-NZ" dirty="0" smtClean="0"/>
              <a:t>The flaws</a:t>
            </a:r>
            <a:r>
              <a:rPr lang="en-NZ" baseline="0" dirty="0" smtClean="0"/>
              <a:t> with this chart.</a:t>
            </a:r>
          </a:p>
          <a:p>
            <a:r>
              <a:rPr lang="en-NZ" baseline="0" dirty="0" smtClean="0"/>
              <a:t>You have some unusual calculation where medals and finals are flipped at the start. This </a:t>
            </a:r>
            <a:r>
              <a:rPr lang="en-NZ" baseline="0" dirty="0" err="1" smtClean="0"/>
              <a:t>shouldnt</a:t>
            </a:r>
            <a:r>
              <a:rPr lang="en-NZ" baseline="0" dirty="0" smtClean="0"/>
              <a:t> be possible but for whatever data they </a:t>
            </a:r>
            <a:r>
              <a:rPr lang="en-NZ" baseline="0" dirty="0" err="1" smtClean="0"/>
              <a:t>modeled</a:t>
            </a:r>
            <a:r>
              <a:rPr lang="en-NZ" baseline="0" dirty="0" smtClean="0"/>
              <a:t> off this is the case.</a:t>
            </a:r>
          </a:p>
          <a:p>
            <a:r>
              <a:rPr lang="en-NZ" baseline="0" dirty="0" smtClean="0"/>
              <a:t>The graph is plotted off your seasons best which is great for people who can </a:t>
            </a:r>
            <a:r>
              <a:rPr lang="en-NZ" baseline="0" dirty="0" err="1" smtClean="0"/>
              <a:t>preform</a:t>
            </a:r>
            <a:r>
              <a:rPr lang="en-NZ" baseline="0" dirty="0" smtClean="0"/>
              <a:t> really well but not so good if they cant continuously produce that same result.</a:t>
            </a:r>
          </a:p>
          <a:p>
            <a:r>
              <a:rPr lang="en-NZ" baseline="0" dirty="0" smtClean="0"/>
              <a:t>It works of achieving a certain level. “You must be above this line to be of any use to us” </a:t>
            </a:r>
            <a:r>
              <a:rPr lang="en-NZ" baseline="0" dirty="0" err="1" smtClean="0"/>
              <a:t>Unfortunatly</a:t>
            </a:r>
            <a:r>
              <a:rPr lang="en-NZ" baseline="0" dirty="0" smtClean="0"/>
              <a:t> with this there is no room for error, such as injury, illness, or various other factors that can contribute to this one race for the season.</a:t>
            </a:r>
          </a:p>
          <a:p>
            <a:r>
              <a:rPr lang="en-NZ" baseline="0" dirty="0" smtClean="0"/>
              <a:t>It </a:t>
            </a:r>
            <a:r>
              <a:rPr lang="en-NZ" baseline="0" dirty="0" err="1" smtClean="0"/>
              <a:t>doesnt</a:t>
            </a:r>
            <a:r>
              <a:rPr lang="en-NZ" baseline="0" dirty="0" smtClean="0"/>
              <a:t> show your season activity only your best. This means that you wont be recognised for consistency, only best performance.</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Collect Data –Time Frame</a:t>
            </a:r>
            <a:r>
              <a:rPr lang="en-NZ" baseline="0" dirty="0" smtClean="0"/>
              <a:t>, how long it took, when</a:t>
            </a:r>
          </a:p>
          <a:p>
            <a:r>
              <a:rPr lang="en-NZ" baseline="0" dirty="0" smtClean="0"/>
              <a:t>What could be better</a:t>
            </a:r>
          </a:p>
          <a:p>
            <a:r>
              <a:rPr lang="en-NZ" baseline="0" dirty="0" err="1" smtClean="0"/>
              <a:t>Countinuously</a:t>
            </a:r>
            <a:r>
              <a:rPr lang="en-NZ" baseline="0" dirty="0" smtClean="0"/>
              <a:t> updating</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Talk about what the athlete is shaping out to be.</a:t>
            </a:r>
            <a:endParaRPr lang="en-NZ" dirty="0"/>
          </a:p>
        </p:txBody>
      </p:sp>
      <p:sp>
        <p:nvSpPr>
          <p:cNvPr id="4" name="Slide Number Placeholder 3"/>
          <p:cNvSpPr>
            <a:spLocks noGrp="1"/>
          </p:cNvSpPr>
          <p:nvPr>
            <p:ph type="sldNum" sz="quarter" idx="10"/>
          </p:nvPr>
        </p:nvSpPr>
        <p:spPr/>
        <p:txBody>
          <a:bodyPr/>
          <a:lstStyle/>
          <a:p>
            <a:fld id="{F41CCAC9-CD85-441F-9563-CD1515EBB636}" type="slidenum">
              <a:rPr lang="en-NZ" smtClean="0"/>
              <a:pPr/>
              <a:t>11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73075169-4B29-4ACB-B891-88C6DD08F9D0}" type="datetimeFigureOut">
              <a:rPr lang="en-NZ" smtClean="0"/>
              <a:pPr/>
              <a:t>20/07/2012</a:t>
            </a:fld>
            <a:endParaRPr lang="en-NZ"/>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73075169-4B29-4ACB-B891-88C6DD08F9D0}" type="datetimeFigureOut">
              <a:rPr lang="en-NZ" smtClean="0"/>
              <a:pPr/>
              <a:t>20/07/2012</a:t>
            </a:fld>
            <a:endParaRPr lang="en-NZ"/>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6" name="Footer Placeholder 5"/>
          <p:cNvSpPr>
            <a:spLocks noGrp="1"/>
          </p:cNvSpPr>
          <p:nvPr>
            <p:ph type="ftr" sz="quarter" idx="11"/>
          </p:nvPr>
        </p:nvSpPr>
        <p:spPr/>
        <p:txBody>
          <a:bodyPr/>
          <a:lstStyle>
            <a:extLst/>
          </a:lstStyle>
          <a:p>
            <a:endParaRPr lang="en-NZ"/>
          </a:p>
        </p:txBody>
      </p:sp>
      <p:sp>
        <p:nvSpPr>
          <p:cNvPr id="7" name="Slide Number Placeholder 6"/>
          <p:cNvSpPr>
            <a:spLocks noGrp="1"/>
          </p:cNvSpPr>
          <p:nvPr>
            <p:ph type="sldNum" sz="quarter" idx="12"/>
          </p:nvPr>
        </p:nvSpPr>
        <p:spPr>
          <a:xfrm>
            <a:off x="8641080" y="6514568"/>
            <a:ext cx="464288" cy="274320"/>
          </a:xfrm>
        </p:spPr>
        <p:txBody>
          <a:bodyPr/>
          <a:lstStyle>
            <a:extLst/>
          </a:lstStyle>
          <a:p>
            <a:fld id="{A0820FDA-FD9A-47DF-9695-6008DCC4CE43}" type="slidenum">
              <a:rPr lang="en-NZ" smtClean="0"/>
              <a:pPr/>
              <a:t>‹#›</a:t>
            </a:fld>
            <a:endParaRPr lang="en-NZ"/>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8" name="Footer Placeholder 7"/>
          <p:cNvSpPr>
            <a:spLocks noGrp="1"/>
          </p:cNvSpPr>
          <p:nvPr>
            <p:ph type="ftr" sz="quarter" idx="11"/>
          </p:nvPr>
        </p:nvSpPr>
        <p:spPr/>
        <p:txBody>
          <a:bodyPr/>
          <a:lstStyle>
            <a:extLst/>
          </a:lstStyle>
          <a:p>
            <a:endParaRPr lang="en-NZ"/>
          </a:p>
        </p:txBody>
      </p:sp>
      <p:sp>
        <p:nvSpPr>
          <p:cNvPr id="9" name="Slide Number Placeholder 8"/>
          <p:cNvSpPr>
            <a:spLocks noGrp="1"/>
          </p:cNvSpPr>
          <p:nvPr>
            <p:ph type="sldNum" sz="quarter" idx="12"/>
          </p:nvPr>
        </p:nvSpPr>
        <p:spPr>
          <a:xfrm>
            <a:off x="8641080" y="6514568"/>
            <a:ext cx="464288" cy="274320"/>
          </a:xfrm>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4" name="Footer Placeholder 3"/>
          <p:cNvSpPr>
            <a:spLocks noGrp="1"/>
          </p:cNvSpPr>
          <p:nvPr>
            <p:ph type="ftr" sz="quarter" idx="11"/>
          </p:nvPr>
        </p:nvSpPr>
        <p:spPr/>
        <p:txBody>
          <a:bodyPr/>
          <a:lstStyle>
            <a:extLst/>
          </a:lstStyle>
          <a:p>
            <a:endParaRPr lang="en-NZ"/>
          </a:p>
        </p:txBody>
      </p:sp>
      <p:sp>
        <p:nvSpPr>
          <p:cNvPr id="5" name="Slide Number Placeholder 4"/>
          <p:cNvSpPr>
            <a:spLocks noGrp="1"/>
          </p:cNvSpPr>
          <p:nvPr>
            <p:ph type="sldNum" sz="quarter" idx="12"/>
          </p:nvPr>
        </p:nvSpPr>
        <p:spPr/>
        <p:txBody>
          <a:bodyPr/>
          <a:lstStyle>
            <a:extLst/>
          </a:lstStyle>
          <a:p>
            <a:fld id="{A0820FDA-FD9A-47DF-9695-6008DCC4CE43}" type="slidenum">
              <a:rPr lang="en-NZ" smtClean="0"/>
              <a:pPr/>
              <a:t>‹#›</a:t>
            </a:fld>
            <a:endParaRPr lang="en-NZ"/>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3075169-4B29-4ACB-B891-88C6DD08F9D0}" type="datetimeFigureOut">
              <a:rPr lang="en-NZ" smtClean="0"/>
              <a:pPr/>
              <a:t>20/07/2012</a:t>
            </a:fld>
            <a:endParaRPr lang="en-NZ"/>
          </a:p>
        </p:txBody>
      </p:sp>
      <p:sp>
        <p:nvSpPr>
          <p:cNvPr id="3" name="Footer Placeholder 2"/>
          <p:cNvSpPr>
            <a:spLocks noGrp="1"/>
          </p:cNvSpPr>
          <p:nvPr>
            <p:ph type="ftr" sz="quarter" idx="11"/>
          </p:nvPr>
        </p:nvSpPr>
        <p:spPr/>
        <p:txBody>
          <a:bodyPr/>
          <a:lstStyle>
            <a:extLst/>
          </a:lstStyle>
          <a:p>
            <a:endParaRPr lang="en-NZ"/>
          </a:p>
        </p:txBody>
      </p:sp>
      <p:sp>
        <p:nvSpPr>
          <p:cNvPr id="4" name="Slide Number Placeholder 3"/>
          <p:cNvSpPr>
            <a:spLocks noGrp="1"/>
          </p:cNvSpPr>
          <p:nvPr>
            <p:ph type="sldNum" sz="quarter" idx="12"/>
          </p:nvPr>
        </p:nvSpPr>
        <p:spPr/>
        <p:txBody>
          <a:bodyPr/>
          <a:lstStyle>
            <a:extLst/>
          </a:lstStyle>
          <a:p>
            <a:fld id="{A0820FDA-FD9A-47DF-9695-6008DCC4CE43}"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3075169-4B29-4ACB-B891-88C6DD08F9D0}" type="datetimeFigureOut">
              <a:rPr lang="en-NZ" smtClean="0"/>
              <a:pPr/>
              <a:t>20/07/2012</a:t>
            </a:fld>
            <a:endParaRPr lang="en-NZ"/>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3075169-4B29-4ACB-B891-88C6DD08F9D0}" type="datetimeFigureOut">
              <a:rPr lang="en-NZ" smtClean="0"/>
              <a:pPr/>
              <a:t>20/07/2012</a:t>
            </a:fld>
            <a:endParaRPr lang="en-NZ"/>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A0820FDA-FD9A-47DF-9695-6008DCC4CE43}" type="slidenum">
              <a:rPr lang="en-NZ" smtClean="0"/>
              <a:pPr/>
              <a:t>‹#›</a:t>
            </a:fld>
            <a:endParaRPr lang="en-NZ"/>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NZ"/>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3075169-4B29-4ACB-B891-88C6DD08F9D0}" type="datetimeFigureOut">
              <a:rPr lang="en-NZ" smtClean="0"/>
              <a:pPr/>
              <a:t>20/07/2012</a:t>
            </a:fld>
            <a:endParaRPr lang="en-NZ"/>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A0820FDA-FD9A-47DF-9695-6008DCC4CE43}" type="slidenum">
              <a:rPr lang="en-NZ" smtClean="0"/>
              <a:pPr/>
              <a:t>‹#›</a:t>
            </a:fld>
            <a:endParaRPr lang="en-NZ"/>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gif"/><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gif"/><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High Performance in Athletics</a:t>
            </a:r>
            <a:endParaRPr lang="en-NZ" dirty="0"/>
          </a:p>
        </p:txBody>
      </p:sp>
      <p:sp>
        <p:nvSpPr>
          <p:cNvPr id="3" name="Subtitle 2"/>
          <p:cNvSpPr>
            <a:spLocks noGrp="1"/>
          </p:cNvSpPr>
          <p:nvPr>
            <p:ph type="subTitle" idx="1"/>
          </p:nvPr>
        </p:nvSpPr>
        <p:spPr/>
        <p:txBody>
          <a:bodyPr/>
          <a:lstStyle/>
          <a:p>
            <a:endParaRPr lang="en-NZ"/>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Results so far</a:t>
            </a:r>
            <a:endParaRPr lang="en-NZ" dirty="0"/>
          </a:p>
        </p:txBody>
      </p:sp>
      <p:sp>
        <p:nvSpPr>
          <p:cNvPr id="3" name="Content Placeholder 2"/>
          <p:cNvSpPr>
            <a:spLocks noGrp="1"/>
          </p:cNvSpPr>
          <p:nvPr>
            <p:ph idx="1"/>
          </p:nvPr>
        </p:nvSpPr>
        <p:spPr/>
        <p:txBody>
          <a:bodyPr/>
          <a:lstStyle/>
          <a:p>
            <a:r>
              <a:rPr lang="en-NZ" dirty="0" smtClean="0"/>
              <a:t>ATHNZL going to use this in place of </a:t>
            </a:r>
            <a:r>
              <a:rPr lang="en-NZ" smtClean="0"/>
              <a:t>the old</a:t>
            </a:r>
          </a:p>
          <a:p>
            <a:endParaRPr lang="en-NZ"/>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I’ve done so far</a:t>
            </a:r>
            <a:endParaRPr lang="en-NZ" dirty="0"/>
          </a:p>
        </p:txBody>
      </p:sp>
      <p:sp>
        <p:nvSpPr>
          <p:cNvPr id="3" name="Content Placeholder 2"/>
          <p:cNvSpPr>
            <a:spLocks noGrp="1"/>
          </p:cNvSpPr>
          <p:nvPr>
            <p:ph idx="1"/>
          </p:nvPr>
        </p:nvSpPr>
        <p:spPr/>
        <p:txBody>
          <a:bodyPr/>
          <a:lstStyle/>
          <a:p>
            <a:pPr>
              <a:buNone/>
            </a:pPr>
            <a:endParaRPr lang="en-NZ" dirty="0" smtClean="0"/>
          </a:p>
          <a:p>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1403648" y="1628800"/>
            <a:ext cx="6345444"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I’ve done so far</a:t>
            </a:r>
            <a:endParaRPr lang="en-NZ" dirty="0"/>
          </a:p>
        </p:txBody>
      </p:sp>
      <p:sp>
        <p:nvSpPr>
          <p:cNvPr id="3" name="Content Placeholder 2"/>
          <p:cNvSpPr>
            <a:spLocks noGrp="1"/>
          </p:cNvSpPr>
          <p:nvPr>
            <p:ph idx="1"/>
          </p:nvPr>
        </p:nvSpPr>
        <p:spPr/>
        <p:txBody>
          <a:bodyPr/>
          <a:lstStyle/>
          <a:p>
            <a:r>
              <a:rPr lang="en-NZ" dirty="0" smtClean="0"/>
              <a:t>Data collected</a:t>
            </a:r>
          </a:p>
          <a:p>
            <a:endParaRPr lang="en-NZ"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Demo</a:t>
            </a:r>
            <a:endParaRPr lang="en-NZ" dirty="0"/>
          </a:p>
        </p:txBody>
      </p:sp>
      <p:sp>
        <p:nvSpPr>
          <p:cNvPr id="3" name="Content Placeholder 2"/>
          <p:cNvSpPr>
            <a:spLocks noGrp="1"/>
          </p:cNvSpPr>
          <p:nvPr>
            <p:ph idx="1"/>
          </p:nvPr>
        </p:nvSpPr>
        <p:spPr/>
        <p:txBody>
          <a:bodyPr/>
          <a:lstStyle/>
          <a:p>
            <a:endParaRPr lang="en-NZ"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The Plan - Error Funnel</a:t>
            </a:r>
            <a:endParaRPr lang="en-NZ" dirty="0"/>
          </a:p>
        </p:txBody>
      </p:sp>
      <p:sp>
        <p:nvSpPr>
          <p:cNvPr id="3" name="Content Placeholder 2"/>
          <p:cNvSpPr>
            <a:spLocks noGrp="1"/>
          </p:cNvSpPr>
          <p:nvPr>
            <p:ph idx="1"/>
          </p:nvPr>
        </p:nvSpPr>
        <p:spPr/>
        <p:txBody>
          <a:bodyPr/>
          <a:lstStyle/>
          <a:p>
            <a:endParaRPr lang="en-NZ" dirty="0"/>
          </a:p>
        </p:txBody>
      </p:sp>
      <p:pic>
        <p:nvPicPr>
          <p:cNvPr id="4098" name="Picture 2"/>
          <p:cNvPicPr>
            <a:picLocks noChangeAspect="1" noChangeArrowheads="1"/>
          </p:cNvPicPr>
          <p:nvPr/>
        </p:nvPicPr>
        <p:blipFill>
          <a:blip r:embed="rId3" cstate="print"/>
          <a:srcRect/>
          <a:stretch>
            <a:fillRect/>
          </a:stretch>
        </p:blipFill>
        <p:spPr bwMode="auto">
          <a:xfrm>
            <a:off x="1763688" y="1844824"/>
            <a:ext cx="5328592" cy="417366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The Plan -Dynamic Graph</a:t>
            </a:r>
            <a:endParaRPr lang="en-NZ"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116159" y="1646238"/>
            <a:ext cx="6911681" cy="45259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Plan –Dynamic Graph</a:t>
            </a:r>
            <a:endParaRPr lang="en-NZ" dirty="0"/>
          </a:p>
        </p:txBody>
      </p:sp>
      <p:pic>
        <p:nvPicPr>
          <p:cNvPr id="6" name="Picture 2"/>
          <p:cNvPicPr>
            <a:picLocks noGrp="1" noChangeAspect="1" noChangeArrowheads="1"/>
          </p:cNvPicPr>
          <p:nvPr>
            <p:ph idx="1"/>
          </p:nvPr>
        </p:nvPicPr>
        <p:blipFill>
          <a:blip r:embed="rId2" cstate="print"/>
          <a:srcRect/>
          <a:stretch>
            <a:fillRect/>
          </a:stretch>
        </p:blipFill>
        <p:spPr bwMode="auto">
          <a:xfrm>
            <a:off x="1116159" y="1646238"/>
            <a:ext cx="6911681" cy="45259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Plan –Dynamic Graph</a:t>
            </a:r>
            <a:endParaRPr lang="en-NZ"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125836" y="1646238"/>
            <a:ext cx="6892328" cy="45259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 plan to do</a:t>
            </a:r>
            <a:endParaRPr lang="en-NZ" dirty="0"/>
          </a:p>
        </p:txBody>
      </p:sp>
      <p:sp>
        <p:nvSpPr>
          <p:cNvPr id="3" name="Content Placeholder 2"/>
          <p:cNvSpPr>
            <a:spLocks noGrp="1"/>
          </p:cNvSpPr>
          <p:nvPr>
            <p:ph idx="1"/>
          </p:nvPr>
        </p:nvSpPr>
        <p:spPr/>
        <p:txBody>
          <a:bodyPr/>
          <a:lstStyle/>
          <a:p>
            <a:r>
              <a:rPr lang="en-NZ" dirty="0" smtClean="0"/>
              <a:t>Data collection Automated.</a:t>
            </a:r>
          </a:p>
          <a:p>
            <a:r>
              <a:rPr lang="en-NZ" dirty="0" smtClean="0"/>
              <a:t>Dynamic Graph</a:t>
            </a:r>
            <a:endParaRPr lang="en-NZ"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 plan to do</a:t>
            </a:r>
            <a:endParaRPr lang="en-NZ" dirty="0"/>
          </a:p>
        </p:txBody>
      </p:sp>
      <p:sp>
        <p:nvSpPr>
          <p:cNvPr id="3" name="Content Placeholder 2"/>
          <p:cNvSpPr>
            <a:spLocks noGrp="1"/>
          </p:cNvSpPr>
          <p:nvPr>
            <p:ph idx="1"/>
          </p:nvPr>
        </p:nvSpPr>
        <p:spPr/>
        <p:txBody>
          <a:bodyPr/>
          <a:lstStyle/>
          <a:p>
            <a:r>
              <a:rPr lang="en-NZ" dirty="0" smtClean="0"/>
              <a:t>Data collection Automated.</a:t>
            </a:r>
          </a:p>
          <a:p>
            <a:r>
              <a:rPr lang="en-NZ" dirty="0" smtClean="0"/>
              <a:t>Dynamic Graph</a:t>
            </a:r>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a:t>
            </a:r>
            <a:endParaRPr lang="en-NZ" dirty="0"/>
          </a:p>
        </p:txBody>
      </p:sp>
      <p:sp>
        <p:nvSpPr>
          <p:cNvPr id="3" name="Content Placeholder 2"/>
          <p:cNvSpPr>
            <a:spLocks noGrp="1"/>
          </p:cNvSpPr>
          <p:nvPr>
            <p:ph idx="1"/>
          </p:nvPr>
        </p:nvSpPr>
        <p:spPr/>
        <p:txBody>
          <a:bodyPr/>
          <a:lstStyle/>
          <a:p>
            <a:r>
              <a:rPr lang="en-NZ" dirty="0" smtClean="0"/>
              <a:t>Client</a:t>
            </a:r>
          </a:p>
          <a:p>
            <a:r>
              <a:rPr lang="en-NZ" dirty="0" smtClean="0"/>
              <a:t>A </a:t>
            </a:r>
            <a:r>
              <a:rPr lang="en-NZ" dirty="0" smtClean="0"/>
              <a:t>coach asked for a </a:t>
            </a:r>
            <a:r>
              <a:rPr lang="en-NZ" dirty="0" smtClean="0"/>
              <a:t>favour </a:t>
            </a:r>
            <a:r>
              <a:rPr lang="en-NZ" dirty="0" smtClean="0"/>
              <a:t>and I </a:t>
            </a:r>
            <a:r>
              <a:rPr lang="en-NZ" dirty="0" smtClean="0"/>
              <a:t>couldn’t </a:t>
            </a:r>
            <a:r>
              <a:rPr lang="en-NZ" dirty="0" smtClean="0"/>
              <a:t>say no.</a:t>
            </a:r>
          </a:p>
          <a:p>
            <a:r>
              <a:rPr lang="en-NZ" dirty="0" smtClean="0"/>
              <a:t>Been burned from the current system many times.</a:t>
            </a:r>
          </a:p>
          <a:p>
            <a:r>
              <a:rPr lang="en-NZ" dirty="0" smtClean="0"/>
              <a:t>This new one wont work for 1 trick ponies but consistently HP athletes.</a:t>
            </a:r>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Problem</a:t>
            </a:r>
            <a:endParaRPr lang="en-NZ" dirty="0"/>
          </a:p>
        </p:txBody>
      </p:sp>
      <p:sp>
        <p:nvSpPr>
          <p:cNvPr id="3" name="Content Placeholder 2"/>
          <p:cNvSpPr>
            <a:spLocks noGrp="1"/>
          </p:cNvSpPr>
          <p:nvPr>
            <p:ph idx="1"/>
          </p:nvPr>
        </p:nvSpPr>
        <p:spPr/>
        <p:txBody>
          <a:bodyPr/>
          <a:lstStyle/>
          <a:p>
            <a:r>
              <a:rPr lang="en-NZ" dirty="0" smtClean="0"/>
              <a:t>How do Sponsors select the best Athlete to represent their brand?</a:t>
            </a:r>
          </a:p>
          <a:p>
            <a:r>
              <a:rPr lang="en-NZ" dirty="0" smtClean="0"/>
              <a:t>Clubs with Money, what </a:t>
            </a:r>
            <a:r>
              <a:rPr lang="en-NZ" dirty="0" err="1" smtClean="0"/>
              <a:t>upcomming</a:t>
            </a:r>
            <a:r>
              <a:rPr lang="en-NZ" dirty="0" smtClean="0"/>
              <a:t> Athletes need support most?</a:t>
            </a:r>
          </a:p>
          <a:p>
            <a:r>
              <a:rPr lang="en-NZ" dirty="0" smtClean="0"/>
              <a:t>National and International Selection in representing a country. Who has the best potential in performing with the best on the day?</a:t>
            </a:r>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is Currently in Place</a:t>
            </a:r>
            <a:endParaRPr lang="en-NZ" dirty="0"/>
          </a:p>
        </p:txBody>
      </p:sp>
      <p:sp>
        <p:nvSpPr>
          <p:cNvPr id="3" name="Content Placeholder 2"/>
          <p:cNvSpPr>
            <a:spLocks noGrp="1"/>
          </p:cNvSpPr>
          <p:nvPr>
            <p:ph idx="1"/>
          </p:nvPr>
        </p:nvSpPr>
        <p:spPr/>
        <p:txBody>
          <a:bodyPr/>
          <a:lstStyle/>
          <a:p>
            <a:r>
              <a:rPr lang="en-NZ" dirty="0" err="1" smtClean="0"/>
              <a:t>Committies</a:t>
            </a:r>
            <a:r>
              <a:rPr lang="en-NZ" dirty="0" smtClean="0"/>
              <a:t> </a:t>
            </a:r>
          </a:p>
          <a:p>
            <a:r>
              <a:rPr lang="en-NZ" dirty="0" smtClean="0"/>
              <a:t>Sponsors</a:t>
            </a:r>
          </a:p>
          <a:p>
            <a:r>
              <a:rPr lang="en-NZ" dirty="0" smtClean="0"/>
              <a:t>Athlete Carding Program in NZ</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thumb/2/20/Adidas_Logo.svg/562px-Adidas_Logo.svg.png"/>
          <p:cNvPicPr>
            <a:picLocks noChangeAspect="1" noChangeArrowheads="1"/>
          </p:cNvPicPr>
          <p:nvPr/>
        </p:nvPicPr>
        <p:blipFill>
          <a:blip r:embed="rId3" cstate="print"/>
          <a:stretch>
            <a:fillRect/>
          </a:stretch>
        </p:blipFill>
        <p:spPr bwMode="auto">
          <a:xfrm>
            <a:off x="5652120" y="1556792"/>
            <a:ext cx="2016224" cy="1341758"/>
          </a:xfrm>
          <a:prstGeom prst="rect">
            <a:avLst/>
          </a:prstGeom>
          <a:noFill/>
          <a:ln>
            <a:noFill/>
          </a:ln>
        </p:spPr>
      </p:pic>
      <p:pic>
        <p:nvPicPr>
          <p:cNvPr id="1028" name="Picture 4" descr="http://baysandbridgeschallenge.co.nz/images/new_balance_logo.jpg"/>
          <p:cNvPicPr>
            <a:picLocks noChangeAspect="1" noChangeArrowheads="1"/>
          </p:cNvPicPr>
          <p:nvPr/>
        </p:nvPicPr>
        <p:blipFill>
          <a:blip r:embed="rId4" cstate="print"/>
          <a:stretch>
            <a:fillRect/>
          </a:stretch>
        </p:blipFill>
        <p:spPr bwMode="auto">
          <a:xfrm>
            <a:off x="6516216" y="3068960"/>
            <a:ext cx="1944216" cy="917952"/>
          </a:xfrm>
          <a:prstGeom prst="rect">
            <a:avLst/>
          </a:prstGeom>
          <a:noFill/>
          <a:ln>
            <a:noFill/>
          </a:ln>
        </p:spPr>
      </p:pic>
      <p:pic>
        <p:nvPicPr>
          <p:cNvPr id="1030" name="Picture 6" descr="http://www.mizunorunningshoes.net/images/Mizuno-Running-Shoes4.jpg"/>
          <p:cNvPicPr>
            <a:picLocks noChangeAspect="1" noChangeArrowheads="1"/>
          </p:cNvPicPr>
          <p:nvPr/>
        </p:nvPicPr>
        <p:blipFill>
          <a:blip r:embed="rId5" cstate="print"/>
          <a:stretch>
            <a:fillRect/>
          </a:stretch>
        </p:blipFill>
        <p:spPr bwMode="auto">
          <a:xfrm>
            <a:off x="6732240" y="5373216"/>
            <a:ext cx="1739423" cy="1027841"/>
          </a:xfrm>
          <a:prstGeom prst="rect">
            <a:avLst/>
          </a:prstGeom>
          <a:noFill/>
          <a:ln>
            <a:noFill/>
          </a:ln>
        </p:spPr>
      </p:pic>
      <p:pic>
        <p:nvPicPr>
          <p:cNvPr id="1032" name="Picture 8" descr="http://brandirectory.com/images/profile/logo/nike_swoosh_big.jpg"/>
          <p:cNvPicPr>
            <a:picLocks noChangeAspect="1" noChangeArrowheads="1"/>
          </p:cNvPicPr>
          <p:nvPr/>
        </p:nvPicPr>
        <p:blipFill>
          <a:blip r:embed="rId6" cstate="print"/>
          <a:stretch>
            <a:fillRect/>
          </a:stretch>
        </p:blipFill>
        <p:spPr bwMode="auto">
          <a:xfrm>
            <a:off x="1043608" y="1700808"/>
            <a:ext cx="1428925" cy="673234"/>
          </a:xfrm>
          <a:prstGeom prst="rect">
            <a:avLst/>
          </a:prstGeom>
          <a:noFill/>
          <a:ln>
            <a:noFill/>
          </a:ln>
        </p:spPr>
      </p:pic>
      <p:pic>
        <p:nvPicPr>
          <p:cNvPr id="1034" name="Picture 10" descr="http://logodesignpictures.com/wp-content/uploads/2012/07/03/Powerade-Logo.jpg"/>
          <p:cNvPicPr>
            <a:picLocks noChangeAspect="1" noChangeArrowheads="1"/>
          </p:cNvPicPr>
          <p:nvPr/>
        </p:nvPicPr>
        <p:blipFill>
          <a:blip r:embed="rId7" cstate="print"/>
          <a:stretch>
            <a:fillRect/>
          </a:stretch>
        </p:blipFill>
        <p:spPr bwMode="auto">
          <a:xfrm>
            <a:off x="6012160" y="4149080"/>
            <a:ext cx="1377696" cy="1008888"/>
          </a:xfrm>
          <a:prstGeom prst="rect">
            <a:avLst/>
          </a:prstGeom>
          <a:noFill/>
          <a:ln>
            <a:noFill/>
          </a:ln>
        </p:spPr>
      </p:pic>
      <p:pic>
        <p:nvPicPr>
          <p:cNvPr id="1036" name="Picture 12" descr="http://upload.wikimedia.org/wikipedia/en/thumb/9/9b/Gatorade_logo.svg/220px-Gatorade_logo.svg.png"/>
          <p:cNvPicPr>
            <a:picLocks noChangeAspect="1" noChangeArrowheads="1"/>
          </p:cNvPicPr>
          <p:nvPr/>
        </p:nvPicPr>
        <p:blipFill>
          <a:blip r:embed="rId8" cstate="print"/>
          <a:stretch>
            <a:fillRect/>
          </a:stretch>
        </p:blipFill>
        <p:spPr bwMode="auto">
          <a:xfrm>
            <a:off x="1063562" y="2708920"/>
            <a:ext cx="1355466" cy="1022761"/>
          </a:xfrm>
          <a:prstGeom prst="rect">
            <a:avLst/>
          </a:prstGeom>
          <a:noFill/>
          <a:ln>
            <a:noFill/>
          </a:ln>
        </p:spPr>
      </p:pic>
      <p:pic>
        <p:nvPicPr>
          <p:cNvPr id="1038" name="Picture 14" descr="http://www.roanokestar.com/imgs/home/puma%20logo.gif"/>
          <p:cNvPicPr>
            <a:picLocks noChangeAspect="1" noChangeArrowheads="1"/>
          </p:cNvPicPr>
          <p:nvPr/>
        </p:nvPicPr>
        <p:blipFill>
          <a:blip r:embed="rId9" cstate="print"/>
          <a:stretch>
            <a:fillRect/>
          </a:stretch>
        </p:blipFill>
        <p:spPr bwMode="auto">
          <a:xfrm>
            <a:off x="1043608" y="4134988"/>
            <a:ext cx="2170332" cy="1158548"/>
          </a:xfrm>
          <a:prstGeom prst="rect">
            <a:avLst/>
          </a:prstGeom>
          <a:noFill/>
          <a:ln>
            <a:noFill/>
          </a:ln>
        </p:spPr>
      </p:pic>
      <p:pic>
        <p:nvPicPr>
          <p:cNvPr id="16" name="Picture 16" descr="https://lh4.ggpht.com/NZjKBKStDMNEAOTWhd7cx2_-vBD5E1ne-_baEFAgQaISanAkfDbKpzWDaaqLFKgC97Dv=s116"/>
          <p:cNvPicPr>
            <a:picLocks noChangeAspect="1" noChangeArrowheads="1"/>
          </p:cNvPicPr>
          <p:nvPr/>
        </p:nvPicPr>
        <p:blipFill>
          <a:blip r:embed="rId10" cstate="print"/>
          <a:srcRect/>
          <a:stretch>
            <a:fillRect/>
          </a:stretch>
        </p:blipFill>
        <p:spPr bwMode="auto">
          <a:xfrm>
            <a:off x="683568" y="5445224"/>
            <a:ext cx="1474044" cy="1080120"/>
          </a:xfrm>
          <a:prstGeom prst="rect">
            <a:avLst/>
          </a:prstGeom>
          <a:noFill/>
        </p:spPr>
      </p:pic>
      <p:grpSp>
        <p:nvGrpSpPr>
          <p:cNvPr id="24" name="Group 23"/>
          <p:cNvGrpSpPr/>
          <p:nvPr/>
        </p:nvGrpSpPr>
        <p:grpSpPr>
          <a:xfrm>
            <a:off x="2771800" y="5373216"/>
            <a:ext cx="3816424" cy="1162050"/>
            <a:chOff x="6732240" y="3933056"/>
            <a:chExt cx="3816424" cy="1162050"/>
          </a:xfrm>
        </p:grpSpPr>
        <p:sp>
          <p:nvSpPr>
            <p:cNvPr id="20" name="Rectangle 19"/>
            <p:cNvSpPr/>
            <p:nvPr/>
          </p:nvSpPr>
          <p:spPr>
            <a:xfrm>
              <a:off x="6732240" y="3933056"/>
              <a:ext cx="3816424" cy="11521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7" name="Picture 18" descr="http://huntlyhalf.co.nz/wp-content/uploads/2012/02/hawkslogo.gif"/>
            <p:cNvPicPr>
              <a:picLocks noChangeAspect="1" noChangeArrowheads="1"/>
            </p:cNvPicPr>
            <p:nvPr/>
          </p:nvPicPr>
          <p:blipFill>
            <a:blip r:embed="rId11" cstate="print"/>
            <a:stretch>
              <a:fillRect/>
            </a:stretch>
          </p:blipFill>
          <p:spPr bwMode="auto">
            <a:xfrm>
              <a:off x="6732240" y="3933056"/>
              <a:ext cx="3810000" cy="1162050"/>
            </a:xfrm>
            <a:prstGeom prst="rect">
              <a:avLst/>
            </a:prstGeom>
            <a:noFill/>
            <a:ln>
              <a:noFill/>
            </a:ln>
          </p:spPr>
        </p:pic>
      </p:grpSp>
      <p:pic>
        <p:nvPicPr>
          <p:cNvPr id="19" name="Picture 22" descr="http://www.bendigoymcaharriers.org/aths_australia_logo.jpg"/>
          <p:cNvPicPr>
            <a:picLocks noChangeAspect="1" noChangeArrowheads="1"/>
          </p:cNvPicPr>
          <p:nvPr/>
        </p:nvPicPr>
        <p:blipFill>
          <a:blip r:embed="rId12" cstate="print"/>
          <a:srcRect/>
          <a:stretch>
            <a:fillRect/>
          </a:stretch>
        </p:blipFill>
        <p:spPr bwMode="auto">
          <a:xfrm>
            <a:off x="3923928" y="3573016"/>
            <a:ext cx="1695684" cy="1555261"/>
          </a:xfrm>
          <a:prstGeom prst="rect">
            <a:avLst/>
          </a:prstGeom>
          <a:noFill/>
        </p:spPr>
      </p:pic>
      <p:grpSp>
        <p:nvGrpSpPr>
          <p:cNvPr id="23" name="Group 22"/>
          <p:cNvGrpSpPr/>
          <p:nvPr/>
        </p:nvGrpSpPr>
        <p:grpSpPr>
          <a:xfrm>
            <a:off x="3161530" y="1916832"/>
            <a:ext cx="2012240" cy="1368152"/>
            <a:chOff x="-2329962" y="2060848"/>
            <a:chExt cx="2329962" cy="1584176"/>
          </a:xfrm>
        </p:grpSpPr>
        <p:sp>
          <p:nvSpPr>
            <p:cNvPr id="21" name="Rectangle 20"/>
            <p:cNvSpPr/>
            <p:nvPr/>
          </p:nvSpPr>
          <p:spPr>
            <a:xfrm>
              <a:off x="-2329962" y="2060848"/>
              <a:ext cx="2329962" cy="1584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22" name="Picture 20" descr="http://www.athletics.org.nz/Client/AthleticsNZ/Images/Publichome/Athletics-New-Zealand_logo.gif"/>
            <p:cNvPicPr>
              <a:picLocks noChangeAspect="1" noChangeArrowheads="1"/>
            </p:cNvPicPr>
            <p:nvPr/>
          </p:nvPicPr>
          <p:blipFill>
            <a:blip r:embed="rId13" cstate="print"/>
            <a:srcRect/>
            <a:stretch>
              <a:fillRect/>
            </a:stretch>
          </p:blipFill>
          <p:spPr bwMode="auto">
            <a:xfrm>
              <a:off x="-2314575" y="2060848"/>
              <a:ext cx="2314575" cy="1571626"/>
            </a:xfrm>
            <a:prstGeom prst="rect">
              <a:avLst/>
            </a:prstGeom>
            <a:noFill/>
          </p:spPr>
        </p:pic>
      </p:grpSp>
      <p:sp>
        <p:nvSpPr>
          <p:cNvPr id="18" name="Title 1"/>
          <p:cNvSpPr>
            <a:spLocks noGrp="1"/>
          </p:cNvSpPr>
          <p:nvPr>
            <p:ph type="title"/>
          </p:nvPr>
        </p:nvSpPr>
        <p:spPr>
          <a:xfrm>
            <a:off x="457200" y="253536"/>
            <a:ext cx="8229600" cy="1143000"/>
          </a:xfrm>
        </p:spPr>
        <p:txBody>
          <a:bodyPr/>
          <a:lstStyle/>
          <a:p>
            <a:r>
              <a:rPr lang="en-NZ" dirty="0" smtClean="0"/>
              <a:t>Committees and Sponsors</a:t>
            </a:r>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Athlete Carding Program in NZ</a:t>
            </a:r>
            <a:endParaRPr lang="en-NZ" dirty="0"/>
          </a:p>
        </p:txBody>
      </p:sp>
      <p:sp>
        <p:nvSpPr>
          <p:cNvPr id="3" name="Content Placeholder 2"/>
          <p:cNvSpPr>
            <a:spLocks noGrp="1"/>
          </p:cNvSpPr>
          <p:nvPr>
            <p:ph idx="1"/>
          </p:nvPr>
        </p:nvSpPr>
        <p:spPr/>
        <p:txBody>
          <a:bodyPr/>
          <a:lstStyle/>
          <a:p>
            <a:r>
              <a:rPr lang="en-NZ" dirty="0" smtClean="0"/>
              <a:t>What is carding</a:t>
            </a:r>
          </a:p>
          <a:p>
            <a:pPr lvl="1"/>
            <a:r>
              <a:rPr lang="en-NZ" dirty="0" smtClean="0"/>
              <a:t>Its a system set up to fund High Performing Sporting People in New Zealand.</a:t>
            </a:r>
          </a:p>
          <a:p>
            <a:pPr lvl="1">
              <a:buNone/>
            </a:pPr>
            <a:endParaRPr lang="en-NZ" dirty="0" smtClean="0"/>
          </a:p>
          <a:p>
            <a:r>
              <a:rPr lang="en-NZ" dirty="0" smtClean="0"/>
              <a:t>Who gets carded</a:t>
            </a:r>
          </a:p>
          <a:p>
            <a:pPr lvl="1"/>
            <a:r>
              <a:rPr lang="en-NZ" dirty="0" smtClean="0"/>
              <a:t>People who fall into one of</a:t>
            </a:r>
          </a:p>
          <a:p>
            <a:pPr lvl="1">
              <a:buNone/>
            </a:pPr>
            <a:r>
              <a:rPr lang="en-NZ" dirty="0" smtClean="0"/>
              <a:t>these 4 categories.</a:t>
            </a:r>
          </a:p>
          <a:p>
            <a:endParaRPr lang="en-NZ" dirty="0" smtClean="0"/>
          </a:p>
        </p:txBody>
      </p:sp>
      <p:pic>
        <p:nvPicPr>
          <p:cNvPr id="1027" name="Picture 3"/>
          <p:cNvPicPr>
            <a:picLocks noChangeAspect="1" noChangeArrowheads="1"/>
          </p:cNvPicPr>
          <p:nvPr/>
        </p:nvPicPr>
        <p:blipFill>
          <a:blip r:embed="rId3" cstate="print"/>
          <a:srcRect r="58001"/>
          <a:stretch>
            <a:fillRect/>
          </a:stretch>
        </p:blipFill>
        <p:spPr bwMode="auto">
          <a:xfrm>
            <a:off x="5364088" y="3140968"/>
            <a:ext cx="3324966" cy="331236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Project Progression</a:t>
            </a:r>
            <a:endParaRPr lang="en-NZ" dirty="0"/>
          </a:p>
        </p:txBody>
      </p:sp>
      <p:sp>
        <p:nvSpPr>
          <p:cNvPr id="4" name="TextBox 3"/>
          <p:cNvSpPr txBox="1"/>
          <p:nvPr/>
        </p:nvSpPr>
        <p:spPr>
          <a:xfrm>
            <a:off x="6012160" y="2276872"/>
            <a:ext cx="2088232" cy="3693319"/>
          </a:xfrm>
          <a:prstGeom prst="rect">
            <a:avLst/>
          </a:prstGeom>
          <a:noFill/>
        </p:spPr>
        <p:txBody>
          <a:bodyPr wrap="square" rtlCol="0">
            <a:spAutoFit/>
          </a:bodyPr>
          <a:lstStyle/>
          <a:p>
            <a:r>
              <a:rPr lang="en-NZ" u="sng" dirty="0" smtClean="0"/>
              <a:t>Athletic Level</a:t>
            </a:r>
            <a:br>
              <a:rPr lang="en-NZ" u="sng" dirty="0" smtClean="0"/>
            </a:br>
            <a:endParaRPr lang="en-NZ" u="sng" dirty="0" smtClean="0"/>
          </a:p>
          <a:p>
            <a:r>
              <a:rPr lang="en-NZ" dirty="0" smtClean="0"/>
              <a:t>High Performance / International</a:t>
            </a:r>
          </a:p>
          <a:p>
            <a:endParaRPr lang="en-NZ" dirty="0"/>
          </a:p>
          <a:p>
            <a:r>
              <a:rPr lang="en-NZ" dirty="0" smtClean="0"/>
              <a:t>National</a:t>
            </a:r>
          </a:p>
          <a:p>
            <a:endParaRPr lang="en-NZ" dirty="0"/>
          </a:p>
          <a:p>
            <a:r>
              <a:rPr lang="en-NZ" dirty="0" smtClean="0"/>
              <a:t>Youth National / Regional</a:t>
            </a:r>
          </a:p>
          <a:p>
            <a:endParaRPr lang="en-NZ" dirty="0"/>
          </a:p>
          <a:p>
            <a:r>
              <a:rPr lang="en-NZ" dirty="0" smtClean="0"/>
              <a:t>School</a:t>
            </a:r>
          </a:p>
          <a:p>
            <a:endParaRPr lang="en-NZ" dirty="0"/>
          </a:p>
        </p:txBody>
      </p:sp>
      <p:cxnSp>
        <p:nvCxnSpPr>
          <p:cNvPr id="7" name="Straight Connector 6"/>
          <p:cNvCxnSpPr/>
          <p:nvPr/>
        </p:nvCxnSpPr>
        <p:spPr>
          <a:xfrm flipH="1">
            <a:off x="4860032" y="2852936"/>
            <a:ext cx="273630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a:off x="4860032" y="3861048"/>
            <a:ext cx="2736304"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a:xfrm flipV="1">
            <a:off x="4860032" y="2852936"/>
            <a:ext cx="0" cy="1008112"/>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3" name="Straight Connector 12"/>
          <p:cNvCxnSpPr/>
          <p:nvPr/>
        </p:nvCxnSpPr>
        <p:spPr>
          <a:xfrm flipH="1">
            <a:off x="3275856" y="2780928"/>
            <a:ext cx="4320480" cy="0"/>
          </a:xfrm>
          <a:prstGeom prst="line">
            <a:avLst/>
          </a:prstGeom>
          <a:ln>
            <a:solidFill>
              <a:srgbClr val="FFC000"/>
            </a:solidFill>
          </a:ln>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flipH="1">
            <a:off x="3275856" y="4797152"/>
            <a:ext cx="2736304" cy="0"/>
          </a:xfrm>
          <a:prstGeom prst="line">
            <a:avLst/>
          </a:prstGeom>
          <a:ln>
            <a:solidFill>
              <a:srgbClr val="FFC000"/>
            </a:solidFill>
          </a:ln>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flipV="1">
            <a:off x="3275856" y="2780928"/>
            <a:ext cx="0" cy="2016224"/>
          </a:xfrm>
          <a:prstGeom prst="line">
            <a:avLst/>
          </a:prstGeom>
          <a:ln>
            <a:solidFill>
              <a:srgbClr val="FFC000"/>
            </a:solidFill>
          </a:ln>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flipH="1">
            <a:off x="1619672" y="2708920"/>
            <a:ext cx="5976664" cy="0"/>
          </a:xfrm>
          <a:prstGeom prst="line">
            <a:avLst/>
          </a:prstGeom>
          <a:ln>
            <a:solidFill>
              <a:schemeClr val="accent5">
                <a:lumMod val="75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flipH="1">
            <a:off x="1619672" y="5733256"/>
            <a:ext cx="5904656" cy="0"/>
          </a:xfrm>
          <a:prstGeom prst="line">
            <a:avLst/>
          </a:prstGeom>
          <a:ln>
            <a:solidFill>
              <a:schemeClr val="accent5">
                <a:lumMod val="75000"/>
              </a:schemeClr>
            </a:solidFill>
          </a:ln>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flipV="1">
            <a:off x="1619672" y="2708920"/>
            <a:ext cx="0" cy="3024336"/>
          </a:xfrm>
          <a:prstGeom prst="line">
            <a:avLst/>
          </a:prstGeom>
          <a:ln>
            <a:solidFill>
              <a:schemeClr val="accent5">
                <a:lumMod val="75000"/>
              </a:schemeClr>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3633762" y="2996952"/>
            <a:ext cx="1224136" cy="923330"/>
          </a:xfrm>
          <a:prstGeom prst="rect">
            <a:avLst/>
          </a:prstGeom>
          <a:noFill/>
        </p:spPr>
        <p:txBody>
          <a:bodyPr wrap="square" rtlCol="0">
            <a:spAutoFit/>
          </a:bodyPr>
          <a:lstStyle/>
          <a:p>
            <a:r>
              <a:rPr lang="en-NZ" dirty="0" smtClean="0">
                <a:solidFill>
                  <a:srgbClr val="FF0000"/>
                </a:solidFill>
              </a:rPr>
              <a:t>Currently Available Solution</a:t>
            </a:r>
            <a:endParaRPr lang="en-NZ" dirty="0">
              <a:solidFill>
                <a:srgbClr val="FF0000"/>
              </a:solidFill>
            </a:endParaRPr>
          </a:p>
        </p:txBody>
      </p:sp>
      <p:sp>
        <p:nvSpPr>
          <p:cNvPr id="33" name="TextBox 32"/>
          <p:cNvSpPr txBox="1"/>
          <p:nvPr/>
        </p:nvSpPr>
        <p:spPr>
          <a:xfrm>
            <a:off x="1979712" y="2996952"/>
            <a:ext cx="1224136" cy="1200329"/>
          </a:xfrm>
          <a:prstGeom prst="rect">
            <a:avLst/>
          </a:prstGeom>
          <a:noFill/>
        </p:spPr>
        <p:txBody>
          <a:bodyPr wrap="square" rtlCol="0">
            <a:spAutoFit/>
          </a:bodyPr>
          <a:lstStyle/>
          <a:p>
            <a:r>
              <a:rPr lang="en-NZ" dirty="0" smtClean="0">
                <a:solidFill>
                  <a:srgbClr val="FFC000"/>
                </a:solidFill>
              </a:rPr>
              <a:t>Project up till this point in time</a:t>
            </a:r>
            <a:endParaRPr lang="en-NZ" dirty="0">
              <a:solidFill>
                <a:srgbClr val="FFC000"/>
              </a:solidFill>
            </a:endParaRPr>
          </a:p>
        </p:txBody>
      </p:sp>
      <p:sp>
        <p:nvSpPr>
          <p:cNvPr id="34" name="TextBox 33"/>
          <p:cNvSpPr txBox="1"/>
          <p:nvPr/>
        </p:nvSpPr>
        <p:spPr>
          <a:xfrm>
            <a:off x="410027" y="2996952"/>
            <a:ext cx="1224136" cy="646331"/>
          </a:xfrm>
          <a:prstGeom prst="rect">
            <a:avLst/>
          </a:prstGeom>
          <a:noFill/>
        </p:spPr>
        <p:txBody>
          <a:bodyPr wrap="square" rtlCol="0">
            <a:spAutoFit/>
          </a:bodyPr>
          <a:lstStyle/>
          <a:p>
            <a:r>
              <a:rPr lang="en-NZ" dirty="0" smtClean="0">
                <a:solidFill>
                  <a:schemeClr val="accent5">
                    <a:lumMod val="75000"/>
                  </a:schemeClr>
                </a:solidFill>
              </a:rPr>
              <a:t>End Result</a:t>
            </a:r>
            <a:endParaRPr lang="en-NZ"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Athlete Carding Program</a:t>
            </a:r>
            <a:endParaRPr lang="en-NZ" dirty="0"/>
          </a:p>
        </p:txBody>
      </p:sp>
      <p:sp>
        <p:nvSpPr>
          <p:cNvPr id="3" name="Content Placeholder 2"/>
          <p:cNvSpPr>
            <a:spLocks noGrp="1"/>
          </p:cNvSpPr>
          <p:nvPr>
            <p:ph idx="1"/>
          </p:nvPr>
        </p:nvSpPr>
        <p:spPr/>
        <p:txBody>
          <a:bodyPr/>
          <a:lstStyle/>
          <a:p>
            <a:endParaRPr lang="en-NZ" dirty="0"/>
          </a:p>
        </p:txBody>
      </p:sp>
      <p:pic>
        <p:nvPicPr>
          <p:cNvPr id="2050" name="Picture 2"/>
          <p:cNvPicPr>
            <a:picLocks noChangeAspect="1" noChangeArrowheads="1"/>
          </p:cNvPicPr>
          <p:nvPr/>
        </p:nvPicPr>
        <p:blipFill>
          <a:blip r:embed="rId3" cstate="print"/>
          <a:srcRect/>
          <a:stretch>
            <a:fillRect/>
          </a:stretch>
        </p:blipFill>
        <p:spPr bwMode="auto">
          <a:xfrm>
            <a:off x="251520" y="1628800"/>
            <a:ext cx="8663353" cy="4481987"/>
          </a:xfrm>
          <a:prstGeom prst="rect">
            <a:avLst/>
          </a:prstGeom>
          <a:noFill/>
          <a:ln w="9525">
            <a:noFill/>
            <a:miter lim="800000"/>
            <a:headEnd/>
            <a:tailEnd/>
          </a:ln>
        </p:spPr>
      </p:pic>
      <p:sp>
        <p:nvSpPr>
          <p:cNvPr id="5" name="Left Arrow 4"/>
          <p:cNvSpPr/>
          <p:nvPr/>
        </p:nvSpPr>
        <p:spPr>
          <a:xfrm>
            <a:off x="6156176" y="4725144"/>
            <a:ext cx="648072" cy="144016"/>
          </a:xfrm>
          <a:prstGeom prst="leftArrow">
            <a:avLst/>
          </a:prstGeom>
          <a:solidFill>
            <a:srgbClr val="040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Left Arrow 5"/>
          <p:cNvSpPr/>
          <p:nvPr/>
        </p:nvSpPr>
        <p:spPr>
          <a:xfrm rot="10800000">
            <a:off x="4355976" y="3573016"/>
            <a:ext cx="648072" cy="14401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Left Arrow 6"/>
          <p:cNvSpPr/>
          <p:nvPr/>
        </p:nvSpPr>
        <p:spPr>
          <a:xfrm rot="10800000">
            <a:off x="4067944" y="3284984"/>
            <a:ext cx="648072" cy="144016"/>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Left Arrow 7"/>
          <p:cNvSpPr/>
          <p:nvPr/>
        </p:nvSpPr>
        <p:spPr>
          <a:xfrm rot="10800000">
            <a:off x="3923928" y="3068960"/>
            <a:ext cx="648072" cy="144016"/>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Project</a:t>
            </a:r>
            <a:endParaRPr lang="en-NZ" dirty="0"/>
          </a:p>
        </p:txBody>
      </p:sp>
      <p:sp>
        <p:nvSpPr>
          <p:cNvPr id="3" name="Content Placeholder 2"/>
          <p:cNvSpPr>
            <a:spLocks noGrp="1"/>
          </p:cNvSpPr>
          <p:nvPr>
            <p:ph idx="1"/>
          </p:nvPr>
        </p:nvSpPr>
        <p:spPr/>
        <p:txBody>
          <a:bodyPr/>
          <a:lstStyle/>
          <a:p>
            <a:pPr>
              <a:buNone/>
            </a:pPr>
            <a:r>
              <a:rPr lang="en-NZ" dirty="0" smtClean="0"/>
              <a:t>	</a:t>
            </a:r>
            <a:r>
              <a:rPr lang="en-NZ" dirty="0" smtClean="0"/>
              <a:t>Identifying new talent</a:t>
            </a:r>
          </a:p>
          <a:p>
            <a:r>
              <a:rPr lang="en-NZ" dirty="0" smtClean="0"/>
              <a:t>Development and progression over years</a:t>
            </a:r>
          </a:p>
          <a:p>
            <a:r>
              <a:rPr lang="en-NZ" dirty="0" smtClean="0"/>
              <a:t>Reference Clients Research and how the software helps this</a:t>
            </a:r>
          </a:p>
          <a:p>
            <a:r>
              <a:rPr lang="en-NZ" dirty="0" smtClean="0"/>
              <a:t>Collecting Data and Looking at it</a:t>
            </a:r>
            <a:endParaRPr lang="en-NZ"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TotalTime>
  <Words>692</Words>
  <Application>Microsoft Office PowerPoint</Application>
  <PresentationFormat>On-screen Show (4:3)</PresentationFormat>
  <Paragraphs>97</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Foundry</vt:lpstr>
      <vt:lpstr>High Performance in Athletics</vt:lpstr>
      <vt:lpstr>Motivation.</vt:lpstr>
      <vt:lpstr>Problem</vt:lpstr>
      <vt:lpstr>What is Currently in Place</vt:lpstr>
      <vt:lpstr>Committees and Sponsors</vt:lpstr>
      <vt:lpstr>Athlete Carding Program in NZ</vt:lpstr>
      <vt:lpstr>Project Progression</vt:lpstr>
      <vt:lpstr>Athlete Carding Program</vt:lpstr>
      <vt:lpstr>The Project</vt:lpstr>
      <vt:lpstr>Results so far</vt:lpstr>
      <vt:lpstr>What I’ve done so far</vt:lpstr>
      <vt:lpstr>What I’ve done so far</vt:lpstr>
      <vt:lpstr>Demo</vt:lpstr>
      <vt:lpstr>The Plan - Error Funnel</vt:lpstr>
      <vt:lpstr>The Plan -Dynamic Graph</vt:lpstr>
      <vt:lpstr>The Plan –Dynamic Graph</vt:lpstr>
      <vt:lpstr>The Plan –Dynamic Graph</vt:lpstr>
      <vt:lpstr>What I plan to do</vt:lpstr>
      <vt:lpstr>What I plan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in Athletics</dc:title>
  <dc:creator>MikelWhitehead</dc:creator>
  <cp:lastModifiedBy>MikelWhitehead</cp:lastModifiedBy>
  <cp:revision>58</cp:revision>
  <dcterms:created xsi:type="dcterms:W3CDTF">2012-07-18T02:41:09Z</dcterms:created>
  <dcterms:modified xsi:type="dcterms:W3CDTF">2012-07-20T04:20:44Z</dcterms:modified>
</cp:coreProperties>
</file>