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7" r:id="rId4"/>
    <p:sldId id="258" r:id="rId5"/>
    <p:sldId id="260" r:id="rId6"/>
    <p:sldId id="259" r:id="rId7"/>
    <p:sldId id="286" r:id="rId8"/>
    <p:sldId id="267" r:id="rId9"/>
    <p:sldId id="261" r:id="rId10"/>
    <p:sldId id="262" r:id="rId11"/>
    <p:sldId id="298" r:id="rId12"/>
    <p:sldId id="263" r:id="rId13"/>
    <p:sldId id="325" r:id="rId14"/>
    <p:sldId id="264" r:id="rId15"/>
    <p:sldId id="266" r:id="rId16"/>
    <p:sldId id="268" r:id="rId17"/>
    <p:sldId id="265" r:id="rId18"/>
    <p:sldId id="270" r:id="rId19"/>
    <p:sldId id="271" r:id="rId20"/>
    <p:sldId id="299" r:id="rId21"/>
    <p:sldId id="290" r:id="rId22"/>
    <p:sldId id="272" r:id="rId23"/>
    <p:sldId id="292" r:id="rId24"/>
    <p:sldId id="274" r:id="rId25"/>
    <p:sldId id="273" r:id="rId26"/>
    <p:sldId id="275" r:id="rId27"/>
    <p:sldId id="294" r:id="rId28"/>
    <p:sldId id="297" r:id="rId29"/>
    <p:sldId id="276" r:id="rId30"/>
    <p:sldId id="293" r:id="rId31"/>
    <p:sldId id="295" r:id="rId32"/>
    <p:sldId id="296" r:id="rId33"/>
    <p:sldId id="277" r:id="rId34"/>
    <p:sldId id="278" r:id="rId35"/>
    <p:sldId id="27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82" r:id="rId44"/>
    <p:sldId id="283" r:id="rId45"/>
    <p:sldId id="280" r:id="rId46"/>
    <p:sldId id="281" r:id="rId47"/>
    <p:sldId id="284" r:id="rId48"/>
    <p:sldId id="285" r:id="rId49"/>
    <p:sldId id="308" r:id="rId50"/>
    <p:sldId id="307" r:id="rId51"/>
    <p:sldId id="311" r:id="rId52"/>
    <p:sldId id="309" r:id="rId53"/>
    <p:sldId id="312" r:id="rId54"/>
    <p:sldId id="318" r:id="rId55"/>
    <p:sldId id="319" r:id="rId56"/>
    <p:sldId id="320" r:id="rId57"/>
    <p:sldId id="328" r:id="rId58"/>
    <p:sldId id="326" r:id="rId59"/>
    <p:sldId id="329" r:id="rId60"/>
    <p:sldId id="327" r:id="rId61"/>
    <p:sldId id="313" r:id="rId62"/>
    <p:sldId id="287" r:id="rId63"/>
    <p:sldId id="316" r:id="rId64"/>
    <p:sldId id="314" r:id="rId65"/>
    <p:sldId id="315" r:id="rId66"/>
    <p:sldId id="317" r:id="rId67"/>
    <p:sldId id="288" r:id="rId68"/>
    <p:sldId id="289" r:id="rId69"/>
    <p:sldId id="322" r:id="rId70"/>
    <p:sldId id="321" r:id="rId71"/>
    <p:sldId id="323" r:id="rId72"/>
    <p:sldId id="32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21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9C4C0-3D34-5E46-A375-F8F634D94F25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6ADA4D-6C2D-6547-AF75-C8C47E279A43}">
      <dgm:prSet phldrT="[Текст]"/>
      <dgm:spPr/>
      <dgm:t>
        <a:bodyPr/>
        <a:lstStyle/>
        <a:p>
          <a:r>
            <a:rPr lang="ru-RU" dirty="0" smtClean="0"/>
            <a:t>Прибыль</a:t>
          </a:r>
          <a:endParaRPr lang="ru-RU" dirty="0"/>
        </a:p>
      </dgm:t>
    </dgm:pt>
    <dgm:pt modelId="{650FC3F2-A4FE-BE41-93AF-8D70688E8BEE}" type="parTrans" cxnId="{5B65DCF5-63FF-9146-93B6-7B727EF495E2}">
      <dgm:prSet/>
      <dgm:spPr/>
      <dgm:t>
        <a:bodyPr/>
        <a:lstStyle/>
        <a:p>
          <a:endParaRPr lang="ru-RU"/>
        </a:p>
      </dgm:t>
    </dgm:pt>
    <dgm:pt modelId="{8EB9D78E-E45A-E848-A8B6-8D8F9BEE65C3}" type="sibTrans" cxnId="{5B65DCF5-63FF-9146-93B6-7B727EF495E2}">
      <dgm:prSet/>
      <dgm:spPr/>
      <dgm:t>
        <a:bodyPr/>
        <a:lstStyle/>
        <a:p>
          <a:endParaRPr lang="ru-RU"/>
        </a:p>
      </dgm:t>
    </dgm:pt>
    <dgm:pt modelId="{AF5DCDBD-EF17-D846-A392-6C3DBC0656F2}">
      <dgm:prSet phldrT="[Текст]"/>
      <dgm:spPr/>
      <dgm:t>
        <a:bodyPr/>
        <a:lstStyle/>
        <a:p>
          <a:r>
            <a:rPr lang="ru-RU" dirty="0" smtClean="0"/>
            <a:t>Сальдо прибылей и убытков от внереализационных</a:t>
          </a:r>
          <a:r>
            <a:rPr lang="en-US" dirty="0" smtClean="0"/>
            <a:t> </a:t>
          </a:r>
          <a:r>
            <a:rPr lang="ru-RU" dirty="0" smtClean="0"/>
            <a:t>операций (штрафы, неустойки)</a:t>
          </a:r>
          <a:endParaRPr lang="ru-RU" dirty="0"/>
        </a:p>
      </dgm:t>
    </dgm:pt>
    <dgm:pt modelId="{AF2D1EED-EBC2-6146-848E-50F0BE6D05F7}" type="parTrans" cxnId="{0E5903DD-2E13-F847-9111-55E2A44D8F56}">
      <dgm:prSet/>
      <dgm:spPr/>
      <dgm:t>
        <a:bodyPr/>
        <a:lstStyle/>
        <a:p>
          <a:endParaRPr lang="ru-RU"/>
        </a:p>
      </dgm:t>
    </dgm:pt>
    <dgm:pt modelId="{90BBA8D6-03B1-BA4F-8C3F-36FF880B90A4}" type="sibTrans" cxnId="{0E5903DD-2E13-F847-9111-55E2A44D8F56}">
      <dgm:prSet/>
      <dgm:spPr/>
      <dgm:t>
        <a:bodyPr/>
        <a:lstStyle/>
        <a:p>
          <a:endParaRPr lang="ru-RU"/>
        </a:p>
      </dgm:t>
    </dgm:pt>
    <dgm:pt modelId="{94B5547F-71FA-8A44-B3AC-AF47C2D66ABD}">
      <dgm:prSet phldrT="[Текст]"/>
      <dgm:spPr/>
      <dgm:t>
        <a:bodyPr/>
        <a:lstStyle/>
        <a:p>
          <a:r>
            <a:rPr lang="ru-RU" dirty="0" smtClean="0"/>
            <a:t>От реализации прочей продукции</a:t>
          </a:r>
          <a:endParaRPr lang="ru-RU" dirty="0"/>
        </a:p>
      </dgm:t>
    </dgm:pt>
    <dgm:pt modelId="{B0933C5A-1C29-334B-B2C2-77597AD0DF3F}" type="parTrans" cxnId="{DBF5F765-1C57-0A42-AE4D-D2FEF7371CF9}">
      <dgm:prSet/>
      <dgm:spPr/>
      <dgm:t>
        <a:bodyPr/>
        <a:lstStyle/>
        <a:p>
          <a:endParaRPr lang="ru-RU"/>
        </a:p>
      </dgm:t>
    </dgm:pt>
    <dgm:pt modelId="{7BF60EB3-8499-2642-A367-6D63568A20A2}" type="sibTrans" cxnId="{DBF5F765-1C57-0A42-AE4D-D2FEF7371CF9}">
      <dgm:prSet/>
      <dgm:spPr/>
      <dgm:t>
        <a:bodyPr/>
        <a:lstStyle/>
        <a:p>
          <a:endParaRPr lang="ru-RU"/>
        </a:p>
      </dgm:t>
    </dgm:pt>
    <dgm:pt modelId="{C1B29A3B-2DA4-C148-B0BA-6F89214A60E9}">
      <dgm:prSet phldrT="[Текст]"/>
      <dgm:spPr/>
      <dgm:t>
        <a:bodyPr/>
        <a:lstStyle/>
        <a:p>
          <a:r>
            <a:rPr lang="ru-RU" dirty="0" smtClean="0"/>
            <a:t>От производства и реализации основной продукции</a:t>
          </a:r>
          <a:endParaRPr lang="ru-RU" dirty="0"/>
        </a:p>
      </dgm:t>
    </dgm:pt>
    <dgm:pt modelId="{8CDA6DB2-7F45-E34E-A801-5E941015D621}" type="parTrans" cxnId="{026A0063-62B8-434C-B2F3-EFCF4E4DE74F}">
      <dgm:prSet/>
      <dgm:spPr/>
      <dgm:t>
        <a:bodyPr/>
        <a:lstStyle/>
        <a:p>
          <a:endParaRPr lang="ru-RU"/>
        </a:p>
      </dgm:t>
    </dgm:pt>
    <dgm:pt modelId="{BFFBC863-CB60-EC47-BEB8-5B45287DB95A}" type="sibTrans" cxnId="{026A0063-62B8-434C-B2F3-EFCF4E4DE74F}">
      <dgm:prSet/>
      <dgm:spPr/>
      <dgm:t>
        <a:bodyPr/>
        <a:lstStyle/>
        <a:p>
          <a:endParaRPr lang="ru-RU"/>
        </a:p>
      </dgm:t>
    </dgm:pt>
    <dgm:pt modelId="{B147D4BD-CC23-8049-BBEA-5CA752EAC80B}" type="pres">
      <dgm:prSet presAssocID="{4BB9C4C0-3D34-5E46-A375-F8F634D94F2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AD28568-7760-654C-8AFC-7DECF71A2944}" type="pres">
      <dgm:prSet presAssocID="{E86ADA4D-6C2D-6547-AF75-C8C47E279A43}" presName="singleCycle" presStyleCnt="0"/>
      <dgm:spPr/>
    </dgm:pt>
    <dgm:pt modelId="{88A8E744-8062-A746-A721-705FAD85870D}" type="pres">
      <dgm:prSet presAssocID="{E86ADA4D-6C2D-6547-AF75-C8C47E279A43}" presName="singleCenter" presStyleLbl="node1" presStyleIdx="0" presStyleCnt="4" custScaleX="129444" custScaleY="71249">
        <dgm:presLayoutVars>
          <dgm:chMax val="7"/>
          <dgm:chPref val="7"/>
        </dgm:presLayoutVars>
      </dgm:prSet>
      <dgm:spPr/>
    </dgm:pt>
    <dgm:pt modelId="{FED31991-11AF-C04F-8952-2C8758F3BF92}" type="pres">
      <dgm:prSet presAssocID="{AF2D1EED-EBC2-6146-848E-50F0BE6D05F7}" presName="Name56" presStyleLbl="parChTrans1D2" presStyleIdx="0" presStyleCnt="3"/>
      <dgm:spPr/>
    </dgm:pt>
    <dgm:pt modelId="{17D10D6A-C10F-F94D-8BED-A55C4E7E4211}" type="pres">
      <dgm:prSet presAssocID="{AF5DCDBD-EF17-D846-A392-6C3DBC0656F2}" presName="text0" presStyleLbl="node1" presStyleIdx="1" presStyleCnt="4" custScaleX="456625" custScaleY="1323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16E95-2439-8141-9ED6-E70D96503935}" type="pres">
      <dgm:prSet presAssocID="{B0933C5A-1C29-334B-B2C2-77597AD0DF3F}" presName="Name56" presStyleLbl="parChTrans1D2" presStyleIdx="1" presStyleCnt="3"/>
      <dgm:spPr/>
    </dgm:pt>
    <dgm:pt modelId="{DF8CCA32-F53C-644C-A0B0-CD1C01EF247E}" type="pres">
      <dgm:prSet presAssocID="{94B5547F-71FA-8A44-B3AC-AF47C2D66ABD}" presName="text0" presStyleLbl="node1" presStyleIdx="2" presStyleCnt="4" custScaleX="1808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DA0503-572F-3B40-AB81-4FFC959DAE25}" type="pres">
      <dgm:prSet presAssocID="{8CDA6DB2-7F45-E34E-A801-5E941015D621}" presName="Name56" presStyleLbl="parChTrans1D2" presStyleIdx="2" presStyleCnt="3"/>
      <dgm:spPr/>
    </dgm:pt>
    <dgm:pt modelId="{5A19D151-D60B-CD46-8C36-46F1CE4202F9}" type="pres">
      <dgm:prSet presAssocID="{C1B29A3B-2DA4-C148-B0BA-6F89214A60E9}" presName="text0" presStyleLbl="node1" presStyleIdx="3" presStyleCnt="4" custScaleX="1895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1333DE-BCFE-754B-A58D-2F7F4FDFE669}" type="presOf" srcId="{94B5547F-71FA-8A44-B3AC-AF47C2D66ABD}" destId="{DF8CCA32-F53C-644C-A0B0-CD1C01EF247E}" srcOrd="0" destOrd="0" presId="urn:microsoft.com/office/officeart/2008/layout/RadialCluster"/>
    <dgm:cxn modelId="{1D25A54C-C4BF-8646-A122-BCAA05405DF9}" type="presOf" srcId="{4BB9C4C0-3D34-5E46-A375-F8F634D94F25}" destId="{B147D4BD-CC23-8049-BBEA-5CA752EAC80B}" srcOrd="0" destOrd="0" presId="urn:microsoft.com/office/officeart/2008/layout/RadialCluster"/>
    <dgm:cxn modelId="{9839C1E1-5C6F-E745-B061-1848C743C24C}" type="presOf" srcId="{AF2D1EED-EBC2-6146-848E-50F0BE6D05F7}" destId="{FED31991-11AF-C04F-8952-2C8758F3BF92}" srcOrd="0" destOrd="0" presId="urn:microsoft.com/office/officeart/2008/layout/RadialCluster"/>
    <dgm:cxn modelId="{00EE6706-5823-0F4C-89FE-67978B42EDB9}" type="presOf" srcId="{AF5DCDBD-EF17-D846-A392-6C3DBC0656F2}" destId="{17D10D6A-C10F-F94D-8BED-A55C4E7E4211}" srcOrd="0" destOrd="0" presId="urn:microsoft.com/office/officeart/2008/layout/RadialCluster"/>
    <dgm:cxn modelId="{92BFDD34-032E-1F4C-8B33-8EB4AA22BA2E}" type="presOf" srcId="{8CDA6DB2-7F45-E34E-A801-5E941015D621}" destId="{37DA0503-572F-3B40-AB81-4FFC959DAE25}" srcOrd="0" destOrd="0" presId="urn:microsoft.com/office/officeart/2008/layout/RadialCluster"/>
    <dgm:cxn modelId="{0E5903DD-2E13-F847-9111-55E2A44D8F56}" srcId="{E86ADA4D-6C2D-6547-AF75-C8C47E279A43}" destId="{AF5DCDBD-EF17-D846-A392-6C3DBC0656F2}" srcOrd="0" destOrd="0" parTransId="{AF2D1EED-EBC2-6146-848E-50F0BE6D05F7}" sibTransId="{90BBA8D6-03B1-BA4F-8C3F-36FF880B90A4}"/>
    <dgm:cxn modelId="{E668BA94-C567-6B4F-B4C8-690F4828EF36}" type="presOf" srcId="{C1B29A3B-2DA4-C148-B0BA-6F89214A60E9}" destId="{5A19D151-D60B-CD46-8C36-46F1CE4202F9}" srcOrd="0" destOrd="0" presId="urn:microsoft.com/office/officeart/2008/layout/RadialCluster"/>
    <dgm:cxn modelId="{E15CFAF3-F201-8349-9015-5B0D147B7B34}" type="presOf" srcId="{B0933C5A-1C29-334B-B2C2-77597AD0DF3F}" destId="{03416E95-2439-8141-9ED6-E70D96503935}" srcOrd="0" destOrd="0" presId="urn:microsoft.com/office/officeart/2008/layout/RadialCluster"/>
    <dgm:cxn modelId="{026A0063-62B8-434C-B2F3-EFCF4E4DE74F}" srcId="{E86ADA4D-6C2D-6547-AF75-C8C47E279A43}" destId="{C1B29A3B-2DA4-C148-B0BA-6F89214A60E9}" srcOrd="2" destOrd="0" parTransId="{8CDA6DB2-7F45-E34E-A801-5E941015D621}" sibTransId="{BFFBC863-CB60-EC47-BEB8-5B45287DB95A}"/>
    <dgm:cxn modelId="{DBF5F765-1C57-0A42-AE4D-D2FEF7371CF9}" srcId="{E86ADA4D-6C2D-6547-AF75-C8C47E279A43}" destId="{94B5547F-71FA-8A44-B3AC-AF47C2D66ABD}" srcOrd="1" destOrd="0" parTransId="{B0933C5A-1C29-334B-B2C2-77597AD0DF3F}" sibTransId="{7BF60EB3-8499-2642-A367-6D63568A20A2}"/>
    <dgm:cxn modelId="{5B65DCF5-63FF-9146-93B6-7B727EF495E2}" srcId="{4BB9C4C0-3D34-5E46-A375-F8F634D94F25}" destId="{E86ADA4D-6C2D-6547-AF75-C8C47E279A43}" srcOrd="0" destOrd="0" parTransId="{650FC3F2-A4FE-BE41-93AF-8D70688E8BEE}" sibTransId="{8EB9D78E-E45A-E848-A8B6-8D8F9BEE65C3}"/>
    <dgm:cxn modelId="{9DED88BF-E4CB-9D45-B299-F42C0C1F7C26}" type="presOf" srcId="{E86ADA4D-6C2D-6547-AF75-C8C47E279A43}" destId="{88A8E744-8062-A746-A721-705FAD85870D}" srcOrd="0" destOrd="0" presId="urn:microsoft.com/office/officeart/2008/layout/RadialCluster"/>
    <dgm:cxn modelId="{185F65AE-F0DC-8745-8A38-E3DE29ABAD26}" type="presParOf" srcId="{B147D4BD-CC23-8049-BBEA-5CA752EAC80B}" destId="{7AD28568-7760-654C-8AFC-7DECF71A2944}" srcOrd="0" destOrd="0" presId="urn:microsoft.com/office/officeart/2008/layout/RadialCluster"/>
    <dgm:cxn modelId="{7DEEE6E7-AE67-524C-BF4C-80EC18F17C0E}" type="presParOf" srcId="{7AD28568-7760-654C-8AFC-7DECF71A2944}" destId="{88A8E744-8062-A746-A721-705FAD85870D}" srcOrd="0" destOrd="0" presId="urn:microsoft.com/office/officeart/2008/layout/RadialCluster"/>
    <dgm:cxn modelId="{3BDCFF70-6CF1-C747-9666-D85F201737DF}" type="presParOf" srcId="{7AD28568-7760-654C-8AFC-7DECF71A2944}" destId="{FED31991-11AF-C04F-8952-2C8758F3BF92}" srcOrd="1" destOrd="0" presId="urn:microsoft.com/office/officeart/2008/layout/RadialCluster"/>
    <dgm:cxn modelId="{B5837E2E-A377-6D45-B12A-26F764AF4C1A}" type="presParOf" srcId="{7AD28568-7760-654C-8AFC-7DECF71A2944}" destId="{17D10D6A-C10F-F94D-8BED-A55C4E7E4211}" srcOrd="2" destOrd="0" presId="urn:microsoft.com/office/officeart/2008/layout/RadialCluster"/>
    <dgm:cxn modelId="{DDBD5ED2-A042-3A4D-8471-5C2231DA74F5}" type="presParOf" srcId="{7AD28568-7760-654C-8AFC-7DECF71A2944}" destId="{03416E95-2439-8141-9ED6-E70D96503935}" srcOrd="3" destOrd="0" presId="urn:microsoft.com/office/officeart/2008/layout/RadialCluster"/>
    <dgm:cxn modelId="{80D9F160-8A34-3041-ACCD-1D2D2E3526EE}" type="presParOf" srcId="{7AD28568-7760-654C-8AFC-7DECF71A2944}" destId="{DF8CCA32-F53C-644C-A0B0-CD1C01EF247E}" srcOrd="4" destOrd="0" presId="urn:microsoft.com/office/officeart/2008/layout/RadialCluster"/>
    <dgm:cxn modelId="{32CBF012-18DE-3D44-9BDC-36404D0C4BE1}" type="presParOf" srcId="{7AD28568-7760-654C-8AFC-7DECF71A2944}" destId="{37DA0503-572F-3B40-AB81-4FFC959DAE25}" srcOrd="5" destOrd="0" presId="urn:microsoft.com/office/officeart/2008/layout/RadialCluster"/>
    <dgm:cxn modelId="{DB644A75-812E-F946-B2A6-28DBDE83FD95}" type="presParOf" srcId="{7AD28568-7760-654C-8AFC-7DECF71A2944}" destId="{5A19D151-D60B-CD46-8C36-46F1CE4202F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E3FBE-5DDE-7845-BEC1-1AA025DCB529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136578-64A1-464B-B244-CEE7BCC3232B}">
      <dgm:prSet phldrT="[Текст]"/>
      <dgm:spPr/>
      <dgm:t>
        <a:bodyPr/>
        <a:lstStyle/>
        <a:p>
          <a:r>
            <a:rPr lang="ru-RU" dirty="0" smtClean="0"/>
            <a:t>РЕАЛЬНЫЕ</a:t>
          </a:r>
          <a:endParaRPr lang="ru-RU" dirty="0"/>
        </a:p>
      </dgm:t>
    </dgm:pt>
    <dgm:pt modelId="{A55B5C79-A183-C641-8EEF-A37353CE95C1}" type="parTrans" cxnId="{A5E96446-0549-824A-89D4-F5F394373F5C}">
      <dgm:prSet/>
      <dgm:spPr/>
      <dgm:t>
        <a:bodyPr/>
        <a:lstStyle/>
        <a:p>
          <a:endParaRPr lang="ru-RU"/>
        </a:p>
      </dgm:t>
    </dgm:pt>
    <dgm:pt modelId="{CEF2C221-44A1-B348-9AA4-DF9B2AD69219}" type="sibTrans" cxnId="{A5E96446-0549-824A-89D4-F5F394373F5C}">
      <dgm:prSet/>
      <dgm:spPr/>
      <dgm:t>
        <a:bodyPr/>
        <a:lstStyle/>
        <a:p>
          <a:endParaRPr lang="ru-RU"/>
        </a:p>
      </dgm:t>
    </dgm:pt>
    <dgm:pt modelId="{FA46B7EF-D1C8-B843-80D6-2E6AC575624D}">
      <dgm:prSet phldrT="[Текст]"/>
      <dgm:spPr/>
      <dgm:t>
        <a:bodyPr/>
        <a:lstStyle/>
        <a:p>
          <a:r>
            <a:rPr lang="ru-RU" dirty="0" smtClean="0"/>
            <a:t>ФИНАНСОВЫЕ</a:t>
          </a:r>
          <a:endParaRPr lang="ru-RU" dirty="0"/>
        </a:p>
      </dgm:t>
    </dgm:pt>
    <dgm:pt modelId="{7193A483-542E-1D43-895D-FD5856E326DB}" type="parTrans" cxnId="{B1E157F1-6FFD-8F41-A213-68865ADE1628}">
      <dgm:prSet/>
      <dgm:spPr/>
      <dgm:t>
        <a:bodyPr/>
        <a:lstStyle/>
        <a:p>
          <a:endParaRPr lang="ru-RU"/>
        </a:p>
      </dgm:t>
    </dgm:pt>
    <dgm:pt modelId="{D8CE9BDB-AFF6-E14D-9837-2E083D944B67}" type="sibTrans" cxnId="{B1E157F1-6FFD-8F41-A213-68865ADE1628}">
      <dgm:prSet/>
      <dgm:spPr/>
      <dgm:t>
        <a:bodyPr/>
        <a:lstStyle/>
        <a:p>
          <a:endParaRPr lang="ru-RU"/>
        </a:p>
      </dgm:t>
    </dgm:pt>
    <dgm:pt modelId="{EAF0BB5B-3364-7146-A5A9-AE3DEDE790CB}" type="pres">
      <dgm:prSet presAssocID="{DFAE3FBE-5DDE-7845-BEC1-1AA025DCB529}" presName="cycle" presStyleCnt="0">
        <dgm:presLayoutVars>
          <dgm:dir/>
          <dgm:resizeHandles val="exact"/>
        </dgm:presLayoutVars>
      </dgm:prSet>
      <dgm:spPr/>
    </dgm:pt>
    <dgm:pt modelId="{3211B588-141D-CF46-961C-09AA319167E6}" type="pres">
      <dgm:prSet presAssocID="{1A136578-64A1-464B-B244-CEE7BCC3232B}" presName="arrow" presStyleLbl="node1" presStyleIdx="0" presStyleCnt="2" custScaleY="1000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6CC08B-69FF-0F4B-A166-924234D1074F}" type="pres">
      <dgm:prSet presAssocID="{FA46B7EF-D1C8-B843-80D6-2E6AC575624D}" presName="arrow" presStyleLbl="node1" presStyleIdx="1" presStyleCnt="2" custScaleY="100161">
        <dgm:presLayoutVars>
          <dgm:bulletEnabled val="1"/>
        </dgm:presLayoutVars>
      </dgm:prSet>
      <dgm:spPr/>
    </dgm:pt>
  </dgm:ptLst>
  <dgm:cxnLst>
    <dgm:cxn modelId="{6F9990B0-ABD4-1743-B5AF-231530E280C0}" type="presOf" srcId="{FA46B7EF-D1C8-B843-80D6-2E6AC575624D}" destId="{AF6CC08B-69FF-0F4B-A166-924234D1074F}" srcOrd="0" destOrd="0" presId="urn:microsoft.com/office/officeart/2005/8/layout/arrow1"/>
    <dgm:cxn modelId="{E08EBC86-CF48-8640-AAE0-F2A1A9596293}" type="presOf" srcId="{1A136578-64A1-464B-B244-CEE7BCC3232B}" destId="{3211B588-141D-CF46-961C-09AA319167E6}" srcOrd="0" destOrd="0" presId="urn:microsoft.com/office/officeart/2005/8/layout/arrow1"/>
    <dgm:cxn modelId="{A5E96446-0549-824A-89D4-F5F394373F5C}" srcId="{DFAE3FBE-5DDE-7845-BEC1-1AA025DCB529}" destId="{1A136578-64A1-464B-B244-CEE7BCC3232B}" srcOrd="0" destOrd="0" parTransId="{A55B5C79-A183-C641-8EEF-A37353CE95C1}" sibTransId="{CEF2C221-44A1-B348-9AA4-DF9B2AD69219}"/>
    <dgm:cxn modelId="{DBE52DE7-3FC4-B544-A4FA-A76F6F8B1D2E}" type="presOf" srcId="{DFAE3FBE-5DDE-7845-BEC1-1AA025DCB529}" destId="{EAF0BB5B-3364-7146-A5A9-AE3DEDE790CB}" srcOrd="0" destOrd="0" presId="urn:microsoft.com/office/officeart/2005/8/layout/arrow1"/>
    <dgm:cxn modelId="{B1E157F1-6FFD-8F41-A213-68865ADE1628}" srcId="{DFAE3FBE-5DDE-7845-BEC1-1AA025DCB529}" destId="{FA46B7EF-D1C8-B843-80D6-2E6AC575624D}" srcOrd="1" destOrd="0" parTransId="{7193A483-542E-1D43-895D-FD5856E326DB}" sibTransId="{D8CE9BDB-AFF6-E14D-9837-2E083D944B67}"/>
    <dgm:cxn modelId="{B4A43248-4498-184B-BEAE-8F3AE769046E}" type="presParOf" srcId="{EAF0BB5B-3364-7146-A5A9-AE3DEDE790CB}" destId="{3211B588-141D-CF46-961C-09AA319167E6}" srcOrd="0" destOrd="0" presId="urn:microsoft.com/office/officeart/2005/8/layout/arrow1"/>
    <dgm:cxn modelId="{AF109965-C468-3B40-9FF4-95F33FC98214}" type="presParOf" srcId="{EAF0BB5B-3364-7146-A5A9-AE3DEDE790CB}" destId="{AF6CC08B-69FF-0F4B-A166-924234D1074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E6C7F-342D-2748-B8CE-C737AD4D2D05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753601-34F3-C94A-B313-AC501B2D91D7}">
      <dgm:prSet phldrT="[Текст]"/>
      <dgm:spPr/>
      <dgm:t>
        <a:bodyPr/>
        <a:lstStyle/>
        <a:p>
          <a:r>
            <a:rPr lang="ru-RU" dirty="0" smtClean="0"/>
            <a:t>Резервы</a:t>
          </a:r>
          <a:endParaRPr lang="ru-RU" dirty="0"/>
        </a:p>
      </dgm:t>
    </dgm:pt>
    <dgm:pt modelId="{1CE96618-DA72-9A4C-9900-936CF2405D89}" type="parTrans" cxnId="{E744F68B-CD7F-6349-9F60-A86A04BF69EB}">
      <dgm:prSet/>
      <dgm:spPr/>
      <dgm:t>
        <a:bodyPr/>
        <a:lstStyle/>
        <a:p>
          <a:endParaRPr lang="ru-RU"/>
        </a:p>
      </dgm:t>
    </dgm:pt>
    <dgm:pt modelId="{D7349537-7D65-6A47-8514-D9951562DEDC}" type="sibTrans" cxnId="{E744F68B-CD7F-6349-9F60-A86A04BF69EB}">
      <dgm:prSet/>
      <dgm:spPr/>
      <dgm:t>
        <a:bodyPr/>
        <a:lstStyle/>
        <a:p>
          <a:endParaRPr lang="ru-RU"/>
        </a:p>
      </dgm:t>
    </dgm:pt>
    <dgm:pt modelId="{B7020618-4783-2347-A001-1118824AE3B6}">
      <dgm:prSet phldrT="[Текст]"/>
      <dgm:spPr/>
      <dgm:t>
        <a:bodyPr/>
        <a:lstStyle/>
        <a:p>
          <a:r>
            <a:rPr lang="ru-RU" dirty="0" smtClean="0"/>
            <a:t>Материальные </a:t>
          </a:r>
          <a:endParaRPr lang="ru-RU" dirty="0"/>
        </a:p>
      </dgm:t>
    </dgm:pt>
    <dgm:pt modelId="{5664EB3A-BAF1-9346-B91E-7F5794A2C4A3}" type="parTrans" cxnId="{5FA777EA-E413-6648-BD6B-A50E8B45B97E}">
      <dgm:prSet/>
      <dgm:spPr/>
      <dgm:t>
        <a:bodyPr/>
        <a:lstStyle/>
        <a:p>
          <a:endParaRPr lang="ru-RU"/>
        </a:p>
      </dgm:t>
    </dgm:pt>
    <dgm:pt modelId="{5209DAC0-7118-BC45-9C14-E6EB25A30F9D}" type="sibTrans" cxnId="{5FA777EA-E413-6648-BD6B-A50E8B45B97E}">
      <dgm:prSet/>
      <dgm:spPr/>
      <dgm:t>
        <a:bodyPr/>
        <a:lstStyle/>
        <a:p>
          <a:endParaRPr lang="ru-RU"/>
        </a:p>
      </dgm:t>
    </dgm:pt>
    <dgm:pt modelId="{DA9E578B-4A89-2745-B1FB-7CAB1E47F80E}">
      <dgm:prSet phldrT="[Текст]"/>
      <dgm:spPr/>
      <dgm:t>
        <a:bodyPr/>
        <a:lstStyle/>
        <a:p>
          <a:r>
            <a:rPr lang="ru-RU" dirty="0" smtClean="0"/>
            <a:t>Финансовые</a:t>
          </a:r>
          <a:endParaRPr lang="ru-RU" dirty="0"/>
        </a:p>
      </dgm:t>
    </dgm:pt>
    <dgm:pt modelId="{9A44B8E6-4172-894A-8395-A24F35957D38}" type="parTrans" cxnId="{4FE4DD42-8FF9-4C48-8BFE-4B386B73166D}">
      <dgm:prSet/>
      <dgm:spPr/>
      <dgm:t>
        <a:bodyPr/>
        <a:lstStyle/>
        <a:p>
          <a:endParaRPr lang="ru-RU"/>
        </a:p>
      </dgm:t>
    </dgm:pt>
    <dgm:pt modelId="{4740DCD3-09F3-2D4B-8A47-C9014D3FADA0}" type="sibTrans" cxnId="{4FE4DD42-8FF9-4C48-8BFE-4B386B73166D}">
      <dgm:prSet/>
      <dgm:spPr/>
      <dgm:t>
        <a:bodyPr/>
        <a:lstStyle/>
        <a:p>
          <a:endParaRPr lang="ru-RU"/>
        </a:p>
      </dgm:t>
    </dgm:pt>
    <dgm:pt modelId="{E43D0735-35FA-8848-94A2-9B51BCB22CD0}" type="pres">
      <dgm:prSet presAssocID="{888E6C7F-342D-2748-B8CE-C737AD4D2D0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772DFF-0113-3542-963C-3CE14623D04F}" type="pres">
      <dgm:prSet presAssocID="{22753601-34F3-C94A-B313-AC501B2D91D7}" presName="centerShape" presStyleLbl="node0" presStyleIdx="0" presStyleCnt="1"/>
      <dgm:spPr/>
    </dgm:pt>
    <dgm:pt modelId="{B3F9B9AA-C608-B94D-AD31-03D7E309230C}" type="pres">
      <dgm:prSet presAssocID="{5664EB3A-BAF1-9346-B91E-7F5794A2C4A3}" presName="parTrans" presStyleLbl="bgSibTrans2D1" presStyleIdx="0" presStyleCnt="2"/>
      <dgm:spPr/>
    </dgm:pt>
    <dgm:pt modelId="{483F18A7-00A6-9B48-BFD2-C31E4AE04AAE}" type="pres">
      <dgm:prSet presAssocID="{B7020618-4783-2347-A001-1118824AE3B6}" presName="node" presStyleLbl="node1" presStyleIdx="0" presStyleCnt="2">
        <dgm:presLayoutVars>
          <dgm:bulletEnabled val="1"/>
        </dgm:presLayoutVars>
      </dgm:prSet>
      <dgm:spPr/>
    </dgm:pt>
    <dgm:pt modelId="{A3F24ABD-C845-334A-AD8E-EFECEDBC7BC6}" type="pres">
      <dgm:prSet presAssocID="{9A44B8E6-4172-894A-8395-A24F35957D38}" presName="parTrans" presStyleLbl="bgSibTrans2D1" presStyleIdx="1" presStyleCnt="2"/>
      <dgm:spPr/>
    </dgm:pt>
    <dgm:pt modelId="{4D1BF135-F64D-D146-92D3-FD7B075D518F}" type="pres">
      <dgm:prSet presAssocID="{DA9E578B-4A89-2745-B1FB-7CAB1E47F80E}" presName="node" presStyleLbl="node1" presStyleIdx="1" presStyleCnt="2">
        <dgm:presLayoutVars>
          <dgm:bulletEnabled val="1"/>
        </dgm:presLayoutVars>
      </dgm:prSet>
      <dgm:spPr/>
    </dgm:pt>
  </dgm:ptLst>
  <dgm:cxnLst>
    <dgm:cxn modelId="{044ABF6B-11B8-F54D-967C-E603944FE5F2}" type="presOf" srcId="{DA9E578B-4A89-2745-B1FB-7CAB1E47F80E}" destId="{4D1BF135-F64D-D146-92D3-FD7B075D518F}" srcOrd="0" destOrd="0" presId="urn:microsoft.com/office/officeart/2005/8/layout/radial4"/>
    <dgm:cxn modelId="{97D5AB7B-A560-B644-849C-F61330759C7C}" type="presOf" srcId="{22753601-34F3-C94A-B313-AC501B2D91D7}" destId="{E1772DFF-0113-3542-963C-3CE14623D04F}" srcOrd="0" destOrd="0" presId="urn:microsoft.com/office/officeart/2005/8/layout/radial4"/>
    <dgm:cxn modelId="{B3602BB9-E503-D14B-9302-C5AA9B9D014D}" type="presOf" srcId="{9A44B8E6-4172-894A-8395-A24F35957D38}" destId="{A3F24ABD-C845-334A-AD8E-EFECEDBC7BC6}" srcOrd="0" destOrd="0" presId="urn:microsoft.com/office/officeart/2005/8/layout/radial4"/>
    <dgm:cxn modelId="{51ECFDA2-D383-9F44-82BA-E019A5B87C47}" type="presOf" srcId="{B7020618-4783-2347-A001-1118824AE3B6}" destId="{483F18A7-00A6-9B48-BFD2-C31E4AE04AAE}" srcOrd="0" destOrd="0" presId="urn:microsoft.com/office/officeart/2005/8/layout/radial4"/>
    <dgm:cxn modelId="{3CA7836A-0ABA-5249-830A-16E8FBF03A4F}" type="presOf" srcId="{5664EB3A-BAF1-9346-B91E-7F5794A2C4A3}" destId="{B3F9B9AA-C608-B94D-AD31-03D7E309230C}" srcOrd="0" destOrd="0" presId="urn:microsoft.com/office/officeart/2005/8/layout/radial4"/>
    <dgm:cxn modelId="{5FA777EA-E413-6648-BD6B-A50E8B45B97E}" srcId="{22753601-34F3-C94A-B313-AC501B2D91D7}" destId="{B7020618-4783-2347-A001-1118824AE3B6}" srcOrd="0" destOrd="0" parTransId="{5664EB3A-BAF1-9346-B91E-7F5794A2C4A3}" sibTransId="{5209DAC0-7118-BC45-9C14-E6EB25A30F9D}"/>
    <dgm:cxn modelId="{5E7C87D3-9497-D441-93B4-3B732C98347C}" type="presOf" srcId="{888E6C7F-342D-2748-B8CE-C737AD4D2D05}" destId="{E43D0735-35FA-8848-94A2-9B51BCB22CD0}" srcOrd="0" destOrd="0" presId="urn:microsoft.com/office/officeart/2005/8/layout/radial4"/>
    <dgm:cxn modelId="{4FE4DD42-8FF9-4C48-8BFE-4B386B73166D}" srcId="{22753601-34F3-C94A-B313-AC501B2D91D7}" destId="{DA9E578B-4A89-2745-B1FB-7CAB1E47F80E}" srcOrd="1" destOrd="0" parTransId="{9A44B8E6-4172-894A-8395-A24F35957D38}" sibTransId="{4740DCD3-09F3-2D4B-8A47-C9014D3FADA0}"/>
    <dgm:cxn modelId="{E744F68B-CD7F-6349-9F60-A86A04BF69EB}" srcId="{888E6C7F-342D-2748-B8CE-C737AD4D2D05}" destId="{22753601-34F3-C94A-B313-AC501B2D91D7}" srcOrd="0" destOrd="0" parTransId="{1CE96618-DA72-9A4C-9900-936CF2405D89}" sibTransId="{D7349537-7D65-6A47-8514-D9951562DEDC}"/>
    <dgm:cxn modelId="{3A65B5F4-9E0F-B346-8E7E-7F9F9DF115FF}" type="presParOf" srcId="{E43D0735-35FA-8848-94A2-9B51BCB22CD0}" destId="{E1772DFF-0113-3542-963C-3CE14623D04F}" srcOrd="0" destOrd="0" presId="urn:microsoft.com/office/officeart/2005/8/layout/radial4"/>
    <dgm:cxn modelId="{9C489F66-C509-7649-9FCE-123BB4C672F6}" type="presParOf" srcId="{E43D0735-35FA-8848-94A2-9B51BCB22CD0}" destId="{B3F9B9AA-C608-B94D-AD31-03D7E309230C}" srcOrd="1" destOrd="0" presId="urn:microsoft.com/office/officeart/2005/8/layout/radial4"/>
    <dgm:cxn modelId="{613CA91F-07DB-5749-BE75-E352AC51220C}" type="presParOf" srcId="{E43D0735-35FA-8848-94A2-9B51BCB22CD0}" destId="{483F18A7-00A6-9B48-BFD2-C31E4AE04AAE}" srcOrd="2" destOrd="0" presId="urn:microsoft.com/office/officeart/2005/8/layout/radial4"/>
    <dgm:cxn modelId="{1CCB4EB2-4BF8-9444-9B31-10DC676B6270}" type="presParOf" srcId="{E43D0735-35FA-8848-94A2-9B51BCB22CD0}" destId="{A3F24ABD-C845-334A-AD8E-EFECEDBC7BC6}" srcOrd="3" destOrd="0" presId="urn:microsoft.com/office/officeart/2005/8/layout/radial4"/>
    <dgm:cxn modelId="{32435146-0037-9C44-AE3E-F2B951480BCD}" type="presParOf" srcId="{E43D0735-35FA-8848-94A2-9B51BCB22CD0}" destId="{4D1BF135-F64D-D146-92D3-FD7B075D518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8E744-8062-A746-A721-705FAD85870D}">
      <dsp:nvSpPr>
        <dsp:cNvPr id="0" name=""/>
        <dsp:cNvSpPr/>
      </dsp:nvSpPr>
      <dsp:spPr>
        <a:xfrm>
          <a:off x="2838724" y="2518513"/>
          <a:ext cx="1864226" cy="10261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Прибыль</a:t>
          </a:r>
          <a:endParaRPr lang="ru-RU" sz="3200" kern="1200" dirty="0"/>
        </a:p>
      </dsp:txBody>
      <dsp:txXfrm>
        <a:off x="2888815" y="2568604"/>
        <a:ext cx="1764044" cy="925931"/>
      </dsp:txXfrm>
    </dsp:sp>
    <dsp:sp modelId="{FED31991-11AF-C04F-8952-2C8758F3BF92}">
      <dsp:nvSpPr>
        <dsp:cNvPr id="0" name=""/>
        <dsp:cNvSpPr/>
      </dsp:nvSpPr>
      <dsp:spPr>
        <a:xfrm rot="16200000">
          <a:off x="3240285" y="1987960"/>
          <a:ext cx="1061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1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10D6A-C10F-F94D-8BED-A55C4E7E4211}">
      <dsp:nvSpPr>
        <dsp:cNvPr id="0" name=""/>
        <dsp:cNvSpPr/>
      </dsp:nvSpPr>
      <dsp:spPr>
        <a:xfrm>
          <a:off x="1567803" y="180180"/>
          <a:ext cx="4406068" cy="12772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Сальдо прибылей и убытков от внереализационных</a:t>
          </a:r>
          <a:r>
            <a:rPr lang="en-US" sz="2400" kern="1200" dirty="0" smtClean="0"/>
            <a:t> </a:t>
          </a:r>
          <a:r>
            <a:rPr lang="ru-RU" sz="2400" kern="1200" dirty="0" smtClean="0"/>
            <a:t>операций (штрафы, неустойки)</a:t>
          </a:r>
          <a:endParaRPr lang="ru-RU" sz="2400" kern="1200" dirty="0"/>
        </a:p>
      </dsp:txBody>
      <dsp:txXfrm>
        <a:off x="1630152" y="242529"/>
        <a:ext cx="4281370" cy="1152528"/>
      </dsp:txXfrm>
    </dsp:sp>
    <dsp:sp modelId="{03416E95-2439-8141-9ED6-E70D96503935}">
      <dsp:nvSpPr>
        <dsp:cNvPr id="0" name=""/>
        <dsp:cNvSpPr/>
      </dsp:nvSpPr>
      <dsp:spPr>
        <a:xfrm rot="1800000">
          <a:off x="4644624" y="3600063"/>
          <a:ext cx="221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74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CA32-F53C-644C-A0B0-CD1C01EF247E}">
      <dsp:nvSpPr>
        <dsp:cNvPr id="0" name=""/>
        <dsp:cNvSpPr/>
      </dsp:nvSpPr>
      <dsp:spPr>
        <a:xfrm>
          <a:off x="4814860" y="3655498"/>
          <a:ext cx="1744595" cy="964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 реализации прочей продукции</a:t>
          </a:r>
          <a:endParaRPr lang="ru-RU" sz="1800" kern="1200" dirty="0"/>
        </a:p>
      </dsp:txBody>
      <dsp:txXfrm>
        <a:off x="4861964" y="3702602"/>
        <a:ext cx="1650387" cy="870712"/>
      </dsp:txXfrm>
    </dsp:sp>
    <dsp:sp modelId="{37DA0503-572F-3B40-AB81-4FFC959DAE25}">
      <dsp:nvSpPr>
        <dsp:cNvPr id="0" name=""/>
        <dsp:cNvSpPr/>
      </dsp:nvSpPr>
      <dsp:spPr>
        <a:xfrm rot="9000000">
          <a:off x="2675309" y="3600063"/>
          <a:ext cx="221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74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9D151-D60B-CD46-8C36-46F1CE4202F9}">
      <dsp:nvSpPr>
        <dsp:cNvPr id="0" name=""/>
        <dsp:cNvSpPr/>
      </dsp:nvSpPr>
      <dsp:spPr>
        <a:xfrm>
          <a:off x="939893" y="3655498"/>
          <a:ext cx="1829248" cy="964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 производства и реализации основной продукции</a:t>
          </a:r>
          <a:endParaRPr lang="ru-RU" sz="1400" kern="1200" dirty="0"/>
        </a:p>
      </dsp:txBody>
      <dsp:txXfrm>
        <a:off x="986997" y="3702602"/>
        <a:ext cx="1735040" cy="870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1B588-141D-CF46-961C-09AA319167E6}">
      <dsp:nvSpPr>
        <dsp:cNvPr id="0" name=""/>
        <dsp:cNvSpPr/>
      </dsp:nvSpPr>
      <dsp:spPr>
        <a:xfrm rot="16200000">
          <a:off x="192" y="40262"/>
          <a:ext cx="2208156" cy="2209547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РЕАЛЬНЫЕ</a:t>
          </a:r>
          <a:endParaRPr lang="ru-RU" sz="1800" kern="1200" dirty="0"/>
        </a:p>
      </dsp:txBody>
      <dsp:txXfrm rot="5400000">
        <a:off x="385924" y="592996"/>
        <a:ext cx="1823120" cy="1104078"/>
      </dsp:txXfrm>
    </dsp:sp>
    <dsp:sp modelId="{AF6CC08B-69FF-0F4B-A166-924234D1074F}">
      <dsp:nvSpPr>
        <dsp:cNvPr id="0" name=""/>
        <dsp:cNvSpPr/>
      </dsp:nvSpPr>
      <dsp:spPr>
        <a:xfrm rot="5400000">
          <a:off x="2429911" y="39180"/>
          <a:ext cx="2208156" cy="221171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ФИНАНСОВЫЕ</a:t>
          </a:r>
          <a:endParaRPr lang="ru-RU" sz="1800" kern="1200" dirty="0"/>
        </a:p>
      </dsp:txBody>
      <dsp:txXfrm rot="-5400000">
        <a:off x="2428134" y="592997"/>
        <a:ext cx="1825284" cy="1104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72DFF-0113-3542-963C-3CE14623D04F}">
      <dsp:nvSpPr>
        <dsp:cNvPr id="0" name=""/>
        <dsp:cNvSpPr/>
      </dsp:nvSpPr>
      <dsp:spPr>
        <a:xfrm>
          <a:off x="2565749" y="1991237"/>
          <a:ext cx="2366581" cy="23665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Резервы</a:t>
          </a:r>
          <a:endParaRPr lang="ru-RU" sz="3500" kern="1200" dirty="0"/>
        </a:p>
      </dsp:txBody>
      <dsp:txXfrm>
        <a:off x="2912327" y="2337815"/>
        <a:ext cx="1673425" cy="1673425"/>
      </dsp:txXfrm>
    </dsp:sp>
    <dsp:sp modelId="{B3F9B9AA-C608-B94D-AD31-03D7E309230C}">
      <dsp:nvSpPr>
        <dsp:cNvPr id="0" name=""/>
        <dsp:cNvSpPr/>
      </dsp:nvSpPr>
      <dsp:spPr>
        <a:xfrm rot="12900000">
          <a:off x="960151" y="1549985"/>
          <a:ext cx="1900851" cy="6744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F18A7-00A6-9B48-BFD2-C31E4AE04AAE}">
      <dsp:nvSpPr>
        <dsp:cNvPr id="0" name=""/>
        <dsp:cNvSpPr/>
      </dsp:nvSpPr>
      <dsp:spPr>
        <a:xfrm>
          <a:off x="7907" y="442780"/>
          <a:ext cx="2248252" cy="1798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Материальные </a:t>
          </a:r>
          <a:endParaRPr lang="ru-RU" sz="2400" kern="1200" dirty="0"/>
        </a:p>
      </dsp:txBody>
      <dsp:txXfrm>
        <a:off x="60586" y="495459"/>
        <a:ext cx="2142894" cy="1693243"/>
      </dsp:txXfrm>
    </dsp:sp>
    <dsp:sp modelId="{A3F24ABD-C845-334A-AD8E-EFECEDBC7BC6}">
      <dsp:nvSpPr>
        <dsp:cNvPr id="0" name=""/>
        <dsp:cNvSpPr/>
      </dsp:nvSpPr>
      <dsp:spPr>
        <a:xfrm rot="19500000">
          <a:off x="4637076" y="1549985"/>
          <a:ext cx="1900851" cy="6744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BF135-F64D-D146-92D3-FD7B075D518F}">
      <dsp:nvSpPr>
        <dsp:cNvPr id="0" name=""/>
        <dsp:cNvSpPr/>
      </dsp:nvSpPr>
      <dsp:spPr>
        <a:xfrm>
          <a:off x="5241919" y="442780"/>
          <a:ext cx="2248252" cy="1798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Финансовые</a:t>
          </a:r>
          <a:endParaRPr lang="ru-RU" sz="2400" kern="1200" dirty="0"/>
        </a:p>
      </dsp:txBody>
      <dsp:txXfrm>
        <a:off x="5294598" y="495459"/>
        <a:ext cx="2142894" cy="169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звание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10.12.17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Чтобы добавить рисунок, перетащите его на заполнитель или щелкните значок</a:t>
            </a:r>
            <a:endParaRPr kumimoji="0" lang="en-US" dirty="0"/>
          </a:p>
        </p:txBody>
      </p:sp>
      <p:sp>
        <p:nvSpPr>
          <p:cNvPr id="9" name="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овая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10.12.17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Сущность, функции, роль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981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Итоговое определение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1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1. Финансы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это экономические распределительные отношения денежного характера, в процессе которых происходит образование финансовых ресурсов, используемых через фонды денежных средств целевого назначения;</a:t>
            </a:r>
          </a:p>
          <a:p>
            <a:r>
              <a:rPr lang="ru-RU" b="1" dirty="0" smtClean="0"/>
              <a:t>2. Финансы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отношения между участниками рынка по поводу образования (формирования) и использования финансовых ресурсов (доходов)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32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Итоговое определение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0995" y="1348711"/>
            <a:ext cx="7722693" cy="542437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Финансы</a:t>
            </a:r>
            <a:r>
              <a:rPr lang="ru-RU" dirty="0"/>
              <a:t> – это денежные отношения, связанные с формированием и использованием централизованных (государственных) и децентрализованных (принадлежащих хозяйствующим субъектам и домохозяйствам) денежных фондов в процессе распределения и перераспределения ВВП и части национального богатства целях выполнения функций и задач государства и обеспечения расширенного </a:t>
            </a:r>
            <a:r>
              <a:rPr lang="ru-RU" dirty="0" smtClean="0"/>
              <a:t>воспроизводств.</a:t>
            </a:r>
          </a:p>
          <a:p>
            <a:r>
              <a:rPr lang="ru-RU" dirty="0"/>
              <a:t>Они имеют </a:t>
            </a:r>
            <a:r>
              <a:rPr lang="ru-RU" b="1" dirty="0"/>
              <a:t>императивную форму организации </a:t>
            </a:r>
            <a:r>
              <a:rPr lang="ru-RU" dirty="0"/>
              <a:t>и государственно-властную, законодательно закрепленную (в виде законов, нормативно-правовых актов, указов) форму проявления для всех экономических </a:t>
            </a:r>
            <a:r>
              <a:rPr lang="ru-RU" dirty="0" smtClean="0"/>
              <a:t>агентов.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72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562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Группы финансовых отношений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004241" y="1230576"/>
            <a:ext cx="4271847" cy="5627424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sz="2400" dirty="0" smtClean="0"/>
              <a:t>Со стороны государства: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с хозяйствующими субъектами</a:t>
            </a:r>
            <a:r>
              <a:rPr lang="ru-RU" sz="1800" dirty="0" smtClean="0"/>
              <a:t>): Взимание налогов, сборов, платежей, финансирование из бюджета отдельных затрат;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с населением</a:t>
            </a:r>
            <a:r>
              <a:rPr lang="ru-RU" sz="1800" dirty="0" smtClean="0"/>
              <a:t>)6 Выплата пенсий, пособий, стипендий, вознаграждений, взимание налогов, сборов, получение займов;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с государством</a:t>
            </a:r>
            <a:r>
              <a:rPr lang="ru-RU" sz="1800" dirty="0" smtClean="0"/>
              <a:t>): Распределение доходов на стадии составления, рассмотрения и утверждения бюджета;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с другими государствами</a:t>
            </a:r>
            <a:r>
              <a:rPr lang="ru-RU" sz="1800" dirty="0" smtClean="0"/>
              <a:t>): получение и возврат ссуд, уплата процентов, применение финансовых санкций</a:t>
            </a:r>
          </a:p>
          <a:p>
            <a:pPr marL="82296" indent="0">
              <a:buNone/>
            </a:pPr>
            <a:endParaRPr lang="ru-RU" sz="18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5129501" y="1230575"/>
            <a:ext cx="4014499" cy="5355468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sz="2400" dirty="0" smtClean="0"/>
              <a:t>Между экономическими агентами: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в отношении других предприятий</a:t>
            </a:r>
            <a:r>
              <a:rPr lang="ru-RU" sz="1800" dirty="0" smtClean="0"/>
              <a:t>): Применение санкций и поощрений при выполнении договорных обязательств, привлечение кредитных, финансовых ресурсов;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в отношении сотрудников предприятий</a:t>
            </a:r>
            <a:r>
              <a:rPr lang="ru-RU" sz="1800" dirty="0" smtClean="0"/>
              <a:t>): Выплата заработной платы, применение поощрений и санкций по результатам выполнения функциональных обязанностей сотрудников;</a:t>
            </a:r>
          </a:p>
          <a:p>
            <a:r>
              <a:rPr lang="ru-RU" sz="1800" dirty="0" smtClean="0"/>
              <a:t>(</a:t>
            </a:r>
            <a:r>
              <a:rPr lang="ru-RU" sz="1800" b="1" dirty="0" smtClean="0"/>
              <a:t>между совладельцами предприятий</a:t>
            </a:r>
            <a:r>
              <a:rPr lang="ru-RU" sz="1800" dirty="0" smtClean="0"/>
              <a:t>): Формирование уставного фонда, распределение доходов между участниками предприятия (дивиденды и проч.)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0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ctrTitle"/>
          </p:nvPr>
        </p:nvSpPr>
        <p:spPr>
          <a:xfrm>
            <a:off x="1112541" y="192540"/>
            <a:ext cx="8031459" cy="9592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Функции финансов: распределительная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112541" y="1151821"/>
            <a:ext cx="7896083" cy="5552358"/>
          </a:xfrm>
        </p:spPr>
        <p:txBody>
          <a:bodyPr>
            <a:normAutofit fontScale="92500" lnSpcReduction="10000"/>
          </a:bodyPr>
          <a:lstStyle/>
          <a:p>
            <a:pPr marL="541782" indent="-514350">
              <a:buFont typeface="+mj-lt"/>
              <a:buAutoNum type="arabicPeriod"/>
            </a:pPr>
            <a:r>
              <a:rPr lang="ru-RU" dirty="0" smtClean="0"/>
              <a:t>Финансы обслуживают различные этапы распределения стоимости общественного продукта (первичное распределение, перераспределение). В них отражаются политические, экономические, социальные интересы общественных групп.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Реализация этой функции позволяет</a:t>
            </a:r>
            <a:r>
              <a:rPr lang="ru-RU" dirty="0" smtClean="0"/>
              <a:t>:</a:t>
            </a:r>
          </a:p>
          <a:p>
            <a:pPr marL="484632" indent="-457200">
              <a:buFont typeface="Arial"/>
              <a:buChar char="•"/>
            </a:pPr>
            <a:r>
              <a:rPr lang="ru-RU" dirty="0" smtClean="0"/>
              <a:t>Создавать целевые фонды денежных средств на уровне государства, органов местного самоуправления, хозяйствующих субъектов, населения;</a:t>
            </a:r>
          </a:p>
          <a:p>
            <a:pPr marL="484632" indent="-457200">
              <a:buFont typeface="Arial"/>
              <a:buChar char="•"/>
            </a:pPr>
            <a:r>
              <a:rPr lang="ru-RU" dirty="0" smtClean="0"/>
              <a:t>Осуществлять перераспределение между производственной и непроизводственной сферами и социальными группами, а также внутрихозяйственное, внутриотраслевое, межотраслевое, межсекторальное, межтерриториальное перераспределение.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05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029953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Перераспределение необходимо:</a:t>
            </a:r>
          </a:p>
          <a:p>
            <a:pPr>
              <a:buFont typeface="Wingdings" charset="2"/>
              <a:buChar char="ü"/>
            </a:pPr>
            <a:r>
              <a:rPr lang="ru-RU" sz="2400" dirty="0" smtClean="0"/>
              <a:t>Наличие непроизводственной сферы (</a:t>
            </a:r>
            <a:r>
              <a:rPr lang="ru-RU" sz="2400" i="1" dirty="0" smtClean="0"/>
              <a:t>государственное </a:t>
            </a:r>
            <a:r>
              <a:rPr lang="ru-RU" sz="2400" i="1" dirty="0"/>
              <a:t>управление, образование, здравоохранение, социальное обеспечение</a:t>
            </a:r>
            <a:r>
              <a:rPr lang="ru-RU" sz="2400" dirty="0" smtClean="0"/>
              <a:t>), в которой национальный доход не создается, но без которой производство не может быть эффективным;</a:t>
            </a:r>
          </a:p>
          <a:p>
            <a:pPr>
              <a:buFont typeface="Wingdings" charset="2"/>
              <a:buChar char="ü"/>
            </a:pPr>
            <a:r>
              <a:rPr lang="ru-RU" sz="2400" dirty="0" smtClean="0"/>
              <a:t>Необходимость обеспечения социального развития;</a:t>
            </a:r>
          </a:p>
          <a:p>
            <a:pPr>
              <a:buFont typeface="Wingdings" charset="2"/>
              <a:buChar char="ü"/>
            </a:pPr>
            <a:r>
              <a:rPr lang="ru-RU" sz="2400" dirty="0" smtClean="0"/>
              <a:t>Важность создания благоприятных условий для предпринимательства (требует дотаций и субсидий).</a:t>
            </a:r>
          </a:p>
          <a:p>
            <a:pPr>
              <a:buFont typeface="Wingdings" charset="2"/>
              <a:buChar char="ü"/>
            </a:pPr>
            <a:endParaRPr lang="ru-RU" sz="2400" dirty="0" smtClean="0"/>
          </a:p>
          <a:p>
            <a:pPr>
              <a:buFont typeface="Wingdings" charset="2"/>
              <a:buChar char="ü"/>
            </a:pPr>
            <a:endParaRPr lang="ru-RU" sz="2400" dirty="0" smtClean="0"/>
          </a:p>
          <a:p>
            <a:pPr>
              <a:buFont typeface="Wingdings" charset="2"/>
              <a:buChar char="ü"/>
            </a:pPr>
            <a:endParaRPr lang="ru-RU" sz="2400" dirty="0" smtClean="0"/>
          </a:p>
          <a:p>
            <a:pPr>
              <a:buFont typeface="Wingdings" charset="2"/>
              <a:buChar char="ü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азвание 4"/>
          <p:cNvSpPr txBox="1">
            <a:spLocks/>
          </p:cNvSpPr>
          <p:nvPr/>
        </p:nvSpPr>
        <p:spPr>
          <a:xfrm>
            <a:off x="1112541" y="192540"/>
            <a:ext cx="8031459" cy="95928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mtClean="0"/>
              <a:t>Функции финансов: распределительная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13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20738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Цель распределения и перераспределения ВВП при помощи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831096"/>
            <a:ext cx="7498080" cy="464665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Развитие производительных сил;</a:t>
            </a:r>
          </a:p>
          <a:p>
            <a:r>
              <a:rPr lang="ru-RU" dirty="0" smtClean="0"/>
              <a:t>Укрепление государства;</a:t>
            </a:r>
          </a:p>
          <a:p>
            <a:r>
              <a:rPr lang="ru-RU" dirty="0" smtClean="0"/>
              <a:t>Достижение высокого качества жизни широких слоев населения;</a:t>
            </a:r>
          </a:p>
          <a:p>
            <a:r>
              <a:rPr lang="ru-RU" dirty="0" smtClean="0"/>
              <a:t>Обслуживание формирование доходов предприятий (фонды оплаты труда, экономического стимулирования и финансирования затрат по расширению и развитию производства)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8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финансов: контрольная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57932"/>
          </a:xfrm>
        </p:spPr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ru-RU" dirty="0" smtClean="0"/>
              <a:t>Контрольная функция реализуется на предприятиях над: </a:t>
            </a:r>
          </a:p>
          <a:p>
            <a:r>
              <a:rPr lang="ru-RU" sz="2400" dirty="0" smtClean="0"/>
              <a:t>распределением прибыли в фонды накопления и потребления и над использованием средств этих фондов по целевому назначению;</a:t>
            </a:r>
          </a:p>
          <a:p>
            <a:r>
              <a:rPr lang="ru-RU" sz="2400" dirty="0"/>
              <a:t>с</a:t>
            </a:r>
            <a:r>
              <a:rPr lang="ru-RU" sz="2400" dirty="0" smtClean="0"/>
              <a:t>облюдением режима экономии и использованием материальных и трудовых ресурсов, количеством и качеством труда, использованием основных и оборотных фондов, образованием и использованием поощрительных фондов</a:t>
            </a:r>
          </a:p>
          <a:p>
            <a:pPr marL="82296" indent="0" algn="ctr">
              <a:buNone/>
            </a:pPr>
            <a:r>
              <a:rPr lang="ru-RU" sz="2400" i="1" dirty="0" smtClean="0"/>
              <a:t>Контроль реализуется и во взаимоотношениях между предприятиями, вышестоящими организациями и финансово-банковскими институтами.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1278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финансов: контрольная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57932"/>
          </a:xfrm>
        </p:spPr>
        <p:txBody>
          <a:bodyPr>
            <a:normAutofit fontScale="92500" lnSpcReduction="20000"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ru-RU" dirty="0" smtClean="0"/>
              <a:t>Контрольная функция реализуется органами финансового контроля </a:t>
            </a:r>
            <a:r>
              <a:rPr lang="ru-RU" sz="2000" dirty="0" smtClean="0"/>
              <a:t>(</a:t>
            </a:r>
            <a:r>
              <a:rPr lang="ru-RU" sz="2000" i="1" dirty="0" smtClean="0"/>
              <a:t>на примере России</a:t>
            </a:r>
            <a:r>
              <a:rPr lang="ru-RU" sz="2000" dirty="0" smtClean="0"/>
              <a:t>)</a:t>
            </a:r>
            <a:r>
              <a:rPr lang="ru-RU" dirty="0" smtClean="0"/>
              <a:t>: </a:t>
            </a:r>
          </a:p>
          <a:p>
            <a:r>
              <a:rPr lang="ru-RU" dirty="0"/>
              <a:t>Счетная палата РФ;</a:t>
            </a:r>
          </a:p>
          <a:p>
            <a:r>
              <a:rPr lang="ru-RU" dirty="0"/>
              <a:t>Центральный банк РФ;</a:t>
            </a:r>
          </a:p>
          <a:p>
            <a:r>
              <a:rPr lang="ru-RU" dirty="0"/>
              <a:t>Министерство финансов </a:t>
            </a:r>
            <a:r>
              <a:rPr lang="ru-RU" dirty="0" smtClean="0"/>
              <a:t>(</a:t>
            </a:r>
            <a:r>
              <a:rPr lang="ru-RU" sz="2400" i="1" dirty="0" smtClean="0"/>
              <a:t>Федеральная </a:t>
            </a:r>
            <a:r>
              <a:rPr lang="ru-RU" sz="2400" i="1" dirty="0"/>
              <a:t>служба страхового надзора, Федеральная служба финансово-бюджетного </a:t>
            </a:r>
            <a:r>
              <a:rPr lang="ru-RU" sz="2400" i="1" dirty="0" smtClean="0"/>
              <a:t>надзора, </a:t>
            </a:r>
            <a:r>
              <a:rPr lang="ru-RU" sz="2400" i="1" dirty="0"/>
              <a:t>Федеральная служба по финансовому мониторингу</a:t>
            </a:r>
            <a:r>
              <a:rPr lang="ru-RU" dirty="0"/>
              <a:t>);</a:t>
            </a:r>
          </a:p>
          <a:p>
            <a:r>
              <a:rPr lang="ru-RU" dirty="0" smtClean="0"/>
              <a:t>Федеральная налоговая служба России (подотчетна Минфину);</a:t>
            </a:r>
            <a:endParaRPr lang="ru-RU" dirty="0"/>
          </a:p>
          <a:p>
            <a:r>
              <a:rPr lang="ru-RU" dirty="0" smtClean="0"/>
              <a:t>Федеральная таможенная служба (подотчетна </a:t>
            </a:r>
            <a:r>
              <a:rPr lang="ru-RU" dirty="0"/>
              <a:t>правительству).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3276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финансов: контрольная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0107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ru-RU" sz="6700" dirty="0" smtClean="0"/>
              <a:t>Контрольная функция реализуется:</a:t>
            </a:r>
          </a:p>
          <a:p>
            <a:pPr marL="82296" indent="0">
              <a:buNone/>
            </a:pPr>
            <a:endParaRPr lang="ru-RU" sz="4100" dirty="0" smtClean="0"/>
          </a:p>
          <a:p>
            <a:r>
              <a:rPr lang="ru-RU" dirty="0" smtClean="0"/>
              <a:t> </a:t>
            </a:r>
            <a:r>
              <a:rPr lang="ru-RU" sz="5800" b="1" dirty="0" smtClean="0"/>
              <a:t>аудиторскими организациями</a:t>
            </a:r>
            <a:r>
              <a:rPr lang="ru-RU" sz="5800" dirty="0" smtClean="0"/>
              <a:t>, ее цель — </a:t>
            </a:r>
            <a:r>
              <a:rPr lang="ru-RU" sz="5800" dirty="0"/>
              <a:t>установление достоверности бухгалтерской (финансовой) отчетности хозяйствующих субъектов и соответствия совершенных ими финансовых и хозяйственных операций нормативным актам </a:t>
            </a:r>
            <a:r>
              <a:rPr lang="ru-RU" sz="5800" dirty="0" smtClean="0"/>
              <a:t>РФ;</a:t>
            </a:r>
          </a:p>
          <a:p>
            <a:r>
              <a:rPr lang="ru-RU" sz="5800" b="1" dirty="0" smtClean="0"/>
              <a:t>Банками </a:t>
            </a:r>
            <a:r>
              <a:rPr lang="ru-RU" sz="5800" dirty="0" smtClean="0"/>
              <a:t>в </a:t>
            </a:r>
            <a:r>
              <a:rPr lang="ru-RU" sz="5800" dirty="0"/>
              <a:t>ходе </a:t>
            </a:r>
            <a:r>
              <a:rPr lang="ru-RU" sz="5800" dirty="0" smtClean="0"/>
              <a:t>расчетных и кредитных операций, </a:t>
            </a:r>
            <a:r>
              <a:rPr lang="ru-RU" sz="5800" dirty="0"/>
              <a:t>ее цель </a:t>
            </a:r>
            <a:r>
              <a:rPr lang="mr-IN" sz="5800" dirty="0" smtClean="0"/>
              <a:t>–</a:t>
            </a:r>
            <a:r>
              <a:rPr lang="ru-RU" sz="5800" dirty="0" smtClean="0"/>
              <a:t> контроль за эффективным использованием </a:t>
            </a:r>
            <a:r>
              <a:rPr lang="ru-RU" sz="5800" dirty="0"/>
              <a:t>банковских </a:t>
            </a:r>
            <a:r>
              <a:rPr lang="ru-RU" sz="5800" dirty="0" smtClean="0"/>
              <a:t>ссуд, соблюдением платежной </a:t>
            </a:r>
            <a:r>
              <a:rPr lang="ru-RU" sz="5800" dirty="0"/>
              <a:t>дисциплины</a:t>
            </a:r>
            <a:endParaRPr lang="ru-RU" sz="5800" dirty="0" smtClean="0"/>
          </a:p>
          <a:p>
            <a:pPr marL="596646" indent="-514350">
              <a:buFont typeface="+mj-lt"/>
              <a:buAutoNum type="arabicPeriod" startAt="2"/>
            </a:pP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9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Этимология термина «финансы»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2195348"/>
            <a:ext cx="7498080" cy="4053052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financia</a:t>
            </a:r>
            <a:r>
              <a:rPr lang="ru-RU" sz="3600" dirty="0" smtClean="0"/>
              <a:t> </a:t>
            </a:r>
            <a:r>
              <a:rPr lang="ru-RU" sz="3600" dirty="0"/>
              <a:t>– наличность, </a:t>
            </a:r>
            <a:r>
              <a:rPr lang="ru-RU" sz="3600" dirty="0" smtClean="0"/>
              <a:t>доход.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3297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финансов: контрольная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ru-RU" dirty="0" smtClean="0"/>
              <a:t>Контрольная функция может реализовываться через:</a:t>
            </a:r>
          </a:p>
          <a:p>
            <a:r>
              <a:rPr lang="ru-RU" dirty="0" smtClean="0"/>
              <a:t>Биржевые индексы;</a:t>
            </a:r>
          </a:p>
          <a:p>
            <a:r>
              <a:rPr lang="ru-RU" dirty="0" smtClean="0"/>
              <a:t>Показатели рентабельности хозяйствующих субъектов;</a:t>
            </a:r>
          </a:p>
          <a:p>
            <a:r>
              <a:rPr lang="ru-RU" dirty="0" smtClean="0"/>
              <a:t>Доходы и расходы государственного бюджета;</a:t>
            </a:r>
          </a:p>
          <a:p>
            <a:r>
              <a:rPr lang="ru-RU" dirty="0" smtClean="0"/>
              <a:t>Уровень государственного долга;</a:t>
            </a:r>
          </a:p>
          <a:p>
            <a:r>
              <a:rPr lang="ru-RU" dirty="0" smtClean="0"/>
              <a:t>Дефицит и профицит бюджета.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ru-RU" dirty="0" smtClean="0"/>
              <a:t>Финансы </a:t>
            </a:r>
            <a:r>
              <a:rPr lang="ru-RU" dirty="0"/>
              <a:t>количественно отображают воспроизводственный процесс, и сигнализируют о появляющихся в нем диспропорциях через различные финансовые </a:t>
            </a:r>
            <a:r>
              <a:rPr lang="ru-RU" dirty="0" smtClean="0"/>
              <a:t>показатели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23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Функции финансов: стимулирующая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0532" y="1447800"/>
            <a:ext cx="7693156" cy="4800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ru-RU" dirty="0" smtClean="0"/>
              <a:t>Стимулирующая функция заключается в том, что государство </a:t>
            </a:r>
            <a:r>
              <a:rPr lang="ru-RU" dirty="0"/>
              <a:t>оказывает воздействие на развитие предприятий и целых отраслей в нужном обществу направлении. Рычагами воздействия на экономику являются: бюджет (</a:t>
            </a:r>
            <a:r>
              <a:rPr lang="ru-RU" dirty="0" smtClean="0"/>
              <a:t>субсидии, дотации)</a:t>
            </a:r>
            <a:r>
              <a:rPr lang="ru-RU" dirty="0"/>
              <a:t>, государственное регулирование цен и тарифов , налоги, экспортно-импортные пошлины.</a:t>
            </a:r>
          </a:p>
        </p:txBody>
      </p:sp>
    </p:spTree>
    <p:extLst>
      <p:ext uri="{BB962C8B-B14F-4D97-AF65-F5344CB8AC3E}">
        <p14:creationId xmlns:p14="http://schemas.microsoft.com/office/powerpoint/2010/main" val="114780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Необходимость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798"/>
            <a:ext cx="7498080" cy="528591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Наличие государства и необходимость налогов как материальной базы его существования;</a:t>
            </a:r>
          </a:p>
          <a:p>
            <a:r>
              <a:rPr lang="ru-RU" dirty="0" smtClean="0"/>
              <a:t>Без финансов невозможно обеспечить кругооборот производственных фондов на расширенной основе, регулировать территориальную и отраслевую структуру экономики, стимулировать развитие производства;</a:t>
            </a:r>
          </a:p>
          <a:p>
            <a:r>
              <a:rPr lang="ru-RU" dirty="0" smtClean="0"/>
              <a:t>Без финансов невозможно организовать распределение и перераспределение общественного продукта;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7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Роль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Достижение </a:t>
            </a:r>
            <a:r>
              <a:rPr lang="ru-RU" dirty="0"/>
              <a:t>экономической стабильности;</a:t>
            </a:r>
          </a:p>
          <a:p>
            <a:r>
              <a:rPr lang="ru-RU" dirty="0" smtClean="0"/>
              <a:t>Адаптация </a:t>
            </a:r>
            <a:r>
              <a:rPr lang="ru-RU" dirty="0"/>
              <a:t>финансовой системы к рыночным условиям и преобразованиям;</a:t>
            </a:r>
          </a:p>
          <a:p>
            <a:r>
              <a:rPr lang="ru-RU" dirty="0" smtClean="0"/>
              <a:t>Стимулирование </a:t>
            </a:r>
            <a:r>
              <a:rPr lang="ru-RU" dirty="0"/>
              <a:t>инвестиционной активности всех хозяйствующих субъектов;</a:t>
            </a:r>
          </a:p>
          <a:p>
            <a:r>
              <a:rPr lang="ru-RU" dirty="0" smtClean="0"/>
              <a:t>Решение </a:t>
            </a:r>
            <a:r>
              <a:rPr lang="ru-RU" dirty="0"/>
              <a:t>социальных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75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финансовой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Совокупность взаимосвязанных и взаимодействующих сфер и звеньев финансовых отношений, посредством которых осуществляется распределение, формирование и использование фондов денежных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91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150088" y="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Финансовая система РФ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066800"/>
            <a:ext cx="8140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5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феры финансовой системы: ГМФ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Звено «Государственный и местные бюджеты»: основные финансовые планы формирования и использования централизованного денежного фонда государства и муниципальных образований </a:t>
            </a:r>
            <a:r>
              <a:rPr lang="ru-RU" sz="2000" dirty="0" smtClean="0"/>
              <a:t>(</a:t>
            </a:r>
            <a:r>
              <a:rPr lang="ru-RU" sz="2000" i="1" dirty="0" smtClean="0"/>
              <a:t>для осуществления функции проведения государственной политики</a:t>
            </a:r>
            <a:r>
              <a:rPr lang="ru-RU" sz="2000" dirty="0" smtClean="0"/>
              <a:t>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Государственный бюджет </a:t>
            </a:r>
            <a:r>
              <a:rPr lang="mr-IN" dirty="0" smtClean="0"/>
              <a:t>–</a:t>
            </a:r>
            <a:r>
              <a:rPr lang="ru-RU" dirty="0" smtClean="0"/>
              <a:t> это федеральный бюджет и территориальные бюджеты (бюджеты субъектов Федерации)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07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бюджета государства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Бюджет</a:t>
            </a:r>
            <a:r>
              <a:rPr lang="ru-RU" dirty="0"/>
              <a:t> – это форма образования и расходования фонда денежных средств, предназначенных для финансового обеспечения задач и функций государства и органов местного самоуправления. Сущность бюджета связана с вопросом о роли государства в рыночной экономике.</a:t>
            </a:r>
          </a:p>
        </p:txBody>
      </p:sp>
    </p:spTree>
    <p:extLst>
      <p:ext uri="{BB962C8B-B14F-4D97-AF65-F5344CB8AC3E}">
        <p14:creationId xmlns:p14="http://schemas.microsoft.com/office/powerpoint/2010/main" val="238333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бюджета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3313" y="1447800"/>
            <a:ext cx="7870375" cy="5410200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dirty="0" smtClean="0"/>
              <a:t>Распределительная </a:t>
            </a:r>
            <a:r>
              <a:rPr lang="ru-RU" sz="3400" b="1" dirty="0"/>
              <a:t>(регулирующая)</a:t>
            </a:r>
            <a:r>
              <a:rPr lang="ru-RU" sz="3400" dirty="0"/>
              <a:t> функция. Она заключается в осуществлении перераспределительных процессов на уровне отраслей, регионов, граждан, предприятий;</a:t>
            </a:r>
          </a:p>
          <a:p>
            <a:r>
              <a:rPr lang="ru-RU" sz="3400" b="1" dirty="0" smtClean="0"/>
              <a:t>Контрольная </a:t>
            </a:r>
            <a:r>
              <a:rPr lang="ru-RU" sz="3400" b="1" dirty="0"/>
              <a:t>функция</a:t>
            </a:r>
            <a:r>
              <a:rPr lang="ru-RU" sz="3400" dirty="0"/>
              <a:t>. Принимая ежегодный закон о бюджете, государство должно обеспечить его неукоснительное выполнение. Для этого создаются органы государственного и муниципального </a:t>
            </a:r>
            <a:r>
              <a:rPr lang="ru-RU" sz="3400" dirty="0" smtClean="0"/>
              <a:t>финансового контроля;</a:t>
            </a:r>
            <a:endParaRPr lang="ru-RU" sz="3400" dirty="0"/>
          </a:p>
          <a:p>
            <a:r>
              <a:rPr lang="ru-RU" sz="3400" b="1" dirty="0" smtClean="0"/>
              <a:t>Информационная </a:t>
            </a:r>
            <a:r>
              <a:rPr lang="ru-RU" sz="3400" b="1" dirty="0"/>
              <a:t>функция</a:t>
            </a:r>
            <a:r>
              <a:rPr lang="ru-RU" sz="3400" dirty="0"/>
              <a:t>. Бюджет выполняет роль индикатора состояния экономики страны и социальной сферы. Анализ структуры доходов и расходов бюджета, величины государственного долга позволяет судить о приоритетах бюджетной </a:t>
            </a:r>
            <a:r>
              <a:rPr lang="ru-RU" sz="3400" dirty="0" smtClean="0"/>
              <a:t>политики. </a:t>
            </a:r>
            <a:r>
              <a:rPr lang="ru-RU" sz="3400" dirty="0"/>
              <a:t>В бюджете как важнейшем финансовом плане государства воплощается прогноз будущей экономической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93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феры финансовой системы: ГМФ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3159" y="1447799"/>
            <a:ext cx="7860529" cy="541020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Звено «Государственные внебюджетные фонды»: Пенсионный, Социального страхования, Обязательного медицинского страхования. </a:t>
            </a:r>
            <a:r>
              <a:rPr lang="ru-RU" i="1" dirty="0" smtClean="0"/>
              <a:t>Цель</a:t>
            </a:r>
            <a:r>
              <a:rPr lang="ru-RU" i="1" dirty="0"/>
              <a:t> </a:t>
            </a:r>
            <a:r>
              <a:rPr lang="ru-RU" i="1" dirty="0" smtClean="0"/>
              <a:t>- финансирование социальных услуг, предоставляемых населению.</a:t>
            </a:r>
          </a:p>
          <a:p>
            <a:r>
              <a:rPr lang="ru-RU" dirty="0"/>
              <a:t>Эти фонды представляют собой совокупность финансовых ресурсов, находящихся в распоряжении органов государственной власти, которые </a:t>
            </a:r>
            <a:r>
              <a:rPr lang="ru-RU" b="1" dirty="0"/>
              <a:t>не входят в состав бюджетов</a:t>
            </a:r>
            <a:r>
              <a:rPr lang="ru-RU" dirty="0"/>
              <a:t>, имеют самостоятельные источники формирования и используются в соответствии с целевым назначением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876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Предпосылки возникновения финансов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762184"/>
            <a:ext cx="7498080" cy="4486215"/>
          </a:xfrm>
        </p:spPr>
        <p:txBody>
          <a:bodyPr/>
          <a:lstStyle/>
          <a:p>
            <a:r>
              <a:rPr lang="ru-RU" dirty="0" smtClean="0"/>
              <a:t>Переход от натурального хозяйства к товарно-денежному;</a:t>
            </a:r>
          </a:p>
          <a:p>
            <a:r>
              <a:rPr lang="ru-RU" dirty="0" smtClean="0"/>
              <a:t>Появление государства как субъекта распределительных отношений;</a:t>
            </a:r>
          </a:p>
          <a:p>
            <a:r>
              <a:rPr lang="ru-RU" dirty="0" smtClean="0"/>
              <a:t>Развитие государства и расширение его потребностей в ресурсах.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679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80884" y="274638"/>
            <a:ext cx="856311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Государственные внебюджетные фонды: Пенсионный фонд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83004" y="1673583"/>
            <a:ext cx="8060996" cy="5184417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sz="5000" dirty="0" smtClean="0"/>
              <a:t> </a:t>
            </a:r>
          </a:p>
          <a:p>
            <a:r>
              <a:rPr lang="ru-RU" sz="5000" b="1" dirty="0" smtClean="0"/>
              <a:t>Пенсионный </a:t>
            </a:r>
            <a:r>
              <a:rPr lang="ru-RU" sz="5000" b="1" dirty="0"/>
              <a:t>фонд РФ </a:t>
            </a:r>
            <a:r>
              <a:rPr lang="ru-RU" sz="5000" dirty="0"/>
              <a:t>– фонд денежных средств, образуемый вне федерального бюджета, предназначенный для финансового обеспечения защиты граждан от особого вида социального риска – утраты заработка (или другого постоянного дохода) вследствие потери трудоспособности при наступлении старости, инвалидности; для нетрудоспособных членов семьи – смерти кормильца; для отдельных категорий трудящихся – длительного выполнения определенной профессиональной деятельности</a:t>
            </a:r>
            <a:r>
              <a:rPr lang="ru-RU" sz="50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97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2231" y="1831097"/>
            <a:ext cx="7801457" cy="49518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Фонд социального страхования </a:t>
            </a:r>
            <a:r>
              <a:rPr lang="ru-RU" dirty="0"/>
              <a:t>РФ - фонд денежных средств, обособленных от средств федерального бюджета, и предназначен для реализации прав граждан на социальное обеспечение по болезни, инвалидности, в случае потери кормильца, рождения и воспитания детей. </a:t>
            </a:r>
            <a:r>
              <a:rPr lang="ru-RU" dirty="0" smtClean="0"/>
              <a:t>Используется </a:t>
            </a:r>
            <a:r>
              <a:rPr lang="ru-RU" dirty="0"/>
              <a:t>на оплату пособий по временной нетрудоспособности, беременности и родам, при рождении ребенка, по уходу за ребенком до достижения им 1,5 лет, на санаторно-курортное лечение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797485" y="274638"/>
            <a:ext cx="834651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Государственные внебюджетные фонды: Фонд соцстрахования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21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1459" y="1742496"/>
            <a:ext cx="7752229" cy="5040438"/>
          </a:xfrm>
        </p:spPr>
        <p:txBody>
          <a:bodyPr>
            <a:normAutofit/>
          </a:bodyPr>
          <a:lstStyle/>
          <a:p>
            <a:r>
              <a:rPr lang="ru-RU" b="1" dirty="0"/>
              <a:t>Фонд обязательного медицинского страхования РФ </a:t>
            </a:r>
            <a:r>
              <a:rPr lang="ru-RU" dirty="0"/>
              <a:t>– денежные фонды, предназначенные для финансирования гарантированной государством медицинской и лекарственной помощи, помощи на приобретение медицинской техники населению в объеме и на условиях, соответствующих программам обязательного медицинского страхования.</a:t>
            </a:r>
          </a:p>
          <a:p>
            <a:endParaRPr lang="ru-RU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748257" y="274638"/>
            <a:ext cx="830959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Государственные внебюджетные фонды: фонд ОМС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417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694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финансы хозяйствующих субъектов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22386" y="1870476"/>
            <a:ext cx="7811302" cy="4594506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b="1" dirty="0" smtClean="0"/>
              <a:t>Юридическим лицом </a:t>
            </a:r>
            <a:r>
              <a:rPr lang="ru-RU" dirty="0" smtClean="0"/>
              <a:t>является хозяйствующий субъект:</a:t>
            </a:r>
          </a:p>
          <a:p>
            <a:r>
              <a:rPr lang="ru-RU" dirty="0" smtClean="0"/>
              <a:t>Имеющий в собственности, хозяйственном ведении или оперативном управлении обособленное имущество;</a:t>
            </a:r>
          </a:p>
          <a:p>
            <a:r>
              <a:rPr lang="ru-RU" dirty="0" smtClean="0"/>
              <a:t>Несущий самостоятельную ответственность по своим обязательствам всем своим имуществом;</a:t>
            </a:r>
          </a:p>
          <a:p>
            <a:r>
              <a:rPr lang="ru-RU" dirty="0" smtClean="0"/>
              <a:t>Приобретающий и осуществляющий гражданские права от своего имени;</a:t>
            </a:r>
          </a:p>
          <a:p>
            <a:r>
              <a:rPr lang="ru-RU" dirty="0" smtClean="0"/>
              <a:t>Выступающий в качестве истца и ответчика в судах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625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694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финансы хозяйствующих субъектов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22" y="1870476"/>
            <a:ext cx="8100378" cy="459450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b="1" dirty="0" smtClean="0"/>
              <a:t>Звено «Коммерческие организации» </a:t>
            </a:r>
            <a:r>
              <a:rPr lang="mr-IN" dirty="0" smtClean="0"/>
              <a:t>–</a:t>
            </a:r>
            <a:r>
              <a:rPr lang="ru-RU" dirty="0" smtClean="0"/>
              <a:t> не преследуют цели извлечения прибыли: </a:t>
            </a:r>
          </a:p>
          <a:p>
            <a:pPr marL="82296" indent="0">
              <a:buNone/>
            </a:pPr>
            <a:endParaRPr lang="ru-RU" dirty="0" smtClean="0"/>
          </a:p>
          <a:p>
            <a:r>
              <a:rPr lang="ru-RU" dirty="0" smtClean="0"/>
              <a:t>производственные кооперативы;</a:t>
            </a:r>
          </a:p>
          <a:p>
            <a:r>
              <a:rPr lang="ru-RU" dirty="0" smtClean="0"/>
              <a:t> хозяйственные товарищества;</a:t>
            </a:r>
          </a:p>
          <a:p>
            <a:r>
              <a:rPr lang="ru-RU" dirty="0" smtClean="0"/>
              <a:t>государственные предприятия;</a:t>
            </a:r>
          </a:p>
          <a:p>
            <a:r>
              <a:rPr lang="ru-RU" dirty="0" smtClean="0"/>
              <a:t>государственные унитарные предприятия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47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21811" y="274638"/>
            <a:ext cx="849665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финансы хозяйствующих субъектов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05565" y="1742496"/>
            <a:ext cx="8028123" cy="4706895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b="1" dirty="0" smtClean="0"/>
              <a:t>Звено «Некоммерческие организации» - </a:t>
            </a:r>
            <a:r>
              <a:rPr lang="ru-RU" dirty="0" smtClean="0"/>
              <a:t>не преследуют цели извлечения </a:t>
            </a:r>
            <a:r>
              <a:rPr lang="ru-RU" dirty="0" smtClean="0"/>
              <a:t>прибыли. Создаются </a:t>
            </a:r>
            <a:r>
              <a:rPr lang="ru-RU" dirty="0"/>
              <a:t>для достижения социальных, благотворительных, культурных, образовательных, научных и управленческих целей, в целях охраны здоровья граждан, развития физической культуры и спорта, удовлетворения духовных и иных нематериальных потребностей граждан, защиты прав, законных интересов граждан и организаций, разрешения споров и конфликтов, оказания юридической помощи, а также в иных целях, направленных на достижение общественных благ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70379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Некоммерческие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Общественные и религиозные организации (объединения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/>
              <a:t>Потребительские </a:t>
            </a:r>
            <a:r>
              <a:rPr lang="ru-RU" dirty="0" smtClean="0"/>
              <a:t>кооперативы;</a:t>
            </a:r>
            <a:endParaRPr lang="ru-RU" dirty="0"/>
          </a:p>
          <a:p>
            <a:r>
              <a:rPr lang="ru-RU" dirty="0" smtClean="0"/>
              <a:t>Фонды;</a:t>
            </a:r>
            <a:endParaRPr lang="ru-RU" dirty="0"/>
          </a:p>
          <a:p>
            <a:r>
              <a:rPr lang="ru-RU" dirty="0" smtClean="0"/>
              <a:t>Учреждения;</a:t>
            </a:r>
            <a:endParaRPr lang="ru-RU" dirty="0"/>
          </a:p>
          <a:p>
            <a:r>
              <a:rPr lang="ru-RU" dirty="0"/>
              <a:t>Некоммерческие </a:t>
            </a:r>
            <a:r>
              <a:rPr lang="ru-RU" dirty="0" smtClean="0"/>
              <a:t>партнерства;</a:t>
            </a:r>
            <a:endParaRPr lang="ru-RU" dirty="0"/>
          </a:p>
          <a:p>
            <a:r>
              <a:rPr lang="ru-RU" dirty="0"/>
              <a:t>Автономные некоммерческие </a:t>
            </a:r>
            <a:r>
              <a:rPr lang="ru-RU" dirty="0" smtClean="0"/>
              <a:t>организации;</a:t>
            </a:r>
            <a:endParaRPr lang="ru-RU" dirty="0"/>
          </a:p>
          <a:p>
            <a:r>
              <a:rPr lang="ru-RU" dirty="0"/>
              <a:t>Объединения юридических лиц (ассоциации и союзы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/>
              <a:t>Государственные </a:t>
            </a:r>
            <a:r>
              <a:rPr lang="ru-RU" dirty="0" smtClean="0"/>
              <a:t>корпорации.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00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Потребительский кооператив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4957" y="1447799"/>
            <a:ext cx="7928731" cy="531080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Потребительским </a:t>
            </a:r>
            <a:r>
              <a:rPr lang="ru-RU" dirty="0"/>
              <a:t>кооперативом признается добровольное объединение граждан и юридических лиц на основе членства с целью удовлетворения материальных и иных потребностей участников, осуществляемое путем объединения его членами имущественных паевых взносов. В отличие от других форм некоммерческих организаций, доходы от предпринимательской деятельности кооператива распределяются между его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186573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1797"/>
          </a:xfrm>
        </p:spPr>
        <p:txBody>
          <a:bodyPr/>
          <a:lstStyle/>
          <a:p>
            <a:pPr algn="ctr"/>
            <a:r>
              <a:rPr lang="ru-RU" dirty="0" smtClean="0"/>
              <a:t>Фонды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82261" y="1126435"/>
            <a:ext cx="7851427" cy="5599043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b="1" dirty="0" smtClean="0"/>
              <a:t>Признаками </a:t>
            </a:r>
            <a:r>
              <a:rPr lang="ru-RU" b="1" dirty="0"/>
              <a:t>фонда </a:t>
            </a:r>
            <a:r>
              <a:rPr lang="ru-RU" dirty="0" smtClean="0"/>
              <a:t>являются:</a:t>
            </a:r>
          </a:p>
          <a:p>
            <a:r>
              <a:rPr lang="ru-RU" dirty="0" smtClean="0"/>
              <a:t> </a:t>
            </a:r>
            <a:r>
              <a:rPr lang="ru-RU" dirty="0"/>
              <a:t>отсутствие </a:t>
            </a:r>
            <a:r>
              <a:rPr lang="ru-RU" dirty="0" smtClean="0"/>
              <a:t>членства;</a:t>
            </a:r>
          </a:p>
          <a:p>
            <a:r>
              <a:rPr lang="ru-RU" dirty="0" smtClean="0"/>
              <a:t> </a:t>
            </a:r>
            <a:r>
              <a:rPr lang="ru-RU" dirty="0"/>
              <a:t>имущественная база, созданная за счет добровольных имущественных взносов. </a:t>
            </a:r>
            <a:r>
              <a:rPr lang="ru-RU" dirty="0" smtClean="0"/>
              <a:t>	Фонд </a:t>
            </a:r>
            <a:r>
              <a:rPr lang="ru-RU" dirty="0"/>
              <a:t>является своеобразным некоммерческим «банком», где сначала аккумулируются средства за счет пожертвований, а затем распределяются на уставные цели фонда — социальные, культурные, образовательные и иные общественно полезные цели. Фонд обязан ежегодно публиковать отчеты об использовании своего имущества.</a:t>
            </a:r>
          </a:p>
        </p:txBody>
      </p:sp>
    </p:spTree>
    <p:extLst>
      <p:ext uri="{BB962C8B-B14F-4D97-AF65-F5344CB8AC3E}">
        <p14:creationId xmlns:p14="http://schemas.microsoft.com/office/powerpoint/2010/main" val="73182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Учреждения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7478" y="1447799"/>
            <a:ext cx="7796210" cy="52555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</a:t>
            </a:r>
            <a:r>
              <a:rPr lang="ru-RU" dirty="0" smtClean="0"/>
              <a:t>рганизация</a:t>
            </a:r>
            <a:r>
              <a:rPr lang="ru-RU" dirty="0"/>
              <a:t>, созданная собственником для осуществления управленческих, социально-культурных и иных функций некоммерческого характера и финансируемая частично или полностью этим собственником. При этом имущество закреплено за учреждением на праве оперативного управления, а не собственности. При недостаточности денежных средств учреждения субсидиарную ответственность по его обязательствам несет собственник.</a:t>
            </a:r>
          </a:p>
        </p:txBody>
      </p:sp>
    </p:spTree>
    <p:extLst>
      <p:ext uri="{BB962C8B-B14F-4D97-AF65-F5344CB8AC3E}">
        <p14:creationId xmlns:p14="http://schemas.microsoft.com/office/powerpoint/2010/main" val="5198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Особенности финансов как экономической категории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6933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Финансы </a:t>
            </a:r>
            <a:r>
              <a:rPr lang="mr-IN" dirty="0" smtClean="0"/>
              <a:t>–</a:t>
            </a:r>
            <a:r>
              <a:rPr lang="ru-RU" dirty="0" smtClean="0"/>
              <a:t> это экономическая категория, и выражают экономические отношения;</a:t>
            </a:r>
          </a:p>
          <a:p>
            <a:r>
              <a:rPr lang="ru-RU" dirty="0" smtClean="0"/>
              <a:t>Они строятся на деньгах как основе финансовых отношений;</a:t>
            </a:r>
          </a:p>
          <a:p>
            <a:r>
              <a:rPr lang="ru-RU" dirty="0"/>
              <a:t>Э</a:t>
            </a:r>
            <a:r>
              <a:rPr lang="ru-RU" dirty="0" smtClean="0"/>
              <a:t>то денежные отношения (их часть);</a:t>
            </a:r>
          </a:p>
          <a:p>
            <a:r>
              <a:rPr lang="ru-RU" dirty="0" smtClean="0"/>
              <a:t>Это экономический инструмент распределения и перераспределения стоимости, контроля за образованием и использованием средств денежных фондов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901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Автономная некоммерческая организация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887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некоммерческая </a:t>
            </a:r>
            <a:r>
              <a:rPr lang="ru-RU" dirty="0" smtClean="0"/>
              <a:t>организация, не </a:t>
            </a:r>
            <a:r>
              <a:rPr lang="ru-RU" dirty="0"/>
              <a:t>имеющая </a:t>
            </a:r>
            <a:r>
              <a:rPr lang="ru-RU" dirty="0" smtClean="0"/>
              <a:t>членства, </a:t>
            </a:r>
            <a:r>
              <a:rPr lang="ru-RU" dirty="0"/>
              <a:t>учрежденная гражданами и (или) юридическими лицами на основе добровольных имущественных взносов в целях предоставления услуг в области образования, здравоохранения, культуры, науки, права, физической культуры и пр. Имущество, переданное учредителями организации, принадлежит ей на праве собственности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Эта форма некоммерческих организаций наиболее удобна для деятельности в сфере услуг.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077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435608" y="274637"/>
            <a:ext cx="7498080" cy="14481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Объединения юридических лиц (ассоциации и союзы)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59565" y="1447800"/>
            <a:ext cx="7774123" cy="4800600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Коммерческие и некоммерческие организации могут добровольно объединяться в ассоциации (союзы) в целях координации их деятельности, а также представления и защиты общих имущественных интересов. Члены ассоциации (союза) сохраняют свою самостоятельность и права юридического лица.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13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Государственная корпорация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3304" y="1447800"/>
            <a:ext cx="7840384" cy="4800600"/>
          </a:xfrm>
        </p:spPr>
        <p:txBody>
          <a:bodyPr>
            <a:norm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имеющая членства некоммерческая организация</a:t>
            </a:r>
            <a:r>
              <a:rPr lang="ru-RU" b="1" dirty="0"/>
              <a:t>, учрежденная Российской Федерацией </a:t>
            </a:r>
            <a:r>
              <a:rPr lang="ru-RU" dirty="0"/>
              <a:t>на основе имущественного взноса и созданная для осуществления социальных, управленческих или иных </a:t>
            </a:r>
            <a:r>
              <a:rPr lang="ru-RU" b="1" dirty="0"/>
              <a:t>общественно полезных функций</a:t>
            </a:r>
            <a:r>
              <a:rPr lang="ru-RU" dirty="0"/>
              <a:t>. Создается на основании закона, которым устанавливаются особенности ее правового статуса.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498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96910" y="274638"/>
            <a:ext cx="873677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финансы хозяйствующих субъектов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61768" y="1822174"/>
            <a:ext cx="7771920" cy="495852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3600" dirty="0" smtClean="0"/>
              <a:t>Звено </a:t>
            </a:r>
            <a:r>
              <a:rPr lang="ru-RU" sz="3600" b="1" dirty="0" smtClean="0"/>
              <a:t>«Государственные и муниципальные унитарные предприятия» - </a:t>
            </a:r>
            <a:r>
              <a:rPr lang="ru-RU" sz="3600" dirty="0" smtClean="0"/>
              <a:t>коммерческая организация, не наделенная правом собственности на закрепленное за ней собственником имущество (на базе собственности государства или муниципалитета)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32495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96910" y="274638"/>
            <a:ext cx="873677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Сферы финансовой системы: финансы хозяйствующих субъектов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7999" y="1325217"/>
            <a:ext cx="8636001" cy="5532784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ru-RU" sz="2300" dirty="0" smtClean="0"/>
              <a:t>Звено </a:t>
            </a:r>
            <a:r>
              <a:rPr lang="ru-RU" sz="2300" b="1" dirty="0" smtClean="0"/>
              <a:t>«Общественные организации</a:t>
            </a:r>
            <a:r>
              <a:rPr lang="ru-RU" sz="2300" b="1" dirty="0" smtClean="0"/>
              <a:t>»</a:t>
            </a:r>
            <a:r>
              <a:rPr lang="ru-RU" sz="2300" b="1" dirty="0" smtClean="0"/>
              <a:t>.</a:t>
            </a:r>
          </a:p>
          <a:p>
            <a:pPr marL="82296" indent="0">
              <a:buNone/>
            </a:pPr>
            <a:r>
              <a:rPr lang="ru-RU" sz="2300" dirty="0"/>
              <a:t>О</a:t>
            </a:r>
            <a:r>
              <a:rPr lang="ru-RU" sz="2300" dirty="0" smtClean="0"/>
              <a:t>снованное </a:t>
            </a:r>
            <a:r>
              <a:rPr lang="ru-RU" sz="2300" dirty="0"/>
              <a:t>на членстве общественное объединение, созданное на основе совместной деятельности для защиты общих интересов и достижения уставных целей объединившихся граждан</a:t>
            </a:r>
            <a:r>
              <a:rPr lang="ru-RU" sz="2300" dirty="0" smtClean="0"/>
              <a:t>.</a:t>
            </a:r>
            <a:endParaRPr lang="ru-RU" sz="2300" dirty="0"/>
          </a:p>
          <a:p>
            <a:pPr marL="82296" indent="0">
              <a:buNone/>
            </a:pPr>
            <a:r>
              <a:rPr lang="ru-RU" sz="2300" dirty="0" smtClean="0"/>
              <a:t>Суть </a:t>
            </a:r>
            <a:r>
              <a:rPr lang="ru-RU" sz="2300" dirty="0"/>
              <a:t>членства заключается в документальном оформлении участия в организации </a:t>
            </a:r>
            <a:r>
              <a:rPr lang="ru-RU" sz="2300" dirty="0" smtClean="0"/>
              <a:t>(членские билеты)</a:t>
            </a:r>
            <a:r>
              <a:rPr lang="ru-RU" sz="2300" dirty="0"/>
              <a:t>, наличии определенных прав (избирать и быть избранными в руководящие органы), обязанностей (уплачивать </a:t>
            </a:r>
            <a:r>
              <a:rPr lang="ru-RU" sz="2300" dirty="0" smtClean="0"/>
              <a:t>взносы) </a:t>
            </a:r>
            <a:r>
              <a:rPr lang="ru-RU" sz="2300" dirty="0"/>
              <a:t>и ответственности за несоблюдение устава организации вплоть до исключения из ее рядов. </a:t>
            </a:r>
          </a:p>
          <a:p>
            <a:pPr marL="82296" indent="0">
              <a:buNone/>
            </a:pPr>
            <a:r>
              <a:rPr lang="ru-RU" sz="2300" dirty="0"/>
              <a:t>Участники — это физические и юридические лица (общественные объединения), выражающие поддержку целям объединения или его конкретным акциям, принимающие участие в его </a:t>
            </a:r>
            <a:r>
              <a:rPr lang="ru-RU" sz="2300" dirty="0" smtClean="0"/>
              <a:t>деятельности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239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предприятий по видам собственности в России (ед.)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8" y="1385770"/>
            <a:ext cx="8159451" cy="54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7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предприятий по видам собственности в России (%)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15" y="1417638"/>
            <a:ext cx="6815061" cy="54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29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Система государственных финансовых органов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22" y="1447799"/>
            <a:ext cx="7890066" cy="50791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Государство осуществляет руководство финансами, регулирует финансовую деятельность через свои законодательные и исполнительные органы власти.</a:t>
            </a:r>
          </a:p>
          <a:p>
            <a:r>
              <a:rPr lang="ru-RU" dirty="0" smtClean="0"/>
              <a:t>Высшим </a:t>
            </a:r>
            <a:r>
              <a:rPr lang="ru-RU" b="1" dirty="0" smtClean="0"/>
              <a:t>представительным и законодательным </a:t>
            </a:r>
            <a:r>
              <a:rPr lang="ru-RU" dirty="0" smtClean="0"/>
              <a:t>органом власти в стране является Федеральное собрание, состоящее из двух палат </a:t>
            </a:r>
            <a:r>
              <a:rPr lang="mr-IN" dirty="0" smtClean="0"/>
              <a:t>–</a:t>
            </a:r>
            <a:r>
              <a:rPr lang="ru-RU" dirty="0" smtClean="0"/>
              <a:t> Государственной Думы и Совета Федерации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603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Система государственных финансовых органов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22" y="1447799"/>
            <a:ext cx="7890066" cy="50791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Высшим </a:t>
            </a:r>
            <a:r>
              <a:rPr lang="ru-RU" b="1" dirty="0" smtClean="0"/>
              <a:t>исполнительным</a:t>
            </a:r>
            <a:r>
              <a:rPr lang="ru-RU" dirty="0" smtClean="0"/>
              <a:t> органом власти в стране является Правительство РФ и исполнительные органы субъектов РФ;</a:t>
            </a:r>
          </a:p>
          <a:p>
            <a:r>
              <a:rPr lang="ru-RU" dirty="0" smtClean="0"/>
              <a:t>Правительство разрабатывает и представляет Государственной Думе федеральный бюджет и обеспечивает его исполнение; предоставляет ГД отчет об исполнении ФБ, обеспечивает проведение единой финансовой и денежно-кредитной политики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74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бюджета государства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Бюджет</a:t>
            </a:r>
            <a:r>
              <a:rPr lang="ru-RU" dirty="0"/>
              <a:t> – это форма образования и расходования фонда денежных средств, предназначенных для финансового обеспечения задач и функций государства и органов местного самоуправления. Сущность бюджета связана с вопросом о роли государства в рыночной экономике.</a:t>
            </a:r>
          </a:p>
        </p:txBody>
      </p:sp>
    </p:spTree>
    <p:extLst>
      <p:ext uri="{BB962C8B-B14F-4D97-AF65-F5344CB8AC3E}">
        <p14:creationId xmlns:p14="http://schemas.microsoft.com/office/powerpoint/2010/main" val="38471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Особенности финансов как экономической категории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отношения, сопровождаемые образованием денежных доходов, накоплений и отчислений, принимаемых форму финансовых ресурсов и используемых через фонды денежных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719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0"/>
            <a:ext cx="7012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Доходы бюджета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3304" y="1447799"/>
            <a:ext cx="7840384" cy="516724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Доходы бюджета </a:t>
            </a:r>
            <a:r>
              <a:rPr lang="mr-IN" dirty="0" smtClean="0"/>
              <a:t>–</a:t>
            </a:r>
            <a:r>
              <a:rPr lang="ru-RU" dirty="0" smtClean="0"/>
              <a:t> это денежные средства, поступающие в безвозмездном и безвозвратном порядке в соответствии и бюджетным и налоговым законодательством РФ в распоряжение органов государственной власти РФ, органов государственной власти субъектов РФ (область, край, республика, города федерального значения, автономная область, автономный округ) и органов местного самоуправления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366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Доходы бюджетной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26435" y="1447799"/>
            <a:ext cx="7807253" cy="5145157"/>
          </a:xfrm>
        </p:spPr>
        <p:txBody>
          <a:bodyPr>
            <a:normAutofit/>
          </a:bodyPr>
          <a:lstStyle/>
          <a:p>
            <a:r>
              <a:rPr lang="ru-RU" b="1" dirty="0" smtClean="0"/>
              <a:t>Налог </a:t>
            </a:r>
            <a:r>
              <a:rPr lang="mr-IN" dirty="0" smtClean="0"/>
              <a:t>–</a:t>
            </a:r>
            <a:r>
              <a:rPr lang="ru-RU" dirty="0" smtClean="0"/>
              <a:t> это обязательный индивидуально безвозмездный платеж, взимаемый с предприятий, организаций и физических лиц, оплата которого является одним из условий совершения государственными органами юридически значимых действий в интересах плательщиков сборов. Функции налогов: фискальная и регулирующая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836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Доходы бюджетной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4957" y="1447799"/>
            <a:ext cx="7928731" cy="5310810"/>
          </a:xfrm>
        </p:spPr>
        <p:txBody>
          <a:bodyPr/>
          <a:lstStyle/>
          <a:p>
            <a:r>
              <a:rPr lang="ru-RU" b="1" dirty="0" smtClean="0"/>
              <a:t>Неналоговые доходы </a:t>
            </a:r>
            <a:r>
              <a:rPr lang="mr-IN" dirty="0" smtClean="0"/>
              <a:t>–</a:t>
            </a:r>
            <a:r>
              <a:rPr lang="ru-RU" dirty="0" smtClean="0"/>
              <a:t> это доходы от </a:t>
            </a:r>
            <a:r>
              <a:rPr lang="ru-RU" i="1" dirty="0" smtClean="0"/>
              <a:t>использования</a:t>
            </a:r>
            <a:r>
              <a:rPr lang="ru-RU" dirty="0" smtClean="0"/>
              <a:t> имущества, находящегося в государственной или муниципальной собственности; от </a:t>
            </a:r>
            <a:r>
              <a:rPr lang="ru-RU" i="1" dirty="0" smtClean="0"/>
              <a:t>продаж </a:t>
            </a:r>
            <a:r>
              <a:rPr lang="ru-RU" dirty="0" smtClean="0"/>
              <a:t>этого имущества;  от </a:t>
            </a:r>
            <a:r>
              <a:rPr lang="ru-RU" i="1" dirty="0" smtClean="0"/>
              <a:t>оказания услуг </a:t>
            </a:r>
            <a:r>
              <a:rPr lang="ru-RU" dirty="0" smtClean="0"/>
              <a:t>органами государственной власти; </a:t>
            </a:r>
            <a:r>
              <a:rPr lang="ru-RU" i="1" dirty="0" smtClean="0"/>
              <a:t>конфискации, штрафы, компенсации; прибыль государственных предприятий; консульские сборы, патентные пошлины; лицензионные сборы.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03705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Доходы бюджетной системы: безвозмездные поступления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0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Трансферты, дотации, субвенции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9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Субсидии, бюджетные кредиты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35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354839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Доходы федерального бюджета в динамике</a:t>
            </a:r>
            <a:endParaRPr lang="ru-RU" sz="32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1" y="828261"/>
            <a:ext cx="6460436" cy="602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7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217"/>
            <a:ext cx="9144000" cy="4461565"/>
          </a:xfrm>
          <a:prstGeom prst="rect">
            <a:avLst/>
          </a:prstGeom>
        </p:spPr>
      </p:pic>
      <p:sp>
        <p:nvSpPr>
          <p:cNvPr id="6" name="Название 5"/>
          <p:cNvSpPr>
            <a:spLocks noGrp="1"/>
          </p:cNvSpPr>
          <p:nvPr>
            <p:ph type="title"/>
          </p:nvPr>
        </p:nvSpPr>
        <p:spPr>
          <a:xfrm>
            <a:off x="187739" y="274638"/>
            <a:ext cx="874594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Расходы федерального бюджета РФ в 2017 году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071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65652" y="86900"/>
            <a:ext cx="8890000" cy="86284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Расходы федерального бюджета в динамике</a:t>
            </a:r>
            <a:endParaRPr lang="ru-RU" sz="32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060174"/>
            <a:ext cx="5443331" cy="57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432560" y="182695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Особенности финансов как экономической категории</a:t>
            </a:r>
            <a:endParaRPr lang="ru-RU" dirty="0"/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9696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Финансы возникают на стадии </a:t>
            </a:r>
            <a:r>
              <a:rPr lang="ru-RU" b="1" dirty="0" smtClean="0"/>
              <a:t>распределения и перераспределения </a:t>
            </a:r>
            <a:r>
              <a:rPr lang="ru-RU" dirty="0" smtClean="0"/>
              <a:t>ВВП и национального богатства по целевому назначению и субъектам хозяйствования, каждый из которых должен получить свою долю в произведенном продукте.</a:t>
            </a:r>
            <a:endParaRPr lang="ru-RU" dirty="0"/>
          </a:p>
        </p:txBody>
      </p:sp>
      <p:pic>
        <p:nvPicPr>
          <p:cNvPr id="7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7" y="3937844"/>
            <a:ext cx="8021614" cy="2281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629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Анализ тенденций в бюджетной системе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1" y="1088571"/>
            <a:ext cx="9144000" cy="57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1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552174" y="359898"/>
            <a:ext cx="8287026" cy="5014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Финансовые ресурсы предприятий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432560" y="1038087"/>
            <a:ext cx="7406640" cy="559904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Совокупность всех денежных средств и поступлений, имеющихся в распоряжении хозяйствующего субъекта.</a:t>
            </a:r>
          </a:p>
          <a:p>
            <a:r>
              <a:rPr lang="ru-RU" sz="3200" dirty="0" smtClean="0"/>
              <a:t> Основным источником финансовых ресурсов является </a:t>
            </a:r>
            <a:r>
              <a:rPr lang="ru-RU" sz="3200" b="1" dirty="0" smtClean="0"/>
              <a:t>прибыль</a:t>
            </a:r>
            <a:r>
              <a:rPr lang="ru-RU" sz="3200" dirty="0" smtClean="0"/>
              <a:t> </a:t>
            </a:r>
            <a:r>
              <a:rPr lang="mr-IN" sz="3200" dirty="0" smtClean="0"/>
              <a:t>–</a:t>
            </a:r>
            <a:r>
              <a:rPr lang="ru-RU" sz="3200" dirty="0" smtClean="0"/>
              <a:t> денежное выражение накоплений, создаваемых предприятием любой формы собственности. Она характеризует финансовый результат деятельности предприятия.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556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Виды финансовых </a:t>
            </a:r>
            <a:r>
              <a:rPr lang="ru-RU" dirty="0" smtClean="0"/>
              <a:t>ресурсов предприятий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0" y="1417638"/>
            <a:ext cx="813976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2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4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40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Прибыль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1714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608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Собственные источники финансовых ресурсов: Уставный капитал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4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Собственные финансовые ресурсы: амортизационный фонд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67243"/>
          </a:xfrm>
        </p:spPr>
        <p:txBody>
          <a:bodyPr>
            <a:normAutofit/>
          </a:bodyPr>
          <a:lstStyle/>
          <a:p>
            <a:r>
              <a:rPr lang="ru-RU" dirty="0" smtClean="0"/>
              <a:t>Это денежные средства, накопленные за счет амортизационных отчислений основных средств и предназначенные для восстановления изношенных основных средств и приобретения новых.</a:t>
            </a:r>
          </a:p>
          <a:p>
            <a:r>
              <a:rPr lang="ru-RU" dirty="0" smtClean="0"/>
              <a:t>Сумма амортизационных отчислений включается в издержки производства.</a:t>
            </a:r>
          </a:p>
          <a:p>
            <a:r>
              <a:rPr lang="ru-RU" dirty="0" smtClean="0"/>
              <a:t>Амортизация начисляется ежемесячно.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472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использования финансовых ресурсов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50" y="1496395"/>
            <a:ext cx="7256127" cy="53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7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623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9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19880049"/>
              </p:ext>
            </p:extLst>
          </p:nvPr>
        </p:nvGraphicFramePr>
        <p:xfrm>
          <a:off x="2805043" y="2142435"/>
          <a:ext cx="4638261" cy="229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37478"/>
            <a:ext cx="7498080" cy="5110922"/>
          </a:xfrm>
        </p:spPr>
        <p:txBody>
          <a:bodyPr/>
          <a:lstStyle/>
          <a:p>
            <a:pPr marL="82296" indent="0" algn="ctr">
              <a:buNone/>
            </a:pPr>
            <a:r>
              <a:rPr lang="ru-RU" dirty="0" smtClean="0"/>
              <a:t>Инвестиции принципиально подразделяются: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 rot="10800000">
            <a:off x="-2" y="-2"/>
            <a:ext cx="1023931" cy="68580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Получение первичных доходов </a:t>
            </a:r>
            <a:br>
              <a:rPr lang="ru-RU" sz="2800" dirty="0" smtClean="0"/>
            </a:br>
            <a:r>
              <a:rPr lang="ru-RU" sz="2800" dirty="0" smtClean="0"/>
              <a:t>(первичное распределение)</a:t>
            </a:r>
            <a:endParaRPr lang="ru-RU" sz="28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13" y="137824"/>
            <a:ext cx="7748401" cy="67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1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Активное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инвестиции в выбранные им конкретные реальные или финансовые активы;</a:t>
            </a:r>
          </a:p>
          <a:p>
            <a:r>
              <a:rPr lang="ru-RU" b="1" i="1" dirty="0" smtClean="0"/>
              <a:t>Пассивное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различные сбережения финансовых доходов.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123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Неинвестиционные расходы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Потребительские расходы;</a:t>
            </a:r>
          </a:p>
          <a:p>
            <a:r>
              <a:rPr lang="ru-RU" dirty="0" smtClean="0"/>
              <a:t>Трансферты другим участникам рынка (паевые, членские взносы, благотворительные взносы, дары);</a:t>
            </a:r>
          </a:p>
          <a:p>
            <a:r>
              <a:rPr lang="ru-RU" dirty="0" smtClean="0"/>
              <a:t>Предоставление беспроцентных ссуд;</a:t>
            </a:r>
          </a:p>
          <a:p>
            <a:r>
              <a:rPr lang="ru-RU" dirty="0" smtClean="0"/>
              <a:t>Обязательные расходы (налоги, платежи, пошлины, штрафы);</a:t>
            </a:r>
          </a:p>
          <a:p>
            <a:r>
              <a:rPr lang="ru-RU" dirty="0" smtClean="0"/>
              <a:t>Создание резервов (на случай непредвиденных обстоятельств).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495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резервов предприятий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563608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7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Вертикальный заголовок 4"/>
          <p:cNvSpPr>
            <a:spLocks noGrp="1"/>
          </p:cNvSpPr>
          <p:nvPr>
            <p:ph type="title" orient="vert"/>
          </p:nvPr>
        </p:nvSpPr>
        <p:spPr>
          <a:xfrm rot="10800000">
            <a:off x="177218" y="177203"/>
            <a:ext cx="639957" cy="64018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Распределение национального дохода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3" y="0"/>
            <a:ext cx="7740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Финансы и денежные фонды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Фонды денежных средств, создаваемые на уровне государства (</a:t>
            </a:r>
            <a:r>
              <a:rPr lang="ru-RU" b="1" dirty="0" smtClean="0"/>
              <a:t>централизованные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Фонды денежных средств, создаваемые на уровне субъектов хозяйствования и домохозяйств (</a:t>
            </a:r>
            <a:r>
              <a:rPr lang="ru-RU" b="1" dirty="0" smtClean="0"/>
              <a:t>децентрализованные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83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Солнцестояние.thmx</Template>
  <TotalTime>668</TotalTime>
  <Words>2602</Words>
  <Application>Microsoft Macintosh PowerPoint</Application>
  <PresentationFormat>Экран (4:3)</PresentationFormat>
  <Paragraphs>221</Paragraphs>
  <Slides>72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Солнцестояние</vt:lpstr>
      <vt:lpstr>Финансы</vt:lpstr>
      <vt:lpstr>Этимология термина «финансы»</vt:lpstr>
      <vt:lpstr>Предпосылки возникновения финансов</vt:lpstr>
      <vt:lpstr>Особенности финансов как экономической категории</vt:lpstr>
      <vt:lpstr>Особенности финансов как экономической категории</vt:lpstr>
      <vt:lpstr>Особенности финансов как экономической категории</vt:lpstr>
      <vt:lpstr>Получение первичных доходов  (первичное распределение)</vt:lpstr>
      <vt:lpstr>Распределение национального дохода</vt:lpstr>
      <vt:lpstr>Финансы и денежные фонды</vt:lpstr>
      <vt:lpstr>Итоговое определение финансов</vt:lpstr>
      <vt:lpstr>Итоговое определение финансов</vt:lpstr>
      <vt:lpstr>Группы финансовых отношений</vt:lpstr>
      <vt:lpstr>Презентация PowerPoint</vt:lpstr>
      <vt:lpstr>Функции финансов: распределительная</vt:lpstr>
      <vt:lpstr>Презентация PowerPoint</vt:lpstr>
      <vt:lpstr>Цель распределения и перераспределения ВВП при помощи финансов</vt:lpstr>
      <vt:lpstr>Функции финансов: контрольная</vt:lpstr>
      <vt:lpstr>Функции финансов: контрольная</vt:lpstr>
      <vt:lpstr>Функции финансов: контрольная</vt:lpstr>
      <vt:lpstr>Функции финансов: контрольная</vt:lpstr>
      <vt:lpstr>Функции финансов: стимулирующая</vt:lpstr>
      <vt:lpstr>Необходимость финансов</vt:lpstr>
      <vt:lpstr>Роль финансов</vt:lpstr>
      <vt:lpstr>Понятие финансовой системы</vt:lpstr>
      <vt:lpstr>Финансовая система РФ</vt:lpstr>
      <vt:lpstr>Сферы финансовой системы: ГМФ</vt:lpstr>
      <vt:lpstr>Понятие бюджета государства</vt:lpstr>
      <vt:lpstr>Функции бюджета</vt:lpstr>
      <vt:lpstr>Сферы финансовой системы: ГМФ</vt:lpstr>
      <vt:lpstr>Сферы финансовой системы: Государственные внебюджетные фонды: Пенсионный фонд</vt:lpstr>
      <vt:lpstr>Сферы финансовой системы: Государственные внебюджетные фонды: Фонд соцстрахования</vt:lpstr>
      <vt:lpstr>Сферы финансовой системы: Государственные внебюджетные фонды: фонд ОМС</vt:lpstr>
      <vt:lpstr>Сферы финансовой системы: финансы хозяйствующих субъектов</vt:lpstr>
      <vt:lpstr>Сферы финансовой системы: финансы хозяйствующих субъектов</vt:lpstr>
      <vt:lpstr>Сферы финансовой системы: финансы хозяйствующих субъектов</vt:lpstr>
      <vt:lpstr>Некоммерческие организации</vt:lpstr>
      <vt:lpstr>Потребительский кооператив</vt:lpstr>
      <vt:lpstr>Фонды</vt:lpstr>
      <vt:lpstr>Учреждения</vt:lpstr>
      <vt:lpstr>Автономная некоммерческая организация</vt:lpstr>
      <vt:lpstr>Объединения юридических лиц (ассоциации и союзы) </vt:lpstr>
      <vt:lpstr>Государственная корпорация </vt:lpstr>
      <vt:lpstr>Сферы финансовой системы: финансы хозяйствующих субъектов</vt:lpstr>
      <vt:lpstr>Сферы финансовой системы: финансы хозяйствующих субъектов</vt:lpstr>
      <vt:lpstr>Структура предприятий по видам собственности в России (ед.)</vt:lpstr>
      <vt:lpstr>Структура предприятий по видам собственности в России (%)</vt:lpstr>
      <vt:lpstr>Система государственных финансовых органов</vt:lpstr>
      <vt:lpstr>Система государственных финансовых органов</vt:lpstr>
      <vt:lpstr>Понятие бюджета государства</vt:lpstr>
      <vt:lpstr>Презентация PowerPoint</vt:lpstr>
      <vt:lpstr>Доходы бюджета</vt:lpstr>
      <vt:lpstr>Доходы бюджетной системы</vt:lpstr>
      <vt:lpstr>Доходы бюджетной системы</vt:lpstr>
      <vt:lpstr>Доходы бюджетной системы: безвозмездные поступления</vt:lpstr>
      <vt:lpstr>Трансферты, дотации, субвенции</vt:lpstr>
      <vt:lpstr>Субсидии, бюджетные кредиты</vt:lpstr>
      <vt:lpstr>Доходы федерального бюджета в динамике</vt:lpstr>
      <vt:lpstr>Расходы федерального бюджета РФ в 2017 году</vt:lpstr>
      <vt:lpstr>Расходы федерального бюджета в динамике</vt:lpstr>
      <vt:lpstr>Анализ тенденций в бюджетной системе</vt:lpstr>
      <vt:lpstr>Финансовые ресурсы предприятий</vt:lpstr>
      <vt:lpstr>Виды финансовых ресурсов предприятий</vt:lpstr>
      <vt:lpstr>Презентация PowerPoint</vt:lpstr>
      <vt:lpstr>Прибыль</vt:lpstr>
      <vt:lpstr>Собственные источники финансовых ресурсов: Уставный капитал</vt:lpstr>
      <vt:lpstr>Собственные финансовые ресурсы: амортизационный фонд</vt:lpstr>
      <vt:lpstr>Направления использования финансовых ресурсов</vt:lpstr>
      <vt:lpstr>Презентация PowerPoint</vt:lpstr>
      <vt:lpstr>Презентация PowerPoint</vt:lpstr>
      <vt:lpstr>Инвестирование</vt:lpstr>
      <vt:lpstr>Неинвестиционные расходы</vt:lpstr>
      <vt:lpstr>Виды резервов предприятий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Финансы</dc:title>
  <dc:creator>iMac</dc:creator>
  <cp:lastModifiedBy>iMac</cp:lastModifiedBy>
  <cp:revision>52</cp:revision>
  <dcterms:created xsi:type="dcterms:W3CDTF">2017-11-26T09:50:18Z</dcterms:created>
  <dcterms:modified xsi:type="dcterms:W3CDTF">2017-12-10T20:21:03Z</dcterms:modified>
</cp:coreProperties>
</file>