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3" r:id="rId2"/>
  </p:sldMasterIdLst>
  <p:notesMasterIdLst>
    <p:notesMasterId r:id="rId10"/>
  </p:notesMasterIdLst>
  <p:handoutMasterIdLst>
    <p:handoutMasterId r:id="rId11"/>
  </p:handoutMasterIdLst>
  <p:sldIdLst>
    <p:sldId id="908" r:id="rId3"/>
    <p:sldId id="1106" r:id="rId4"/>
    <p:sldId id="1110" r:id="rId5"/>
    <p:sldId id="1102" r:id="rId6"/>
    <p:sldId id="1104" r:id="rId7"/>
    <p:sldId id="1103" r:id="rId8"/>
    <p:sldId id="920" r:id="rId9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7F"/>
    <a:srgbClr val="006600"/>
    <a:srgbClr val="E7E9EC"/>
    <a:srgbClr val="CBD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A6D80-A4B2-DD24-53FB-DFE6875A1C69}" v="38" dt="2020-12-10T07:16:15.604"/>
    <p1510:client id="{08754F54-07A6-732F-E2CF-5078F40FEC92}" v="1880" dt="2020-12-11T07:24:23.732"/>
    <p1510:client id="{0D050AB6-D911-0B5E-15E1-9D179F25FBED}" v="2" dt="2020-09-22T13:06:46.755"/>
    <p1510:client id="{10319881-CEA7-AEFE-BEA3-E1E0D4BD7733}" v="2533" dt="2021-06-25T05:24:17.046"/>
    <p1510:client id="{16CE960B-D7C5-FA0F-55BA-7F11C7228D1D}" v="62" dt="2021-11-10T06:00:58.241"/>
    <p1510:client id="{28F0B22A-D252-899C-A43D-586D4BDC70DE}" v="423" dt="2020-09-21T04:04:29.637"/>
    <p1510:client id="{32E78A6C-03F4-DBF0-C337-E0A2B18D14B5}" v="987" dt="2020-09-10T02:24:08.986"/>
    <p1510:client id="{38101AF9-74B7-7E69-540B-A9BCA3F3139F}" v="10" dt="2020-09-13T16:13:35.257"/>
    <p1510:client id="{3DECF7D1-1E64-485B-9E14-0E1283B421D7}" v="14" dt="2020-12-10T01:23:34.907"/>
    <p1510:client id="{473835EC-EFCE-FF61-CF17-3B35A1F8F432}" v="878" dt="2020-09-20T21:18:31.121"/>
    <p1510:client id="{48100AA9-3DE2-5CDB-51AC-E491131C07AD}" v="288" dt="2020-09-14T00:44:58.969"/>
    <p1510:client id="{48BA6D01-B6E9-7947-CFD2-8CACF18773A0}" v="1168" dt="2020-12-14T06:55:14.024"/>
    <p1510:client id="{498807C0-3947-B3A6-FC95-A812C4BDC47E}" v="1798" dt="2020-09-21T06:53:03.991"/>
    <p1510:client id="{5091C425-083C-FB64-4E89-90E6890BA211}" v="249" dt="2021-10-22T08:07:57.556"/>
    <p1510:client id="{53F628C9-1D64-37F7-2C66-4790E33D0782}" v="796" dt="2020-09-21T01:28:45.108"/>
    <p1510:client id="{54B0BCA2-D865-E9F2-9F1D-0EEC22ABE919}" v="292" dt="2020-11-27T02:43:53.770"/>
    <p1510:client id="{55E341C9-FBA3-1F58-768F-3DE7D94D7099}" v="193" dt="2020-09-21T07:02:29.725"/>
    <p1510:client id="{578A1244-AF13-2AC8-6BDD-1875C5D0C69D}" v="34" dt="2020-09-08T03:39:35.869"/>
    <p1510:client id="{5BAE1CE1-95EA-30D4-B3EC-3B95B8B73FEE}" v="149" dt="2020-09-07T10:10:28.389"/>
    <p1510:client id="{5BCB5AA4-1E55-2CBA-86EF-EADE2382755B}" v="57" dt="2020-09-22T02:52:40.133"/>
    <p1510:client id="{689D083B-2C96-A7D7-B6B4-B499D2665B19}" v="548" dt="2020-12-14T02:06:04.638"/>
    <p1510:client id="{6D220D05-1554-0816-F4A9-1F8D2C8024AD}" v="626" dt="2020-12-14T05:45:26.468"/>
    <p1510:client id="{7B2A08FF-9534-B8E6-35BF-6DA876A43FD3}" v="1028" dt="2020-12-16T07:22:53.328"/>
    <p1510:client id="{81EC875F-CD80-5B82-A9F8-462932DCD399}" v="5588" dt="2020-12-11T12:22:21.540"/>
    <p1510:client id="{874A15FF-0FDD-71CA-41BD-4BBC8EF291B3}" v="50" dt="2020-09-16T01:37:10.197"/>
    <p1510:client id="{8C3474AC-430B-E1A6-9B2F-8B6F59960ED2}" v="1786" dt="2020-09-07T02:21:08.227"/>
    <p1510:client id="{93D28A59-EB8F-71F8-845F-D725FA0F8983}" v="6477" dt="2020-12-15T15:07:55.166"/>
    <p1510:client id="{997A3F9B-BF01-879B-E39F-8A2008508546}" v="825" dt="2020-09-24T14:53:55.246"/>
    <p1510:client id="{A051FBCB-6A24-959B-0DFE-8E75E86A74E0}" v="3523" dt="2020-09-18T06:17:09.132"/>
    <p1510:client id="{A5621EFD-AF90-8529-E1AB-A95034214398}" v="2535" dt="2020-12-14T08:35:23.609"/>
    <p1510:client id="{B0EADBFF-721C-93FD-1865-FFCCA32D7D8B}" v="877" dt="2021-10-25T02:41:59.370"/>
    <p1510:client id="{B932B78E-82B6-77BF-9FD5-FFA91EDAF0D0}" v="69" dt="2020-09-20T12:33:42.424"/>
    <p1510:client id="{C1E527C6-1AFF-2A21-4F4A-53C31F26E08B}" v="2955" dt="2020-09-14T06:17:56.857"/>
    <p1510:client id="{D02BB04E-5900-F6D4-2461-99CF02D2BD2C}" v="2055" dt="2020-09-14T01:26:40.427"/>
    <p1510:client id="{D31759D0-AB93-18E6-DE11-DA36A3C120AE}" v="222" dt="2020-12-10T03:43:18.690"/>
    <p1510:client id="{DD0ABE00-7670-F238-F236-FD3BA7E81BB3}" v="324" dt="2020-12-14T06:14:11.474"/>
    <p1510:client id="{EBF3E410-5769-B751-3351-BB51C7642422}" v="67" dt="2021-01-06T14:07:49.370"/>
    <p1510:client id="{EC74657A-25B9-0FC3-4D93-380EF15E4824}" v="2510" dt="2020-12-14T23:22:40.374"/>
    <p1510:client id="{EE0D65BE-499F-333C-D72A-FBC291F05359}" v="20" dt="2020-09-15T01:45:17.507"/>
    <p1510:client id="{EEA910CC-83D8-97A0-B429-C17AE633D9DF}" v="93" dt="2020-12-02T07:39:44.930"/>
    <p1510:client id="{EECB6270-D6A9-F4FF-4F70-ABF2BBD4DB14}" v="3732" dt="2020-12-15T04:04:24.696"/>
    <p1510:client id="{F33BD6EC-4CB8-F58A-F2DA-4CCC9513C331}" v="139" dt="2021-11-19T02:08:53.328"/>
    <p1510:client id="{F4C26989-52F1-8CC5-B6FC-712DC454F158}" v="1" dt="2020-09-25T02:33:09.108"/>
    <p1510:client id="{F69EBF02-6F96-761F-F6D7-DCD1B1AC6206}" v="947" dt="2020-12-14T05:59:00.478"/>
    <p1510:client id="{FAC0A9E5-09FB-F291-342F-DE65EF8DD498}" v="1533" dt="2020-09-24T21:46:13.706"/>
    <p1510:client id="{FF42658D-E35B-5D6C-1674-822BF92744DA}" v="846" dt="2020-12-14T06:41:59.005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8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88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379DA-C736-4F55-967C-6B79CC8094A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012"/>
            <a:ext cx="3077739" cy="4688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8012"/>
            <a:ext cx="3077739" cy="4688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C044C-4061-40E5-BC0D-0F5E1D319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91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471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1"/>
            <a:ext cx="3077739" cy="471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FAA0A-65D5-4B28-A240-AB05F8B744D6}" type="datetimeFigureOut">
              <a:rPr lang="en-PH" smtClean="0"/>
              <a:pPr/>
              <a:t>02/02/2022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7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F4B50-1DE0-4E2F-9EAE-BE13BAA37EE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1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2620857"/>
            <a:ext cx="12192000" cy="2868802"/>
          </a:xfrm>
          <a:prstGeom prst="rect">
            <a:avLst/>
          </a:prstGeom>
          <a:solidFill>
            <a:srgbClr val="225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-1"/>
            <a:ext cx="12192000" cy="26025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26876" y="2620857"/>
            <a:ext cx="12192000" cy="2868802"/>
          </a:xfrm>
          <a:prstGeom prst="rect">
            <a:avLst/>
          </a:prstGeom>
          <a:solidFill>
            <a:srgbClr val="225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986784"/>
            <a:ext cx="12192000" cy="13716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Subtitle/Description of Presentation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0" y="2706624"/>
            <a:ext cx="12192000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6141" y="5643753"/>
            <a:ext cx="5181599" cy="310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1" b="1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401"/>
            </a:lvl2pPr>
            <a:lvl3pPr marL="914411" indent="0">
              <a:buNone/>
              <a:defRPr sz="1401"/>
            </a:lvl3pPr>
            <a:lvl4pPr marL="1371617" indent="0">
              <a:buNone/>
              <a:defRPr sz="1401"/>
            </a:lvl4pPr>
            <a:lvl5pPr marL="1828823" indent="0">
              <a:buNone/>
              <a:defRPr sz="1401"/>
            </a:lvl5pPr>
          </a:lstStyle>
          <a:p>
            <a:pPr lvl="0"/>
            <a:r>
              <a:rPr lang="en-US"/>
              <a:t>Name of presenter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26142" y="5967814"/>
            <a:ext cx="5181596" cy="274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401"/>
            </a:lvl2pPr>
            <a:lvl3pPr marL="914411" indent="0">
              <a:buNone/>
              <a:defRPr sz="1401"/>
            </a:lvl3pPr>
            <a:lvl4pPr marL="1371617" indent="0">
              <a:buNone/>
              <a:defRPr sz="1401"/>
            </a:lvl4pPr>
            <a:lvl5pPr marL="1828823" indent="0">
              <a:buNone/>
              <a:defRPr sz="1401"/>
            </a:lvl5pPr>
          </a:lstStyle>
          <a:p>
            <a:pPr lvl="0"/>
            <a:r>
              <a:rPr lang="en-US"/>
              <a:t>Official title/designation of presenter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26136" y="6332982"/>
            <a:ext cx="5181600" cy="2743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Date and/or venue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07" y="184186"/>
            <a:ext cx="7072391" cy="2301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1" y="5899663"/>
            <a:ext cx="908051" cy="6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2620857"/>
            <a:ext cx="12192000" cy="2868802"/>
          </a:xfrm>
          <a:prstGeom prst="rect">
            <a:avLst/>
          </a:prstGeom>
          <a:solidFill>
            <a:srgbClr val="225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-1"/>
            <a:ext cx="12192000" cy="26025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26876" y="2620857"/>
            <a:ext cx="12192000" cy="2868802"/>
          </a:xfrm>
          <a:prstGeom prst="rect">
            <a:avLst/>
          </a:prstGeom>
          <a:solidFill>
            <a:srgbClr val="225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986784"/>
            <a:ext cx="12192000" cy="13716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Subtitle/Description of Presentation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0" y="2706624"/>
            <a:ext cx="12192000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6139" y="5643753"/>
            <a:ext cx="5181599" cy="310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1" b="1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401"/>
            </a:lvl2pPr>
            <a:lvl3pPr marL="914411" indent="0">
              <a:buNone/>
              <a:defRPr sz="1401"/>
            </a:lvl3pPr>
            <a:lvl4pPr marL="1371617" indent="0">
              <a:buNone/>
              <a:defRPr sz="1401"/>
            </a:lvl4pPr>
            <a:lvl5pPr marL="1828823" indent="0">
              <a:buNone/>
              <a:defRPr sz="1401"/>
            </a:lvl5pPr>
          </a:lstStyle>
          <a:p>
            <a:pPr lvl="0"/>
            <a:r>
              <a:rPr lang="en-US"/>
              <a:t>Name of presenter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26141" y="5967814"/>
            <a:ext cx="5181596" cy="274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401"/>
            </a:lvl2pPr>
            <a:lvl3pPr marL="914411" indent="0">
              <a:buNone/>
              <a:defRPr sz="1401"/>
            </a:lvl3pPr>
            <a:lvl4pPr marL="1371617" indent="0">
              <a:buNone/>
              <a:defRPr sz="1401"/>
            </a:lvl4pPr>
            <a:lvl5pPr marL="1828823" indent="0">
              <a:buNone/>
              <a:defRPr sz="1401"/>
            </a:lvl5pPr>
          </a:lstStyle>
          <a:p>
            <a:pPr lvl="0"/>
            <a:r>
              <a:rPr lang="en-US"/>
              <a:t>Official title/designation of presenter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26136" y="6332982"/>
            <a:ext cx="5181600" cy="2743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Date and/or venue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06" y="184184"/>
            <a:ext cx="7072391" cy="2301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1" y="5899661"/>
            <a:ext cx="908051" cy="6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6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Out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144" y="731551"/>
            <a:ext cx="12192000" cy="554126"/>
          </a:xfrm>
          <a:prstGeom prst="rect">
            <a:avLst/>
          </a:prstGeom>
          <a:solidFill>
            <a:srgbClr val="225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11247120" cy="4572000"/>
          </a:xfrm>
          <a:prstGeom prst="rect">
            <a:avLst/>
          </a:prstGeom>
        </p:spPr>
        <p:txBody>
          <a:bodyPr/>
          <a:lstStyle>
            <a:lvl1pPr marL="457206" indent="-457206">
              <a:buFont typeface="+mj-lt"/>
              <a:buAutoNum type="romanUcPeriod"/>
              <a:defRPr sz="2201" b="1"/>
            </a:lvl1pPr>
            <a:lvl2pPr>
              <a:defRPr sz="2201"/>
            </a:lvl2pPr>
            <a:lvl3pPr>
              <a:defRPr sz="2201"/>
            </a:lvl3pPr>
            <a:lvl4pPr>
              <a:defRPr sz="2201"/>
            </a:lvl4pPr>
            <a:lvl5pPr>
              <a:defRPr sz="220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51"/>
            <a:ext cx="11125200" cy="554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Presentation/Key Messages Title</a:t>
            </a:r>
          </a:p>
        </p:txBody>
      </p:sp>
    </p:spTree>
    <p:extLst>
      <p:ext uri="{BB962C8B-B14F-4D97-AF65-F5344CB8AC3E}">
        <p14:creationId xmlns:p14="http://schemas.microsoft.com/office/powerpoint/2010/main" val="5761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11247120" cy="4572000"/>
          </a:xfrm>
          <a:prstGeom prst="rect">
            <a:avLst/>
          </a:prstGeom>
        </p:spPr>
        <p:txBody>
          <a:bodyPr/>
          <a:lstStyle>
            <a:lvl1pPr marL="457206" indent="-457206">
              <a:buFont typeface="+mj-lt"/>
              <a:buAutoNum type="romanUcPeriod"/>
              <a:defRPr sz="2201" b="1"/>
            </a:lvl1pPr>
            <a:lvl2pPr>
              <a:defRPr sz="2201"/>
            </a:lvl2pPr>
            <a:lvl3pPr>
              <a:defRPr sz="2201"/>
            </a:lvl3pPr>
            <a:lvl4pPr>
              <a:defRPr sz="2201"/>
            </a:lvl4pPr>
            <a:lvl5pPr>
              <a:defRPr sz="220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40664"/>
            <a:ext cx="11247120" cy="85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en-US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399409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Layout - Blue">
    <p:bg>
      <p:bgPr>
        <a:solidFill>
          <a:srgbClr val="22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11247120" cy="4572000"/>
          </a:xfrm>
          <a:prstGeom prst="rect">
            <a:avLst/>
          </a:prstGeom>
        </p:spPr>
        <p:txBody>
          <a:bodyPr/>
          <a:lstStyle>
            <a:lvl1pPr marL="457206" indent="-457206">
              <a:buFont typeface="+mj-lt"/>
              <a:buAutoNum type="romanUcPeriod"/>
              <a:defRPr sz="2201" b="1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2201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2201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2201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220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4"/>
          <p:cNvSpPr txBox="1">
            <a:spLocks/>
          </p:cNvSpPr>
          <p:nvPr userDrawn="1"/>
        </p:nvSpPr>
        <p:spPr bwMode="auto">
          <a:xfrm>
            <a:off x="457200" y="758953"/>
            <a:ext cx="11247120" cy="84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6" rtl="0" eaLnBrk="1" fontAlgn="base" hangingPunct="1">
              <a:spcBef>
                <a:spcPct val="0"/>
              </a:spcBef>
              <a:spcAft>
                <a:spcPct val="0"/>
              </a:spcAft>
              <a:defRPr sz="3001" b="1" kern="1200" baseline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6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6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6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6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6" algn="ctr" defTabSz="45720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11" algn="ctr" defTabSz="45720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17" algn="ctr" defTabSz="45720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23" algn="ctr" defTabSz="45720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200">
                <a:solidFill>
                  <a:prstClr val="white">
                    <a:lumMod val="95000"/>
                  </a:prstClr>
                </a:solidFill>
              </a:rPr>
              <a:t>Sample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94944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027" y="69312"/>
            <a:ext cx="3707623" cy="5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71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Layou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4764024"/>
          </a:xfrm>
          <a:prstGeom prst="rect">
            <a:avLst/>
          </a:prstGeom>
          <a:solidFill>
            <a:srgbClr val="225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1" y="3625310"/>
            <a:ext cx="6510528" cy="95467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4800581"/>
            <a:ext cx="10997184" cy="85955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 for Presentation Divider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5216" y="5757921"/>
            <a:ext cx="10997184" cy="846081"/>
          </a:xfrm>
          <a:prstGeom prst="rect">
            <a:avLst/>
          </a:prstGeom>
          <a:noFill/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436263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144" y="13207"/>
            <a:ext cx="12192000" cy="47325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45737"/>
            <a:ext cx="12192000" cy="2112264"/>
          </a:xfrm>
          <a:prstGeom prst="rect">
            <a:avLst/>
          </a:prstGeom>
          <a:solidFill>
            <a:srgbClr val="225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40" y="3617545"/>
            <a:ext cx="6605304" cy="96857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4800581"/>
            <a:ext cx="10997184" cy="85955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for Presentation Divider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5216" y="5757921"/>
            <a:ext cx="10997184" cy="846081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45720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baseline="0">
                <a:solidFill>
                  <a:schemeClr val="bg1"/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Short description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49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Layou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9144" y="1779"/>
            <a:ext cx="12201144" cy="3397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283875"/>
            <a:ext cx="10997184" cy="85955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Title for Presentation Divider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2836" y="3611915"/>
            <a:ext cx="10997184" cy="846081"/>
          </a:xfrm>
          <a:prstGeom prst="rect">
            <a:avLst/>
          </a:prstGeom>
          <a:noFill/>
        </p:spPr>
        <p:txBody>
          <a:bodyPr/>
          <a:lstStyle>
            <a:lvl1pPr marL="0" marR="0" indent="0" algn="r" defTabSz="45720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Short description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7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FDB6DC36-B9CE-405F-BBC4-1F2D70205528}" type="datetimeFigureOut">
              <a:rPr lang="en-US" smtClean="0">
                <a:solidFill>
                  <a:prstClr val="black"/>
                </a:solidFill>
              </a:rPr>
              <a:pPr/>
              <a:t>2/2/2022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988FC1D6-C1B2-4F01-AA85-C1FAD0C93C4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Out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144" y="731551"/>
            <a:ext cx="12192000" cy="554126"/>
          </a:xfrm>
          <a:prstGeom prst="rect">
            <a:avLst/>
          </a:prstGeom>
          <a:solidFill>
            <a:srgbClr val="225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11247120" cy="4572000"/>
          </a:xfrm>
          <a:prstGeom prst="rect">
            <a:avLst/>
          </a:prstGeom>
        </p:spPr>
        <p:txBody>
          <a:bodyPr/>
          <a:lstStyle>
            <a:lvl1pPr marL="457206" indent="-457206">
              <a:buFont typeface="+mj-lt"/>
              <a:buAutoNum type="romanUcPeriod"/>
              <a:defRPr sz="2201" b="1"/>
            </a:lvl1pPr>
            <a:lvl2pPr>
              <a:defRPr sz="2201"/>
            </a:lvl2pPr>
            <a:lvl3pPr>
              <a:defRPr sz="2201"/>
            </a:lvl3pPr>
            <a:lvl4pPr>
              <a:defRPr sz="2201"/>
            </a:lvl4pPr>
            <a:lvl5pPr>
              <a:defRPr sz="220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51"/>
            <a:ext cx="11125200" cy="554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Presentation/Key Messages Title</a:t>
            </a:r>
          </a:p>
        </p:txBody>
      </p:sp>
    </p:spTree>
    <p:extLst>
      <p:ext uri="{BB962C8B-B14F-4D97-AF65-F5344CB8AC3E}">
        <p14:creationId xmlns:p14="http://schemas.microsoft.com/office/powerpoint/2010/main" val="47842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11247120" cy="4572000"/>
          </a:xfrm>
          <a:prstGeom prst="rect">
            <a:avLst/>
          </a:prstGeom>
        </p:spPr>
        <p:txBody>
          <a:bodyPr/>
          <a:lstStyle>
            <a:lvl1pPr marL="457206" indent="-457206">
              <a:buFont typeface="+mj-lt"/>
              <a:buAutoNum type="romanUcPeriod"/>
              <a:defRPr sz="2201" b="1"/>
            </a:lvl1pPr>
            <a:lvl2pPr>
              <a:defRPr sz="2201"/>
            </a:lvl2pPr>
            <a:lvl3pPr>
              <a:defRPr sz="2201"/>
            </a:lvl3pPr>
            <a:lvl4pPr>
              <a:defRPr sz="2201"/>
            </a:lvl4pPr>
            <a:lvl5pPr>
              <a:defRPr sz="220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40664"/>
            <a:ext cx="11247120" cy="85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en-US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18915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Layout - Blue">
    <p:bg>
      <p:bgPr>
        <a:solidFill>
          <a:srgbClr val="22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11247120" cy="4572000"/>
          </a:xfrm>
          <a:prstGeom prst="rect">
            <a:avLst/>
          </a:prstGeom>
        </p:spPr>
        <p:txBody>
          <a:bodyPr/>
          <a:lstStyle>
            <a:lvl1pPr marL="457206" indent="-457206">
              <a:buFont typeface="+mj-lt"/>
              <a:buAutoNum type="romanUcPeriod"/>
              <a:defRPr sz="2201" b="1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2201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2201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2201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220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4"/>
          <p:cNvSpPr txBox="1">
            <a:spLocks/>
          </p:cNvSpPr>
          <p:nvPr userDrawn="1"/>
        </p:nvSpPr>
        <p:spPr bwMode="auto">
          <a:xfrm>
            <a:off x="457200" y="758953"/>
            <a:ext cx="11247120" cy="84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6" rtl="0" eaLnBrk="1" fontAlgn="base" hangingPunct="1">
              <a:spcBef>
                <a:spcPct val="0"/>
              </a:spcBef>
              <a:spcAft>
                <a:spcPct val="0"/>
              </a:spcAft>
              <a:defRPr sz="3001" b="1" kern="1200" baseline="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6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6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6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6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6" algn="ctr" defTabSz="45720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11" algn="ctr" defTabSz="45720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17" algn="ctr" defTabSz="45720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23" algn="ctr" defTabSz="45720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200">
                <a:solidFill>
                  <a:prstClr val="white">
                    <a:lumMod val="95000"/>
                  </a:prstClr>
                </a:solidFill>
              </a:rPr>
              <a:t>Sample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94944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029" y="69314"/>
            <a:ext cx="3707623" cy="5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28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Layou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4764024"/>
          </a:xfrm>
          <a:prstGeom prst="rect">
            <a:avLst/>
          </a:prstGeom>
          <a:solidFill>
            <a:srgbClr val="225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1" y="3625310"/>
            <a:ext cx="6510528" cy="95467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4800581"/>
            <a:ext cx="10997184" cy="85955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 for Presentation Divider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5216" y="5757923"/>
            <a:ext cx="10997184" cy="846081"/>
          </a:xfrm>
          <a:prstGeom prst="rect">
            <a:avLst/>
          </a:prstGeom>
          <a:noFill/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6927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144" y="13207"/>
            <a:ext cx="12192000" cy="47325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45737"/>
            <a:ext cx="12192000" cy="2112264"/>
          </a:xfrm>
          <a:prstGeom prst="rect">
            <a:avLst/>
          </a:prstGeom>
          <a:solidFill>
            <a:srgbClr val="225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40" y="3617545"/>
            <a:ext cx="6605304" cy="96857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4800581"/>
            <a:ext cx="10997184" cy="85955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for Presentation Divider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5216" y="5757923"/>
            <a:ext cx="10997184" cy="846081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45720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baseline="0">
                <a:solidFill>
                  <a:schemeClr val="bg1"/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Short description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2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Layou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9144" y="1781"/>
            <a:ext cx="12201144" cy="3397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283875"/>
            <a:ext cx="10997184" cy="85955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Title for Presentation Divider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2836" y="3611915"/>
            <a:ext cx="10997184" cy="846081"/>
          </a:xfrm>
          <a:prstGeom prst="rect">
            <a:avLst/>
          </a:prstGeom>
          <a:noFill/>
        </p:spPr>
        <p:txBody>
          <a:bodyPr/>
          <a:lstStyle>
            <a:lvl1pPr marL="0" marR="0" indent="0" algn="r" defTabSz="45720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Short description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FDB6DC36-B9CE-405F-BBC4-1F2D70205528}" type="datetimeFigureOut">
              <a:rPr lang="en-US" smtClean="0">
                <a:solidFill>
                  <a:prstClr val="black"/>
                </a:solidFill>
              </a:rPr>
              <a:pPr/>
              <a:t>2/2/2022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988FC1D6-C1B2-4F01-AA85-C1FAD0C93C4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7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64"/>
            <a:ext cx="12192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20"/>
            <a:ext cx="109728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1C4CEAFD-F3DA-4B99-8E46-B5546DD4102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CEB7CBD5-7CF4-4D39-81FE-5FF30F18CF3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64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028" y="46734"/>
            <a:ext cx="3852397" cy="564900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0" y="713232"/>
            <a:ext cx="12192000" cy="0"/>
          </a:xfrm>
          <a:prstGeom prst="line">
            <a:avLst/>
          </a:prstGeom>
          <a:ln w="38100">
            <a:solidFill>
              <a:srgbClr val="2253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10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72" r:id="rId9"/>
  </p:sldLayoutIdLst>
  <p:txStyles>
    <p:titleStyle>
      <a:lvl1pPr algn="l" defTabSz="457206" rtl="0" eaLnBrk="1" fontAlgn="base" hangingPunct="1">
        <a:spcBef>
          <a:spcPct val="0"/>
        </a:spcBef>
        <a:spcAft>
          <a:spcPct val="0"/>
        </a:spcAft>
        <a:defRPr sz="3001" b="1" kern="1200" baseline="0">
          <a:solidFill>
            <a:schemeClr val="accent3">
              <a:lumMod val="7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6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6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6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6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6"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11"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17"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23"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4" indent="-342904" algn="l" defTabSz="45720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ＭＳ Ｐゴシック" charset="0"/>
          <a:cs typeface="ＭＳ Ｐゴシック" charset="0"/>
        </a:defRPr>
      </a:lvl1pPr>
      <a:lvl2pPr marL="742959" indent="-285753" algn="l" defTabSz="45720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1" kern="1200">
          <a:solidFill>
            <a:schemeClr val="tx1">
              <a:lumMod val="65000"/>
              <a:lumOff val="35000"/>
            </a:schemeClr>
          </a:solidFill>
          <a:latin typeface="+mn-lt"/>
          <a:ea typeface="ＭＳ Ｐゴシック" charset="0"/>
          <a:cs typeface="+mn-cs"/>
        </a:defRPr>
      </a:lvl2pPr>
      <a:lvl3pPr marL="1143015" indent="-228604" algn="l" defTabSz="45720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201" kern="1200">
          <a:solidFill>
            <a:schemeClr val="tx1">
              <a:lumMod val="65000"/>
              <a:lumOff val="35000"/>
            </a:schemeClr>
          </a:solidFill>
          <a:latin typeface="+mn-lt"/>
          <a:ea typeface="ＭＳ Ｐゴシック" charset="0"/>
          <a:cs typeface="+mn-cs"/>
        </a:defRPr>
      </a:lvl3pPr>
      <a:lvl4pPr marL="1600221" indent="-228604" algn="l" defTabSz="45720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1" kern="1200">
          <a:solidFill>
            <a:schemeClr val="tx1">
              <a:lumMod val="65000"/>
              <a:lumOff val="35000"/>
            </a:schemeClr>
          </a:solidFill>
          <a:latin typeface="+mn-lt"/>
          <a:ea typeface="ＭＳ Ｐゴシック" charset="0"/>
          <a:cs typeface="+mn-cs"/>
        </a:defRPr>
      </a:lvl4pPr>
      <a:lvl5pPr marL="2057427" indent="-228604" algn="l" defTabSz="45720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201" kern="1200">
          <a:solidFill>
            <a:schemeClr val="tx1">
              <a:lumMod val="65000"/>
              <a:lumOff val="35000"/>
            </a:schemeClr>
          </a:solidFill>
          <a:latin typeface="+mn-lt"/>
          <a:ea typeface="ＭＳ Ｐゴシック" charset="0"/>
          <a:cs typeface="+mn-cs"/>
        </a:defRPr>
      </a:lvl5pPr>
      <a:lvl6pPr marL="2514632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028" y="46734"/>
            <a:ext cx="3852397" cy="564900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0" y="713232"/>
            <a:ext cx="12192000" cy="0"/>
          </a:xfrm>
          <a:prstGeom prst="line">
            <a:avLst/>
          </a:prstGeom>
          <a:ln w="38100">
            <a:solidFill>
              <a:srgbClr val="2253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5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l" defTabSz="457206" rtl="0" eaLnBrk="1" fontAlgn="base" hangingPunct="1">
        <a:spcBef>
          <a:spcPct val="0"/>
        </a:spcBef>
        <a:spcAft>
          <a:spcPct val="0"/>
        </a:spcAft>
        <a:defRPr sz="3001" b="1" kern="1200" baseline="0">
          <a:solidFill>
            <a:schemeClr val="accent3">
              <a:lumMod val="7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6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6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6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6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6"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11"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17"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23"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4" indent="-342904" algn="l" defTabSz="45720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ＭＳ Ｐゴシック" charset="0"/>
          <a:cs typeface="ＭＳ Ｐゴシック" charset="0"/>
        </a:defRPr>
      </a:lvl1pPr>
      <a:lvl2pPr marL="742959" indent="-285753" algn="l" defTabSz="45720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1" kern="1200">
          <a:solidFill>
            <a:schemeClr val="tx1">
              <a:lumMod val="65000"/>
              <a:lumOff val="35000"/>
            </a:schemeClr>
          </a:solidFill>
          <a:latin typeface="+mn-lt"/>
          <a:ea typeface="ＭＳ Ｐゴシック" charset="0"/>
          <a:cs typeface="+mn-cs"/>
        </a:defRPr>
      </a:lvl2pPr>
      <a:lvl3pPr marL="1143015" indent="-228604" algn="l" defTabSz="45720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201" kern="1200">
          <a:solidFill>
            <a:schemeClr val="tx1">
              <a:lumMod val="65000"/>
              <a:lumOff val="35000"/>
            </a:schemeClr>
          </a:solidFill>
          <a:latin typeface="+mn-lt"/>
          <a:ea typeface="ＭＳ Ｐゴシック" charset="0"/>
          <a:cs typeface="+mn-cs"/>
        </a:defRPr>
      </a:lvl3pPr>
      <a:lvl4pPr marL="1600221" indent="-228604" algn="l" defTabSz="45720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1" kern="1200">
          <a:solidFill>
            <a:schemeClr val="tx1">
              <a:lumMod val="65000"/>
              <a:lumOff val="35000"/>
            </a:schemeClr>
          </a:solidFill>
          <a:latin typeface="+mn-lt"/>
          <a:ea typeface="ＭＳ Ｐゴシック" charset="0"/>
          <a:cs typeface="+mn-cs"/>
        </a:defRPr>
      </a:lvl4pPr>
      <a:lvl5pPr marL="2057427" indent="-228604" algn="l" defTabSz="45720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201" kern="1200">
          <a:solidFill>
            <a:schemeClr val="tx1">
              <a:lumMod val="65000"/>
              <a:lumOff val="35000"/>
            </a:schemeClr>
          </a:solidFill>
          <a:latin typeface="+mn-lt"/>
          <a:ea typeface="ＭＳ Ｐゴシック" charset="0"/>
          <a:cs typeface="+mn-cs"/>
        </a:defRPr>
      </a:lvl5pPr>
      <a:lvl6pPr marL="2514632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66" y="3217507"/>
            <a:ext cx="9144000" cy="1711189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PH" sz="4400" dirty="0">
                <a:ea typeface="ＭＳ Ｐゴシック"/>
              </a:rPr>
              <a:t>CY 2021 ICT Unit</a:t>
            </a:r>
            <a:br>
              <a:rPr lang="en-PH" sz="4400" dirty="0">
                <a:ea typeface="ＭＳ Ｐゴシック"/>
              </a:rPr>
            </a:br>
            <a:r>
              <a:rPr lang="en-PH" sz="4400" dirty="0">
                <a:ea typeface="ＭＳ Ｐゴシック"/>
              </a:rPr>
              <a:t>Revised Work and Financial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en-US" sz="1400">
                <a:ea typeface="ＭＳ Ｐゴシック"/>
              </a:rPr>
              <a:t>Maria </a:t>
            </a:r>
            <a:r>
              <a:rPr lang="en-US" sz="1400" err="1">
                <a:ea typeface="ＭＳ Ｐゴシック"/>
              </a:rPr>
              <a:t>veroniCa</a:t>
            </a:r>
            <a:r>
              <a:rPr lang="en-US" sz="1400">
                <a:ea typeface="ＭＳ Ｐゴシック"/>
              </a:rPr>
              <a:t> a. ESLAO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4352" y="5910739"/>
            <a:ext cx="3886197" cy="274320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ea typeface="ＭＳ Ｐゴシック"/>
              </a:rPr>
              <a:t>ICT Unit Head (Sr. EDS, PMED)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4346" y="6123985"/>
            <a:ext cx="4327398" cy="274320"/>
          </a:xfrm>
        </p:spPr>
        <p:txBody>
          <a:bodyPr lIns="91440" tIns="45720" rIns="91440" bIns="45720" anchor="t"/>
          <a:lstStyle/>
          <a:p>
            <a:r>
              <a:rPr lang="en-US" dirty="0">
                <a:ea typeface="ＭＳ Ｐゴシック"/>
              </a:rPr>
              <a:t>1st Regular </a:t>
            </a:r>
            <a:r>
              <a:rPr lang="en-US" dirty="0" err="1">
                <a:ea typeface="ＭＳ Ｐゴシック"/>
              </a:rPr>
              <a:t>Manteam</a:t>
            </a:r>
            <a:r>
              <a:rPr lang="en-US" dirty="0">
                <a:ea typeface="ＭＳ Ｐゴシック"/>
              </a:rPr>
              <a:t> Meeting</a:t>
            </a:r>
          </a:p>
          <a:p>
            <a:r>
              <a:rPr lang="en-US" dirty="0">
                <a:ea typeface="ＭＳ Ｐゴシック"/>
              </a:rPr>
              <a:t>07 January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3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97342"/>
              </p:ext>
            </p:extLst>
          </p:nvPr>
        </p:nvGraphicFramePr>
        <p:xfrm>
          <a:off x="150628" y="868325"/>
          <a:ext cx="11943173" cy="510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773">
                  <a:extLst>
                    <a:ext uri="{9D8B030D-6E8A-4147-A177-3AD203B41FA5}">
                      <a16:colId xmlns:a16="http://schemas.microsoft.com/office/drawing/2014/main" val="30643413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Arial"/>
                        </a:rPr>
                        <a:t>NEDA Program of Expenditure Classification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Arial"/>
                        </a:rPr>
                        <a:t>(Specific Activities)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2021</a:t>
                      </a:r>
                    </a:p>
                    <a:p>
                      <a:pPr algn="ctr"/>
                      <a:r>
                        <a:rPr lang="en-US" sz="14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Budgetary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Remarks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19">
                <a:tc gridSpan="3">
                  <a:txBody>
                    <a:bodyPr/>
                    <a:lstStyle/>
                    <a:p>
                      <a:r>
                        <a:rPr lang="en-US" sz="1400" b="1" i="0" baseline="0" dirty="0">
                          <a:solidFill>
                            <a:schemeClr val="tx1"/>
                          </a:solidFill>
                        </a:rPr>
                        <a:t>ISO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25425" marR="0" indent="-225425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PH" sz="1400" i="0" dirty="0">
                          <a:solidFill>
                            <a:schemeClr val="tx1"/>
                          </a:solidFill>
                        </a:rPr>
                        <a:t>IS Development QOP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 QOP updated and maintained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July to December 2021</a:t>
                      </a:r>
                      <a:endParaRPr lang="en-US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 gridSpan="4">
                  <a:txBody>
                    <a:bodyPr/>
                    <a:lstStyle/>
                    <a:p>
                      <a:pPr marL="225425" marR="0" lvl="1" indent="-225425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en-US" sz="14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defTabSz="457200"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25425" indent="-225425"/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IS Development Coding Standards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 IS Development Coding Standards prepared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July to August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25425" marR="0" indent="-225425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i="0" baseline="0" dirty="0">
                          <a:solidFill>
                            <a:schemeClr val="tx1"/>
                          </a:solidFill>
                        </a:rPr>
                        <a:t>NRO 1 ISSP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 ISSP 2023-2024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July to December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baseline="0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25425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Information Security and Management System Policy</a:t>
                      </a:r>
                    </a:p>
                    <a:p>
                      <a:pPr marL="225425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Components:</a:t>
                      </a:r>
                    </a:p>
                    <a:p>
                      <a:pPr marL="225425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-Usage Policy of NRO 1 Laptops</a:t>
                      </a:r>
                    </a:p>
                    <a:p>
                      <a:pPr marL="225425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-Usage Policy of NRO 1 Google Workspace</a:t>
                      </a:r>
                    </a:p>
                    <a:p>
                      <a:pPr marL="225425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-Cyber Security</a:t>
                      </a:r>
                    </a:p>
                    <a:p>
                      <a:pPr marL="225425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-Others stated in ISO 27001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1 ISMS Policy prepared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July to September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567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139A9-E4B2-4C24-84D2-4BDFBE9001F1}"/>
              </a:ext>
            </a:extLst>
          </p:cNvPr>
          <p:cNvSpPr txBox="1"/>
          <p:nvPr/>
        </p:nvSpPr>
        <p:spPr>
          <a:xfrm>
            <a:off x="165538" y="86710"/>
            <a:ext cx="83136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4D7F"/>
                </a:solidFill>
              </a:rPr>
              <a:t>ISO, Plans, Policies and Guidelines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4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38236"/>
              </p:ext>
            </p:extLst>
          </p:nvPr>
        </p:nvGraphicFramePr>
        <p:xfrm>
          <a:off x="150628" y="868325"/>
          <a:ext cx="1194316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075">
                  <a:extLst>
                    <a:ext uri="{9D8B030D-6E8A-4147-A177-3AD203B41FA5}">
                      <a16:colId xmlns:a16="http://schemas.microsoft.com/office/drawing/2014/main" val="30643413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Arial"/>
                        </a:rPr>
                        <a:t>NEDA Program of Expenditure Classification</a:t>
                      </a:r>
                      <a:endParaRPr lang="en-US" sz="1400" b="1" i="0" u="none" strike="noStrike" noProof="0" dirty="0"/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Arial"/>
                        </a:rPr>
                        <a:t>(Specific Activities)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2021</a:t>
                      </a:r>
                    </a:p>
                    <a:p>
                      <a:pPr algn="ctr"/>
                      <a:r>
                        <a:rPr lang="en-US" sz="14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Budgetary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Remarks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25425" marR="0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Enhancement of the </a:t>
                      </a:r>
                      <a:r>
                        <a:rPr lang="en-PH" sz="14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ePPMP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 consultation meeting conducted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ePPMP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enhanced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July 2021</a:t>
                      </a:r>
                    </a:p>
                    <a:p>
                      <a:pPr lvl="0" algn="l">
                        <a:buNone/>
                      </a:pPr>
                      <a:endParaRPr lang="en-US" sz="1400" b="0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endParaRPr lang="en-US" sz="1400" b="0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July to August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25425" indent="-225425"/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Enhancement of the </a:t>
                      </a:r>
                      <a:r>
                        <a:rPr lang="en-US" sz="1400" i="0" dirty="0" err="1">
                          <a:solidFill>
                            <a:schemeClr val="tx1"/>
                          </a:solidFill>
                        </a:rPr>
                        <a:t>eRPMES</a:t>
                      </a:r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 consultation meeting with MED conducted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July 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25425" marR="0" indent="-225425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i="0" baseline="0" dirty="0">
                          <a:solidFill>
                            <a:schemeClr val="tx1"/>
                          </a:solidFill>
                        </a:rPr>
                        <a:t>Contactless </a:t>
                      </a:r>
                      <a:r>
                        <a:rPr lang="en-US" sz="1400" i="0" baseline="0" dirty="0" err="1">
                          <a:solidFill>
                            <a:schemeClr val="tx1"/>
                          </a:solidFill>
                        </a:rPr>
                        <a:t>eDTR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 contactless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eDTR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deployed, operationalized and maintained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June to December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baseline="0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25425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eRDIP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1 consultation meeting conducted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baseline="0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1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eRDIP</a:t>
                      </a:r>
                      <a:r>
                        <a:rPr lang="en-US" sz="1400" b="0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 deployed, operationalized and maintained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August 2021</a:t>
                      </a:r>
                    </a:p>
                    <a:p>
                      <a:pPr lvl="0" algn="l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September to December 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baseline="0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567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25425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RDC Resolutions Monitoring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1 consultation meeting with RDC Unit conducted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baseline="0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1 list of IS Dev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July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baseline="0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772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139A9-E4B2-4C24-84D2-4BDFBE9001F1}"/>
              </a:ext>
            </a:extLst>
          </p:cNvPr>
          <p:cNvSpPr txBox="1"/>
          <p:nvPr/>
        </p:nvSpPr>
        <p:spPr>
          <a:xfrm>
            <a:off x="165538" y="86710"/>
            <a:ext cx="83136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4D7F"/>
                </a:solidFill>
              </a:rPr>
              <a:t>Information Systems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88250"/>
              </p:ext>
            </p:extLst>
          </p:nvPr>
        </p:nvGraphicFramePr>
        <p:xfrm>
          <a:off x="150628" y="868325"/>
          <a:ext cx="11943168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772">
                  <a:extLst>
                    <a:ext uri="{9D8B030D-6E8A-4147-A177-3AD203B41FA5}">
                      <a16:colId xmlns:a16="http://schemas.microsoft.com/office/drawing/2014/main" val="189895355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2021</a:t>
                      </a:r>
                    </a:p>
                    <a:p>
                      <a:pPr algn="ctr"/>
                      <a:r>
                        <a:rPr lang="en-US" sz="14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Time-frame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Responsible Staff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Budgetary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Remarks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225425" lvl="0" indent="-225425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ICT Resources Monitoring &amp; Maintenance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84161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225425" lvl="0" indent="-225425">
                        <a:buNone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ICT Resources and Digital Assets Inventory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 inventory prepared / maintained / updated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January – February 2021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0275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25425" marR="0" lvl="1" indent="-225425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Information Resources, Databases and Digital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225425" marR="0" lvl="1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Assets Backup and Archiving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100% of information resources, databases and digital assets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25425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i="0" dirty="0">
                          <a:solidFill>
                            <a:schemeClr val="tx1"/>
                          </a:solidFill>
                        </a:rPr>
                        <a:t>ICT Resources Preventive Maintenance and</a:t>
                      </a:r>
                    </a:p>
                    <a:p>
                      <a:pPr marL="225425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i="0" dirty="0">
                          <a:solidFill>
                            <a:schemeClr val="tx1"/>
                          </a:solidFill>
                        </a:rPr>
                        <a:t>Troubleshooting</a:t>
                      </a:r>
                      <a:endParaRPr lang="en-PH" sz="14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100% of NRO ICT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Q1 – Q4 2021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225425" marR="0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Network Assessment and Monitoring Report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 marL="225425" marR="0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Components: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 marL="225425" marR="0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-Data Collection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25425" marR="0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-Report preparation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25425" marR="0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quarterly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January – December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163293-FD32-4E10-9F7A-CEDC2E78B4EC}"/>
              </a:ext>
            </a:extLst>
          </p:cNvPr>
          <p:cNvSpPr txBox="1"/>
          <p:nvPr/>
        </p:nvSpPr>
        <p:spPr>
          <a:xfrm>
            <a:off x="165538" y="86710"/>
            <a:ext cx="83136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4D7F"/>
                </a:solidFill>
              </a:rPr>
              <a:t>ICT Network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8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819568"/>
              </p:ext>
            </p:extLst>
          </p:nvPr>
        </p:nvGraphicFramePr>
        <p:xfrm>
          <a:off x="150628" y="868325"/>
          <a:ext cx="11943172" cy="572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773">
                  <a:extLst>
                    <a:ext uri="{9D8B030D-6E8A-4147-A177-3AD203B41FA5}">
                      <a16:colId xmlns:a16="http://schemas.microsoft.com/office/drawing/2014/main" val="392771719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2021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Time-frame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Responsible Staff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Budgetary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 gridSpan="3">
                  <a:txBody>
                    <a:bodyPr/>
                    <a:lstStyle/>
                    <a:p>
                      <a:r>
                        <a:rPr lang="en-US" sz="1400" b="1" i="0" baseline="0" dirty="0">
                          <a:solidFill>
                            <a:schemeClr val="tx1"/>
                          </a:solidFill>
                        </a:rPr>
                        <a:t>Information Security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225425" marR="0" indent="-225425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PH" sz="1400" i="0" dirty="0">
                          <a:solidFill>
                            <a:schemeClr val="tx1"/>
                          </a:solidFill>
                        </a:rPr>
                        <a:t>Digital Security Inspection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4 quarterly inspections conducted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400" baseline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400" baseline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4 quarterly reports prepared</a:t>
                      </a:r>
                      <a:endParaRPr lang="en-US" sz="14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Same schedule with preventive and maintenance of ICT equipment</a:t>
                      </a:r>
                    </a:p>
                    <a:p>
                      <a:pPr lvl="0" algn="l">
                        <a:buNone/>
                      </a:pPr>
                      <a:endParaRPr lang="en-US" sz="140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March, June, September, December (1st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wk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25425" marR="0" lvl="1" indent="-225425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Privacy Impact Assessment (Systems &amp; Infra)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 PIA conducted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Q2 &amp; Q4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25425" indent="-225425"/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Vulnerability Assessment and Penetration Testing</a:t>
                      </a:r>
                    </a:p>
                    <a:p>
                      <a:pPr marL="225425" lvl="0" indent="-225425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(Systems &amp; Infra)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 VAPT conducted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Q2 &amp; Q4 2021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marL="225425" marR="0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Procurement Services</a:t>
                      </a:r>
                      <a:endParaRPr lang="en-US" sz="140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225425" marR="0" indent="-225425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TA to Procurement of ICT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100% of requests provided with 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As need arises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25425" lvl="0" indent="-225425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Establish Cloud Service Management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 cloud service management platform acquired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Q4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8CA375-E518-47E1-8F0D-667CD6874926}"/>
              </a:ext>
            </a:extLst>
          </p:cNvPr>
          <p:cNvSpPr txBox="1"/>
          <p:nvPr/>
        </p:nvSpPr>
        <p:spPr>
          <a:xfrm>
            <a:off x="165538" y="86710"/>
            <a:ext cx="83136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4D7F"/>
                </a:solidFill>
              </a:rPr>
              <a:t>ICT Network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79740"/>
              </p:ext>
            </p:extLst>
          </p:nvPr>
        </p:nvGraphicFramePr>
        <p:xfrm>
          <a:off x="150628" y="868325"/>
          <a:ext cx="1194317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773">
                  <a:extLst>
                    <a:ext uri="{9D8B030D-6E8A-4147-A177-3AD203B41FA5}">
                      <a16:colId xmlns:a16="http://schemas.microsoft.com/office/drawing/2014/main" val="199479172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2021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Time-frame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Responsible Staff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Budgetary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r>
                        <a:rPr lang="en-US" sz="1400" b="1" i="0" baseline="0" dirty="0">
                          <a:solidFill>
                            <a:schemeClr val="tx1"/>
                          </a:solidFill>
                        </a:rPr>
                        <a:t>Service Management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225425" lvl="1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TA to Online Meetings/Webinars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100% of TA requests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January – December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116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25425" marR="0" lvl="1" indent="-225425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NRO 1 Website Management c/o 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1 website maintained /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January – December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682625" lvl="1" indent="-225425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Web content uploading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100% of content uploading requests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As need arises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25425" marR="0" indent="-225425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i="0" baseline="0" dirty="0">
                          <a:solidFill>
                            <a:schemeClr val="tx1"/>
                          </a:solidFill>
                        </a:rPr>
                        <a:t>ICT Services Trainings and Webinars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 trainings / webinars conducted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January – December 2021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baseline="0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225425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i="0" dirty="0">
                          <a:solidFill>
                            <a:schemeClr val="tx1"/>
                          </a:solidFill>
                        </a:rPr>
                        <a:t>Survey on Commonly-Used Software and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225425" lvl="0" indent="-225425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PH" sz="1400" i="0" dirty="0">
                          <a:solidFill>
                            <a:schemeClr val="tx1"/>
                          </a:solidFill>
                        </a:rPr>
                        <a:t>Applications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 survey conducted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Q1 2021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defTabSz="457200"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defTabSz="457200"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225425" lvl="0" indent="-2254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i="0" dirty="0">
                          <a:solidFill>
                            <a:schemeClr val="tx1"/>
                          </a:solidFill>
                        </a:rPr>
                        <a:t>Other ICT-related technical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100% of ICT-related technical support requests done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January – December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defTabSz="457200"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defTabSz="457200"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3348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D27683-AF37-4707-9E52-F717F66A5E89}"/>
              </a:ext>
            </a:extLst>
          </p:cNvPr>
          <p:cNvSpPr txBox="1"/>
          <p:nvPr/>
        </p:nvSpPr>
        <p:spPr>
          <a:xfrm>
            <a:off x="165538" y="86710"/>
            <a:ext cx="83136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4D7F"/>
                </a:solidFill>
              </a:rPr>
              <a:t>ICT Services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064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0574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1916465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 201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PT Template 201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neda_template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PPT Template 2019</vt:lpstr>
      <vt:lpstr>1_PPT Template 2019</vt:lpstr>
      <vt:lpstr>CY 2021 ICT Unit Revised Work and Financial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NEDA Style Guide</dc:title>
  <dc:creator>josie labsan</dc:creator>
  <cp:revision>824</cp:revision>
  <cp:lastPrinted>2020-09-02T01:56:45Z</cp:lastPrinted>
  <dcterms:created xsi:type="dcterms:W3CDTF">2014-09-23T09:21:12Z</dcterms:created>
  <dcterms:modified xsi:type="dcterms:W3CDTF">2022-02-03T04:52:05Z</dcterms:modified>
</cp:coreProperties>
</file>