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78" r:id="rId6"/>
    <p:sldId id="272" r:id="rId7"/>
    <p:sldId id="274" r:id="rId8"/>
    <p:sldId id="275" r:id="rId9"/>
    <p:sldId id="276" r:id="rId10"/>
    <p:sldId id="277" r:id="rId11"/>
    <p:sldId id="279" r:id="rId12"/>
    <p:sldId id="280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82"/>
    <a:srgbClr val="FFAA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>
      <p:cViewPr varScale="1">
        <p:scale>
          <a:sx n="84" d="100"/>
          <a:sy n="84" d="100"/>
        </p:scale>
        <p:origin x="571" y="96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3E9F-1791-446F-B003-FB9D9C602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5F469-3278-4978-87B4-839DA51B4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CD93F-609A-4886-97BE-B27736C8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093B9-CE29-497A-99BF-101264E6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6D2E6-B23B-49F3-9C03-7F432CD5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17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C3C0-C4DF-4E12-B5C9-2B1F53187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C8955-4ADD-405F-B8AF-AD073C5F2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1D0DF-9D0B-4498-97DD-96FDC61E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47FA5-CBB9-44A1-9CB4-1F74E9FB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5F99E-F915-4454-BB7C-D5F060B9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0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4C206F-9910-4855-A829-2B69364FA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76CC0-0DC0-469E-8307-1D993F008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5FD04-853F-4C53-BD5F-E5F69236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F86BF-B5CB-4796-9708-CAEBB21A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D6DE6-8003-4545-9906-22BE2542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0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1365-90ED-4604-8F3D-5E2E6666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F6FB4-B556-4857-BDF8-7980FB3C8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C046C-6DD9-410D-A165-16DF215A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1C228-F04E-40D7-A949-50218D43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8EE30-9B66-457B-A310-0509AE5C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4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B52D0-8D83-407D-80BE-1F941FA3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78FB3-6AC6-4665-A7EA-A4048C453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86AA9-3D75-4458-8F26-8B78C54A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48D38-6F49-4432-870D-9529D52D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366E7-47BF-4354-A391-F2255B79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3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08BD-7ADE-4C9D-913F-2CAD321F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D877E-AA97-4E33-80A8-CB5C34CF2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36D55-BC69-4D00-BA28-40E764627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AEA0D-F6EC-484C-B72B-E3DA48AD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AC498-3F90-4665-BE5D-A052FEBFB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BC7BD-3DA9-475E-B4E9-A9D0FB78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1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1F94-5B33-42B8-8717-1F92A023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A69DA-590E-4B28-BA3C-5CAA38585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DF5BE-FEBE-4039-B0CD-CBAB302CC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F2BD7-7189-4EEE-987C-EB515BC7A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CFC44-7712-4F21-B448-FF79D37E2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FBE02-5719-4938-ABE0-A3B4A36F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104D29-69EE-455C-B2AA-74F9995F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B8E674-4FB6-406F-83A1-91EB7AAB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1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9A68-45A6-4AF3-85DA-D6FB82C0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93C106-7FA0-444A-8085-FC362A303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D17C3-918B-424D-AFB8-777EA39D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342B9-6B26-44AA-8003-EEC5DAD3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2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7D7E68-88CE-4FDF-BED2-203C0816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A2EE83-CE1D-40CB-A6FA-C3A4ADAB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88EC3-247F-424D-9A8C-8713E4AF8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2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0082-DDBF-4B13-A3F0-DDE20618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EBE30-1CDC-4A56-9E8B-6F84B04FC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C01F7-BD40-4BFF-B02E-DBAA89423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5E088-1D06-4D1A-B4E3-95FE77AE8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8E5C4-6D17-49AF-AFF5-1E7BE017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AB792-65BF-4A67-85FB-DC3BF99F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9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93D46-F693-4A9C-B7F6-09D4D12F8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1DA29-A1B5-433C-BAB6-C64E31BC3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D1410-81CA-4AE1-B335-15A7B0727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43E8B-F6E1-4E07-97B3-435DE49D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001-4320-461F-8788-93F2133AA4E1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8BC34-F121-4201-BA48-E930912C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56E81-A7CA-48E5-A61E-3BF94161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6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98EB6B-2CA8-4A3A-810F-DB7FEA09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2E912-E666-4667-AE4A-54FE23D55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FF52B-744A-4DFB-B38A-3EEC2AC2A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7F001-4320-461F-8788-93F2133AA4E1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38BBD-D3E0-4878-AA7E-E586FE5BF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C835F-4A62-4EB7-8E7B-DE868C3B5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D9934-D54C-4BD8-82B9-16D54B61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9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504949" cy="1023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CAFED0-102C-4A1F-9B66-03941619E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B2D5CF5-AFE6-401F-AD77-6BCCF4F81578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5EC5A2-AA4D-4584-A4BD-E8A3EE1A6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FD76DEF-FBE4-4048-BA45-CFF54019E1F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5F9815-63AB-4A14-B67F-BE47778A4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446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C6E62C-F18D-5606-3A13-FBA4A414B37F}"/>
              </a:ext>
            </a:extLst>
          </p:cNvPr>
          <p:cNvSpPr txBox="1">
            <a:spLocks noChangeArrowheads="1"/>
          </p:cNvSpPr>
          <p:nvPr/>
        </p:nvSpPr>
        <p:spPr>
          <a:xfrm>
            <a:off x="1301568" y="-9651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E1UA307C  					Course Name: JAVA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221D53-4528-2B20-7BFF-6A0F81198B90}"/>
              </a:ext>
            </a:extLst>
          </p:cNvPr>
          <p:cNvSpPr txBox="1"/>
          <p:nvPr/>
        </p:nvSpPr>
        <p:spPr>
          <a:xfrm>
            <a:off x="368426" y="908191"/>
            <a:ext cx="6094476" cy="2024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7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150" b="0" i="0" u="none" strike="noStrike" kern="1200" cap="none" spc="0" normalizeH="0" baseline="0" noProof="0" dirty="0">
                <a:ln>
                  <a:noFill/>
                </a:ln>
                <a:solidFill>
                  <a:srgbClr val="1B1B27"/>
                </a:solidFill>
                <a:effectLst/>
                <a:uLnTx/>
                <a:uFillTx/>
                <a:latin typeface="Raleway" pitchFamily="34" charset="0"/>
                <a:ea typeface="Raleway" pitchFamily="34" charset="-122"/>
                <a:cs typeface="Raleway" pitchFamily="34" charset="-120"/>
              </a:rPr>
              <a:t>Online Banking    	System</a:t>
            </a:r>
            <a:endParaRPr kumimoji="0" lang="en-US" sz="61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91AE07-A532-C4AE-058D-A0FA18B57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61044"/>
            <a:ext cx="6096000" cy="36365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B90D484-3B7C-7D3E-F5F4-2D4F6D798288}"/>
              </a:ext>
            </a:extLst>
          </p:cNvPr>
          <p:cNvSpPr txBox="1"/>
          <p:nvPr/>
        </p:nvSpPr>
        <p:spPr>
          <a:xfrm>
            <a:off x="105746" y="3385124"/>
            <a:ext cx="599025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Team Details: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Chirag Singh (23SCSE1180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599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	Abhinav Shukla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(23SCSE1330032)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	Keshav Vaishnav(23SCSE1180072)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Jagat Chaudhary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(23SCSE1180605)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SECTION: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8 CSE- (AI ,ML)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995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C12CC-3F24-FF2B-0FFF-C7C077963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D991AA5-A904-4ECB-B3AA-FC67AD92E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301567" cy="8852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4BD480-1208-140F-EB72-5FF0E8A61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4E30AAB-FC6C-4916-AD7F-1299DAC73B7A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1CA0DE-6B78-C29E-18FD-121E04BD2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85B34EA-767D-8183-949D-5ACD9CF1F65A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C78CEE-07FA-B226-A02A-08424AF69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0" y="-18405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4D1BF9-AD42-4FD0-C2AB-4AEA3CD8ECA6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8405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E1UA307C  					Course Name: JAVA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B2625-3063-6AA0-6398-AA90F5F55D50}"/>
              </a:ext>
            </a:extLst>
          </p:cNvPr>
          <p:cNvSpPr txBox="1"/>
          <p:nvPr/>
        </p:nvSpPr>
        <p:spPr>
          <a:xfrm>
            <a:off x="650783" y="1079139"/>
            <a:ext cx="303313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Level</a:t>
            </a:r>
            <a:r>
              <a:rPr lang="en-US" sz="19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Transaction</a:t>
            </a:r>
            <a:r>
              <a:rPr lang="en-US" sz="19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endParaRPr lang="en-IN" sz="1900" dirty="0"/>
          </a:p>
        </p:txBody>
      </p:sp>
      <p:pic>
        <p:nvPicPr>
          <p:cNvPr id="4" name="image11.jpeg">
            <a:extLst>
              <a:ext uri="{FF2B5EF4-FFF2-40B4-BE49-F238E27FC236}">
                <a16:creationId xmlns:a16="http://schemas.microsoft.com/office/drawing/2014/main" id="{B152FF27-42B6-44D9-C327-AE1DCE4F4D8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889" y="1458748"/>
            <a:ext cx="6094222" cy="490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80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2A2EA-E997-E8BD-F4AA-F564BDCE3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BBDBA69-C576-8374-0ED2-7B1C4E96C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301567" cy="8852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E23B8F-0473-C00F-FCC7-648D422A3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2CCB4C7-4908-B686-4103-744B813F66BE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896ED0-42C6-24C8-C737-CE9A9B1E4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FEC205B-B7C9-CFD7-2518-DA408D5E7A08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A211C8-F2FB-B73B-85E7-B25A3EF2D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0" y="-18405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8CF3FC-D9D9-5915-DDC2-5CBF9F3C1B86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8405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E1UA307C  					Course Name: JAVA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DE7FFC-3F25-CB27-0BF7-EE7108553F7E}"/>
              </a:ext>
            </a:extLst>
          </p:cNvPr>
          <p:cNvSpPr txBox="1"/>
          <p:nvPr/>
        </p:nvSpPr>
        <p:spPr>
          <a:xfrm>
            <a:off x="1176100" y="1228206"/>
            <a:ext cx="26770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1195"/>
              </a:spcBef>
              <a:tabLst>
                <a:tab pos="977265" algn="l"/>
              </a:tabLst>
            </a:pPr>
            <a:r>
              <a:rPr lang="en-US" sz="2500" b="1" u="heavy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2500" b="1" u="heavy" spc="-1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500" b="1" u="heavy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Design</a:t>
            </a:r>
            <a:endParaRPr lang="en-IN" sz="2500" b="1" u="sng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F29957-16F0-A22C-5879-39FC26756A9A}"/>
              </a:ext>
            </a:extLst>
          </p:cNvPr>
          <p:cNvSpPr txBox="1"/>
          <p:nvPr/>
        </p:nvSpPr>
        <p:spPr>
          <a:xfrm>
            <a:off x="2514600" y="1882739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ACCOUNT</a:t>
            </a:r>
            <a:r>
              <a:rPr lang="en-US" sz="1800" b="1" spc="2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DETAIL’S :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12B1D39-3982-EDD5-8DB2-BE2143CEC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493469"/>
              </p:ext>
            </p:extLst>
          </p:nvPr>
        </p:nvGraphicFramePr>
        <p:xfrm>
          <a:off x="3218688" y="2362907"/>
          <a:ext cx="4962144" cy="3787275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871216">
                  <a:extLst>
                    <a:ext uri="{9D8B030D-6E8A-4147-A177-3AD203B41FA5}">
                      <a16:colId xmlns:a16="http://schemas.microsoft.com/office/drawing/2014/main" val="4183936696"/>
                    </a:ext>
                  </a:extLst>
                </a:gridCol>
                <a:gridCol w="2090928">
                  <a:extLst>
                    <a:ext uri="{9D8B030D-6E8A-4147-A177-3AD203B41FA5}">
                      <a16:colId xmlns:a16="http://schemas.microsoft.com/office/drawing/2014/main" val="4058803620"/>
                    </a:ext>
                  </a:extLst>
                </a:gridCol>
              </a:tblGrid>
              <a:tr h="430411">
                <a:tc>
                  <a:txBody>
                    <a:bodyPr/>
                    <a:lstStyle/>
                    <a:p>
                      <a:pPr marL="67945">
                        <a:lnSpc>
                          <a:spcPts val="124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FIRST</a:t>
                      </a:r>
                      <a:r>
                        <a:rPr lang="en-US" sz="11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VARCHAR(15)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216517"/>
                  </a:ext>
                </a:extLst>
              </a:tr>
              <a:tr h="430411"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MIDDLE NAME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VARCHAR(15)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047549"/>
                  </a:ext>
                </a:extLst>
              </a:tr>
              <a:tr h="347493"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LAST</a:t>
                      </a:r>
                      <a:r>
                        <a:rPr lang="en-US" sz="11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VARCHAR(15)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699682"/>
                  </a:ext>
                </a:extLst>
              </a:tr>
              <a:tr h="428658"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HOUSE</a:t>
                      </a:r>
                      <a:r>
                        <a:rPr lang="en-US" sz="11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VARCHAR(4)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4943604"/>
                  </a:ext>
                </a:extLst>
              </a:tr>
              <a:tr h="430411"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VILLAGE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VARCHAR(15)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865300"/>
                  </a:ext>
                </a:extLst>
              </a:tr>
              <a:tr h="430411"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VARCHAR(15)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5588605"/>
                  </a:ext>
                </a:extLst>
              </a:tr>
              <a:tr h="428658"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PIN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VARCHAR(10)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0122968"/>
                  </a:ext>
                </a:extLst>
              </a:tr>
              <a:tr h="430411">
                <a:tc>
                  <a:txBody>
                    <a:bodyPr/>
                    <a:lstStyle/>
                    <a:p>
                      <a:pPr marL="67945">
                        <a:lnSpc>
                          <a:spcPts val="124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PHONE</a:t>
                      </a:r>
                      <a:r>
                        <a:rPr lang="en-US" sz="11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VARCHAR(10)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326236"/>
                  </a:ext>
                </a:extLst>
              </a:tr>
              <a:tr h="430411"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INITIAL</a:t>
                      </a:r>
                      <a:r>
                        <a:rPr lang="en-US" sz="1100" spc="-2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35"/>
                        </a:lnSpc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356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672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818ED-1923-BBF6-2741-4C7FD9855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01E5A8-00E2-4051-D054-D7E017357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301567" cy="8852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9E6176-65DA-B47C-8183-47DB1F8BD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55D3EE7-EF5C-02E4-0D65-C6C810CF7A67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7BED09-83E7-8331-A0D7-66793CA55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B27EEF7-E7E2-DEBB-F8BE-E53685EA05CB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188F5DE-7B38-351B-6AAE-EA4905688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0" y="-18405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3CD2B1-84A1-7AAD-AB36-D41FC30A9C41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8405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E1UA307C  					Course Name: JAVA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46AE7A-C35C-6160-68AC-890AB03C87BF}"/>
              </a:ext>
            </a:extLst>
          </p:cNvPr>
          <p:cNvSpPr txBox="1"/>
          <p:nvPr/>
        </p:nvSpPr>
        <p:spPr>
          <a:xfrm>
            <a:off x="1301567" y="1308570"/>
            <a:ext cx="425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UPDATE</a:t>
            </a:r>
            <a:r>
              <a:rPr lang="en-US" sz="1800" b="1" spc="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ACCOUNT</a:t>
            </a:r>
            <a:r>
              <a:rPr lang="en-US" sz="1800" b="1" spc="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DETAIL’S :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C5F136-8343-17E4-2FB1-57216C2E0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894907"/>
              </p:ext>
            </p:extLst>
          </p:nvPr>
        </p:nvGraphicFramePr>
        <p:xfrm>
          <a:off x="2084832" y="1941238"/>
          <a:ext cx="5916168" cy="387209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410712">
                  <a:extLst>
                    <a:ext uri="{9D8B030D-6E8A-4147-A177-3AD203B41FA5}">
                      <a16:colId xmlns:a16="http://schemas.microsoft.com/office/drawing/2014/main" val="292106283"/>
                    </a:ext>
                  </a:extLst>
                </a:gridCol>
                <a:gridCol w="2505456">
                  <a:extLst>
                    <a:ext uri="{9D8B030D-6E8A-4147-A177-3AD203B41FA5}">
                      <a16:colId xmlns:a16="http://schemas.microsoft.com/office/drawing/2014/main" val="1287585064"/>
                    </a:ext>
                  </a:extLst>
                </a:gridCol>
              </a:tblGrid>
              <a:tr h="427058"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FIRST</a:t>
                      </a:r>
                      <a:r>
                        <a:rPr lang="en-US" sz="11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VARCHAR(15)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5801812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marL="67945">
                        <a:lnSpc>
                          <a:spcPts val="124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MIDDLE NAME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4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VARCHAR(15)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108407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LAST</a:t>
                      </a:r>
                      <a:r>
                        <a:rPr lang="en-US" sz="11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VARCHAR(15)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884818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HOUSE</a:t>
                      </a:r>
                      <a:r>
                        <a:rPr lang="en-US" sz="11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VARCHAR(4)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586288"/>
                  </a:ext>
                </a:extLst>
              </a:tr>
              <a:tr h="429313"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VILLAGE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VARCHAR(15)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0076747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VARCHAR(15)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549847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PIN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VARCHAR(10)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156172"/>
                  </a:ext>
                </a:extLst>
              </a:tr>
              <a:tr h="429313"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PHONE</a:t>
                      </a:r>
                      <a:r>
                        <a:rPr lang="en-US" sz="11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3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VARCHAR(10)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140469"/>
                  </a:ext>
                </a:extLst>
              </a:tr>
              <a:tr h="431068">
                <a:tc>
                  <a:txBody>
                    <a:bodyPr/>
                    <a:lstStyle/>
                    <a:p>
                      <a:pPr marL="67945">
                        <a:lnSpc>
                          <a:spcPts val="1245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ACCOUNT NUMBER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45"/>
                        </a:lnSpc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2782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265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D69F5-6D0D-3EF6-C50F-7C64151A6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B4EE720-BE5F-3716-4520-850962E9E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504949" cy="1023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630318-B775-AD2B-82BF-BC8259565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DF44C3A-86E9-2A24-FDCF-7BF905806D5B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BA2353-A47C-075F-6DA2-64EE24B70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8B14D8F-A23B-8947-7E47-77302941D5FE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CDC3C1-1A35-7BF6-A49D-06ED1A03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4" y="14735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69E6F7-FA3E-18A4-D078-6277421E66E4}"/>
              </a:ext>
            </a:extLst>
          </p:cNvPr>
          <p:cNvSpPr txBox="1">
            <a:spLocks noChangeArrowheads="1"/>
          </p:cNvSpPr>
          <p:nvPr/>
        </p:nvSpPr>
        <p:spPr>
          <a:xfrm>
            <a:off x="1301568" y="-9651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E1UA307C  					Course Name: JAVA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B5C0EED7-1AF0-6769-CA64-C70D1083D3B8}"/>
              </a:ext>
            </a:extLst>
          </p:cNvPr>
          <p:cNvSpPr/>
          <p:nvPr/>
        </p:nvSpPr>
        <p:spPr>
          <a:xfrm>
            <a:off x="488953" y="2267627"/>
            <a:ext cx="463153" cy="463153"/>
          </a:xfrm>
          <a:prstGeom prst="roundRect">
            <a:avLst>
              <a:gd name="adj" fmla="val 1866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DF25BAA9-8DD1-2373-B29B-672885D0EF01}"/>
              </a:ext>
            </a:extLst>
          </p:cNvPr>
          <p:cNvSpPr/>
          <p:nvPr/>
        </p:nvSpPr>
        <p:spPr>
          <a:xfrm>
            <a:off x="654450" y="2344780"/>
            <a:ext cx="132159" cy="308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4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5A8A8F1D-7390-8B57-F39D-6769DC9A8FFA}"/>
              </a:ext>
            </a:extLst>
          </p:cNvPr>
          <p:cNvSpPr/>
          <p:nvPr/>
        </p:nvSpPr>
        <p:spPr>
          <a:xfrm>
            <a:off x="1157965" y="2267627"/>
            <a:ext cx="2648664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Continuous Innovation</a:t>
            </a:r>
            <a:endParaRPr lang="en-US" sz="200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EA5696AF-0D4A-B3C8-5B0F-492AF90785C8}"/>
              </a:ext>
            </a:extLst>
          </p:cNvPr>
          <p:cNvSpPr/>
          <p:nvPr/>
        </p:nvSpPr>
        <p:spPr>
          <a:xfrm>
            <a:off x="1157965" y="2712683"/>
            <a:ext cx="3079671" cy="1646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online banking system will continue to evolve, incorporating the latest technologies and features to meet the changing needs of customers.</a:t>
            </a:r>
            <a:endParaRPr lang="en-US" sz="1600" dirty="0"/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AB9455E5-5EE7-2980-E362-66C135074A5B}"/>
              </a:ext>
            </a:extLst>
          </p:cNvPr>
          <p:cNvSpPr/>
          <p:nvPr/>
        </p:nvSpPr>
        <p:spPr>
          <a:xfrm>
            <a:off x="4443495" y="2267627"/>
            <a:ext cx="463153" cy="463153"/>
          </a:xfrm>
          <a:prstGeom prst="roundRect">
            <a:avLst>
              <a:gd name="adj" fmla="val 1866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3F809A93-6AF4-8043-89A1-E48ABEAAEC4B}"/>
              </a:ext>
            </a:extLst>
          </p:cNvPr>
          <p:cNvSpPr/>
          <p:nvPr/>
        </p:nvSpPr>
        <p:spPr>
          <a:xfrm>
            <a:off x="4594585" y="2344780"/>
            <a:ext cx="160853" cy="308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40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BBA03342-5530-EE75-F5F1-DA4052E2E184}"/>
              </a:ext>
            </a:extLst>
          </p:cNvPr>
          <p:cNvSpPr/>
          <p:nvPr/>
        </p:nvSpPr>
        <p:spPr>
          <a:xfrm>
            <a:off x="5112507" y="2267627"/>
            <a:ext cx="2797612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Emerging Technologies</a:t>
            </a:r>
            <a:endParaRPr lang="en-US" sz="2000" dirty="0"/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944FB43-3F35-A7DD-1C2C-4FC7FA25545F}"/>
              </a:ext>
            </a:extLst>
          </p:cNvPr>
          <p:cNvSpPr/>
          <p:nvPr/>
        </p:nvSpPr>
        <p:spPr>
          <a:xfrm>
            <a:off x="5112507" y="2712683"/>
            <a:ext cx="3079671" cy="19759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Exploring the integration of emerging technologies, such as artificial intelligence, blockchain, and biometrics, to enhance the security, personalization, and overall user experience.</a:t>
            </a:r>
            <a:endParaRPr lang="en-US" sz="1600" dirty="0"/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5A1CEDCC-77EE-C55A-9A62-7219ABD0246A}"/>
              </a:ext>
            </a:extLst>
          </p:cNvPr>
          <p:cNvSpPr/>
          <p:nvPr/>
        </p:nvSpPr>
        <p:spPr>
          <a:xfrm>
            <a:off x="488953" y="4733202"/>
            <a:ext cx="463153" cy="463153"/>
          </a:xfrm>
          <a:prstGeom prst="roundRect">
            <a:avLst>
              <a:gd name="adj" fmla="val 1866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8" name="Text 10">
            <a:extLst>
              <a:ext uri="{FF2B5EF4-FFF2-40B4-BE49-F238E27FC236}">
                <a16:creationId xmlns:a16="http://schemas.microsoft.com/office/drawing/2014/main" id="{E0B1ACFF-ABEC-3B9E-1EF8-184606E94B6C}"/>
              </a:ext>
            </a:extLst>
          </p:cNvPr>
          <p:cNvSpPr/>
          <p:nvPr/>
        </p:nvSpPr>
        <p:spPr>
          <a:xfrm>
            <a:off x="654450" y="4833371"/>
            <a:ext cx="164902" cy="308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400" dirty="0"/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43BDAB50-676F-D2DA-F388-6035DA2A0A1F}"/>
              </a:ext>
            </a:extLst>
          </p:cNvPr>
          <p:cNvSpPr/>
          <p:nvPr/>
        </p:nvSpPr>
        <p:spPr>
          <a:xfrm>
            <a:off x="1191123" y="4768898"/>
            <a:ext cx="2582347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Ecosystem Expansion</a:t>
            </a:r>
            <a:endParaRPr lang="en-US" sz="2000" dirty="0"/>
          </a:p>
        </p:txBody>
      </p:sp>
      <p:sp>
        <p:nvSpPr>
          <p:cNvPr id="20" name="Text 12">
            <a:extLst>
              <a:ext uri="{FF2B5EF4-FFF2-40B4-BE49-F238E27FC236}">
                <a16:creationId xmlns:a16="http://schemas.microsoft.com/office/drawing/2014/main" id="{BB0E1C2D-EDF1-DCC6-AFCB-AD55B6540FB9}"/>
              </a:ext>
            </a:extLst>
          </p:cNvPr>
          <p:cNvSpPr/>
          <p:nvPr/>
        </p:nvSpPr>
        <p:spPr>
          <a:xfrm>
            <a:off x="1157965" y="5171566"/>
            <a:ext cx="7034213" cy="11114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Expanding the online banking ecosystem to include seamless integration with other financial services and third-party applications, further enhancing the customer's financial management capabilities.</a:t>
            </a:r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9343B8-A75E-9807-4DD7-879A51F3F7CD}"/>
              </a:ext>
            </a:extLst>
          </p:cNvPr>
          <p:cNvSpPr txBox="1"/>
          <p:nvPr/>
        </p:nvSpPr>
        <p:spPr>
          <a:xfrm>
            <a:off x="203381" y="842208"/>
            <a:ext cx="6094070" cy="1371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0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50" b="0" i="0" u="none" strike="noStrike" kern="1200" cap="none" spc="0" normalizeH="0" baseline="0" noProof="0" dirty="0">
                <a:ln>
                  <a:noFill/>
                </a:ln>
                <a:solidFill>
                  <a:srgbClr val="1B1B27"/>
                </a:solidFill>
                <a:effectLst/>
                <a:uLnTx/>
                <a:uFillTx/>
                <a:latin typeface="Raleway" pitchFamily="34" charset="0"/>
                <a:ea typeface="Raleway" pitchFamily="34" charset="-122"/>
                <a:cs typeface="Raleway" pitchFamily="34" charset="-120"/>
              </a:rPr>
              <a:t>Conclusion and Future Enhancements</a:t>
            </a:r>
            <a:endParaRPr kumimoji="0" lang="en-US" sz="4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B8053DF-0E16-D9B2-2C93-CDDBA0C61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268" y="2249029"/>
            <a:ext cx="3518241" cy="407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7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0E49B-801B-45F2-57A6-865FB8118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9637E4F-89CC-860E-B365-47263F237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504949" cy="1023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A82749-89C8-DC68-8C75-FFD863769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A4A4707-5A9A-AAD7-0857-FBE0D0EC29F6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89DC0F-4DD2-8210-0C93-4DC31B3A2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6B85A3D6-165A-75FB-194A-D78E1485C2E8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161718F-C414-DBBF-0877-B98ED7BEE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446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AE0072-1F1C-DDFD-8E64-DA999B4F0032}"/>
              </a:ext>
            </a:extLst>
          </p:cNvPr>
          <p:cNvSpPr txBox="1">
            <a:spLocks noChangeArrowheads="1"/>
          </p:cNvSpPr>
          <p:nvPr/>
        </p:nvSpPr>
        <p:spPr>
          <a:xfrm>
            <a:off x="1301568" y="-9651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E1UA307C  					Course Name: JAVA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AE74D0BC-8DA9-9F28-E40D-07640DD3410A}"/>
              </a:ext>
            </a:extLst>
          </p:cNvPr>
          <p:cNvSpPr/>
          <p:nvPr/>
        </p:nvSpPr>
        <p:spPr>
          <a:xfrm>
            <a:off x="425410" y="1012140"/>
            <a:ext cx="29277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Objective</a:t>
            </a:r>
            <a:endParaRPr lang="en-US" sz="445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63917978-D629-CCC3-6B9C-31459B93F2FA}"/>
              </a:ext>
            </a:extLst>
          </p:cNvPr>
          <p:cNvSpPr/>
          <p:nvPr/>
        </p:nvSpPr>
        <p:spPr>
          <a:xfrm>
            <a:off x="425410" y="231623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BCF83F52-2A8B-A003-B680-A4FEEFB6DECC}"/>
              </a:ext>
            </a:extLst>
          </p:cNvPr>
          <p:cNvSpPr/>
          <p:nvPr/>
        </p:nvSpPr>
        <p:spPr>
          <a:xfrm>
            <a:off x="607694" y="2401242"/>
            <a:ext cx="1456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C41E87D8-EC69-AE72-17C3-9E214088CC31}"/>
              </a:ext>
            </a:extLst>
          </p:cNvPr>
          <p:cNvSpPr/>
          <p:nvPr/>
        </p:nvSpPr>
        <p:spPr>
          <a:xfrm>
            <a:off x="1162526" y="23162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Convenience</a:t>
            </a:r>
            <a:endParaRPr lang="en-US" sz="220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6F125508-61F1-66B5-01BE-54DA9A61A8EF}"/>
              </a:ext>
            </a:extLst>
          </p:cNvPr>
          <p:cNvSpPr/>
          <p:nvPr/>
        </p:nvSpPr>
        <p:spPr>
          <a:xfrm>
            <a:off x="1162526" y="2806650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Provide customers with a user-friendly and accessible way to manage their finances anytime, anywhere.</a:t>
            </a:r>
            <a:endParaRPr lang="en-US" sz="1750" dirty="0"/>
          </a:p>
        </p:txBody>
      </p:sp>
      <p:sp>
        <p:nvSpPr>
          <p:cNvPr id="9" name="Shape 5">
            <a:extLst>
              <a:ext uri="{FF2B5EF4-FFF2-40B4-BE49-F238E27FC236}">
                <a16:creationId xmlns:a16="http://schemas.microsoft.com/office/drawing/2014/main" id="{C0247789-4956-0F29-ED7B-DABF2D5B5E62}"/>
              </a:ext>
            </a:extLst>
          </p:cNvPr>
          <p:cNvSpPr/>
          <p:nvPr/>
        </p:nvSpPr>
        <p:spPr>
          <a:xfrm>
            <a:off x="4317087" y="231623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7019B982-07AA-735D-F3D8-77ADB53118E0}"/>
              </a:ext>
            </a:extLst>
          </p:cNvPr>
          <p:cNvSpPr/>
          <p:nvPr/>
        </p:nvSpPr>
        <p:spPr>
          <a:xfrm>
            <a:off x="4483536" y="2401242"/>
            <a:ext cx="17728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7">
            <a:extLst>
              <a:ext uri="{FF2B5EF4-FFF2-40B4-BE49-F238E27FC236}">
                <a16:creationId xmlns:a16="http://schemas.microsoft.com/office/drawing/2014/main" id="{795B7300-1E77-3C2A-C388-5547F471DA19}"/>
              </a:ext>
            </a:extLst>
          </p:cNvPr>
          <p:cNvSpPr/>
          <p:nvPr/>
        </p:nvSpPr>
        <p:spPr>
          <a:xfrm>
            <a:off x="5054203" y="23162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Security</a:t>
            </a:r>
            <a:endParaRPr lang="en-US" sz="2200" dirty="0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3E51549B-E3B7-553D-D02A-D0A57E174AA2}"/>
              </a:ext>
            </a:extLst>
          </p:cNvPr>
          <p:cNvSpPr/>
          <p:nvPr/>
        </p:nvSpPr>
        <p:spPr>
          <a:xfrm>
            <a:off x="5054203" y="2806650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Ensure the highest levels of data protection and privacy for all financial transactions and customer information.</a:t>
            </a:r>
            <a:endParaRPr lang="en-US" sz="1750" dirty="0"/>
          </a:p>
        </p:txBody>
      </p:sp>
      <p:sp>
        <p:nvSpPr>
          <p:cNvPr id="18" name="Shape 9">
            <a:extLst>
              <a:ext uri="{FF2B5EF4-FFF2-40B4-BE49-F238E27FC236}">
                <a16:creationId xmlns:a16="http://schemas.microsoft.com/office/drawing/2014/main" id="{6C4411EF-75F2-2835-2823-E7AE24888E10}"/>
              </a:ext>
            </a:extLst>
          </p:cNvPr>
          <p:cNvSpPr/>
          <p:nvPr/>
        </p:nvSpPr>
        <p:spPr>
          <a:xfrm>
            <a:off x="425410" y="474022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716AD562-328F-A366-AEBC-512CD5EA980C}"/>
              </a:ext>
            </a:extLst>
          </p:cNvPr>
          <p:cNvSpPr/>
          <p:nvPr/>
        </p:nvSpPr>
        <p:spPr>
          <a:xfrm>
            <a:off x="589716" y="4825236"/>
            <a:ext cx="18168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50" dirty="0"/>
          </a:p>
        </p:txBody>
      </p:sp>
      <p:sp>
        <p:nvSpPr>
          <p:cNvPr id="20" name="Text 11">
            <a:extLst>
              <a:ext uri="{FF2B5EF4-FFF2-40B4-BE49-F238E27FC236}">
                <a16:creationId xmlns:a16="http://schemas.microsoft.com/office/drawing/2014/main" id="{5209C2FB-D706-3B32-D340-8D9E535336D9}"/>
              </a:ext>
            </a:extLst>
          </p:cNvPr>
          <p:cNvSpPr/>
          <p:nvPr/>
        </p:nvSpPr>
        <p:spPr>
          <a:xfrm>
            <a:off x="1162526" y="47402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Efficiency</a:t>
            </a:r>
            <a:endParaRPr lang="en-US" sz="2200" dirty="0"/>
          </a:p>
        </p:txBody>
      </p:sp>
      <p:sp>
        <p:nvSpPr>
          <p:cNvPr id="21" name="Text 12">
            <a:extLst>
              <a:ext uri="{FF2B5EF4-FFF2-40B4-BE49-F238E27FC236}">
                <a16:creationId xmlns:a16="http://schemas.microsoft.com/office/drawing/2014/main" id="{C90D3BAA-E42E-81DD-BD97-440BC633154A}"/>
              </a:ext>
            </a:extLst>
          </p:cNvPr>
          <p:cNvSpPr/>
          <p:nvPr/>
        </p:nvSpPr>
        <p:spPr>
          <a:xfrm>
            <a:off x="1162526" y="5230644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Streamline banking processes and reduce the need for in-person visits, saving time and resources for both customers and the bank.</a:t>
            </a:r>
            <a:endParaRPr lang="en-US" sz="175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0AAFA44-B9A6-27A1-327F-8B768B96F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157" y="2773852"/>
            <a:ext cx="3794378" cy="35664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B039637-AB27-3F15-6F61-A439C0545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70" y="797391"/>
            <a:ext cx="5457230" cy="150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2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E50D3-52AD-7F0B-7206-DC96EB45A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696DDE-484D-7AEA-8251-38120394C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504949" cy="1023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4DACA9-8711-B383-0415-60E4D7BD2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4123352-D3C0-CA35-96C8-B83C21D122A8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A10C58B-0A2C-466D-D205-2D2F98CF1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0392D5E-27F7-8514-F394-AE069C0E7C1D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0DEA0A1-F367-0FC8-8873-59D9D4EFF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50206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067979-5F77-72CD-A1C7-0ED75D25FF8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35589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E1UA307C  					Course Name: JAVA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0">
            <a:extLst>
              <a:ext uri="{FF2B5EF4-FFF2-40B4-BE49-F238E27FC236}">
                <a16:creationId xmlns:a16="http://schemas.microsoft.com/office/drawing/2014/main" id="{8D91DA75-A1E4-D756-2ADB-97228F55CA6A}"/>
              </a:ext>
            </a:extLst>
          </p:cNvPr>
          <p:cNvSpPr/>
          <p:nvPr/>
        </p:nvSpPr>
        <p:spPr>
          <a:xfrm>
            <a:off x="208514" y="180003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Problem Statement</a:t>
            </a:r>
            <a:endParaRPr lang="en-US" sz="4450" dirty="0"/>
          </a:p>
        </p:txBody>
      </p:sp>
      <p:sp>
        <p:nvSpPr>
          <p:cNvPr id="25" name="Text 1">
            <a:extLst>
              <a:ext uri="{FF2B5EF4-FFF2-40B4-BE49-F238E27FC236}">
                <a16:creationId xmlns:a16="http://schemas.microsoft.com/office/drawing/2014/main" id="{58167B40-2C7D-E051-AB76-93AA8BFC8428}"/>
              </a:ext>
            </a:extLst>
          </p:cNvPr>
          <p:cNvSpPr/>
          <p:nvPr/>
        </p:nvSpPr>
        <p:spPr>
          <a:xfrm>
            <a:off x="272581" y="34430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Customer Needs</a:t>
            </a:r>
            <a:endParaRPr lang="en-US" sz="2200" b="1" dirty="0"/>
          </a:p>
        </p:txBody>
      </p:sp>
      <p:sp>
        <p:nvSpPr>
          <p:cNvPr id="26" name="Text 2">
            <a:extLst>
              <a:ext uri="{FF2B5EF4-FFF2-40B4-BE49-F238E27FC236}">
                <a16:creationId xmlns:a16="http://schemas.microsoft.com/office/drawing/2014/main" id="{912ED47C-D8F8-8888-A8A5-453150FE68CD}"/>
              </a:ext>
            </a:extLst>
          </p:cNvPr>
          <p:cNvSpPr/>
          <p:nvPr/>
        </p:nvSpPr>
        <p:spPr>
          <a:xfrm>
            <a:off x="272581" y="423263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Customers today expect a seamless and intuitive online banking experience, with features that cater to their evolving financial needs.</a:t>
            </a:r>
            <a:endParaRPr lang="en-US" sz="1750" dirty="0"/>
          </a:p>
        </p:txBody>
      </p:sp>
      <p:sp>
        <p:nvSpPr>
          <p:cNvPr id="27" name="Text 3">
            <a:extLst>
              <a:ext uri="{FF2B5EF4-FFF2-40B4-BE49-F238E27FC236}">
                <a16:creationId xmlns:a16="http://schemas.microsoft.com/office/drawing/2014/main" id="{5F463F44-7672-D595-0464-1DB9C9F14B2B}"/>
              </a:ext>
            </a:extLst>
          </p:cNvPr>
          <p:cNvSpPr/>
          <p:nvPr/>
        </p:nvSpPr>
        <p:spPr>
          <a:xfrm>
            <a:off x="4543305" y="34567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Security Challenges</a:t>
            </a:r>
            <a:endParaRPr lang="en-US" sz="2200" b="1" dirty="0"/>
          </a:p>
        </p:txBody>
      </p:sp>
      <p:sp>
        <p:nvSpPr>
          <p:cNvPr id="28" name="Text 4">
            <a:extLst>
              <a:ext uri="{FF2B5EF4-FFF2-40B4-BE49-F238E27FC236}">
                <a16:creationId xmlns:a16="http://schemas.microsoft.com/office/drawing/2014/main" id="{544D5DF2-51F1-5D01-1E28-FECF0B1E70E7}"/>
              </a:ext>
            </a:extLst>
          </p:cNvPr>
          <p:cNvSpPr/>
          <p:nvPr/>
        </p:nvSpPr>
        <p:spPr>
          <a:xfrm>
            <a:off x="4381952" y="4272815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Ensuring the security of customer data and transactions is a critical concern, as cyber threats continue to evolve.</a:t>
            </a:r>
            <a:endParaRPr lang="en-US" sz="1750" dirty="0"/>
          </a:p>
        </p:txBody>
      </p:sp>
      <p:sp>
        <p:nvSpPr>
          <p:cNvPr id="29" name="Text 5">
            <a:extLst>
              <a:ext uri="{FF2B5EF4-FFF2-40B4-BE49-F238E27FC236}">
                <a16:creationId xmlns:a16="http://schemas.microsoft.com/office/drawing/2014/main" id="{9696FBB5-9429-48DD-E763-5D43F4414C44}"/>
              </a:ext>
            </a:extLst>
          </p:cNvPr>
          <p:cNvSpPr/>
          <p:nvPr/>
        </p:nvSpPr>
        <p:spPr>
          <a:xfrm>
            <a:off x="8491323" y="3520214"/>
            <a:ext cx="311027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Competitive Landscape</a:t>
            </a:r>
            <a:endParaRPr lang="en-US" sz="2200" b="1" dirty="0"/>
          </a:p>
        </p:txBody>
      </p:sp>
      <p:sp>
        <p:nvSpPr>
          <p:cNvPr id="30" name="Text 6">
            <a:extLst>
              <a:ext uri="{FF2B5EF4-FFF2-40B4-BE49-F238E27FC236}">
                <a16:creationId xmlns:a16="http://schemas.microsoft.com/office/drawing/2014/main" id="{88D41445-E7F6-C0E5-4BAB-4421E51474BB}"/>
              </a:ext>
            </a:extLst>
          </p:cNvPr>
          <p:cNvSpPr/>
          <p:nvPr/>
        </p:nvSpPr>
        <p:spPr>
          <a:xfrm>
            <a:off x="8491323" y="4220696"/>
            <a:ext cx="370067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online banking market is highly competitive, requiring continuous innovation and improvement to stay ahead of the curve.</a:t>
            </a:r>
            <a:endParaRPr lang="en-US" sz="17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299F90-C654-3525-A6AF-2B4F3576C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514" y="837065"/>
            <a:ext cx="5887486" cy="162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5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86BA4-FD2C-3194-2C50-6D028730F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BB64B9B-92FF-F7F9-010B-DB9BC85EB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504949" cy="1023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A262FF-ECFF-4335-5D9E-887604221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DA7D37D-5E8D-A78C-EA13-1942456FB69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4BE1D7-A327-6EEA-FB8E-FF04BF7B1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AF84505-0CAA-2704-082C-CFDC2352D4D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6EDBD69-1A7E-9CDF-8BBF-6A0059628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60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69DBAF-840D-7135-4B06-3BE7624352DF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48270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E1UA307C  					Course Name: JAVA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336FA685-5FEF-1AE8-362C-3FC2F80DDD73}"/>
              </a:ext>
            </a:extLst>
          </p:cNvPr>
          <p:cNvSpPr/>
          <p:nvPr/>
        </p:nvSpPr>
        <p:spPr>
          <a:xfrm>
            <a:off x="1975103" y="1042978"/>
            <a:ext cx="4576167" cy="6623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37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System Architecture</a:t>
            </a:r>
            <a:endParaRPr lang="en-US" sz="3750" dirty="0"/>
          </a:p>
        </p:txBody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4E5E3C8D-CAB0-13EE-4FEB-38B447777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57" y="1635323"/>
            <a:ext cx="955238" cy="1528286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A07EC831-B1D8-CFC2-4E32-94083BB808E8}"/>
              </a:ext>
            </a:extLst>
          </p:cNvPr>
          <p:cNvSpPr/>
          <p:nvPr/>
        </p:nvSpPr>
        <p:spPr>
          <a:xfrm>
            <a:off x="2161438" y="1760140"/>
            <a:ext cx="2388037" cy="298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 Interface</a:t>
            </a:r>
            <a:endParaRPr lang="en-US" sz="185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864CDEBB-A733-C961-08A1-1BCBE17B8828}"/>
              </a:ext>
            </a:extLst>
          </p:cNvPr>
          <p:cNvSpPr/>
          <p:nvPr/>
        </p:nvSpPr>
        <p:spPr>
          <a:xfrm>
            <a:off x="2161438" y="2173168"/>
            <a:ext cx="6564987" cy="6115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Intuitive and responsive web and mobile applications that provide customers with easy access to banking services.</a:t>
            </a:r>
            <a:endParaRPr lang="en-US" sz="1500" dirty="0"/>
          </a:p>
        </p:txBody>
      </p:sp>
      <p:pic>
        <p:nvPicPr>
          <p:cNvPr id="7" name="Image 2" descr="preencoded.png">
            <a:extLst>
              <a:ext uri="{FF2B5EF4-FFF2-40B4-BE49-F238E27FC236}">
                <a16:creationId xmlns:a16="http://schemas.microsoft.com/office/drawing/2014/main" id="{3DB13070-E110-EA2B-2322-21AC98F33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11" y="3169818"/>
            <a:ext cx="955238" cy="1528286"/>
          </a:xfrm>
          <a:prstGeom prst="rect">
            <a:avLst/>
          </a:prstGeom>
        </p:spPr>
      </p:pic>
      <p:sp>
        <p:nvSpPr>
          <p:cNvPr id="9" name="Text 3">
            <a:extLst>
              <a:ext uri="{FF2B5EF4-FFF2-40B4-BE49-F238E27FC236}">
                <a16:creationId xmlns:a16="http://schemas.microsoft.com/office/drawing/2014/main" id="{9CEA751A-82B7-3793-832E-65E13FB99A94}"/>
              </a:ext>
            </a:extLst>
          </p:cNvPr>
          <p:cNvSpPr/>
          <p:nvPr/>
        </p:nvSpPr>
        <p:spPr>
          <a:xfrm>
            <a:off x="2161438" y="3186972"/>
            <a:ext cx="2388037" cy="298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Application Server</a:t>
            </a:r>
            <a:endParaRPr lang="en-US" sz="1850" dirty="0"/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F2041DD1-1A2D-C608-DB5B-619F18F6F864}"/>
              </a:ext>
            </a:extLst>
          </p:cNvPr>
          <p:cNvSpPr/>
          <p:nvPr/>
        </p:nvSpPr>
        <p:spPr>
          <a:xfrm>
            <a:off x="2161438" y="3767575"/>
            <a:ext cx="6564987" cy="6115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Handles the processing and management of customer requests, transactions, and data storage.</a:t>
            </a:r>
            <a:endParaRPr lang="en-US" sz="1500" dirty="0"/>
          </a:p>
        </p:txBody>
      </p:sp>
      <p:pic>
        <p:nvPicPr>
          <p:cNvPr id="13" name="Image 3" descr="preencoded.png">
            <a:extLst>
              <a:ext uri="{FF2B5EF4-FFF2-40B4-BE49-F238E27FC236}">
                <a16:creationId xmlns:a16="http://schemas.microsoft.com/office/drawing/2014/main" id="{B23089CD-6B0D-2E35-16A8-285CD272F4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711" y="4693276"/>
            <a:ext cx="955238" cy="1528286"/>
          </a:xfrm>
          <a:prstGeom prst="rect">
            <a:avLst/>
          </a:prstGeom>
        </p:spPr>
      </p:pic>
      <p:sp>
        <p:nvSpPr>
          <p:cNvPr id="16" name="Text 5">
            <a:extLst>
              <a:ext uri="{FF2B5EF4-FFF2-40B4-BE49-F238E27FC236}">
                <a16:creationId xmlns:a16="http://schemas.microsoft.com/office/drawing/2014/main" id="{1120CCEC-9A75-2FBC-54FE-5B1A3E89D06C}"/>
              </a:ext>
            </a:extLst>
          </p:cNvPr>
          <p:cNvSpPr/>
          <p:nvPr/>
        </p:nvSpPr>
        <p:spPr>
          <a:xfrm>
            <a:off x="2161438" y="4719869"/>
            <a:ext cx="2388037" cy="298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Database Server</a:t>
            </a:r>
            <a:endParaRPr lang="en-US" sz="1850" dirty="0"/>
          </a:p>
        </p:txBody>
      </p:sp>
      <p:sp>
        <p:nvSpPr>
          <p:cNvPr id="18" name="Text 6">
            <a:extLst>
              <a:ext uri="{FF2B5EF4-FFF2-40B4-BE49-F238E27FC236}">
                <a16:creationId xmlns:a16="http://schemas.microsoft.com/office/drawing/2014/main" id="{0706D87C-399F-B3E8-1BE5-F0A8EC8A6F42}"/>
              </a:ext>
            </a:extLst>
          </p:cNvPr>
          <p:cNvSpPr/>
          <p:nvPr/>
        </p:nvSpPr>
        <p:spPr>
          <a:xfrm>
            <a:off x="2161437" y="5235513"/>
            <a:ext cx="6260187" cy="6115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Securely stores and retrieves customer account information, </a:t>
            </a:r>
          </a:p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transaction history, and other critical data.</a:t>
            </a:r>
            <a:endParaRPr lang="en-US" sz="15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5F8FB2D-9022-AA83-3285-1389F58A1C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774" y="3767576"/>
            <a:ext cx="4673653" cy="25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4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8BE66-D0FE-AA37-831B-623783536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4FB8F13-AC86-2EF2-612A-0E14FEAD8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301567" cy="8852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644046-5ABE-4E91-F578-2AEF678F5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3C462CA-C3BB-AE4E-7228-B6370731CC91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7FFC85-207F-382D-9FEF-8E39EE4A6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D6E29E5-B723-7837-DF22-0681F5527446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BBCE1E3-D845-E804-7485-3E53BE21D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0" y="-18405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12C06-0F06-B78B-54F8-C0C050CFFA78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8405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E1UA307C  					Course Name: JAVA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14E171-9EA4-8E71-EA6E-B6301630742A}"/>
              </a:ext>
            </a:extLst>
          </p:cNvPr>
          <p:cNvSpPr txBox="1"/>
          <p:nvPr/>
        </p:nvSpPr>
        <p:spPr>
          <a:xfrm>
            <a:off x="4416552" y="1159482"/>
            <a:ext cx="29638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u="heavy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 Architecture</a:t>
            </a:r>
            <a:endParaRPr lang="en-IN" sz="2500" dirty="0"/>
          </a:p>
        </p:txBody>
      </p:sp>
      <p:pic>
        <p:nvPicPr>
          <p:cNvPr id="25" name="image16.jpeg">
            <a:extLst>
              <a:ext uri="{FF2B5EF4-FFF2-40B4-BE49-F238E27FC236}">
                <a16:creationId xmlns:a16="http://schemas.microsoft.com/office/drawing/2014/main" id="{FDCEE508-F3D1-2487-FD30-8B3D7B720C9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12" y="1735239"/>
            <a:ext cx="7415784" cy="453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52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1DEA0-A866-7F06-EF5D-AB1BA98A0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7FC3110-CEE2-1362-C848-C54259509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504949" cy="1023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040034-902E-2DC1-0FCC-A84E5C2D4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B65819E-1654-603C-B1A0-475634832F0C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E12704-10AA-1263-F9C0-AC0003703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ABB7D4D-562A-D57B-D26F-0044FF7AEBDA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64DFC7-CF3D-CA86-BE31-A46FAA8A1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446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D77CC4-B1F1-B516-20D3-997BE6EA6488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50912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E1UA307C  					Course Name: JAVA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EFA28ED9-FD9B-EE29-A80A-D49D9A28D155}"/>
              </a:ext>
            </a:extLst>
          </p:cNvPr>
          <p:cNvSpPr/>
          <p:nvPr/>
        </p:nvSpPr>
        <p:spPr>
          <a:xfrm>
            <a:off x="203482" y="329398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Technical Stack :</a:t>
            </a:r>
            <a:endParaRPr lang="en-US" sz="4450" dirty="0"/>
          </a:p>
        </p:txBody>
      </p:sp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AFE4A725-E470-4861-042A-5DA179EE9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339" y="4070806"/>
            <a:ext cx="566976" cy="566976"/>
          </a:xfrm>
          <a:prstGeom prst="rect">
            <a:avLst/>
          </a:prstGeom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7F38DCD0-6BA0-67FB-275D-78204E79D255}"/>
              </a:ext>
            </a:extLst>
          </p:cNvPr>
          <p:cNvSpPr/>
          <p:nvPr/>
        </p:nvSpPr>
        <p:spPr>
          <a:xfrm>
            <a:off x="203482" y="42439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JavaScript</a:t>
            </a:r>
            <a:endParaRPr lang="en-US" sz="220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1FEA1AE4-91B8-0B55-DE5F-4919685B4034}"/>
              </a:ext>
            </a:extLst>
          </p:cNvPr>
          <p:cNvSpPr/>
          <p:nvPr/>
        </p:nvSpPr>
        <p:spPr>
          <a:xfrm>
            <a:off x="203482" y="4734406"/>
            <a:ext cx="30054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Powering the dynamic user interface and client-side functionality</a:t>
            </a:r>
            <a:endParaRPr lang="en-US" sz="1750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9076532B-E2E5-7DFB-CDDA-53628F0CB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739" y="4162492"/>
            <a:ext cx="566976" cy="566976"/>
          </a:xfrm>
          <a:prstGeom prst="rect">
            <a:avLst/>
          </a:prstGeom>
        </p:spPr>
      </p:pic>
      <p:sp>
        <p:nvSpPr>
          <p:cNvPr id="10" name="Text 3">
            <a:extLst>
              <a:ext uri="{FF2B5EF4-FFF2-40B4-BE49-F238E27FC236}">
                <a16:creationId xmlns:a16="http://schemas.microsoft.com/office/drawing/2014/main" id="{27B30051-414F-F7AD-1F17-87DCB0B4AC99}"/>
              </a:ext>
            </a:extLst>
          </p:cNvPr>
          <p:cNvSpPr/>
          <p:nvPr/>
        </p:nvSpPr>
        <p:spPr>
          <a:xfrm>
            <a:off x="3549138" y="42439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Java</a:t>
            </a:r>
            <a:endParaRPr lang="en-US" sz="2200" dirty="0"/>
          </a:p>
        </p:txBody>
      </p:sp>
      <p:sp>
        <p:nvSpPr>
          <p:cNvPr id="13" name="Text 4">
            <a:extLst>
              <a:ext uri="{FF2B5EF4-FFF2-40B4-BE49-F238E27FC236}">
                <a16:creationId xmlns:a16="http://schemas.microsoft.com/office/drawing/2014/main" id="{B7A51187-6953-A7D4-411C-D675C5475989}"/>
              </a:ext>
            </a:extLst>
          </p:cNvPr>
          <p:cNvSpPr/>
          <p:nvPr/>
        </p:nvSpPr>
        <p:spPr>
          <a:xfrm>
            <a:off x="3038717" y="4695119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Implementing the server-side logic and application processing</a:t>
            </a:r>
            <a:endParaRPr lang="en-US" sz="1750" dirty="0"/>
          </a:p>
        </p:txBody>
      </p:sp>
      <p:pic>
        <p:nvPicPr>
          <p:cNvPr id="16" name="Image 3" descr="preencoded.png">
            <a:extLst>
              <a:ext uri="{FF2B5EF4-FFF2-40B4-BE49-F238E27FC236}">
                <a16:creationId xmlns:a16="http://schemas.microsoft.com/office/drawing/2014/main" id="{153D4E7A-2DF5-D8C3-F9A8-3A007A4CE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3801" y="4128143"/>
            <a:ext cx="566976" cy="566976"/>
          </a:xfrm>
          <a:prstGeom prst="rect">
            <a:avLst/>
          </a:prstGeom>
        </p:spPr>
      </p:pic>
      <p:sp>
        <p:nvSpPr>
          <p:cNvPr id="18" name="Text 5">
            <a:extLst>
              <a:ext uri="{FF2B5EF4-FFF2-40B4-BE49-F238E27FC236}">
                <a16:creationId xmlns:a16="http://schemas.microsoft.com/office/drawing/2014/main" id="{B1D36810-DDED-2F75-173A-D64BA7A33A6C}"/>
              </a:ext>
            </a:extLst>
          </p:cNvPr>
          <p:cNvSpPr/>
          <p:nvPr/>
        </p:nvSpPr>
        <p:spPr>
          <a:xfrm>
            <a:off x="6232860" y="4243627"/>
            <a:ext cx="225138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MySQL</a:t>
            </a:r>
            <a:endParaRPr lang="en-US" sz="2200" dirty="0"/>
          </a:p>
        </p:txBody>
      </p:sp>
      <p:sp>
        <p:nvSpPr>
          <p:cNvPr id="19" name="Text 6">
            <a:extLst>
              <a:ext uri="{FF2B5EF4-FFF2-40B4-BE49-F238E27FC236}">
                <a16:creationId xmlns:a16="http://schemas.microsoft.com/office/drawing/2014/main" id="{4E010662-0FC6-1166-2343-979445643E59}"/>
              </a:ext>
            </a:extLst>
          </p:cNvPr>
          <p:cNvSpPr/>
          <p:nvPr/>
        </p:nvSpPr>
        <p:spPr>
          <a:xfrm>
            <a:off x="6147671" y="4607996"/>
            <a:ext cx="300561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Serving as the relational database management system for storing and managing customer data</a:t>
            </a:r>
            <a:endParaRPr lang="en-US" sz="1750" dirty="0"/>
          </a:p>
        </p:txBody>
      </p:sp>
      <p:pic>
        <p:nvPicPr>
          <p:cNvPr id="20" name="Image 4" descr="preencoded.png">
            <a:extLst>
              <a:ext uri="{FF2B5EF4-FFF2-40B4-BE49-F238E27FC236}">
                <a16:creationId xmlns:a16="http://schemas.microsoft.com/office/drawing/2014/main" id="{C3D43C0F-04CA-F502-EAFD-D676402EE2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08791" y="3618504"/>
            <a:ext cx="566976" cy="566976"/>
          </a:xfrm>
          <a:prstGeom prst="rect">
            <a:avLst/>
          </a:prstGeom>
        </p:spPr>
      </p:pic>
      <p:sp>
        <p:nvSpPr>
          <p:cNvPr id="21" name="Text 7">
            <a:extLst>
              <a:ext uri="{FF2B5EF4-FFF2-40B4-BE49-F238E27FC236}">
                <a16:creationId xmlns:a16="http://schemas.microsoft.com/office/drawing/2014/main" id="{20A2D1BC-2E43-2418-3F33-424B4FB8D9B0}"/>
              </a:ext>
            </a:extLst>
          </p:cNvPr>
          <p:cNvSpPr/>
          <p:nvPr/>
        </p:nvSpPr>
        <p:spPr>
          <a:xfrm>
            <a:off x="9254986" y="42344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Spring Framework</a:t>
            </a:r>
            <a:endParaRPr lang="en-US" sz="2200" dirty="0"/>
          </a:p>
        </p:txBody>
      </p:sp>
      <p:sp>
        <p:nvSpPr>
          <p:cNvPr id="22" name="Text 8">
            <a:extLst>
              <a:ext uri="{FF2B5EF4-FFF2-40B4-BE49-F238E27FC236}">
                <a16:creationId xmlns:a16="http://schemas.microsoft.com/office/drawing/2014/main" id="{4914020F-C206-1500-096B-BA2F03B170E3}"/>
              </a:ext>
            </a:extLst>
          </p:cNvPr>
          <p:cNvSpPr/>
          <p:nvPr/>
        </p:nvSpPr>
        <p:spPr>
          <a:xfrm>
            <a:off x="9103280" y="4637782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Providing a comprehensive application development framework for the backend</a:t>
            </a:r>
            <a:endParaRPr lang="en-US" sz="175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6B783FF-0E1C-F26F-7CBE-04CDEDE364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3348"/>
            <a:ext cx="5596128" cy="21422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41640D6-BAF2-8E33-7F7D-9E6A09B8EC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243" y="875166"/>
            <a:ext cx="5887486" cy="162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19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5D324-F166-427E-64A3-D4C04FD37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55EE826-274B-6102-5303-FE2D7F13A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301567" cy="8852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CB7A0B-B996-D89C-8BDF-0272E78AD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8E16C56-505C-286C-DBAD-0553A7B8ECBC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06F7609-17BE-3248-AEED-4362D3436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48D147E-5545-326C-BAA0-6D4F65ECC765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AC9C248-8EDD-351F-00BE-4D4AFCB6C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0" y="-18405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4C3AAF-F7A3-7012-4852-625E94221875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8405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E1UA307C  					Course Name: JAVA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8.jpeg">
            <a:extLst>
              <a:ext uri="{FF2B5EF4-FFF2-40B4-BE49-F238E27FC236}">
                <a16:creationId xmlns:a16="http://schemas.microsoft.com/office/drawing/2014/main" id="{7142588A-BAAA-BAE1-D98D-467DF1836E0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3391" y="1822647"/>
            <a:ext cx="9548660" cy="45419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F61419-8468-37BA-334E-31B790094ACD}"/>
              </a:ext>
            </a:extLst>
          </p:cNvPr>
          <p:cNvSpPr txBox="1"/>
          <p:nvPr/>
        </p:nvSpPr>
        <p:spPr>
          <a:xfrm>
            <a:off x="48250" y="1112233"/>
            <a:ext cx="3190283" cy="4770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500" b="1" dirty="0"/>
              <a:t>DATA FLOW DIGRAM:</a:t>
            </a:r>
          </a:p>
        </p:txBody>
      </p:sp>
    </p:spTree>
    <p:extLst>
      <p:ext uri="{BB962C8B-B14F-4D97-AF65-F5344CB8AC3E}">
        <p14:creationId xmlns:p14="http://schemas.microsoft.com/office/powerpoint/2010/main" val="3250989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7313E-497D-3751-4338-8C0442494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C7DD404-1DDC-F0A4-D914-FB7120117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301567" cy="8852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AC270F-A745-B254-9BC7-62588A22A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A066F93-B5C2-E84A-3CBA-7330F105EB5F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121C97-FEE4-5394-99C6-06A9C37E8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C46032D-DB73-BD0E-5817-8BE8DF164BAD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8E647BB-2A36-E087-546E-92CB8D9A9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0" y="-18405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896B31-C811-A208-E20E-CEDAF5D8486F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8405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E1UA307C  					Course Name: JAVA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9.jpeg">
            <a:extLst>
              <a:ext uri="{FF2B5EF4-FFF2-40B4-BE49-F238E27FC236}">
                <a16:creationId xmlns:a16="http://schemas.microsoft.com/office/drawing/2014/main" id="{12B335F6-0C89-D85C-18F1-F986915312C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03700" y="1170433"/>
            <a:ext cx="8870268" cy="51271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2F6F99-F577-C615-4C4C-EF02A6764B8C}"/>
              </a:ext>
            </a:extLst>
          </p:cNvPr>
          <p:cNvSpPr txBox="1"/>
          <p:nvPr/>
        </p:nvSpPr>
        <p:spPr>
          <a:xfrm>
            <a:off x="800724" y="1079139"/>
            <a:ext cx="1502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DFD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Level 1: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205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BA9F3-2462-0649-455F-A92D7DA56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DB8E2FC-F505-1188-D850-9D57A769F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07"/>
            <a:ext cx="1301567" cy="8852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85C7AF-856E-FD4E-B5EF-302A8CCE7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A1F4CFC-2686-2B12-4BC2-2402E148D46D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431610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51C5C3-CDB8-5E07-4FD7-5EE16B813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47"/>
            <a:ext cx="1504949" cy="102358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13FCDF0-7E8C-C96F-70F5-DA654A902116}"/>
              </a:ext>
            </a:extLst>
          </p:cNvPr>
          <p:cNvSpPr txBox="1">
            <a:spLocks noChangeArrowheads="1"/>
          </p:cNvSpPr>
          <p:nvPr/>
        </p:nvSpPr>
        <p:spPr>
          <a:xfrm>
            <a:off x="3" y="6364611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748D32-A326-6FAA-4EE9-FE04BE239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0" y="-18405"/>
            <a:ext cx="1504949" cy="1023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86EDF6-829E-8A19-20D3-478535C2068A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8405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E1UA307C  					Course Name: JAVA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82475D-5E95-A11F-1122-F4342D3666E6}"/>
              </a:ext>
            </a:extLst>
          </p:cNvPr>
          <p:cNvSpPr txBox="1"/>
          <p:nvPr/>
        </p:nvSpPr>
        <p:spPr>
          <a:xfrm>
            <a:off x="557784" y="1112233"/>
            <a:ext cx="330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Level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</a:t>
            </a:r>
            <a:r>
              <a:rPr lang="en-US" sz="1800" b="1" spc="2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</a:t>
            </a:r>
            <a:endParaRPr lang="en-IN" dirty="0"/>
          </a:p>
        </p:txBody>
      </p:sp>
      <p:pic>
        <p:nvPicPr>
          <p:cNvPr id="4" name="image10.jpeg">
            <a:extLst>
              <a:ext uri="{FF2B5EF4-FFF2-40B4-BE49-F238E27FC236}">
                <a16:creationId xmlns:a16="http://schemas.microsoft.com/office/drawing/2014/main" id="{87B72B50-83E9-2F1D-5E5D-D12FF852704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12243" y="1648605"/>
            <a:ext cx="7918704" cy="464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9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923</Words>
  <Application>Microsoft Office PowerPoint</Application>
  <PresentationFormat>Widescreen</PresentationFormat>
  <Paragraphs>148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Raleway</vt:lpstr>
      <vt:lpstr>Roboto</vt:lpstr>
      <vt:lpstr>Times New Roman</vt:lpstr>
      <vt:lpstr>Tinos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</dc:title>
  <dc:creator>Prabu K</dc:creator>
  <cp:lastModifiedBy>Chirag Singh</cp:lastModifiedBy>
  <cp:revision>176</cp:revision>
  <dcterms:created xsi:type="dcterms:W3CDTF">2023-11-05T07:10:02Z</dcterms:created>
  <dcterms:modified xsi:type="dcterms:W3CDTF">2025-02-02T15:29:35Z</dcterms:modified>
</cp:coreProperties>
</file>