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7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1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21D53-4528-2B20-7BFF-6A0F81198B90}"/>
              </a:ext>
            </a:extLst>
          </p:cNvPr>
          <p:cNvSpPr txBox="1"/>
          <p:nvPr/>
        </p:nvSpPr>
        <p:spPr>
          <a:xfrm>
            <a:off x="368426" y="908191"/>
            <a:ext cx="6094476" cy="202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Online Banking    	System</a:t>
            </a:r>
            <a:endParaRPr kumimoji="0" lang="en-US" sz="6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1AE07-A532-C4AE-058D-A0FA18B5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1044"/>
            <a:ext cx="6096000" cy="36365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0D484-3B7C-7D3E-F5F4-2D4F6D798288}"/>
              </a:ext>
            </a:extLst>
          </p:cNvPr>
          <p:cNvSpPr txBox="1"/>
          <p:nvPr/>
        </p:nvSpPr>
        <p:spPr>
          <a:xfrm>
            <a:off x="105746" y="3385124"/>
            <a:ext cx="53075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Details: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Prem Kumar      (23SCSE1180534)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Aditya Gupta     (23SCSE1180231)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 Swastik Mandal(23SCSE1180257)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Gaura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v                (23SCSE1180306)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7 CSE- (AI ,ML)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12CC-3F24-FF2B-0FFF-C7C0779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991AA5-A904-4ECB-B3AA-FC67AD92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BD480-1208-140F-EB72-5FF0E8A6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E30AAB-FC6C-4916-AD7F-1299DAC73B7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CA0DE-6B78-C29E-18FD-121E04BD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85B34EA-767D-8183-949D-5ACD9CF1F65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78CEE-07FA-B226-A02A-08424AF6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D1BF9-AD42-4FD0-C2AB-4AEA3CD8ECA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B2625-3063-6AA0-6398-AA90F5F55D50}"/>
              </a:ext>
            </a:extLst>
          </p:cNvPr>
          <p:cNvSpPr txBox="1"/>
          <p:nvPr/>
        </p:nvSpPr>
        <p:spPr>
          <a:xfrm>
            <a:off x="650783" y="1079139"/>
            <a:ext cx="30331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Transaction</a:t>
            </a:r>
            <a:r>
              <a:rPr lang="en-US" sz="19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1900" dirty="0"/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B152FF27-42B6-44D9-C327-AE1DCE4F4D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89" y="1458748"/>
            <a:ext cx="6094222" cy="49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A2EA-E997-E8BD-F4AA-F564BDCE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BDBA69-C576-8374-0ED2-7B1C4E96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23B8F-0473-C00F-FCC7-648D422A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CCB4C7-4908-B686-4103-744B813F66B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896ED0-42C6-24C8-C737-CE9A9B1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EC205B-B7C9-CFD7-2518-DA408D5E7A0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A211C8-F2FB-B73B-85E7-B25A3EF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CF3FC-D9D9-5915-DDC2-5CBF9F3C1B8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7FFC-3F25-CB27-0BF7-EE7108553F7E}"/>
              </a:ext>
            </a:extLst>
          </p:cNvPr>
          <p:cNvSpPr txBox="1"/>
          <p:nvPr/>
        </p:nvSpPr>
        <p:spPr>
          <a:xfrm>
            <a:off x="1176100" y="1228206"/>
            <a:ext cx="267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195"/>
              </a:spcBef>
              <a:tabLst>
                <a:tab pos="977265" algn="l"/>
              </a:tabLst>
            </a:pP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500" b="1" u="heavy" spc="-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IN" sz="2500" b="1" u="sng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29957-16F0-A22C-5879-39FC26756A9A}"/>
              </a:ext>
            </a:extLst>
          </p:cNvPr>
          <p:cNvSpPr txBox="1"/>
          <p:nvPr/>
        </p:nvSpPr>
        <p:spPr>
          <a:xfrm>
            <a:off x="2514600" y="188273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DETAIL’S :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2B1D39-3982-EDD5-8DB2-BE2143CE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93469"/>
              </p:ext>
            </p:extLst>
          </p:nvPr>
        </p:nvGraphicFramePr>
        <p:xfrm>
          <a:off x="3218688" y="2362907"/>
          <a:ext cx="4962144" cy="378727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71216">
                  <a:extLst>
                    <a:ext uri="{9D8B030D-6E8A-4147-A177-3AD203B41FA5}">
                      <a16:colId xmlns:a16="http://schemas.microsoft.com/office/drawing/2014/main" val="4183936696"/>
                    </a:ext>
                  </a:extLst>
                </a:gridCol>
                <a:gridCol w="2090928">
                  <a:extLst>
                    <a:ext uri="{9D8B030D-6E8A-4147-A177-3AD203B41FA5}">
                      <a16:colId xmlns:a16="http://schemas.microsoft.com/office/drawing/2014/main" val="4058803620"/>
                    </a:ext>
                  </a:extLst>
                </a:gridCol>
              </a:tblGrid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16517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7549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99682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943604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865300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88605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122968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326236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sz="11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7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18ED-1923-BBF6-2741-4C7FD985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01E5A8-00E2-4051-D054-D7E0173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E6176-65DA-B47C-8183-47DB1F8B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55D3EE7-EF5C-02E4-0D65-C6C810CF7A67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7BED09-83E7-8331-A0D7-66793CA5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27EEF7-E7E2-DEBB-F8BE-E53685EA05C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88F5DE-7B38-351B-6AAE-EA49056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CD2B1-84A1-7AAD-AB36-D41FC30A9C4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AE7A-C35C-6160-68AC-890AB03C87BF}"/>
              </a:ext>
            </a:extLst>
          </p:cNvPr>
          <p:cNvSpPr txBox="1"/>
          <p:nvPr/>
        </p:nvSpPr>
        <p:spPr>
          <a:xfrm>
            <a:off x="1301567" y="130857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DETAIL’S 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C5F136-8343-17E4-2FB1-57216C2E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94907"/>
              </p:ext>
            </p:extLst>
          </p:nvPr>
        </p:nvGraphicFramePr>
        <p:xfrm>
          <a:off x="2084832" y="1941238"/>
          <a:ext cx="5916168" cy="38720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10712">
                  <a:extLst>
                    <a:ext uri="{9D8B030D-6E8A-4147-A177-3AD203B41FA5}">
                      <a16:colId xmlns:a16="http://schemas.microsoft.com/office/drawing/2014/main" val="292106283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287585064"/>
                    </a:ext>
                  </a:extLst>
                </a:gridCol>
              </a:tblGrid>
              <a:tr h="4270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0181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10840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8481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86288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0767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498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56172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4046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 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8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6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69F5-6D0D-3EF6-C50F-7C64151A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EE720-BE5F-3716-4520-850962E9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30318-B775-AD2B-82BF-BC825956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DF44C3A-86E9-2A24-FDCF-7BF905806D5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BA2353-A47C-075F-6DA2-64EE24B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8B14D8F-A23B-8947-7E47-77302941D5F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DC3C1-1A35-7BF6-A49D-06ED1A03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" y="1473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9E6F7-FA3E-18A4-D078-6277421E66E4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5C0EED7-1AF0-6769-CA64-C70D1083D3B8}"/>
              </a:ext>
            </a:extLst>
          </p:cNvPr>
          <p:cNvSpPr/>
          <p:nvPr/>
        </p:nvSpPr>
        <p:spPr>
          <a:xfrm>
            <a:off x="488953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F25BAA9-8DD1-2373-B29B-672885D0EF01}"/>
              </a:ext>
            </a:extLst>
          </p:cNvPr>
          <p:cNvSpPr/>
          <p:nvPr/>
        </p:nvSpPr>
        <p:spPr>
          <a:xfrm>
            <a:off x="654450" y="2344780"/>
            <a:ext cx="132159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A8A8F1D-7390-8B57-F39D-6769DC9A8FFA}"/>
              </a:ext>
            </a:extLst>
          </p:cNvPr>
          <p:cNvSpPr/>
          <p:nvPr/>
        </p:nvSpPr>
        <p:spPr>
          <a:xfrm>
            <a:off x="1157965" y="2267627"/>
            <a:ext cx="2648664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Innovation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A5696AF-0D4A-B3C8-5B0F-492AF90785C8}"/>
              </a:ext>
            </a:extLst>
          </p:cNvPr>
          <p:cNvSpPr/>
          <p:nvPr/>
        </p:nvSpPr>
        <p:spPr>
          <a:xfrm>
            <a:off x="1157965" y="2712683"/>
            <a:ext cx="3079671" cy="164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system will continue to evolve, incorporating the latest technologies and features to meet the changing needs of customers.</a:t>
            </a:r>
            <a:endParaRPr lang="en-US" sz="16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AB9455E5-5EE7-2980-E362-66C135074A5B}"/>
              </a:ext>
            </a:extLst>
          </p:cNvPr>
          <p:cNvSpPr/>
          <p:nvPr/>
        </p:nvSpPr>
        <p:spPr>
          <a:xfrm>
            <a:off x="4443495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F809A93-6AF4-8043-89A1-E48ABEAAEC4B}"/>
              </a:ext>
            </a:extLst>
          </p:cNvPr>
          <p:cNvSpPr/>
          <p:nvPr/>
        </p:nvSpPr>
        <p:spPr>
          <a:xfrm>
            <a:off x="4594585" y="2344780"/>
            <a:ext cx="160853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BA03342-5530-EE75-F5F1-DA4052E2E184}"/>
              </a:ext>
            </a:extLst>
          </p:cNvPr>
          <p:cNvSpPr/>
          <p:nvPr/>
        </p:nvSpPr>
        <p:spPr>
          <a:xfrm>
            <a:off x="5112507" y="2267627"/>
            <a:ext cx="279761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Technologies</a:t>
            </a:r>
            <a:endParaRPr lang="en-US" sz="20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944FB43-3F35-A7DD-1C2C-4FC7FA25545F}"/>
              </a:ext>
            </a:extLst>
          </p:cNvPr>
          <p:cNvSpPr/>
          <p:nvPr/>
        </p:nvSpPr>
        <p:spPr>
          <a:xfrm>
            <a:off x="5112507" y="2712683"/>
            <a:ext cx="3079671" cy="19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integration of emerging technologies, such as artificial intelligence, blockchain, and biometrics, to enhance the security, personalization, and overall user experience.</a:t>
            </a:r>
            <a:endParaRPr lang="en-US" sz="160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5A1CEDCC-77EE-C55A-9A62-7219ABD0246A}"/>
              </a:ext>
            </a:extLst>
          </p:cNvPr>
          <p:cNvSpPr/>
          <p:nvPr/>
        </p:nvSpPr>
        <p:spPr>
          <a:xfrm>
            <a:off x="488953" y="4733202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E0B1ACFF-ABEC-3B9E-1EF8-184606E94B6C}"/>
              </a:ext>
            </a:extLst>
          </p:cNvPr>
          <p:cNvSpPr/>
          <p:nvPr/>
        </p:nvSpPr>
        <p:spPr>
          <a:xfrm>
            <a:off x="654450" y="4833371"/>
            <a:ext cx="164902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43BDAB50-676F-D2DA-F388-6035DA2A0A1F}"/>
              </a:ext>
            </a:extLst>
          </p:cNvPr>
          <p:cNvSpPr/>
          <p:nvPr/>
        </p:nvSpPr>
        <p:spPr>
          <a:xfrm>
            <a:off x="1191123" y="4768898"/>
            <a:ext cx="2582347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Ecosystem Expansion</a:t>
            </a:r>
            <a:endParaRPr lang="en-US" sz="200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BB0E1C2D-EDF1-DCC6-AFCB-AD55B6540FB9}"/>
              </a:ext>
            </a:extLst>
          </p:cNvPr>
          <p:cNvSpPr/>
          <p:nvPr/>
        </p:nvSpPr>
        <p:spPr>
          <a:xfrm>
            <a:off x="1157965" y="5171566"/>
            <a:ext cx="7034213" cy="1111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online banking ecosystem to include seamless integration with other financial services and third-party applications, further enhancing the customer's financial management capabilities.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343B8-A75E-9807-4DD7-879A51F3F7CD}"/>
              </a:ext>
            </a:extLst>
          </p:cNvPr>
          <p:cNvSpPr txBox="1"/>
          <p:nvPr/>
        </p:nvSpPr>
        <p:spPr>
          <a:xfrm>
            <a:off x="203381" y="842208"/>
            <a:ext cx="6094070" cy="137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Enhancements</a:t>
            </a:r>
            <a:endParaRPr kumimoji="0" lang="en-US" sz="4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053DF-0E16-D9B2-2C93-CDDBA0C6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68" y="2249029"/>
            <a:ext cx="3518241" cy="40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7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A59D-76C0-95AB-6CD4-F1305916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0D02B4-B2DD-E31A-61A5-82D4D327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BBD05-F3A6-5EE5-548A-FF4142C1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90E0F74-7EA1-88EC-EF33-463FEC2D09A1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DB8C57-A25F-7633-3048-FDBCF144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6ABDFC-44E7-EAA4-45DA-F2D2D8ED6BF3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974D06-6703-9AAE-D510-9361CCA9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C309F-D3C5-B317-E26D-DC271950E64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E49B-801B-45F2-57A6-865FB8118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637E4F-89CC-860E-B365-47263F23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82749-89C8-DC68-8C75-FFD86376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4A4707-5A9A-AAD7-0857-FBE0D0EC29F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9DC0F-4DD2-8210-0C93-4DC31B3A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B85A3D6-165A-75FB-194A-D78E1485C2E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1718F-C414-DBBF-0877-B98ED7B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E0072-1F1C-DDFD-8E64-DA999B4F0032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E74D0BC-8DA9-9F28-E40D-07640DD3410A}"/>
              </a:ext>
            </a:extLst>
          </p:cNvPr>
          <p:cNvSpPr/>
          <p:nvPr/>
        </p:nvSpPr>
        <p:spPr>
          <a:xfrm>
            <a:off x="425410" y="1012140"/>
            <a:ext cx="2927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3917978-D629-CCC3-6B9C-31459B93F2FA}"/>
              </a:ext>
            </a:extLst>
          </p:cNvPr>
          <p:cNvSpPr/>
          <p:nvPr/>
        </p:nvSpPr>
        <p:spPr>
          <a:xfrm>
            <a:off x="425410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CF83F52-2A8B-A003-B680-A4FEEFB6DECC}"/>
              </a:ext>
            </a:extLst>
          </p:cNvPr>
          <p:cNvSpPr/>
          <p:nvPr/>
        </p:nvSpPr>
        <p:spPr>
          <a:xfrm>
            <a:off x="607694" y="240124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41E87D8-EC69-AE72-17C3-9E214088CC31}"/>
              </a:ext>
            </a:extLst>
          </p:cNvPr>
          <p:cNvSpPr/>
          <p:nvPr/>
        </p:nvSpPr>
        <p:spPr>
          <a:xfrm>
            <a:off x="1162526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F125508-61F1-66B5-01BE-54DA9A61A8EF}"/>
              </a:ext>
            </a:extLst>
          </p:cNvPr>
          <p:cNvSpPr/>
          <p:nvPr/>
        </p:nvSpPr>
        <p:spPr>
          <a:xfrm>
            <a:off x="1162526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customers with a user-friendly and accessible way to manage their finances anytime, anywhere.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C0247789-4956-0F29-ED7B-DABF2D5B5E62}"/>
              </a:ext>
            </a:extLst>
          </p:cNvPr>
          <p:cNvSpPr/>
          <p:nvPr/>
        </p:nvSpPr>
        <p:spPr>
          <a:xfrm>
            <a:off x="4317087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019B982-07AA-735D-F3D8-77ADB53118E0}"/>
              </a:ext>
            </a:extLst>
          </p:cNvPr>
          <p:cNvSpPr/>
          <p:nvPr/>
        </p:nvSpPr>
        <p:spPr>
          <a:xfrm>
            <a:off x="4483536" y="2401242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795B7300-1E77-3C2A-C388-5547F471DA19}"/>
              </a:ext>
            </a:extLst>
          </p:cNvPr>
          <p:cNvSpPr/>
          <p:nvPr/>
        </p:nvSpPr>
        <p:spPr>
          <a:xfrm>
            <a:off x="5054203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3E51549B-E3B7-553D-D02A-D0A57E174AA2}"/>
              </a:ext>
            </a:extLst>
          </p:cNvPr>
          <p:cNvSpPr/>
          <p:nvPr/>
        </p:nvSpPr>
        <p:spPr>
          <a:xfrm>
            <a:off x="5054203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highest levels of data protection and privacy for all financial transactions and customer information.</a:t>
            </a:r>
            <a:endParaRPr lang="en-US" sz="1750" dirty="0"/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6C4411EF-75F2-2835-2823-E7AE24888E10}"/>
              </a:ext>
            </a:extLst>
          </p:cNvPr>
          <p:cNvSpPr/>
          <p:nvPr/>
        </p:nvSpPr>
        <p:spPr>
          <a:xfrm>
            <a:off x="425410" y="47402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716AD562-328F-A366-AEBC-512CD5EA980C}"/>
              </a:ext>
            </a:extLst>
          </p:cNvPr>
          <p:cNvSpPr/>
          <p:nvPr/>
        </p:nvSpPr>
        <p:spPr>
          <a:xfrm>
            <a:off x="589716" y="4825236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209C2FB-D706-3B32-D340-8D9E535336D9}"/>
              </a:ext>
            </a:extLst>
          </p:cNvPr>
          <p:cNvSpPr/>
          <p:nvPr/>
        </p:nvSpPr>
        <p:spPr>
          <a:xfrm>
            <a:off x="1162526" y="4740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C90D3BAA-E42E-81DD-BD97-440BC633154A}"/>
              </a:ext>
            </a:extLst>
          </p:cNvPr>
          <p:cNvSpPr/>
          <p:nvPr/>
        </p:nvSpPr>
        <p:spPr>
          <a:xfrm>
            <a:off x="1162526" y="523064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 banking processes and reduce the need for in-person visits, saving time and resources for both customers and the bank.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AFA44-B9A6-27A1-327F-8B768B96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7" y="2773852"/>
            <a:ext cx="3794378" cy="3566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039637-AB27-3F15-6F61-A439C0545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70" y="797391"/>
            <a:ext cx="5457230" cy="15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50D3-52AD-7F0B-7206-DC96EB45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696DDE-484D-7AEA-8251-38120394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DACA9-8711-B383-0415-60E4D7B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123352-D3C0-CA35-96C8-B83C21D122A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0C58B-0A2C-466D-D205-2D2F98CF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392D5E-27F7-8514-F394-AE069C0E7C1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EA0A1-F367-0FC8-8873-59D9D4E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020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67979-5F77-72CD-A1C7-0ED75D25FF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558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8D91DA75-A1E4-D756-2ADB-97228F55CA6A}"/>
              </a:ext>
            </a:extLst>
          </p:cNvPr>
          <p:cNvSpPr/>
          <p:nvPr/>
        </p:nvSpPr>
        <p:spPr>
          <a:xfrm>
            <a:off x="208514" y="180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58167B40-2C7D-E051-AB76-93AA8BFC8428}"/>
              </a:ext>
            </a:extLst>
          </p:cNvPr>
          <p:cNvSpPr/>
          <p:nvPr/>
        </p:nvSpPr>
        <p:spPr>
          <a:xfrm>
            <a:off x="272581" y="3443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Needs</a:t>
            </a:r>
            <a:endParaRPr lang="en-US" sz="2200" b="1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912ED47C-D8F8-8888-A8A5-453150FE68CD}"/>
              </a:ext>
            </a:extLst>
          </p:cNvPr>
          <p:cNvSpPr/>
          <p:nvPr/>
        </p:nvSpPr>
        <p:spPr>
          <a:xfrm>
            <a:off x="272581" y="42326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today expect a seamless and intuitive online banking experience, with features that cater to their evolving financial needs.</a:t>
            </a:r>
            <a:endParaRPr lang="en-US" sz="17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5F463F44-7672-D595-0464-1DB9C9F14B2B}"/>
              </a:ext>
            </a:extLst>
          </p:cNvPr>
          <p:cNvSpPr/>
          <p:nvPr/>
        </p:nvSpPr>
        <p:spPr>
          <a:xfrm>
            <a:off x="4543305" y="3456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Challenges</a:t>
            </a:r>
            <a:endParaRPr lang="en-US" sz="2200" b="1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544D5DF2-51F1-5D01-1E28-FECF0B1E70E7}"/>
              </a:ext>
            </a:extLst>
          </p:cNvPr>
          <p:cNvSpPr/>
          <p:nvPr/>
        </p:nvSpPr>
        <p:spPr>
          <a:xfrm>
            <a:off x="4381952" y="427281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security of customer data and transactions is a critical concern, as cyber threats continue to evolve.</a:t>
            </a:r>
            <a:endParaRPr lang="en-US" sz="17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9696FBB5-9429-48DD-E763-5D43F4414C44}"/>
              </a:ext>
            </a:extLst>
          </p:cNvPr>
          <p:cNvSpPr/>
          <p:nvPr/>
        </p:nvSpPr>
        <p:spPr>
          <a:xfrm>
            <a:off x="8491323" y="3520214"/>
            <a:ext cx="31102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Competitive Landscape</a:t>
            </a:r>
            <a:endParaRPr lang="en-US" sz="2200" b="1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88D41445-E7F6-C0E5-4BAB-4421E51474BB}"/>
              </a:ext>
            </a:extLst>
          </p:cNvPr>
          <p:cNvSpPr/>
          <p:nvPr/>
        </p:nvSpPr>
        <p:spPr>
          <a:xfrm>
            <a:off x="8491323" y="4220696"/>
            <a:ext cx="370067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market is highly competitive, requiring continuous innovation and improvement to stay ahead of the curve.</a:t>
            </a:r>
            <a:endParaRPr lang="en-US"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99F90-C654-3525-A6AF-2B4F3576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14" y="837065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86BA4-FD2C-3194-2C50-6D028730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B64B9B-92FF-F7F9-010B-DB9BC85E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262FF-ECFF-4335-5D9E-88760422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A7D37D-5E8D-A78C-EA13-1942456FB69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BE1D7-A327-6EEA-FB8E-FF04BF7B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AF84505-0CAA-2704-082C-CFDC2352D4D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EDBD69-1A7E-9CDF-8BBF-6A00596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0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9DBAF-840D-7135-4B06-3BE7624352D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4827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336FA685-5FEF-1AE8-362C-3FC2F80DDD73}"/>
              </a:ext>
            </a:extLst>
          </p:cNvPr>
          <p:cNvSpPr/>
          <p:nvPr/>
        </p:nvSpPr>
        <p:spPr>
          <a:xfrm>
            <a:off x="1975103" y="1042978"/>
            <a:ext cx="4576167" cy="662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37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E5E3C8D-CAB0-13EE-4FEB-38B44777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7" y="1635323"/>
            <a:ext cx="955238" cy="152828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A07EC831-B1D8-CFC2-4E32-94083BB808E8}"/>
              </a:ext>
            </a:extLst>
          </p:cNvPr>
          <p:cNvSpPr/>
          <p:nvPr/>
        </p:nvSpPr>
        <p:spPr>
          <a:xfrm>
            <a:off x="2161438" y="1760140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18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64CDEBB-A733-C961-08A1-1BCBE17B8828}"/>
              </a:ext>
            </a:extLst>
          </p:cNvPr>
          <p:cNvSpPr/>
          <p:nvPr/>
        </p:nvSpPr>
        <p:spPr>
          <a:xfrm>
            <a:off x="2161438" y="2173168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and responsive web and mobile applications that provide customers with easy access to banking services.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DB13070-E110-EA2B-2322-21AC98F33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1" y="3169818"/>
            <a:ext cx="955238" cy="152828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9CEA751A-82B7-3793-832E-65E13FB99A94}"/>
              </a:ext>
            </a:extLst>
          </p:cNvPr>
          <p:cNvSpPr/>
          <p:nvPr/>
        </p:nvSpPr>
        <p:spPr>
          <a:xfrm>
            <a:off x="2161438" y="3186972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Server</a:t>
            </a:r>
            <a:endParaRPr lang="en-US" sz="18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2041DD1-1A2D-C608-DB5B-619F18F6F864}"/>
              </a:ext>
            </a:extLst>
          </p:cNvPr>
          <p:cNvSpPr/>
          <p:nvPr/>
        </p:nvSpPr>
        <p:spPr>
          <a:xfrm>
            <a:off x="2161438" y="3767575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the processing and management of customer requests, transactions, and data storage.</a:t>
            </a:r>
            <a:endParaRPr lang="en-US" sz="15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23089CD-6B0D-2E35-16A8-285CD272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11" y="4693276"/>
            <a:ext cx="955238" cy="1528286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1120CCEC-9A75-2FBC-54FE-5B1A3E89D06C}"/>
              </a:ext>
            </a:extLst>
          </p:cNvPr>
          <p:cNvSpPr/>
          <p:nvPr/>
        </p:nvSpPr>
        <p:spPr>
          <a:xfrm>
            <a:off x="2161438" y="4719869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Server</a:t>
            </a:r>
            <a:endParaRPr lang="en-US" sz="18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0706D87C-399F-B3E8-1BE5-F0A8EC8A6F42}"/>
              </a:ext>
            </a:extLst>
          </p:cNvPr>
          <p:cNvSpPr/>
          <p:nvPr/>
        </p:nvSpPr>
        <p:spPr>
          <a:xfrm>
            <a:off x="2161437" y="5235513"/>
            <a:ext cx="62601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stores and retrieves customer account information,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transaction history, and other critical data.</a:t>
            </a:r>
            <a:endParaRPr lang="en-US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F8FB2D-9022-AA83-3285-1389F58A1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4" y="3767576"/>
            <a:ext cx="4673653" cy="2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BE66-D0FE-AA37-831B-62378353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FB8F13-AC86-2EF2-612A-0E14FEAD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44046-5ABE-4E91-F578-2AEF678F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C462CA-C3BB-AE4E-7228-B6370731CC91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7FFC85-207F-382D-9FEF-8E39EE4A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6E29E5-B723-7837-DF22-0681F552744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BCE1E3-D845-E804-7485-3E53BE2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12C06-0F06-B78B-54F8-C0C050CFFA7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E171-9EA4-8E71-EA6E-B6301630742A}"/>
              </a:ext>
            </a:extLst>
          </p:cNvPr>
          <p:cNvSpPr txBox="1"/>
          <p:nvPr/>
        </p:nvSpPr>
        <p:spPr>
          <a:xfrm>
            <a:off x="4416552" y="1159482"/>
            <a:ext cx="29638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  <a:endParaRPr lang="en-IN" sz="2500" dirty="0"/>
          </a:p>
        </p:txBody>
      </p:sp>
      <p:pic>
        <p:nvPicPr>
          <p:cNvPr id="25" name="image16.jpeg">
            <a:extLst>
              <a:ext uri="{FF2B5EF4-FFF2-40B4-BE49-F238E27FC236}">
                <a16:creationId xmlns:a16="http://schemas.microsoft.com/office/drawing/2014/main" id="{FDCEE508-F3D1-2487-FD30-8B3D7B720C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12" y="1735239"/>
            <a:ext cx="7415784" cy="45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DEA0-A866-7F06-EF5D-AB1BA98A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FC3110-CEE2-1362-C848-C5425950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40034-902E-2DC1-0FCC-A84E5C2D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65819E-1654-603C-B1A0-475634832F0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E12704-10AA-1263-F9C0-AC000370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ABB7D4D-562A-D57B-D26F-0044FF7AEBD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64DFC7-CF3D-CA86-BE31-A46FAA8A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77CC4-B1F1-B516-20D3-997BE6EA648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50912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FA28ED9-FD9B-EE29-A80A-D49D9A28D155}"/>
              </a:ext>
            </a:extLst>
          </p:cNvPr>
          <p:cNvSpPr/>
          <p:nvPr/>
        </p:nvSpPr>
        <p:spPr>
          <a:xfrm>
            <a:off x="203482" y="32939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Stack :</a:t>
            </a:r>
            <a:endParaRPr lang="en-US" sz="44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FE4A725-E470-4861-042A-5DA179EE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9" y="4070806"/>
            <a:ext cx="566976" cy="56697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F38DCD0-6BA0-67FB-275D-78204E79D255}"/>
              </a:ext>
            </a:extLst>
          </p:cNvPr>
          <p:cNvSpPr/>
          <p:nvPr/>
        </p:nvSpPr>
        <p:spPr>
          <a:xfrm>
            <a:off x="203482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FEA1AE4-91B8-0B55-DE5F-4919685B4034}"/>
              </a:ext>
            </a:extLst>
          </p:cNvPr>
          <p:cNvSpPr/>
          <p:nvPr/>
        </p:nvSpPr>
        <p:spPr>
          <a:xfrm>
            <a:off x="203482" y="4734406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Powering the dynamic user interface and client-side functionality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9076532B-E2E5-7DFB-CDDA-53628F0C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39" y="4162492"/>
            <a:ext cx="566976" cy="566976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27B30051-414F-F7AD-1F17-87DCB0B4AC99}"/>
              </a:ext>
            </a:extLst>
          </p:cNvPr>
          <p:cNvSpPr/>
          <p:nvPr/>
        </p:nvSpPr>
        <p:spPr>
          <a:xfrm>
            <a:off x="3549138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</a:t>
            </a:r>
            <a:endParaRPr lang="en-US" sz="22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B7A51187-6953-A7D4-411C-D675C5475989}"/>
              </a:ext>
            </a:extLst>
          </p:cNvPr>
          <p:cNvSpPr/>
          <p:nvPr/>
        </p:nvSpPr>
        <p:spPr>
          <a:xfrm>
            <a:off x="3038717" y="469511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the server-side logic and application processing</a:t>
            </a:r>
            <a:endParaRPr lang="en-US" sz="175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153D4E7A-2DF5-D8C3-F9A8-3A007A4C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01" y="4128143"/>
            <a:ext cx="566976" cy="566976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B1D36810-DDED-2F75-173A-D64BA7A33A6C}"/>
              </a:ext>
            </a:extLst>
          </p:cNvPr>
          <p:cNvSpPr/>
          <p:nvPr/>
        </p:nvSpPr>
        <p:spPr>
          <a:xfrm>
            <a:off x="6232860" y="4243627"/>
            <a:ext cx="2251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</a:t>
            </a:r>
            <a:endParaRPr lang="en-US" sz="22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4E010662-0FC6-1166-2343-979445643E59}"/>
              </a:ext>
            </a:extLst>
          </p:cNvPr>
          <p:cNvSpPr/>
          <p:nvPr/>
        </p:nvSpPr>
        <p:spPr>
          <a:xfrm>
            <a:off x="6147671" y="4607996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Serving as the relational database management system for storing and managing customer data</a:t>
            </a:r>
            <a:endParaRPr lang="en-US" sz="1750" dirty="0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C3D43C0F-04CA-F502-EAFD-D676402EE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91" y="3618504"/>
            <a:ext cx="566976" cy="566976"/>
          </a:xfrm>
          <a:prstGeom prst="rect">
            <a:avLst/>
          </a:prstGeom>
        </p:spPr>
      </p:pic>
      <p:sp>
        <p:nvSpPr>
          <p:cNvPr id="21" name="Text 7">
            <a:extLst>
              <a:ext uri="{FF2B5EF4-FFF2-40B4-BE49-F238E27FC236}">
                <a16:creationId xmlns:a16="http://schemas.microsoft.com/office/drawing/2014/main" id="{20A2D1BC-2E43-2418-3F33-424B4FB8D9B0}"/>
              </a:ext>
            </a:extLst>
          </p:cNvPr>
          <p:cNvSpPr/>
          <p:nvPr/>
        </p:nvSpPr>
        <p:spPr>
          <a:xfrm>
            <a:off x="9254986" y="4234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Spring Framework</a:t>
            </a:r>
            <a:endParaRPr lang="en-US" sz="2200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4914020F-C206-1500-096B-BA2F03B170E3}"/>
              </a:ext>
            </a:extLst>
          </p:cNvPr>
          <p:cNvSpPr/>
          <p:nvPr/>
        </p:nvSpPr>
        <p:spPr>
          <a:xfrm>
            <a:off x="9103280" y="463778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Providing a comprehensive application development framework for the backend</a:t>
            </a:r>
            <a:endParaRPr lang="en-US" sz="17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783FF-0E1C-F26F-7CBE-04CDEDE36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348"/>
            <a:ext cx="5596128" cy="21422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1640D6-BAF2-8E33-7F7D-9E6A09B8E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3" y="875166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5D324-F166-427E-64A3-D4C04FD3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5EE826-274B-6102-5303-FE2D7F1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B7A0B-B996-D89C-8BDF-0272E78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E16C56-505C-286C-DBAD-0553A7B8ECB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F7609-17BE-3248-AEED-4362D343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48D147E-5545-326C-BAA0-6D4F65ECC76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9C248-8EDD-351F-00BE-4D4AFCB6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C3AAF-F7A3-7012-4852-625E94221875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8.jpeg">
            <a:extLst>
              <a:ext uri="{FF2B5EF4-FFF2-40B4-BE49-F238E27FC236}">
                <a16:creationId xmlns:a16="http://schemas.microsoft.com/office/drawing/2014/main" id="{7142588A-BAAA-BAE1-D98D-467DF1836E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391" y="1822647"/>
            <a:ext cx="9548660" cy="454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61419-8468-37BA-334E-31B790094ACD}"/>
              </a:ext>
            </a:extLst>
          </p:cNvPr>
          <p:cNvSpPr txBox="1"/>
          <p:nvPr/>
        </p:nvSpPr>
        <p:spPr>
          <a:xfrm>
            <a:off x="48250" y="1112233"/>
            <a:ext cx="3190283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500" b="1" dirty="0"/>
              <a:t>DATA FLOW DIGRAM:</a:t>
            </a:r>
          </a:p>
        </p:txBody>
      </p:sp>
    </p:spTree>
    <p:extLst>
      <p:ext uri="{BB962C8B-B14F-4D97-AF65-F5344CB8AC3E}">
        <p14:creationId xmlns:p14="http://schemas.microsoft.com/office/powerpoint/2010/main" val="325098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313E-497D-3751-4338-8C044249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DD404-1DDC-F0A4-D914-FB71201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C270F-A745-B254-9BC7-62588A22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066F93-B5C2-E84A-3CBA-7330F105EB5F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121C97-FEE4-5394-99C6-06A9C37E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C46032D-DB73-BD0E-5817-8BE8DF164BA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E647BB-2A36-E087-546E-92CB8D9A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96B31-C811-A208-E20E-CEDAF5D8486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9.jpeg">
            <a:extLst>
              <a:ext uri="{FF2B5EF4-FFF2-40B4-BE49-F238E27FC236}">
                <a16:creationId xmlns:a16="http://schemas.microsoft.com/office/drawing/2014/main" id="{12B335F6-0C89-D85C-18F1-F986915312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3700" y="1170433"/>
            <a:ext cx="8870268" cy="5127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F6F99-F577-C615-4C4C-EF02A6764B8C}"/>
              </a:ext>
            </a:extLst>
          </p:cNvPr>
          <p:cNvSpPr txBox="1"/>
          <p:nvPr/>
        </p:nvSpPr>
        <p:spPr>
          <a:xfrm>
            <a:off x="800724" y="107913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9F3-2462-0649-455F-A92D7DA5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B8E2FC-F505-1188-D850-9D57A769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5C7AF-856E-FD4E-B5EF-302A8CCE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1F4CFC-2686-2B12-4BC2-2402E148D46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51C5C3-CDB8-5E07-4FD7-5EE16B81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3FCDF0-7E8C-C96F-70F5-DA654A90211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748D32-A326-6FAA-4EE9-FE04BE2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6EDF6-829E-8A19-20D3-478535C2068A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2475D-5E95-A11F-1122-F4342D3666E6}"/>
              </a:ext>
            </a:extLst>
          </p:cNvPr>
          <p:cNvSpPr txBox="1"/>
          <p:nvPr/>
        </p:nvSpPr>
        <p:spPr>
          <a:xfrm>
            <a:off x="557784" y="111223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b="1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endParaRPr lang="en-IN" dirty="0"/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87B72B50-83E9-2F1D-5E5D-D12FF85270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2243" y="1648605"/>
            <a:ext cx="7918704" cy="46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960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Roboto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Aditya Gupta</cp:lastModifiedBy>
  <cp:revision>175</cp:revision>
  <dcterms:created xsi:type="dcterms:W3CDTF">2023-11-05T07:10:02Z</dcterms:created>
  <dcterms:modified xsi:type="dcterms:W3CDTF">2024-10-26T15:58:56Z</dcterms:modified>
</cp:coreProperties>
</file>