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lTCOVgCYznRyL3X7EnEFmD5X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192F55-6264-4FCF-9BAC-A6717D0F2583}">
  <a:tblStyle styleId="{57192F55-6264-4FCF-9BAC-A6717D0F25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282b3b861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c282b3b861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c282b3b861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1b926c83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51b926c83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51b926c83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b926c83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51b926c83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51b926c83d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b926c83d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51b926c83d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51b926c83d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1c792975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1c792975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51c792975c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1c792975c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1c792975c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51c792975c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d79b629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1d79b629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51d79b6297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1b926c83d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51b926c83d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51b926c83d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4"/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459119"/>
            <a:ext cx="12192000" cy="140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46" y="6557425"/>
            <a:ext cx="192774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 txBox="1"/>
          <p:nvPr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H.U. Computer Engineering Department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3"/>
          <p:cNvSpPr txBox="1"/>
          <p:nvPr>
            <p:ph idx="11" type="ftr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3"/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/>
          <p:nvPr/>
        </p:nvSpPr>
        <p:spPr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46" y="6557425"/>
            <a:ext cx="192774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6"/>
          <p:cNvSpPr txBox="1"/>
          <p:nvPr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H.U. Computer Engineering Department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/>
          <p:nvPr/>
        </p:nvSpPr>
        <p:spPr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5"/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46" y="6557425"/>
            <a:ext cx="192774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 txBox="1"/>
          <p:nvPr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H.U. Computer Engineering Department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11211494" y="6613437"/>
            <a:ext cx="980506" cy="236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7"/>
          <p:cNvSpPr/>
          <p:nvPr/>
        </p:nvSpPr>
        <p:spPr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46" y="6557425"/>
            <a:ext cx="192774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 txBox="1"/>
          <p:nvPr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H.U. Computer Engineering Department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/>
          <p:nvPr/>
        </p:nvSpPr>
        <p:spPr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46" y="6557425"/>
            <a:ext cx="192774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8"/>
          <p:cNvSpPr txBox="1"/>
          <p:nvPr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H.U. Computer Engineering Department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8"/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/>
          <p:nvPr/>
        </p:nvSpPr>
        <p:spPr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46" y="6557425"/>
            <a:ext cx="192774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 txBox="1"/>
          <p:nvPr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H.U. Computer Engineering Department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9"/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/>
        </p:nvSpPr>
        <p:spPr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46" y="6557425"/>
            <a:ext cx="192774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0"/>
          <p:cNvSpPr txBox="1"/>
          <p:nvPr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H.U. Computer Engineering Department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0"/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1"/>
          <p:cNvSpPr/>
          <p:nvPr/>
        </p:nvSpPr>
        <p:spPr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46" y="6557425"/>
            <a:ext cx="192774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1"/>
          <p:cNvSpPr txBox="1"/>
          <p:nvPr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H.U. Computer Engineering Department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21"/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22"/>
          <p:cNvSpPr/>
          <p:nvPr/>
        </p:nvSpPr>
        <p:spPr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46" y="6557425"/>
            <a:ext cx="192774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2"/>
          <p:cNvSpPr txBox="1"/>
          <p:nvPr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H.U. Computer Engineering Department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2"/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/>
          <p:nvPr/>
        </p:nvSpPr>
        <p:spPr>
          <a:xfrm>
            <a:off x="0" y="6614363"/>
            <a:ext cx="12192000" cy="2436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146" y="6557425"/>
            <a:ext cx="192774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/>
        </p:nvSpPr>
        <p:spPr>
          <a:xfrm>
            <a:off x="176033" y="6614363"/>
            <a:ext cx="22765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H.U. Computer Engineering Department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2684211" y="6642100"/>
            <a:ext cx="76926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11211494" y="6613437"/>
            <a:ext cx="980506" cy="236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 Labeling, Learning and Visualization Tool for Brain Imagery</a:t>
            </a:r>
            <a:endParaRPr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>
                <a:solidFill>
                  <a:srgbClr val="7F7F7F"/>
                </a:solidFill>
              </a:rPr>
              <a:t>BBM 479 / 480 Design Project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29165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US" sz="3100">
                <a:solidFill>
                  <a:srgbClr val="7F7F7F"/>
                </a:solidFill>
              </a:rPr>
              <a:t>Desmin Alpaslan - 21945795</a:t>
            </a:r>
            <a:endParaRPr sz="3100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5483"/>
              <a:buNone/>
            </a:pPr>
            <a:r>
              <a:rPr lang="en-US" sz="3100">
                <a:solidFill>
                  <a:srgbClr val="7F7F7F"/>
                </a:solidFill>
              </a:rPr>
              <a:t>Vedat Baday - 21945867</a:t>
            </a:r>
            <a:endParaRPr sz="31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282b3b861_2_12"/>
          <p:cNvSpPr txBox="1"/>
          <p:nvPr>
            <p:ph idx="12" type="sldNum"/>
          </p:nvPr>
        </p:nvSpPr>
        <p:spPr>
          <a:xfrm>
            <a:off x="11211494" y="6613437"/>
            <a:ext cx="980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1c282b3b861_2_12"/>
          <p:cNvSpPr txBox="1"/>
          <p:nvPr>
            <p:ph idx="1" type="body"/>
          </p:nvPr>
        </p:nvSpPr>
        <p:spPr>
          <a:xfrm>
            <a:off x="5183200" y="2057400"/>
            <a:ext cx="6172200" cy="380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Advanced technology in brain imaging (MRI, CT)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Surgical interventions for brain-related conditions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Intersection of medical and technological advancements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Promotes better patient outcomes and surgical precision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Continuous improvement in neurosurgical practices</a:t>
            </a:r>
            <a:endParaRPr sz="2600"/>
          </a:p>
        </p:txBody>
      </p:sp>
      <p:pic>
        <p:nvPicPr>
          <p:cNvPr id="123" name="Google Shape;123;g1c282b3b861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00" y="2626611"/>
            <a:ext cx="4343400" cy="180251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c282b3b861_2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/>
              <a:t>Field: 3D Brain Imaging &amp; Surgery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1b926c83d_0_6"/>
          <p:cNvSpPr txBox="1"/>
          <p:nvPr>
            <p:ph idx="12" type="sldNum"/>
          </p:nvPr>
        </p:nvSpPr>
        <p:spPr>
          <a:xfrm>
            <a:off x="11211494" y="6613437"/>
            <a:ext cx="980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251b926c83d_0_6"/>
          <p:cNvSpPr txBox="1"/>
          <p:nvPr>
            <p:ph type="title"/>
          </p:nvPr>
        </p:nvSpPr>
        <p:spPr>
          <a:xfrm>
            <a:off x="838200" y="1690825"/>
            <a:ext cx="3932100" cy="4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Time-consuming and labor-intensive process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Prone to human errors and inconsistencies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Limited scalability for large datasets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Hinders efficient surgical planning and decision-making</a:t>
            </a:r>
            <a:endParaRPr sz="2600"/>
          </a:p>
        </p:txBody>
      </p:sp>
      <p:sp>
        <p:nvSpPr>
          <p:cNvPr id="132" name="Google Shape;132;g251b926c83d_0_6"/>
          <p:cNvSpPr txBox="1"/>
          <p:nvPr>
            <p:ph type="title"/>
          </p:nvPr>
        </p:nvSpPr>
        <p:spPr>
          <a:xfrm>
            <a:off x="839800" y="367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400"/>
              <a:t>Problem: Manual Brain Segmentation</a:t>
            </a:r>
            <a:endParaRPr sz="4400"/>
          </a:p>
        </p:txBody>
      </p:sp>
      <p:sp>
        <p:nvSpPr>
          <p:cNvPr id="133" name="Google Shape;133;g251b926c83d_0_6"/>
          <p:cNvSpPr txBox="1"/>
          <p:nvPr/>
        </p:nvSpPr>
        <p:spPr>
          <a:xfrm>
            <a:off x="4770300" y="5166475"/>
            <a:ext cx="6585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Stakeholder:  First annotation session took months with a help of an expert, decreased to days after practice.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251b926c83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700" y="1513875"/>
            <a:ext cx="6172199" cy="345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1b926c83d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Solution: Automated Segmentation using Deep Learning</a:t>
            </a:r>
            <a:endParaRPr/>
          </a:p>
        </p:txBody>
      </p:sp>
      <p:sp>
        <p:nvSpPr>
          <p:cNvPr id="141" name="Google Shape;141;g251b926c83d_0_15"/>
          <p:cNvSpPr txBox="1"/>
          <p:nvPr>
            <p:ph idx="12" type="sldNum"/>
          </p:nvPr>
        </p:nvSpPr>
        <p:spPr>
          <a:xfrm>
            <a:off x="11211494" y="6613437"/>
            <a:ext cx="980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g251b926c83d_0_15"/>
          <p:cNvSpPr txBox="1"/>
          <p:nvPr>
            <p:ph type="title"/>
          </p:nvPr>
        </p:nvSpPr>
        <p:spPr>
          <a:xfrm>
            <a:off x="838200" y="1690825"/>
            <a:ext cx="10373400" cy="4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Leveraging neural networks for accurate and efficient brain segmentation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Reduced manual intervention and time requirements</a:t>
            </a:r>
            <a:endParaRPr sz="2600"/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Decreased from days to seconds!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Scalable for large datasets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Enables advanced surgical planning and analysis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Improving segmentation accuracy and consistency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1b926c83d_0_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Impact: Enhanced Surgical Planning</a:t>
            </a:r>
            <a:endParaRPr/>
          </a:p>
        </p:txBody>
      </p:sp>
      <p:sp>
        <p:nvSpPr>
          <p:cNvPr id="149" name="Google Shape;149;g251b926c83d_0_41"/>
          <p:cNvSpPr txBox="1"/>
          <p:nvPr>
            <p:ph idx="12" type="sldNum"/>
          </p:nvPr>
        </p:nvSpPr>
        <p:spPr>
          <a:xfrm>
            <a:off x="11211494" y="6613437"/>
            <a:ext cx="980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g251b926c83d_0_41"/>
          <p:cNvSpPr txBox="1"/>
          <p:nvPr>
            <p:ph type="title"/>
          </p:nvPr>
        </p:nvSpPr>
        <p:spPr>
          <a:xfrm>
            <a:off x="838200" y="1690825"/>
            <a:ext cx="10373400" cy="4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19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30"/>
              <a:buChar char="●"/>
            </a:pPr>
            <a:r>
              <a:rPr lang="en-US" sz="2730"/>
              <a:t>Precise identification of brain regions for surgical planning</a:t>
            </a:r>
            <a:endParaRPr sz="2730"/>
          </a:p>
          <a:p>
            <a:pPr indent="-4019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30"/>
              <a:buChar char="●"/>
            </a:pPr>
            <a:r>
              <a:rPr lang="en-US" sz="2730"/>
              <a:t>Improved understanding of patient-specific anatomy</a:t>
            </a:r>
            <a:endParaRPr sz="2730"/>
          </a:p>
          <a:p>
            <a:pPr indent="-4019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30"/>
              <a:buChar char="●"/>
            </a:pPr>
            <a:r>
              <a:rPr lang="en-US" sz="2730"/>
              <a:t>Enhanced visualization of critical structures with Virtual Reality (VR)</a:t>
            </a:r>
            <a:endParaRPr sz="2730"/>
          </a:p>
          <a:p>
            <a:pPr indent="-4019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30"/>
              <a:buChar char="●"/>
            </a:pPr>
            <a:r>
              <a:rPr lang="en-US" sz="2730"/>
              <a:t>Minimized risk during surgical procedures</a:t>
            </a:r>
            <a:endParaRPr sz="2730"/>
          </a:p>
          <a:p>
            <a:pPr indent="-4019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30"/>
              <a:buChar char="●"/>
            </a:pPr>
            <a:r>
              <a:rPr lang="en-US" sz="2730"/>
              <a:t>Optimized treatment strategies for better patient outcomes</a:t>
            </a:r>
            <a:endParaRPr sz="27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c792975c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 - mmFormer</a:t>
            </a:r>
            <a:endParaRPr/>
          </a:p>
        </p:txBody>
      </p:sp>
      <p:sp>
        <p:nvSpPr>
          <p:cNvPr id="157" name="Google Shape;157;g251c792975c_1_0"/>
          <p:cNvSpPr txBox="1"/>
          <p:nvPr>
            <p:ph idx="12" type="sldNum"/>
          </p:nvPr>
        </p:nvSpPr>
        <p:spPr>
          <a:xfrm>
            <a:off x="11211494" y="6613437"/>
            <a:ext cx="980400" cy="23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g251c792975c_1_0"/>
          <p:cNvSpPr txBox="1"/>
          <p:nvPr/>
        </p:nvSpPr>
        <p:spPr>
          <a:xfrm>
            <a:off x="727175" y="1761625"/>
            <a:ext cx="1108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mmFormer model specializes in predicting the tumour region with or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without the modalities!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are modalities? T1, T1 contrast, T2, Flair etc. Each of those modalities contribute a different property to the model, but it is often hard to gather all kind of modalities for single patient.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 how did it perform in our dataset?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 split the our data (189 samples, with 6 t1, 1 t2 and 182 t1c) into 169 training and 20 validation sets. We fine tuned the pre-trained mmFormer model on our training set and then evaluated it.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9" name="Google Shape;159;g251c792975c_1_0"/>
          <p:cNvGraphicFramePr/>
          <p:nvPr/>
        </p:nvGraphicFramePr>
        <p:xfrm>
          <a:off x="838200" y="417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{57192F55-6264-4FCF-9BAC-A6717D0F2583}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Train DICE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Validation DICE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mmFormer Wout FineTune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mmFormer With FineTune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1c792975c_1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 – mmFormer</a:t>
            </a:r>
            <a:endParaRPr/>
          </a:p>
        </p:txBody>
      </p:sp>
      <p:sp>
        <p:nvSpPr>
          <p:cNvPr id="166" name="Google Shape;166;g251c792975c_1_9"/>
          <p:cNvSpPr txBox="1"/>
          <p:nvPr>
            <p:ph idx="12" type="sldNum"/>
          </p:nvPr>
        </p:nvSpPr>
        <p:spPr>
          <a:xfrm>
            <a:off x="11211494" y="6613437"/>
            <a:ext cx="980400" cy="23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g251c792975c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462225"/>
            <a:ext cx="101250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51c792975c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413" y="3995875"/>
            <a:ext cx="2925527" cy="255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1d79b6297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 - SwineUNETR</a:t>
            </a:r>
            <a:endParaRPr/>
          </a:p>
        </p:txBody>
      </p:sp>
      <p:sp>
        <p:nvSpPr>
          <p:cNvPr id="175" name="Google Shape;175;g251d79b6297_0_2"/>
          <p:cNvSpPr txBox="1"/>
          <p:nvPr>
            <p:ph idx="12" type="sldNum"/>
          </p:nvPr>
        </p:nvSpPr>
        <p:spPr>
          <a:xfrm>
            <a:off x="11211494" y="6613437"/>
            <a:ext cx="980400" cy="23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6" name="Google Shape;176;g251d79b6297_0_2"/>
          <p:cNvGraphicFramePr/>
          <p:nvPr/>
        </p:nvGraphicFramePr>
        <p:xfrm>
          <a:off x="1066800" y="315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{57192F55-6264-4FCF-9BAC-A6717D0F2583}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Train DICE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Validation DICE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SwineUNETR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1b926c83d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Future</a:t>
            </a:r>
            <a:endParaRPr/>
          </a:p>
        </p:txBody>
      </p:sp>
      <p:sp>
        <p:nvSpPr>
          <p:cNvPr id="183" name="Google Shape;183;g251b926c83d_0_24"/>
          <p:cNvSpPr txBox="1"/>
          <p:nvPr>
            <p:ph idx="12" type="sldNum"/>
          </p:nvPr>
        </p:nvSpPr>
        <p:spPr>
          <a:xfrm>
            <a:off x="11211494" y="6613437"/>
            <a:ext cx="980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g251b926c83d_0_24"/>
          <p:cNvSpPr txBox="1"/>
          <p:nvPr>
            <p:ph type="title"/>
          </p:nvPr>
        </p:nvSpPr>
        <p:spPr>
          <a:xfrm>
            <a:off x="838200" y="1690825"/>
            <a:ext cx="10373400" cy="4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19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30"/>
              <a:buChar char="●"/>
            </a:pPr>
            <a:r>
              <a:rPr lang="en-US" sz="2730"/>
              <a:t>Collaborate for broader dataset and insights</a:t>
            </a:r>
            <a:endParaRPr sz="2730"/>
          </a:p>
          <a:p>
            <a:pPr indent="-4019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30"/>
              <a:buChar char="●"/>
            </a:pPr>
            <a:r>
              <a:rPr lang="en-US" sz="2730"/>
              <a:t>Assess performance in diverse populations</a:t>
            </a:r>
            <a:endParaRPr sz="2730"/>
          </a:p>
          <a:p>
            <a:pPr indent="-4019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30"/>
              <a:buChar char="●"/>
            </a:pPr>
            <a:r>
              <a:rPr lang="en-US" sz="2730"/>
              <a:t>Gather feedback for ongoing algorithm refinement</a:t>
            </a:r>
            <a:endParaRPr sz="2730"/>
          </a:p>
          <a:p>
            <a:pPr indent="-4019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30"/>
              <a:buChar char="●"/>
            </a:pPr>
            <a:r>
              <a:rPr lang="en-US" sz="2730"/>
              <a:t>Continuously refine models for accuracy</a:t>
            </a:r>
            <a:endParaRPr sz="2730"/>
          </a:p>
          <a:p>
            <a:pPr indent="-4019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30"/>
              <a:buChar char="●"/>
            </a:pPr>
            <a:r>
              <a:rPr lang="en-US" sz="2730"/>
              <a:t>Explore cutting-edge techniques for enhanced accuracy</a:t>
            </a:r>
            <a:endParaRPr sz="273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2015-09-12T15:05:51Z</dcterms:created>
  <dc:creator>Alex Ratner</dc:creator>
</cp:coreProperties>
</file>